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61" r:id="rId2"/>
    <p:sldId id="320" r:id="rId3"/>
    <p:sldId id="263" r:id="rId4"/>
    <p:sldId id="322" r:id="rId5"/>
    <p:sldId id="323" r:id="rId6"/>
    <p:sldId id="265" r:id="rId7"/>
    <p:sldId id="268" r:id="rId8"/>
    <p:sldId id="321" r:id="rId9"/>
    <p:sldId id="274" r:id="rId10"/>
    <p:sldId id="275" r:id="rId11"/>
    <p:sldId id="271" r:id="rId12"/>
    <p:sldId id="273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8" r:id="rId25"/>
    <p:sldId id="287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16" r:id="rId41"/>
    <p:sldId id="311" r:id="rId42"/>
    <p:sldId id="312" r:id="rId43"/>
    <p:sldId id="319" r:id="rId44"/>
    <p:sldId id="315" r:id="rId45"/>
    <p:sldId id="303" r:id="rId46"/>
    <p:sldId id="304" r:id="rId4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2558" autoAdjust="0"/>
  </p:normalViewPr>
  <p:slideViewPr>
    <p:cSldViewPr snapToGrid="0">
      <p:cViewPr varScale="1">
        <p:scale>
          <a:sx n="115" d="100"/>
          <a:sy n="115" d="100"/>
        </p:scale>
        <p:origin x="4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93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Espaço Reservado para Texto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83" name="Espaço Reservado para Imagem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a boca aberta&#10;&#10;Descrição gerada automaticamente">
            <a:extLst>
              <a:ext uri="{FF2B5EF4-FFF2-40B4-BE49-F238E27FC236}">
                <a16:creationId xmlns:a16="http://schemas.microsoft.com/office/drawing/2014/main" id="{E5EF4FE5-5E0E-FB97-D3BF-2BFB36B66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" y="0"/>
            <a:ext cx="12191098" cy="68585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3F95DED3-AC6B-5B80-034D-C59A4CBFF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" y="0"/>
            <a:ext cx="12191098" cy="68585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" y="0"/>
            <a:ext cx="12191099" cy="6858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no interior, brinquedo, frente&#10;&#10;Descrição gerada automaticamente">
            <a:extLst>
              <a:ext uri="{FF2B5EF4-FFF2-40B4-BE49-F238E27FC236}">
                <a16:creationId xmlns:a16="http://schemas.microsoft.com/office/drawing/2014/main" id="{8A82A3F7-E310-2A58-6620-7ED6C154B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enina com a boca aberta&#10;&#10;Descrição gerada automaticamente com confiança média">
            <a:extLst>
              <a:ext uri="{FF2B5EF4-FFF2-40B4-BE49-F238E27FC236}">
                <a16:creationId xmlns:a16="http://schemas.microsoft.com/office/drawing/2014/main" id="{D4C7B7FF-CEF6-AE3D-48B9-B2104BEA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" y="0"/>
            <a:ext cx="12191098" cy="68585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" y="0"/>
            <a:ext cx="121902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" y="0"/>
            <a:ext cx="12191099" cy="6858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" y="0"/>
            <a:ext cx="12191099" cy="6858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" y="0"/>
            <a:ext cx="12191099" cy="6858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homem, criança, jovem&#10;&#10;Descrição gerada automaticamente">
            <a:extLst>
              <a:ext uri="{FF2B5EF4-FFF2-40B4-BE49-F238E27FC236}">
                <a16:creationId xmlns:a16="http://schemas.microsoft.com/office/drawing/2014/main" id="{AD209AA9-FA8D-483D-81A4-31872AF48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em frente a computador&#10;&#10;Descrição gerada automaticamente">
            <a:extLst>
              <a:ext uri="{FF2B5EF4-FFF2-40B4-BE49-F238E27FC236}">
                <a16:creationId xmlns:a16="http://schemas.microsoft.com/office/drawing/2014/main" id="{BD48B906-2592-3013-F282-6F0E7647D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" y="0"/>
            <a:ext cx="12191098" cy="68585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5839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tângulo 1"/>
          <p:cNvSpPr txBox="1"/>
          <p:nvPr/>
        </p:nvSpPr>
        <p:spPr>
          <a:xfrm>
            <a:off x="2607919" y="2917506"/>
            <a:ext cx="6976162" cy="1793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Os recursos de financiamento da educação são destinados às Ações de Manutenção e Desenvolvimento do Ensino (MDE).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O QUE SÃO AÇÕES DE MANUTENÇÃO E DESENVOLVIMENTO DO ENSINO (MDE)? Despesas realizadas com vistas à consecução dos objetivos básicos das instituições educacionais de todos os níveis de ensino.</a:t>
            </a:r>
          </a:p>
        </p:txBody>
      </p:sp>
      <p:pic>
        <p:nvPicPr>
          <p:cNvPr id="182" name="02.png" descr="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aixaDeTexto 1"/>
          <p:cNvSpPr txBox="1"/>
          <p:nvPr/>
        </p:nvSpPr>
        <p:spPr>
          <a:xfrm>
            <a:off x="868680" y="940526"/>
            <a:ext cx="10463349" cy="5298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 algn="just">
              <a:buSzPct val="1000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SALÁRIO EDUCAÇÃO – O Salário-Educação é uma contribuição social destinada ao financiamento de programas, projetos e ações voltados para a educação básica pública.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285750" indent="-285750" algn="just">
              <a:buSzPct val="1000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PNAE – O Programa Nacional de Alimentação Escolar (PNAE) consiste no repasse de recursos financeiros federais para o atendimento de estudantes matriculados em todas as etapas e modalidades da educação básica, com o objetivo de contribuir para o crescimento e o desenvolvimento biopsicossocial, a aprendizagem, o rendimento escolar e a formação de hábitos alimentares saudáveis dos alunos, por meio de ações de educação alimentar e nutricional e da oferta de refeições que cubram as suas necessidades nutricionais durante o período letivo.</a:t>
            </a: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285750" indent="-285750" algn="just">
              <a:buSzPct val="1000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PNATE  -  O Programa Nacional de Apoio ao Transporte do Escolar (Pnate) tem o objetivo de apoiar o transporte dos estudantes das redes públicas de educação básica, residentes em áreas rurais, por meio de assistência técnica e financeira, em caráter suplementar.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285750" indent="-285750" algn="just">
              <a:buSzPct val="1000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FUNDEB - O Fundo de Manutenção e Desenvolvimento da Educação Básica e de Valorização dos Profissionais da Educação (Fundeb) é um Fundo especial, de natureza contábil e de âmbito estadual (um total de vinte e sete Fundos), composto por recursos provenientes de impostos e das transferências dos Estados, Distrito Federal e Municípios vinculados à educação.</a:t>
            </a:r>
          </a:p>
        </p:txBody>
      </p:sp>
      <p:pic>
        <p:nvPicPr>
          <p:cNvPr id="185" name="03.png" descr="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, Site&#10;&#10;Descrição gerada automaticamente">
            <a:extLst>
              <a:ext uri="{FF2B5EF4-FFF2-40B4-BE49-F238E27FC236}">
                <a16:creationId xmlns:a16="http://schemas.microsoft.com/office/drawing/2014/main" id="{94FEF589-67CB-DF0D-8B5C-310FF8C3C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xícara, mesa, água&#10;&#10;Descrição gerada automaticamente">
            <a:extLst>
              <a:ext uri="{FF2B5EF4-FFF2-40B4-BE49-F238E27FC236}">
                <a16:creationId xmlns:a16="http://schemas.microsoft.com/office/drawing/2014/main" id="{26661662-148C-AC48-A610-784CE0C90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inha do tempo&#10;&#10;Descrição gerada automaticamente">
            <a:extLst>
              <a:ext uri="{FF2B5EF4-FFF2-40B4-BE49-F238E27FC236}">
                <a16:creationId xmlns:a16="http://schemas.microsoft.com/office/drawing/2014/main" id="{D371D86C-9859-0D7C-16FD-CDE2A75D8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" y="0"/>
            <a:ext cx="12191098" cy="68585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mulher, menina, frente&#10;&#10;Descrição gerada automaticamente">
            <a:extLst>
              <a:ext uri="{FF2B5EF4-FFF2-40B4-BE49-F238E27FC236}">
                <a16:creationId xmlns:a16="http://schemas.microsoft.com/office/drawing/2014/main" id="{1DED6DF2-92BE-9296-B969-B60C9B31F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ite&#10;&#10;Descrição gerada automaticamente com confiança média">
            <a:extLst>
              <a:ext uri="{FF2B5EF4-FFF2-40B4-BE49-F238E27FC236}">
                <a16:creationId xmlns:a16="http://schemas.microsoft.com/office/drawing/2014/main" id="{4811B9F5-5362-0794-F852-BA115B21B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" y="0"/>
            <a:ext cx="12191098" cy="685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5978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59737" y="3244334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CONCURSO PUBLICO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 descr="Mulher com as mãos&#10;&#10;Descrição gerada automaticamente com confiança média">
            <a:extLst>
              <a:ext uri="{FF2B5EF4-FFF2-40B4-BE49-F238E27FC236}">
                <a16:creationId xmlns:a16="http://schemas.microsoft.com/office/drawing/2014/main" id="{3D3FDD79-FD2E-C16D-8BFD-D21495465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9068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86E3A2A5-CA64-4666-FB2D-852CFED14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59737" y="3244334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CONCURSO PUBLICO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Imagem 6" descr="Uma imagem contendo pessoa, homem, em pé, olhando&#10;&#10;Descrição gerada automaticamente">
            <a:extLst>
              <a:ext uri="{FF2B5EF4-FFF2-40B4-BE49-F238E27FC236}">
                <a16:creationId xmlns:a16="http://schemas.microsoft.com/office/drawing/2014/main" id="{9B1AA1A9-E40E-7F1C-5225-EA2C40C03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3DFEF6E8-8FBA-88A3-845B-4D08CB642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6931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59737" y="3244334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CONCURSO PUBLICO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48000" y="21363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06F1A19B-F5BA-235A-353A-E84F543DA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6340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2F540F2C-46BE-42F8-3E46-07076A175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ite, Linha do tempo&#10;&#10;Descrição gerada automaticamente">
            <a:extLst>
              <a:ext uri="{FF2B5EF4-FFF2-40B4-BE49-F238E27FC236}">
                <a16:creationId xmlns:a16="http://schemas.microsoft.com/office/drawing/2014/main" id="{B6D4E67C-F157-569C-0C4B-0812E0761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284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" y="0"/>
            <a:ext cx="12191099" cy="6858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ela de computador com imagem de pessoa&#10;&#10;Descrição gerada automaticamente com confiança média">
            <a:extLst>
              <a:ext uri="{FF2B5EF4-FFF2-40B4-BE49-F238E27FC236}">
                <a16:creationId xmlns:a16="http://schemas.microsoft.com/office/drawing/2014/main" id="{A89A6D45-506F-71BB-0663-2155BDC50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" y="0"/>
            <a:ext cx="12263985" cy="689951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A21CFE2D-0E97-C48F-E34B-1B1B06F51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" y="0"/>
            <a:ext cx="12191098" cy="685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9196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8F40A73-54FB-5C94-5BC3-30A8E3CF8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" y="0"/>
            <a:ext cx="12191098" cy="68585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Tema do Offic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Tema do Offic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279</Words>
  <Application>Microsoft Office PowerPoint</Application>
  <PresentationFormat>Widescreen</PresentationFormat>
  <Paragraphs>13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1" baseType="lpstr">
      <vt:lpstr>Aptos</vt:lpstr>
      <vt:lpstr>Aptos Display</vt:lpstr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Ester Vitoria Rangel Oliveira</dc:creator>
  <cp:lastModifiedBy>Ester Vitoria Rangel Oliveira</cp:lastModifiedBy>
  <cp:revision>30</cp:revision>
  <dcterms:modified xsi:type="dcterms:W3CDTF">2024-02-29T12:57:11Z</dcterms:modified>
</cp:coreProperties>
</file>