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0" r:id="rId1"/>
  </p:sldMasterIdLst>
  <p:notesMasterIdLst>
    <p:notesMasterId r:id="rId17"/>
  </p:notesMasterIdLst>
  <p:sldIdLst>
    <p:sldId id="260" r:id="rId2"/>
    <p:sldId id="258" r:id="rId3"/>
    <p:sldId id="272" r:id="rId4"/>
    <p:sldId id="261" r:id="rId5"/>
    <p:sldId id="271" r:id="rId6"/>
    <p:sldId id="273" r:id="rId7"/>
    <p:sldId id="274" r:id="rId8"/>
    <p:sldId id="264" r:id="rId9"/>
    <p:sldId id="265" r:id="rId10"/>
    <p:sldId id="270" r:id="rId11"/>
    <p:sldId id="266" r:id="rId12"/>
    <p:sldId id="267" r:id="rId13"/>
    <p:sldId id="268" r:id="rId14"/>
    <p:sldId id="269" r:id="rId15"/>
    <p:sldId id="275" r:id="rId16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96" autoAdjust="0"/>
    <p:restoredTop sz="94660"/>
  </p:normalViewPr>
  <p:slideViewPr>
    <p:cSldViewPr>
      <p:cViewPr varScale="1">
        <p:scale>
          <a:sx n="72" d="100"/>
          <a:sy n="72" d="100"/>
        </p:scale>
        <p:origin x="123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UTEMBERG\Diversos\Planilhas%20-%20SEMRE\Expectativas%20do%20PIB%202017.xls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10.0.0.100\TxtFinan\moyses\Documentos%20Rede\Audi&#234;ncias%20e%20Apresenta&#231;&#245;es\Mem&#243;ria%20de%20C&#225;lculo_Apresenta&#231;&#227;o%203&#186;quadrimestre%202016_Legislativo_22fev2017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10.0.0.100\TxtFinan\moyses\Documentos%20Rede\Excel\Encerramento_20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0.0.100\TxtFinan\moyses\Documentos%20Rede\Audi&#234;ncias%20e%20Apresenta&#231;&#245;es\Apresenta&#231;&#227;o%20Secret&#225;rios_abertura%20do%20exerc&#237;cio%202017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0.0.100\TxtFinan\moyses\Documentos%20Rede\Excel\Encerramento_2017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0.0.100\TxtFinan\moyses\Documentos%20Rede\Excel\Encerramento_2017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0.0.100\TxtFinan\moyses\Documentos%20Rede\Excel\Encerramento_2017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0.0.100\TxtFinan\moyses\Documentos%20Rede\Audi&#234;ncias%20e%20Apresenta&#231;&#245;es\Apresenta&#231;&#227;o%20Secret&#225;rios_abertura%20do%20exerc&#237;cio%202017.xls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10.0.0.100\TxtFinan\moyses\Documentos%20Rede\Audi&#234;ncias%20e%20Apresenta&#231;&#245;es\Apresenta&#231;&#227;o%20Secret&#225;rios_abertura%20do%20exerc&#237;cio%202017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0.0.100\TxtFinan\moyses\Documentos%20Rede\Audi&#234;ncias%20e%20Apresenta&#231;&#245;es\Mem&#243;ria%20de%20C&#225;lculo_Apresenta&#231;&#227;o%203&#186;quadrimestre%202016_Legislativo_22fev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'PIB Total'!$C$2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cat>
            <c:strRef>
              <c:f>'PIB Total'!$A$3:$A$268</c:f>
              <c:strCache>
                <c:ptCount val="266"/>
                <c:pt idx="0">
                  <c:v>04/01/2016</c:v>
                </c:pt>
                <c:pt idx="1">
                  <c:v>05/01/2016</c:v>
                </c:pt>
                <c:pt idx="2">
                  <c:v>06/01/2016</c:v>
                </c:pt>
                <c:pt idx="3">
                  <c:v>07/01/2016</c:v>
                </c:pt>
                <c:pt idx="4">
                  <c:v>08/01/2016</c:v>
                </c:pt>
                <c:pt idx="5">
                  <c:v>11/01/2016</c:v>
                </c:pt>
                <c:pt idx="6">
                  <c:v>12/01/2016</c:v>
                </c:pt>
                <c:pt idx="7">
                  <c:v>13/01/2016</c:v>
                </c:pt>
                <c:pt idx="8">
                  <c:v>14/01/2016</c:v>
                </c:pt>
                <c:pt idx="9">
                  <c:v>15/01/2016</c:v>
                </c:pt>
                <c:pt idx="10">
                  <c:v>18/01/2016</c:v>
                </c:pt>
                <c:pt idx="11">
                  <c:v>19/01/2016</c:v>
                </c:pt>
                <c:pt idx="12">
                  <c:v>20/01/2016</c:v>
                </c:pt>
                <c:pt idx="13">
                  <c:v>21/01/2016</c:v>
                </c:pt>
                <c:pt idx="14">
                  <c:v>22/01/2016</c:v>
                </c:pt>
                <c:pt idx="15">
                  <c:v>25/01/2016</c:v>
                </c:pt>
                <c:pt idx="16">
                  <c:v>26/01/2016</c:v>
                </c:pt>
                <c:pt idx="17">
                  <c:v>27/01/2016</c:v>
                </c:pt>
                <c:pt idx="18">
                  <c:v>28/01/2016</c:v>
                </c:pt>
                <c:pt idx="19">
                  <c:v>29/01/2016</c:v>
                </c:pt>
                <c:pt idx="20">
                  <c:v>01/02/2016</c:v>
                </c:pt>
                <c:pt idx="21">
                  <c:v>02/02/2016</c:v>
                </c:pt>
                <c:pt idx="22">
                  <c:v>03/02/2016</c:v>
                </c:pt>
                <c:pt idx="23">
                  <c:v>04/02/2016</c:v>
                </c:pt>
                <c:pt idx="24">
                  <c:v>05/02/2016</c:v>
                </c:pt>
                <c:pt idx="25">
                  <c:v>10/02/2016</c:v>
                </c:pt>
                <c:pt idx="26">
                  <c:v>11/02/2016</c:v>
                </c:pt>
                <c:pt idx="27">
                  <c:v>12/02/2016</c:v>
                </c:pt>
                <c:pt idx="28">
                  <c:v>15/02/2016</c:v>
                </c:pt>
                <c:pt idx="29">
                  <c:v>16/02/2016</c:v>
                </c:pt>
                <c:pt idx="30">
                  <c:v>17/02/2016</c:v>
                </c:pt>
                <c:pt idx="31">
                  <c:v>18/02/2016</c:v>
                </c:pt>
                <c:pt idx="32">
                  <c:v>19/02/2016</c:v>
                </c:pt>
                <c:pt idx="33">
                  <c:v>22/02/2016</c:v>
                </c:pt>
                <c:pt idx="34">
                  <c:v>23/02/2016</c:v>
                </c:pt>
                <c:pt idx="35">
                  <c:v>24/02/2016</c:v>
                </c:pt>
                <c:pt idx="36">
                  <c:v>25/02/2016</c:v>
                </c:pt>
                <c:pt idx="37">
                  <c:v>26/02/2016</c:v>
                </c:pt>
                <c:pt idx="38">
                  <c:v>29/02/2016</c:v>
                </c:pt>
                <c:pt idx="39">
                  <c:v>01/03/2016</c:v>
                </c:pt>
                <c:pt idx="40">
                  <c:v>02/03/2016</c:v>
                </c:pt>
                <c:pt idx="41">
                  <c:v>03/03/2016</c:v>
                </c:pt>
                <c:pt idx="42">
                  <c:v>04/03/2016</c:v>
                </c:pt>
                <c:pt idx="43">
                  <c:v>07/03/2016</c:v>
                </c:pt>
                <c:pt idx="44">
                  <c:v>08/03/2016</c:v>
                </c:pt>
                <c:pt idx="45">
                  <c:v>09/03/2016</c:v>
                </c:pt>
                <c:pt idx="46">
                  <c:v>10/03/2016</c:v>
                </c:pt>
                <c:pt idx="47">
                  <c:v>11/03/2016</c:v>
                </c:pt>
                <c:pt idx="48">
                  <c:v>14/03/2016</c:v>
                </c:pt>
                <c:pt idx="49">
                  <c:v>15/03/2016</c:v>
                </c:pt>
                <c:pt idx="50">
                  <c:v>16/03/2016</c:v>
                </c:pt>
                <c:pt idx="51">
                  <c:v>17/03/2016</c:v>
                </c:pt>
                <c:pt idx="52">
                  <c:v>18/03/2016</c:v>
                </c:pt>
                <c:pt idx="53">
                  <c:v>21/03/2016</c:v>
                </c:pt>
                <c:pt idx="54">
                  <c:v>22/03/2016</c:v>
                </c:pt>
                <c:pt idx="55">
                  <c:v>23/03/2016</c:v>
                </c:pt>
                <c:pt idx="56">
                  <c:v>24/03/2016</c:v>
                </c:pt>
                <c:pt idx="57">
                  <c:v>28/03/2016</c:v>
                </c:pt>
                <c:pt idx="58">
                  <c:v>29/03/2016</c:v>
                </c:pt>
                <c:pt idx="59">
                  <c:v>30/03/2016</c:v>
                </c:pt>
                <c:pt idx="60">
                  <c:v>31/03/2016</c:v>
                </c:pt>
                <c:pt idx="61">
                  <c:v>01/04/2016</c:v>
                </c:pt>
                <c:pt idx="62">
                  <c:v>04/04/2016</c:v>
                </c:pt>
                <c:pt idx="63">
                  <c:v>05/04/2016</c:v>
                </c:pt>
                <c:pt idx="64">
                  <c:v>06/04/2016</c:v>
                </c:pt>
                <c:pt idx="65">
                  <c:v>07/04/2016</c:v>
                </c:pt>
                <c:pt idx="66">
                  <c:v>08/04/2016</c:v>
                </c:pt>
                <c:pt idx="67">
                  <c:v>11/04/2016</c:v>
                </c:pt>
                <c:pt idx="68">
                  <c:v>12/04/2016</c:v>
                </c:pt>
                <c:pt idx="69">
                  <c:v>13/04/2016</c:v>
                </c:pt>
                <c:pt idx="70">
                  <c:v>14/04/2016</c:v>
                </c:pt>
                <c:pt idx="71">
                  <c:v>15/04/2016</c:v>
                </c:pt>
                <c:pt idx="72">
                  <c:v>18/04/2016</c:v>
                </c:pt>
                <c:pt idx="73">
                  <c:v>19/04/2016</c:v>
                </c:pt>
                <c:pt idx="74">
                  <c:v>20/04/2016</c:v>
                </c:pt>
                <c:pt idx="75">
                  <c:v>22/04/2016</c:v>
                </c:pt>
                <c:pt idx="76">
                  <c:v>25/04/2016</c:v>
                </c:pt>
                <c:pt idx="77">
                  <c:v>26/04/2016</c:v>
                </c:pt>
                <c:pt idx="78">
                  <c:v>27/04/2016</c:v>
                </c:pt>
                <c:pt idx="79">
                  <c:v>28/04/2016</c:v>
                </c:pt>
                <c:pt idx="80">
                  <c:v>29/04/2016</c:v>
                </c:pt>
                <c:pt idx="81">
                  <c:v>02/05/2016</c:v>
                </c:pt>
                <c:pt idx="82">
                  <c:v>03/05/2016</c:v>
                </c:pt>
                <c:pt idx="83">
                  <c:v>04/05/2016</c:v>
                </c:pt>
                <c:pt idx="84">
                  <c:v>05/05/2016</c:v>
                </c:pt>
                <c:pt idx="85">
                  <c:v>06/05/2016</c:v>
                </c:pt>
                <c:pt idx="86">
                  <c:v>09/05/2016</c:v>
                </c:pt>
                <c:pt idx="87">
                  <c:v>10/05/2016</c:v>
                </c:pt>
                <c:pt idx="88">
                  <c:v>11/05/2016</c:v>
                </c:pt>
                <c:pt idx="89">
                  <c:v>12/05/2016</c:v>
                </c:pt>
                <c:pt idx="90">
                  <c:v>13/05/2016</c:v>
                </c:pt>
                <c:pt idx="91">
                  <c:v>16/05/2016</c:v>
                </c:pt>
                <c:pt idx="92">
                  <c:v>17/05/2016</c:v>
                </c:pt>
                <c:pt idx="93">
                  <c:v>18/05/2016</c:v>
                </c:pt>
                <c:pt idx="94">
                  <c:v>19/05/2016</c:v>
                </c:pt>
                <c:pt idx="95">
                  <c:v>20/05/2016</c:v>
                </c:pt>
                <c:pt idx="96">
                  <c:v>23/05/2016</c:v>
                </c:pt>
                <c:pt idx="97">
                  <c:v>24/05/2016</c:v>
                </c:pt>
                <c:pt idx="98">
                  <c:v>25/05/2016</c:v>
                </c:pt>
                <c:pt idx="99">
                  <c:v>27/05/2016</c:v>
                </c:pt>
                <c:pt idx="100">
                  <c:v>30/05/2016</c:v>
                </c:pt>
                <c:pt idx="101">
                  <c:v>31/05/2016</c:v>
                </c:pt>
                <c:pt idx="102">
                  <c:v>01/06/2016</c:v>
                </c:pt>
                <c:pt idx="103">
                  <c:v>02/06/2016</c:v>
                </c:pt>
                <c:pt idx="104">
                  <c:v>03/06/2016</c:v>
                </c:pt>
                <c:pt idx="105">
                  <c:v>06/06/2016</c:v>
                </c:pt>
                <c:pt idx="106">
                  <c:v>07/06/2016</c:v>
                </c:pt>
                <c:pt idx="107">
                  <c:v>08/06/2016</c:v>
                </c:pt>
                <c:pt idx="108">
                  <c:v>09/06/2016</c:v>
                </c:pt>
                <c:pt idx="109">
                  <c:v>10/06/2016</c:v>
                </c:pt>
                <c:pt idx="110">
                  <c:v>13/06/2016</c:v>
                </c:pt>
                <c:pt idx="111">
                  <c:v>14/06/2016</c:v>
                </c:pt>
                <c:pt idx="112">
                  <c:v>15/06/2016</c:v>
                </c:pt>
                <c:pt idx="113">
                  <c:v>16/06/2016</c:v>
                </c:pt>
                <c:pt idx="114">
                  <c:v>17/06/2016</c:v>
                </c:pt>
                <c:pt idx="115">
                  <c:v>20/06/2016</c:v>
                </c:pt>
                <c:pt idx="116">
                  <c:v>21/06/2016</c:v>
                </c:pt>
                <c:pt idx="117">
                  <c:v>22/06/2016</c:v>
                </c:pt>
                <c:pt idx="118">
                  <c:v>23/06/2016</c:v>
                </c:pt>
                <c:pt idx="119">
                  <c:v>24/06/2016</c:v>
                </c:pt>
                <c:pt idx="120">
                  <c:v>27/06/2016</c:v>
                </c:pt>
                <c:pt idx="121">
                  <c:v>28/06/2016</c:v>
                </c:pt>
                <c:pt idx="122">
                  <c:v>29/06/2016</c:v>
                </c:pt>
                <c:pt idx="123">
                  <c:v>30/06/2016</c:v>
                </c:pt>
                <c:pt idx="124">
                  <c:v>01/07/2016</c:v>
                </c:pt>
                <c:pt idx="125">
                  <c:v>04/07/2016</c:v>
                </c:pt>
                <c:pt idx="126">
                  <c:v>05/07/2016</c:v>
                </c:pt>
                <c:pt idx="127">
                  <c:v>06/07/2016</c:v>
                </c:pt>
                <c:pt idx="128">
                  <c:v>07/07/2016</c:v>
                </c:pt>
                <c:pt idx="129">
                  <c:v>08/07/2016</c:v>
                </c:pt>
                <c:pt idx="130">
                  <c:v>11/07/2016</c:v>
                </c:pt>
                <c:pt idx="131">
                  <c:v>12/07/2016</c:v>
                </c:pt>
                <c:pt idx="132">
                  <c:v>13/07/2016</c:v>
                </c:pt>
                <c:pt idx="133">
                  <c:v>14/07/2016</c:v>
                </c:pt>
                <c:pt idx="134">
                  <c:v>15/07/2016</c:v>
                </c:pt>
                <c:pt idx="135">
                  <c:v>18/07/2016</c:v>
                </c:pt>
                <c:pt idx="136">
                  <c:v>19/07/2016</c:v>
                </c:pt>
                <c:pt idx="137">
                  <c:v>20/07/2016</c:v>
                </c:pt>
                <c:pt idx="138">
                  <c:v>21/07/2016</c:v>
                </c:pt>
                <c:pt idx="139">
                  <c:v>22/07/2016</c:v>
                </c:pt>
                <c:pt idx="140">
                  <c:v>25/07/2016</c:v>
                </c:pt>
                <c:pt idx="141">
                  <c:v>26/07/2016</c:v>
                </c:pt>
                <c:pt idx="142">
                  <c:v>27/07/2016</c:v>
                </c:pt>
                <c:pt idx="143">
                  <c:v>28/07/2016</c:v>
                </c:pt>
                <c:pt idx="144">
                  <c:v>29/07/2016</c:v>
                </c:pt>
                <c:pt idx="145">
                  <c:v>01/08/2016</c:v>
                </c:pt>
                <c:pt idx="146">
                  <c:v>02/08/2016</c:v>
                </c:pt>
                <c:pt idx="147">
                  <c:v>03/08/2016</c:v>
                </c:pt>
                <c:pt idx="148">
                  <c:v>04/08/2016</c:v>
                </c:pt>
                <c:pt idx="149">
                  <c:v>05/08/2016</c:v>
                </c:pt>
                <c:pt idx="150">
                  <c:v>08/08/2016</c:v>
                </c:pt>
                <c:pt idx="151">
                  <c:v>09/08/2016</c:v>
                </c:pt>
                <c:pt idx="152">
                  <c:v>10/08/2016</c:v>
                </c:pt>
                <c:pt idx="153">
                  <c:v>11/08/2016</c:v>
                </c:pt>
                <c:pt idx="154">
                  <c:v>12/08/2016</c:v>
                </c:pt>
                <c:pt idx="155">
                  <c:v>15/08/2016</c:v>
                </c:pt>
                <c:pt idx="156">
                  <c:v>16/08/2016</c:v>
                </c:pt>
                <c:pt idx="157">
                  <c:v>17/08/2016</c:v>
                </c:pt>
                <c:pt idx="158">
                  <c:v>18/08/2016</c:v>
                </c:pt>
                <c:pt idx="159">
                  <c:v>19/08/2016</c:v>
                </c:pt>
                <c:pt idx="160">
                  <c:v>22/08/2016</c:v>
                </c:pt>
                <c:pt idx="161">
                  <c:v>23/08/2016</c:v>
                </c:pt>
                <c:pt idx="162">
                  <c:v>24/08/2016</c:v>
                </c:pt>
                <c:pt idx="163">
                  <c:v>25/08/2016</c:v>
                </c:pt>
                <c:pt idx="164">
                  <c:v>26/08/2016</c:v>
                </c:pt>
                <c:pt idx="165">
                  <c:v>29/08/2016</c:v>
                </c:pt>
                <c:pt idx="166">
                  <c:v>30/08/2016</c:v>
                </c:pt>
                <c:pt idx="167">
                  <c:v>31/08/2016</c:v>
                </c:pt>
                <c:pt idx="168">
                  <c:v>01/09/2016</c:v>
                </c:pt>
                <c:pt idx="169">
                  <c:v>02/09/2016</c:v>
                </c:pt>
                <c:pt idx="170">
                  <c:v>05/09/2016</c:v>
                </c:pt>
                <c:pt idx="171">
                  <c:v>06/09/2016</c:v>
                </c:pt>
                <c:pt idx="172">
                  <c:v>08/09/2016</c:v>
                </c:pt>
                <c:pt idx="173">
                  <c:v>09/09/2016</c:v>
                </c:pt>
                <c:pt idx="174">
                  <c:v>12/09/2016</c:v>
                </c:pt>
                <c:pt idx="175">
                  <c:v>13/09/2016</c:v>
                </c:pt>
                <c:pt idx="176">
                  <c:v>14/09/2016</c:v>
                </c:pt>
                <c:pt idx="177">
                  <c:v>15/09/2016</c:v>
                </c:pt>
                <c:pt idx="178">
                  <c:v>16/09/2016</c:v>
                </c:pt>
                <c:pt idx="179">
                  <c:v>19/09/2016</c:v>
                </c:pt>
                <c:pt idx="180">
                  <c:v>20/09/2016</c:v>
                </c:pt>
                <c:pt idx="181">
                  <c:v>21/09/2016</c:v>
                </c:pt>
                <c:pt idx="182">
                  <c:v>22/09/2016</c:v>
                </c:pt>
                <c:pt idx="183">
                  <c:v>23/09/2016</c:v>
                </c:pt>
                <c:pt idx="184">
                  <c:v>26/09/2016</c:v>
                </c:pt>
                <c:pt idx="185">
                  <c:v>27/09/2016</c:v>
                </c:pt>
                <c:pt idx="186">
                  <c:v>28/09/2016</c:v>
                </c:pt>
                <c:pt idx="187">
                  <c:v>29/09/2016</c:v>
                </c:pt>
                <c:pt idx="188">
                  <c:v>30/09/2016</c:v>
                </c:pt>
                <c:pt idx="189">
                  <c:v>03/10/2016</c:v>
                </c:pt>
                <c:pt idx="190">
                  <c:v>04/10/2016</c:v>
                </c:pt>
                <c:pt idx="191">
                  <c:v>05/10/2016</c:v>
                </c:pt>
                <c:pt idx="192">
                  <c:v>06/10/2016</c:v>
                </c:pt>
                <c:pt idx="193">
                  <c:v>07/10/2016</c:v>
                </c:pt>
                <c:pt idx="194">
                  <c:v>10/10/2016</c:v>
                </c:pt>
                <c:pt idx="195">
                  <c:v>11/10/2016</c:v>
                </c:pt>
                <c:pt idx="196">
                  <c:v>13/10/2016</c:v>
                </c:pt>
                <c:pt idx="197">
                  <c:v>14/10/2016</c:v>
                </c:pt>
                <c:pt idx="198">
                  <c:v>17/10/2016</c:v>
                </c:pt>
                <c:pt idx="199">
                  <c:v>18/10/2016</c:v>
                </c:pt>
                <c:pt idx="200">
                  <c:v>19/10/2016</c:v>
                </c:pt>
                <c:pt idx="201">
                  <c:v>20/10/2016</c:v>
                </c:pt>
                <c:pt idx="202">
                  <c:v>21/10/2016</c:v>
                </c:pt>
                <c:pt idx="203">
                  <c:v>24/10/2016</c:v>
                </c:pt>
                <c:pt idx="204">
                  <c:v>25/10/2016</c:v>
                </c:pt>
                <c:pt idx="205">
                  <c:v>26/10/2016</c:v>
                </c:pt>
                <c:pt idx="206">
                  <c:v>27/10/2016</c:v>
                </c:pt>
                <c:pt idx="207">
                  <c:v>28/10/2016</c:v>
                </c:pt>
                <c:pt idx="208">
                  <c:v>31/10/2016</c:v>
                </c:pt>
                <c:pt idx="209">
                  <c:v>01/11/2016</c:v>
                </c:pt>
                <c:pt idx="210">
                  <c:v>03/11/2016</c:v>
                </c:pt>
                <c:pt idx="211">
                  <c:v>04/11/2016</c:v>
                </c:pt>
                <c:pt idx="212">
                  <c:v>07/11/2016</c:v>
                </c:pt>
                <c:pt idx="213">
                  <c:v>08/11/2016</c:v>
                </c:pt>
                <c:pt idx="214">
                  <c:v>09/11/2016</c:v>
                </c:pt>
                <c:pt idx="215">
                  <c:v>10/11/2016</c:v>
                </c:pt>
                <c:pt idx="216">
                  <c:v>11/11/2016</c:v>
                </c:pt>
                <c:pt idx="217">
                  <c:v>14/11/2016</c:v>
                </c:pt>
                <c:pt idx="218">
                  <c:v>16/11/2016</c:v>
                </c:pt>
                <c:pt idx="219">
                  <c:v>17/11/2016</c:v>
                </c:pt>
                <c:pt idx="220">
                  <c:v>18/11/2016</c:v>
                </c:pt>
                <c:pt idx="221">
                  <c:v>21/11/2016</c:v>
                </c:pt>
                <c:pt idx="222">
                  <c:v>22/11/2016</c:v>
                </c:pt>
                <c:pt idx="223">
                  <c:v>23/11/2016</c:v>
                </c:pt>
                <c:pt idx="224">
                  <c:v>24/11/2016</c:v>
                </c:pt>
                <c:pt idx="225">
                  <c:v>25/11/2016</c:v>
                </c:pt>
                <c:pt idx="226">
                  <c:v>28/11/2016</c:v>
                </c:pt>
                <c:pt idx="227">
                  <c:v>29/11/2016</c:v>
                </c:pt>
                <c:pt idx="228">
                  <c:v>30/11/2016</c:v>
                </c:pt>
                <c:pt idx="229">
                  <c:v>01/12/2016</c:v>
                </c:pt>
                <c:pt idx="230">
                  <c:v>02/12/2016</c:v>
                </c:pt>
                <c:pt idx="231">
                  <c:v>05/12/2016</c:v>
                </c:pt>
                <c:pt idx="232">
                  <c:v>06/12/2016</c:v>
                </c:pt>
                <c:pt idx="233">
                  <c:v>07/12/2016</c:v>
                </c:pt>
                <c:pt idx="234">
                  <c:v>08/12/2016</c:v>
                </c:pt>
                <c:pt idx="235">
                  <c:v>09/12/2016</c:v>
                </c:pt>
                <c:pt idx="236">
                  <c:v>12/12/2016</c:v>
                </c:pt>
                <c:pt idx="237">
                  <c:v>13/12/2016</c:v>
                </c:pt>
                <c:pt idx="238">
                  <c:v>14/12/2016</c:v>
                </c:pt>
                <c:pt idx="239">
                  <c:v>15/12/2016</c:v>
                </c:pt>
                <c:pt idx="240">
                  <c:v>16/12/2016</c:v>
                </c:pt>
                <c:pt idx="241">
                  <c:v>19/12/2016</c:v>
                </c:pt>
                <c:pt idx="242">
                  <c:v>20/12/2016</c:v>
                </c:pt>
                <c:pt idx="243">
                  <c:v>21/12/2016</c:v>
                </c:pt>
                <c:pt idx="244">
                  <c:v>22/12/2016</c:v>
                </c:pt>
                <c:pt idx="245">
                  <c:v>23/12/2016</c:v>
                </c:pt>
                <c:pt idx="246">
                  <c:v>26/12/2016</c:v>
                </c:pt>
                <c:pt idx="247">
                  <c:v>27/12/2016</c:v>
                </c:pt>
                <c:pt idx="248">
                  <c:v>28/12/2016</c:v>
                </c:pt>
                <c:pt idx="249">
                  <c:v>29/12/2016</c:v>
                </c:pt>
                <c:pt idx="250">
                  <c:v>30/12/2016</c:v>
                </c:pt>
                <c:pt idx="251">
                  <c:v>02/01/2017</c:v>
                </c:pt>
                <c:pt idx="252">
                  <c:v>03/01/2017</c:v>
                </c:pt>
                <c:pt idx="253">
                  <c:v>04/01/2017</c:v>
                </c:pt>
                <c:pt idx="254">
                  <c:v>05/01/2017</c:v>
                </c:pt>
                <c:pt idx="255">
                  <c:v>06/01/2017</c:v>
                </c:pt>
                <c:pt idx="256">
                  <c:v>09/01/2017</c:v>
                </c:pt>
                <c:pt idx="257">
                  <c:v>10/01/2017</c:v>
                </c:pt>
                <c:pt idx="258">
                  <c:v>11/01/2017</c:v>
                </c:pt>
                <c:pt idx="259">
                  <c:v>12/01/2017</c:v>
                </c:pt>
                <c:pt idx="260">
                  <c:v>13/01/2017</c:v>
                </c:pt>
                <c:pt idx="261">
                  <c:v>16/01/2017</c:v>
                </c:pt>
                <c:pt idx="262">
                  <c:v>17/01/2017</c:v>
                </c:pt>
                <c:pt idx="263">
                  <c:v>18/01/2017</c:v>
                </c:pt>
                <c:pt idx="264">
                  <c:v>19/01/2017</c:v>
                </c:pt>
                <c:pt idx="265">
                  <c:v>20/01/2017</c:v>
                </c:pt>
              </c:strCache>
            </c:strRef>
          </c:cat>
          <c:val>
            <c:numRef>
              <c:f>'PIB Total'!$C$3:$C$268</c:f>
              <c:numCache>
                <c:formatCode>#,##0.00</c:formatCode>
                <c:ptCount val="266"/>
                <c:pt idx="0">
                  <c:v>0.75000000000000056</c:v>
                </c:pt>
                <c:pt idx="1">
                  <c:v>0.75000000000000056</c:v>
                </c:pt>
                <c:pt idx="2">
                  <c:v>0.74000000000000055</c:v>
                </c:pt>
                <c:pt idx="3">
                  <c:v>0.74000000000000055</c:v>
                </c:pt>
                <c:pt idx="4">
                  <c:v>0.70000000000000051</c:v>
                </c:pt>
                <c:pt idx="5">
                  <c:v>0.72000000000000053</c:v>
                </c:pt>
                <c:pt idx="6">
                  <c:v>0.71000000000000052</c:v>
                </c:pt>
                <c:pt idx="7">
                  <c:v>0.74000000000000055</c:v>
                </c:pt>
                <c:pt idx="8">
                  <c:v>0.76000000000000056</c:v>
                </c:pt>
                <c:pt idx="9">
                  <c:v>0.76000000000000056</c:v>
                </c:pt>
                <c:pt idx="10">
                  <c:v>0.76000000000000056</c:v>
                </c:pt>
                <c:pt idx="11">
                  <c:v>0.73000000000000054</c:v>
                </c:pt>
                <c:pt idx="12">
                  <c:v>0.67000000000000082</c:v>
                </c:pt>
                <c:pt idx="13">
                  <c:v>0.64000000000000068</c:v>
                </c:pt>
                <c:pt idx="14">
                  <c:v>0.62000000000000055</c:v>
                </c:pt>
                <c:pt idx="15">
                  <c:v>0.60000000000000053</c:v>
                </c:pt>
                <c:pt idx="16">
                  <c:v>0.60000000000000053</c:v>
                </c:pt>
                <c:pt idx="17">
                  <c:v>0.58000000000000007</c:v>
                </c:pt>
                <c:pt idx="18">
                  <c:v>0.58000000000000007</c:v>
                </c:pt>
                <c:pt idx="19">
                  <c:v>0.56999999999999995</c:v>
                </c:pt>
                <c:pt idx="20">
                  <c:v>0.53</c:v>
                </c:pt>
                <c:pt idx="21">
                  <c:v>0.53</c:v>
                </c:pt>
                <c:pt idx="22">
                  <c:v>0.54</c:v>
                </c:pt>
                <c:pt idx="23">
                  <c:v>0.54</c:v>
                </c:pt>
                <c:pt idx="24">
                  <c:v>0.53</c:v>
                </c:pt>
                <c:pt idx="25">
                  <c:v>0.53</c:v>
                </c:pt>
                <c:pt idx="26">
                  <c:v>0.51</c:v>
                </c:pt>
                <c:pt idx="27">
                  <c:v>0.52</c:v>
                </c:pt>
                <c:pt idx="28">
                  <c:v>0.47000000000000008</c:v>
                </c:pt>
                <c:pt idx="29">
                  <c:v>0.46</c:v>
                </c:pt>
                <c:pt idx="30">
                  <c:v>0.44000000000000006</c:v>
                </c:pt>
                <c:pt idx="31">
                  <c:v>0.44000000000000006</c:v>
                </c:pt>
                <c:pt idx="32">
                  <c:v>0.47000000000000008</c:v>
                </c:pt>
                <c:pt idx="33">
                  <c:v>0.42000000000000026</c:v>
                </c:pt>
                <c:pt idx="34">
                  <c:v>0.42000000000000026</c:v>
                </c:pt>
                <c:pt idx="35">
                  <c:v>0.43000000000000027</c:v>
                </c:pt>
                <c:pt idx="36">
                  <c:v>0.43000000000000027</c:v>
                </c:pt>
                <c:pt idx="37">
                  <c:v>0.44000000000000006</c:v>
                </c:pt>
                <c:pt idx="38">
                  <c:v>0.41000000000000025</c:v>
                </c:pt>
                <c:pt idx="39">
                  <c:v>0.4</c:v>
                </c:pt>
                <c:pt idx="40">
                  <c:v>0.4</c:v>
                </c:pt>
                <c:pt idx="41">
                  <c:v>0.4</c:v>
                </c:pt>
                <c:pt idx="42">
                  <c:v>0.38000000000000034</c:v>
                </c:pt>
                <c:pt idx="43">
                  <c:v>0.32000000000000034</c:v>
                </c:pt>
                <c:pt idx="44">
                  <c:v>0.30000000000000027</c:v>
                </c:pt>
                <c:pt idx="45">
                  <c:v>0.29000000000000026</c:v>
                </c:pt>
                <c:pt idx="46">
                  <c:v>0.29000000000000026</c:v>
                </c:pt>
                <c:pt idx="47">
                  <c:v>0.28000000000000008</c:v>
                </c:pt>
                <c:pt idx="48">
                  <c:v>0.26</c:v>
                </c:pt>
                <c:pt idx="49">
                  <c:v>0.25</c:v>
                </c:pt>
                <c:pt idx="50">
                  <c:v>0.27</c:v>
                </c:pt>
                <c:pt idx="51">
                  <c:v>0.26</c:v>
                </c:pt>
                <c:pt idx="52">
                  <c:v>0.27</c:v>
                </c:pt>
                <c:pt idx="53">
                  <c:v>0.24000000000000013</c:v>
                </c:pt>
                <c:pt idx="54">
                  <c:v>0.26</c:v>
                </c:pt>
                <c:pt idx="55">
                  <c:v>0.26</c:v>
                </c:pt>
                <c:pt idx="56">
                  <c:v>0.26</c:v>
                </c:pt>
                <c:pt idx="57">
                  <c:v>0.26</c:v>
                </c:pt>
                <c:pt idx="58">
                  <c:v>0.26</c:v>
                </c:pt>
                <c:pt idx="59">
                  <c:v>0.26</c:v>
                </c:pt>
                <c:pt idx="60">
                  <c:v>0.26</c:v>
                </c:pt>
                <c:pt idx="61">
                  <c:v>0.27</c:v>
                </c:pt>
                <c:pt idx="62">
                  <c:v>0.27</c:v>
                </c:pt>
                <c:pt idx="63">
                  <c:v>0.26</c:v>
                </c:pt>
                <c:pt idx="64">
                  <c:v>0.27</c:v>
                </c:pt>
                <c:pt idx="65">
                  <c:v>0.29000000000000026</c:v>
                </c:pt>
                <c:pt idx="66">
                  <c:v>0.26</c:v>
                </c:pt>
                <c:pt idx="67">
                  <c:v>0.25</c:v>
                </c:pt>
                <c:pt idx="68">
                  <c:v>0.25</c:v>
                </c:pt>
                <c:pt idx="69">
                  <c:v>0.24000000000000013</c:v>
                </c:pt>
                <c:pt idx="70">
                  <c:v>0.26</c:v>
                </c:pt>
                <c:pt idx="71">
                  <c:v>0.24000000000000013</c:v>
                </c:pt>
                <c:pt idx="72">
                  <c:v>0.25</c:v>
                </c:pt>
                <c:pt idx="73">
                  <c:v>0.28000000000000008</c:v>
                </c:pt>
                <c:pt idx="74">
                  <c:v>0.29000000000000026</c:v>
                </c:pt>
                <c:pt idx="75">
                  <c:v>0.30000000000000027</c:v>
                </c:pt>
                <c:pt idx="76">
                  <c:v>0.3300000000000004</c:v>
                </c:pt>
                <c:pt idx="77">
                  <c:v>0.3300000000000004</c:v>
                </c:pt>
                <c:pt idx="78">
                  <c:v>0.38000000000000034</c:v>
                </c:pt>
                <c:pt idx="79">
                  <c:v>0.39000000000000035</c:v>
                </c:pt>
                <c:pt idx="80">
                  <c:v>0.49000000000000027</c:v>
                </c:pt>
                <c:pt idx="81">
                  <c:v>0.5</c:v>
                </c:pt>
                <c:pt idx="82">
                  <c:v>0.5</c:v>
                </c:pt>
                <c:pt idx="83">
                  <c:v>0.5</c:v>
                </c:pt>
                <c:pt idx="84">
                  <c:v>0.55000000000000004</c:v>
                </c:pt>
                <c:pt idx="85">
                  <c:v>0.53</c:v>
                </c:pt>
                <c:pt idx="86">
                  <c:v>0.61000000000000054</c:v>
                </c:pt>
                <c:pt idx="87">
                  <c:v>0.61000000000000054</c:v>
                </c:pt>
                <c:pt idx="88">
                  <c:v>0.58000000000000007</c:v>
                </c:pt>
                <c:pt idx="89">
                  <c:v>0.62000000000000055</c:v>
                </c:pt>
                <c:pt idx="90">
                  <c:v>0.64000000000000068</c:v>
                </c:pt>
                <c:pt idx="91">
                  <c:v>0.71000000000000052</c:v>
                </c:pt>
                <c:pt idx="92">
                  <c:v>0.71000000000000052</c:v>
                </c:pt>
                <c:pt idx="93">
                  <c:v>0.72000000000000053</c:v>
                </c:pt>
                <c:pt idx="94">
                  <c:v>0.77000000000000046</c:v>
                </c:pt>
                <c:pt idx="95">
                  <c:v>0.77000000000000046</c:v>
                </c:pt>
                <c:pt idx="96">
                  <c:v>0.8</c:v>
                </c:pt>
                <c:pt idx="97">
                  <c:v>0.8</c:v>
                </c:pt>
                <c:pt idx="98">
                  <c:v>0.8</c:v>
                </c:pt>
                <c:pt idx="99">
                  <c:v>0.8</c:v>
                </c:pt>
                <c:pt idx="100">
                  <c:v>0.82000000000000051</c:v>
                </c:pt>
                <c:pt idx="101">
                  <c:v>0.83000000000000052</c:v>
                </c:pt>
                <c:pt idx="102">
                  <c:v>0.82000000000000051</c:v>
                </c:pt>
                <c:pt idx="103">
                  <c:v>0.89000000000000012</c:v>
                </c:pt>
                <c:pt idx="104">
                  <c:v>0.9</c:v>
                </c:pt>
                <c:pt idx="105">
                  <c:v>0.93</c:v>
                </c:pt>
                <c:pt idx="106">
                  <c:v>0.9400000000000005</c:v>
                </c:pt>
                <c:pt idx="107">
                  <c:v>1</c:v>
                </c:pt>
                <c:pt idx="108">
                  <c:v>1.01</c:v>
                </c:pt>
                <c:pt idx="109">
                  <c:v>0.98</c:v>
                </c:pt>
                <c:pt idx="110">
                  <c:v>1</c:v>
                </c:pt>
                <c:pt idx="111">
                  <c:v>0.98</c:v>
                </c:pt>
                <c:pt idx="112">
                  <c:v>0.98</c:v>
                </c:pt>
                <c:pt idx="113">
                  <c:v>0.96000000000000052</c:v>
                </c:pt>
                <c:pt idx="114">
                  <c:v>0.98</c:v>
                </c:pt>
                <c:pt idx="115">
                  <c:v>1</c:v>
                </c:pt>
                <c:pt idx="116">
                  <c:v>1.01</c:v>
                </c:pt>
                <c:pt idx="117">
                  <c:v>1.01</c:v>
                </c:pt>
                <c:pt idx="118">
                  <c:v>1.01</c:v>
                </c:pt>
                <c:pt idx="119">
                  <c:v>1.01</c:v>
                </c:pt>
                <c:pt idx="120">
                  <c:v>1.02</c:v>
                </c:pt>
                <c:pt idx="121">
                  <c:v>1.02</c:v>
                </c:pt>
                <c:pt idx="122">
                  <c:v>1.02</c:v>
                </c:pt>
                <c:pt idx="123">
                  <c:v>1.02</c:v>
                </c:pt>
                <c:pt idx="124">
                  <c:v>1.04</c:v>
                </c:pt>
                <c:pt idx="125">
                  <c:v>1.04</c:v>
                </c:pt>
                <c:pt idx="126">
                  <c:v>1.04</c:v>
                </c:pt>
                <c:pt idx="127">
                  <c:v>1.04</c:v>
                </c:pt>
                <c:pt idx="128">
                  <c:v>1.05</c:v>
                </c:pt>
                <c:pt idx="129">
                  <c:v>1.0900000000000001</c:v>
                </c:pt>
                <c:pt idx="130">
                  <c:v>1.0900000000000001</c:v>
                </c:pt>
                <c:pt idx="131">
                  <c:v>1.08</c:v>
                </c:pt>
                <c:pt idx="132">
                  <c:v>1.1000000000000001</c:v>
                </c:pt>
                <c:pt idx="133">
                  <c:v>1.1100000000000001</c:v>
                </c:pt>
                <c:pt idx="134">
                  <c:v>1.1200000000000001</c:v>
                </c:pt>
                <c:pt idx="135">
                  <c:v>1.1299999999999988</c:v>
                </c:pt>
                <c:pt idx="136">
                  <c:v>1.1000000000000001</c:v>
                </c:pt>
                <c:pt idx="137">
                  <c:v>1.1299999999999988</c:v>
                </c:pt>
                <c:pt idx="138">
                  <c:v>1.1299999999999988</c:v>
                </c:pt>
                <c:pt idx="139">
                  <c:v>1.1200000000000001</c:v>
                </c:pt>
                <c:pt idx="140">
                  <c:v>1.1100000000000001</c:v>
                </c:pt>
                <c:pt idx="141">
                  <c:v>1.1100000000000001</c:v>
                </c:pt>
                <c:pt idx="142">
                  <c:v>1.1100000000000001</c:v>
                </c:pt>
                <c:pt idx="143">
                  <c:v>1.1200000000000001</c:v>
                </c:pt>
                <c:pt idx="144">
                  <c:v>1.1200000000000001</c:v>
                </c:pt>
                <c:pt idx="145">
                  <c:v>1.1299999999999988</c:v>
                </c:pt>
                <c:pt idx="146">
                  <c:v>1.1299999999999988</c:v>
                </c:pt>
                <c:pt idx="147">
                  <c:v>1.1000000000000001</c:v>
                </c:pt>
                <c:pt idx="148">
                  <c:v>1.1000000000000001</c:v>
                </c:pt>
                <c:pt idx="149">
                  <c:v>1.1299999999999988</c:v>
                </c:pt>
                <c:pt idx="150">
                  <c:v>1.1399999999999988</c:v>
                </c:pt>
                <c:pt idx="151">
                  <c:v>1.1499999999999988</c:v>
                </c:pt>
                <c:pt idx="152">
                  <c:v>1.1399999999999988</c:v>
                </c:pt>
                <c:pt idx="153">
                  <c:v>1.1200000000000001</c:v>
                </c:pt>
                <c:pt idx="154">
                  <c:v>1.1399999999999988</c:v>
                </c:pt>
                <c:pt idx="155">
                  <c:v>1.1499999999999988</c:v>
                </c:pt>
                <c:pt idx="156">
                  <c:v>1.1499999999999988</c:v>
                </c:pt>
                <c:pt idx="157">
                  <c:v>1.1499999999999988</c:v>
                </c:pt>
                <c:pt idx="158">
                  <c:v>1.1599999999999988</c:v>
                </c:pt>
                <c:pt idx="159">
                  <c:v>1.2</c:v>
                </c:pt>
                <c:pt idx="160">
                  <c:v>1.23</c:v>
                </c:pt>
                <c:pt idx="161">
                  <c:v>1.22</c:v>
                </c:pt>
                <c:pt idx="162">
                  <c:v>1.22</c:v>
                </c:pt>
                <c:pt idx="163">
                  <c:v>1.24</c:v>
                </c:pt>
                <c:pt idx="164">
                  <c:v>1.25</c:v>
                </c:pt>
                <c:pt idx="165">
                  <c:v>1.26</c:v>
                </c:pt>
                <c:pt idx="166">
                  <c:v>1.26</c:v>
                </c:pt>
                <c:pt idx="167">
                  <c:v>1.26</c:v>
                </c:pt>
                <c:pt idx="168">
                  <c:v>1.26</c:v>
                </c:pt>
                <c:pt idx="169">
                  <c:v>1.28</c:v>
                </c:pt>
                <c:pt idx="170">
                  <c:v>1.3</c:v>
                </c:pt>
                <c:pt idx="171">
                  <c:v>1.3</c:v>
                </c:pt>
                <c:pt idx="172">
                  <c:v>1.29</c:v>
                </c:pt>
                <c:pt idx="173">
                  <c:v>1.31</c:v>
                </c:pt>
                <c:pt idx="174">
                  <c:v>1.32</c:v>
                </c:pt>
                <c:pt idx="175">
                  <c:v>1.31</c:v>
                </c:pt>
                <c:pt idx="176">
                  <c:v>1.32</c:v>
                </c:pt>
                <c:pt idx="177">
                  <c:v>1.34</c:v>
                </c:pt>
                <c:pt idx="178">
                  <c:v>1.33</c:v>
                </c:pt>
                <c:pt idx="179">
                  <c:v>1.32</c:v>
                </c:pt>
                <c:pt idx="180">
                  <c:v>1.32</c:v>
                </c:pt>
                <c:pt idx="181">
                  <c:v>1.31</c:v>
                </c:pt>
                <c:pt idx="182">
                  <c:v>1.32</c:v>
                </c:pt>
                <c:pt idx="183">
                  <c:v>1.32</c:v>
                </c:pt>
                <c:pt idx="184">
                  <c:v>1.3</c:v>
                </c:pt>
                <c:pt idx="185">
                  <c:v>1.3</c:v>
                </c:pt>
                <c:pt idx="186">
                  <c:v>1.3</c:v>
                </c:pt>
                <c:pt idx="187">
                  <c:v>1.3</c:v>
                </c:pt>
                <c:pt idx="188">
                  <c:v>1.3</c:v>
                </c:pt>
                <c:pt idx="189">
                  <c:v>1.26</c:v>
                </c:pt>
                <c:pt idx="190">
                  <c:v>1.27</c:v>
                </c:pt>
                <c:pt idx="191">
                  <c:v>1.27</c:v>
                </c:pt>
                <c:pt idx="192">
                  <c:v>1.27</c:v>
                </c:pt>
                <c:pt idx="193">
                  <c:v>1.27</c:v>
                </c:pt>
                <c:pt idx="194">
                  <c:v>1.28</c:v>
                </c:pt>
                <c:pt idx="195">
                  <c:v>1.28</c:v>
                </c:pt>
                <c:pt idx="196">
                  <c:v>1.28</c:v>
                </c:pt>
                <c:pt idx="197">
                  <c:v>1.29</c:v>
                </c:pt>
                <c:pt idx="198">
                  <c:v>1.3</c:v>
                </c:pt>
                <c:pt idx="199">
                  <c:v>1.29</c:v>
                </c:pt>
                <c:pt idx="200">
                  <c:v>1.29</c:v>
                </c:pt>
                <c:pt idx="201">
                  <c:v>1.26</c:v>
                </c:pt>
                <c:pt idx="202">
                  <c:v>1.26</c:v>
                </c:pt>
                <c:pt idx="203">
                  <c:v>1.25</c:v>
                </c:pt>
                <c:pt idx="204">
                  <c:v>1.26</c:v>
                </c:pt>
                <c:pt idx="205">
                  <c:v>1.26</c:v>
                </c:pt>
                <c:pt idx="206">
                  <c:v>1.25</c:v>
                </c:pt>
                <c:pt idx="207">
                  <c:v>1.25</c:v>
                </c:pt>
                <c:pt idx="208">
                  <c:v>1.23</c:v>
                </c:pt>
                <c:pt idx="209">
                  <c:v>1.23</c:v>
                </c:pt>
                <c:pt idx="210">
                  <c:v>1.23</c:v>
                </c:pt>
                <c:pt idx="211">
                  <c:v>1.23</c:v>
                </c:pt>
                <c:pt idx="212">
                  <c:v>1.21</c:v>
                </c:pt>
                <c:pt idx="213">
                  <c:v>1.2</c:v>
                </c:pt>
                <c:pt idx="214">
                  <c:v>1.1900000000000011</c:v>
                </c:pt>
                <c:pt idx="215">
                  <c:v>1.1900000000000011</c:v>
                </c:pt>
                <c:pt idx="216">
                  <c:v>1.180000000000001</c:v>
                </c:pt>
                <c:pt idx="217">
                  <c:v>1.1399999999999988</c:v>
                </c:pt>
                <c:pt idx="218">
                  <c:v>1.1399999999999988</c:v>
                </c:pt>
                <c:pt idx="219">
                  <c:v>1.1000000000000001</c:v>
                </c:pt>
                <c:pt idx="220">
                  <c:v>1.0900000000000001</c:v>
                </c:pt>
                <c:pt idx="221">
                  <c:v>1.08</c:v>
                </c:pt>
                <c:pt idx="222">
                  <c:v>1.01</c:v>
                </c:pt>
                <c:pt idx="223">
                  <c:v>0.99</c:v>
                </c:pt>
                <c:pt idx="224">
                  <c:v>0.98</c:v>
                </c:pt>
                <c:pt idx="225">
                  <c:v>0.96000000000000052</c:v>
                </c:pt>
                <c:pt idx="226">
                  <c:v>0.95000000000000051</c:v>
                </c:pt>
                <c:pt idx="227">
                  <c:v>0.9400000000000005</c:v>
                </c:pt>
                <c:pt idx="228">
                  <c:v>0.89000000000000012</c:v>
                </c:pt>
                <c:pt idx="229">
                  <c:v>0.86000000000000054</c:v>
                </c:pt>
                <c:pt idx="230">
                  <c:v>0.84000000000000052</c:v>
                </c:pt>
                <c:pt idx="231">
                  <c:v>0.77000000000000046</c:v>
                </c:pt>
                <c:pt idx="232">
                  <c:v>0.74000000000000055</c:v>
                </c:pt>
                <c:pt idx="233">
                  <c:v>0.74000000000000055</c:v>
                </c:pt>
                <c:pt idx="234">
                  <c:v>0.71000000000000052</c:v>
                </c:pt>
                <c:pt idx="235">
                  <c:v>0.6800000000000006</c:v>
                </c:pt>
                <c:pt idx="236">
                  <c:v>0.6500000000000008</c:v>
                </c:pt>
                <c:pt idx="237">
                  <c:v>0.64000000000000068</c:v>
                </c:pt>
                <c:pt idx="238">
                  <c:v>0.64000000000000068</c:v>
                </c:pt>
                <c:pt idx="239">
                  <c:v>0.64000000000000068</c:v>
                </c:pt>
                <c:pt idx="240">
                  <c:v>0.63000000000000056</c:v>
                </c:pt>
                <c:pt idx="241">
                  <c:v>0.55000000000000004</c:v>
                </c:pt>
                <c:pt idx="242">
                  <c:v>0.52</c:v>
                </c:pt>
                <c:pt idx="243">
                  <c:v>0.52</c:v>
                </c:pt>
                <c:pt idx="244">
                  <c:v>0.51</c:v>
                </c:pt>
                <c:pt idx="245">
                  <c:v>0.49000000000000027</c:v>
                </c:pt>
                <c:pt idx="246">
                  <c:v>0.47000000000000008</c:v>
                </c:pt>
                <c:pt idx="247">
                  <c:v>0.47000000000000008</c:v>
                </c:pt>
                <c:pt idx="248">
                  <c:v>0.47000000000000008</c:v>
                </c:pt>
                <c:pt idx="249">
                  <c:v>0.49000000000000027</c:v>
                </c:pt>
                <c:pt idx="250">
                  <c:v>0.5</c:v>
                </c:pt>
                <c:pt idx="251">
                  <c:v>0.51</c:v>
                </c:pt>
                <c:pt idx="252">
                  <c:v>0.52</c:v>
                </c:pt>
                <c:pt idx="253">
                  <c:v>0.52</c:v>
                </c:pt>
                <c:pt idx="254">
                  <c:v>0.51</c:v>
                </c:pt>
                <c:pt idx="255">
                  <c:v>0.5</c:v>
                </c:pt>
                <c:pt idx="256">
                  <c:v>0.49000000000000027</c:v>
                </c:pt>
                <c:pt idx="257">
                  <c:v>0.51</c:v>
                </c:pt>
                <c:pt idx="258">
                  <c:v>0.51</c:v>
                </c:pt>
                <c:pt idx="259">
                  <c:v>0.5</c:v>
                </c:pt>
                <c:pt idx="260">
                  <c:v>0.48000000000000026</c:v>
                </c:pt>
                <c:pt idx="261">
                  <c:v>0.49000000000000027</c:v>
                </c:pt>
                <c:pt idx="262">
                  <c:v>0.48000000000000026</c:v>
                </c:pt>
                <c:pt idx="263">
                  <c:v>0.48000000000000026</c:v>
                </c:pt>
                <c:pt idx="264">
                  <c:v>0.48000000000000026</c:v>
                </c:pt>
                <c:pt idx="265">
                  <c:v>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22F-479D-9E66-E491704ECD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0129920"/>
        <c:axId val="90244224"/>
      </c:lineChart>
      <c:catAx>
        <c:axId val="9012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0244224"/>
        <c:crosses val="autoZero"/>
        <c:auto val="1"/>
        <c:lblAlgn val="ctr"/>
        <c:lblOffset val="100"/>
        <c:noMultiLvlLbl val="0"/>
      </c:catAx>
      <c:valAx>
        <c:axId val="9024422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901299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'Slide 10'!$D$2</c:f>
              <c:strCache>
                <c:ptCount val="1"/>
                <c:pt idx="0">
                  <c:v>  %  </c:v>
                </c:pt>
              </c:strCache>
            </c:strRef>
          </c:tx>
          <c:dLbls>
            <c:dLbl>
              <c:idx val="0"/>
              <c:layout>
                <c:manualLayout>
                  <c:x val="-3.2058063417596108E-2"/>
                  <c:y val="-4.6270604608958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A7-44A7-96C8-E8B6E0A1DC0D}"/>
                </c:ext>
              </c:extLst>
            </c:dLbl>
            <c:dLbl>
              <c:idx val="1"/>
              <c:layout>
                <c:manualLayout>
                  <c:x val="-3.2058063417596074E-2"/>
                  <c:y val="-4.6270604608958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A7-44A7-96C8-E8B6E0A1DC0D}"/>
                </c:ext>
              </c:extLst>
            </c:dLbl>
            <c:dLbl>
              <c:idx val="2"/>
              <c:layout>
                <c:manualLayout>
                  <c:x val="-3.0600878716796277E-2"/>
                  <c:y val="4.8705899588377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FA7-44A7-96C8-E8B6E0A1DC0D}"/>
                </c:ext>
              </c:extLst>
            </c:dLbl>
            <c:dLbl>
              <c:idx val="3"/>
              <c:layout>
                <c:manualLayout>
                  <c:x val="-3.7886802220795338E-2"/>
                  <c:y val="-3.4094129711864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A7-44A7-96C8-E8B6E0A1DC0D}"/>
                </c:ext>
              </c:extLst>
            </c:dLbl>
            <c:dLbl>
              <c:idx val="4"/>
              <c:layout>
                <c:manualLayout>
                  <c:x val="-3.6429617519995572E-2"/>
                  <c:y val="-4.3835309629539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A7-44A7-96C8-E8B6E0A1DC0D}"/>
                </c:ext>
              </c:extLst>
            </c:dLbl>
            <c:dLbl>
              <c:idx val="5"/>
              <c:layout>
                <c:manualLayout>
                  <c:x val="-2.7686509315196627E-2"/>
                  <c:y val="5.3576489547215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A7-44A7-96C8-E8B6E0A1DC0D}"/>
                </c:ext>
              </c:extLst>
            </c:dLbl>
            <c:dLbl>
              <c:idx val="6"/>
              <c:layout>
                <c:manualLayout>
                  <c:x val="-3.4972432819195841E-2"/>
                  <c:y val="-4.6270604608958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FA7-44A7-96C8-E8B6E0A1DC0D}"/>
                </c:ext>
              </c:extLst>
            </c:dLbl>
            <c:dLbl>
              <c:idx val="7"/>
              <c:layout>
                <c:manualLayout>
                  <c:x val="-1.1657477606398473E-2"/>
                  <c:y val="-5.601178452663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FA7-44A7-96C8-E8B6E0A1DC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'Slide 10'!$A$3:$A$10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'Slide 10'!$D$3:$D$10</c:f>
              <c:numCache>
                <c:formatCode>0.00%</c:formatCode>
                <c:ptCount val="8"/>
                <c:pt idx="0">
                  <c:v>0.16239999999999999</c:v>
                </c:pt>
                <c:pt idx="1">
                  <c:v>0.15490000000000004</c:v>
                </c:pt>
                <c:pt idx="2">
                  <c:v>0.1285</c:v>
                </c:pt>
                <c:pt idx="3">
                  <c:v>0.14670000000000002</c:v>
                </c:pt>
                <c:pt idx="4">
                  <c:v>0.15190000000000003</c:v>
                </c:pt>
                <c:pt idx="5">
                  <c:v>0.15300000000000002</c:v>
                </c:pt>
                <c:pt idx="6">
                  <c:v>0.20100000000000001</c:v>
                </c:pt>
                <c:pt idx="7">
                  <c:v>0.16360477493792472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8FA7-44A7-96C8-E8B6E0A1DC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643776"/>
        <c:axId val="101645312"/>
      </c:lineChart>
      <c:catAx>
        <c:axId val="1016437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01645312"/>
        <c:crosses val="autoZero"/>
        <c:auto val="1"/>
        <c:lblAlgn val="ctr"/>
        <c:lblOffset val="100"/>
        <c:noMultiLvlLbl val="0"/>
      </c:catAx>
      <c:valAx>
        <c:axId val="10164531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16437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402213727460114"/>
          <c:y val="5.2697293957197723E-2"/>
          <c:w val="0.77292794072493909"/>
          <c:h val="0.8554448231284528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Plan7!$B$84</c:f>
              <c:strCache>
                <c:ptCount val="1"/>
                <c:pt idx="0">
                  <c:v>JANEIRO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Plan7!$C$83:$D$83</c:f>
              <c:strCache>
                <c:ptCount val="2"/>
                <c:pt idx="0">
                  <c:v>2016</c:v>
                </c:pt>
                <c:pt idx="1">
                  <c:v>2017</c:v>
                </c:pt>
              </c:strCache>
            </c:strRef>
          </c:cat>
          <c:val>
            <c:numRef>
              <c:f>Plan7!$C$84:$D$84</c:f>
              <c:numCache>
                <c:formatCode>_(* #,##0.00_);_(* \(#,##0.00\);_(* "-"??_);_(@_)</c:formatCode>
                <c:ptCount val="2"/>
                <c:pt idx="0">
                  <c:v>162098088.61999995</c:v>
                </c:pt>
                <c:pt idx="1">
                  <c:v>185343722.76999998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03-44C5-A0FD-B21E2E28BD20}"/>
            </c:ext>
          </c:extLst>
        </c:ser>
        <c:ser>
          <c:idx val="1"/>
          <c:order val="1"/>
          <c:tx>
            <c:strRef>
              <c:f>Plan7!$B$85</c:f>
              <c:strCache>
                <c:ptCount val="1"/>
                <c:pt idx="0">
                  <c:v>FEVEREIRO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Plan7!$C$83:$D$83</c:f>
              <c:strCache>
                <c:ptCount val="2"/>
                <c:pt idx="0">
                  <c:v>2016</c:v>
                </c:pt>
                <c:pt idx="1">
                  <c:v>2017</c:v>
                </c:pt>
              </c:strCache>
            </c:strRef>
          </c:cat>
          <c:val>
            <c:numRef>
              <c:f>Plan7!$C$85:$D$85</c:f>
              <c:numCache>
                <c:formatCode>_(* #,##0.00_);_(* \(#,##0.00\);_(* "-"??_);_(@_)</c:formatCode>
                <c:ptCount val="2"/>
                <c:pt idx="0">
                  <c:v>29058306.859999999</c:v>
                </c:pt>
                <c:pt idx="1">
                  <c:v>29254041.649999999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03-44C5-A0FD-B21E2E28BD20}"/>
            </c:ext>
          </c:extLst>
        </c:ser>
        <c:ser>
          <c:idx val="2"/>
          <c:order val="2"/>
          <c:tx>
            <c:strRef>
              <c:f>Plan7!$B$86</c:f>
              <c:strCache>
                <c:ptCount val="1"/>
                <c:pt idx="0">
                  <c:v>REFIS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Plan7!$C$83:$D$83</c:f>
              <c:strCache>
                <c:ptCount val="2"/>
                <c:pt idx="0">
                  <c:v>2016</c:v>
                </c:pt>
                <c:pt idx="1">
                  <c:v>2017</c:v>
                </c:pt>
              </c:strCache>
            </c:strRef>
          </c:cat>
          <c:val>
            <c:numRef>
              <c:f>Plan7!$C$86:$D$86</c:f>
              <c:numCache>
                <c:formatCode>_(* #,##0.00_);_(* \(#,##0.00\);_(* "-"??_);_(@_)</c:formatCode>
                <c:ptCount val="2"/>
                <c:pt idx="0">
                  <c:v>9578412.4199999943</c:v>
                </c:pt>
                <c:pt idx="1">
                  <c:v>17866695.210000001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03-44C5-A0FD-B21E2E28BD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1444224"/>
        <c:axId val="121445760"/>
      </c:barChart>
      <c:catAx>
        <c:axId val="121444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1445760"/>
        <c:crosses val="autoZero"/>
        <c:auto val="1"/>
        <c:lblAlgn val="ctr"/>
        <c:lblOffset val="100"/>
        <c:noMultiLvlLbl val="0"/>
      </c:catAx>
      <c:valAx>
        <c:axId val="121445760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crossAx val="121444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162358204446899"/>
          <c:y val="0.80804507645499657"/>
          <c:w val="0.12837641795553162"/>
          <c:h val="0.1799294864261374"/>
        </c:manualLayout>
      </c:layout>
      <c:overlay val="0"/>
      <c:txPr>
        <a:bodyPr/>
        <a:lstStyle/>
        <a:p>
          <a:pPr>
            <a:defRPr sz="8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'RECEITA X DESPESA'!$A$3</c:f>
              <c:strCache>
                <c:ptCount val="1"/>
                <c:pt idx="0">
                  <c:v>PESSOAL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'[Apresentação Secretários_abertura do exercício 2017.xls]RECEITA X DESPESA'!$B$2,'[Apresentação Secretários_abertura do exercício 2017.xls]RECEITA X DESPESA'!$C$2,'[Apresentação Secretários_abertura do exercício 2017.xls]RECEITA X DESPESA'!$E$2,'[Apresentação Secretários_abertura do exercício 2017.xls]RECEITA X DESPESA'!$G$2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'[Apresentação Secretários_abertura do exercício 2017.xls]RECEITA X DESPESA'!$B$3,'[Apresentação Secretários_abertura do exercício 2017.xls]RECEITA X DESPESA'!$C$3,'[Apresentação Secretários_abertura do exercício 2017.xls]RECEITA X DESPESA'!$E$3,'[Apresentação Secretários_abertura do exercício 2017.xls]RECEITA X DESPESA'!$G$3</c:f>
              <c:numCache>
                <c:formatCode>_(* #,##0.00_);_(* \(#,##0.00\);_(* "-"??_);_(@_)</c:formatCode>
                <c:ptCount val="4"/>
                <c:pt idx="0">
                  <c:v>642965857.65999997</c:v>
                </c:pt>
                <c:pt idx="1">
                  <c:v>756948984.19000041</c:v>
                </c:pt>
                <c:pt idx="2">
                  <c:v>839574953.55999923</c:v>
                </c:pt>
                <c:pt idx="3">
                  <c:v>1038236242.04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8C-4709-9A01-AC66CE63E919}"/>
            </c:ext>
          </c:extLst>
        </c:ser>
        <c:ser>
          <c:idx val="1"/>
          <c:order val="1"/>
          <c:tx>
            <c:strRef>
              <c:f>'RECEITA X DESPESA'!$A$4</c:f>
              <c:strCache>
                <c:ptCount val="1"/>
                <c:pt idx="0">
                  <c:v>DÍVIDA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'[Apresentação Secretários_abertura do exercício 2017.xls]RECEITA X DESPESA'!$B$2,'[Apresentação Secretários_abertura do exercício 2017.xls]RECEITA X DESPESA'!$C$2,'[Apresentação Secretários_abertura do exercício 2017.xls]RECEITA X DESPESA'!$E$2,'[Apresentação Secretários_abertura do exercício 2017.xls]RECEITA X DESPESA'!$G$2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'[Apresentação Secretários_abertura do exercício 2017.xls]RECEITA X DESPESA'!$B$4,'[Apresentação Secretários_abertura do exercício 2017.xls]RECEITA X DESPESA'!$C$4,'[Apresentação Secretários_abertura do exercício 2017.xls]RECEITA X DESPESA'!$E$4,'[Apresentação Secretários_abertura do exercício 2017.xls]RECEITA X DESPESA'!$G$4</c:f>
              <c:numCache>
                <c:formatCode>_(* #,##0.00_);_(* \(#,##0.00\);_(* "-"??_);_(@_)</c:formatCode>
                <c:ptCount val="4"/>
                <c:pt idx="0">
                  <c:v>33757221.710000001</c:v>
                </c:pt>
                <c:pt idx="1">
                  <c:v>27434599.609999999</c:v>
                </c:pt>
                <c:pt idx="2">
                  <c:v>38439265.840000004</c:v>
                </c:pt>
                <c:pt idx="3">
                  <c:v>44396503.74000001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8C-4709-9A01-AC66CE63E919}"/>
            </c:ext>
          </c:extLst>
        </c:ser>
        <c:ser>
          <c:idx val="2"/>
          <c:order val="2"/>
          <c:tx>
            <c:strRef>
              <c:f>'RECEITA X DESPESA'!$A$5</c:f>
              <c:strCache>
                <c:ptCount val="1"/>
                <c:pt idx="0">
                  <c:v>CUSTEIO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'[Apresentação Secretários_abertura do exercício 2017.xls]RECEITA X DESPESA'!$B$2,'[Apresentação Secretários_abertura do exercício 2017.xls]RECEITA X DESPESA'!$C$2,'[Apresentação Secretários_abertura do exercício 2017.xls]RECEITA X DESPESA'!$E$2,'[Apresentação Secretários_abertura do exercício 2017.xls]RECEITA X DESPESA'!$G$2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'[Apresentação Secretários_abertura do exercício 2017.xls]RECEITA X DESPESA'!$B$5,'[Apresentação Secretários_abertura do exercício 2017.xls]RECEITA X DESPESA'!$C$5,'[Apresentação Secretários_abertura do exercício 2017.xls]RECEITA X DESPESA'!$E$5,'[Apresentação Secretários_abertura do exercício 2017.xls]RECEITA X DESPESA'!$G$5</c:f>
              <c:numCache>
                <c:formatCode>_(* #,##0.00_);_(* \(#,##0.00\);_(* "-"??_);_(@_)</c:formatCode>
                <c:ptCount val="4"/>
                <c:pt idx="0">
                  <c:v>313328551.47999966</c:v>
                </c:pt>
                <c:pt idx="1">
                  <c:v>417449079.31999999</c:v>
                </c:pt>
                <c:pt idx="2">
                  <c:v>445450151.80000001</c:v>
                </c:pt>
                <c:pt idx="3">
                  <c:v>381467566.30000001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8C-4709-9A01-AC66CE63E919}"/>
            </c:ext>
          </c:extLst>
        </c:ser>
        <c:ser>
          <c:idx val="3"/>
          <c:order val="3"/>
          <c:tx>
            <c:strRef>
              <c:f>'RECEITA X DESPESA'!$A$6</c:f>
              <c:strCache>
                <c:ptCount val="1"/>
                <c:pt idx="0">
                  <c:v>INVESTIMENTO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4.5848822800495674E-2"/>
                  <c:y val="-3.4188034188034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8C-4709-9A01-AC66CE63E91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'[Apresentação Secretários_abertura do exercício 2017.xls]RECEITA X DESPESA'!$B$2,'[Apresentação Secretários_abertura do exercício 2017.xls]RECEITA X DESPESA'!$C$2,'[Apresentação Secretários_abertura do exercício 2017.xls]RECEITA X DESPESA'!$E$2,'[Apresentação Secretários_abertura do exercício 2017.xls]RECEITA X DESPESA'!$G$2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'[Apresentação Secretários_abertura do exercício 2017.xls]RECEITA X DESPESA'!$B$6,'[Apresentação Secretários_abertura do exercício 2017.xls]RECEITA X DESPESA'!$C$6,'[Apresentação Secretários_abertura do exercício 2017.xls]RECEITA X DESPESA'!$E$6,'[Apresentação Secretários_abertura do exercício 2017.xls]RECEITA X DESPESA'!$G$6</c:f>
              <c:numCache>
                <c:formatCode>_(* #,##0.00_);_(* \(#,##0.00\);_(* "-"??_);_(@_)</c:formatCode>
                <c:ptCount val="4"/>
                <c:pt idx="0">
                  <c:v>190588894.66999999</c:v>
                </c:pt>
                <c:pt idx="1">
                  <c:v>190546703.40000001</c:v>
                </c:pt>
                <c:pt idx="2">
                  <c:v>116817365.32000001</c:v>
                </c:pt>
                <c:pt idx="3">
                  <c:v>28364525.979999997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68C-4709-9A01-AC66CE63E9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1819136"/>
        <c:axId val="101820672"/>
        <c:axId val="0"/>
      </c:bar3DChart>
      <c:catAx>
        <c:axId val="101819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1820672"/>
        <c:crosses val="autoZero"/>
        <c:auto val="1"/>
        <c:lblAlgn val="ctr"/>
        <c:lblOffset val="100"/>
        <c:noMultiLvlLbl val="0"/>
      </c:catAx>
      <c:valAx>
        <c:axId val="101820672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crossAx val="1018191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Plan9!$J$2</c:f>
              <c:strCache>
                <c:ptCount val="1"/>
                <c:pt idx="0">
                  <c:v>PESSOAL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Plan9!$K$1:$N$1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Plan9!$K$2:$N$2</c:f>
              <c:numCache>
                <c:formatCode>0.00%</c:formatCode>
                <c:ptCount val="4"/>
                <c:pt idx="0">
                  <c:v>0.54459070628361905</c:v>
                </c:pt>
                <c:pt idx="1">
                  <c:v>0.54363703053274692</c:v>
                </c:pt>
                <c:pt idx="2">
                  <c:v>0.58292411288125856</c:v>
                </c:pt>
                <c:pt idx="3">
                  <c:v>0.69565206198731255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9E-4016-9D68-A5EFE79A8603}"/>
            </c:ext>
          </c:extLst>
        </c:ser>
        <c:ser>
          <c:idx val="1"/>
          <c:order val="1"/>
          <c:tx>
            <c:strRef>
              <c:f>Plan9!$J$3</c:f>
              <c:strCache>
                <c:ptCount val="1"/>
                <c:pt idx="0">
                  <c:v>DÍVIDA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Plan9!$K$1:$N$1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Plan9!$K$3:$N$3</c:f>
              <c:numCache>
                <c:formatCode>0.00%</c:formatCode>
                <c:ptCount val="4"/>
                <c:pt idx="0">
                  <c:v>2.8592294589525485E-2</c:v>
                </c:pt>
                <c:pt idx="1">
                  <c:v>1.9703394254231035E-2</c:v>
                </c:pt>
                <c:pt idx="2">
                  <c:v>2.6688712954783939E-2</c:v>
                </c:pt>
                <c:pt idx="3">
                  <c:v>2.9747101980445584E-2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9E-4016-9D68-A5EFE79A8603}"/>
            </c:ext>
          </c:extLst>
        </c:ser>
        <c:ser>
          <c:idx val="2"/>
          <c:order val="2"/>
          <c:tx>
            <c:strRef>
              <c:f>Plan9!$J$4</c:f>
              <c:strCache>
                <c:ptCount val="1"/>
                <c:pt idx="0">
                  <c:v>CUSTEIO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Plan9!$K$1:$N$1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Plan9!$K$4:$N$4</c:f>
              <c:numCache>
                <c:formatCode>0.00%</c:formatCode>
                <c:ptCount val="4"/>
                <c:pt idx="0">
                  <c:v>0.26538861296667604</c:v>
                </c:pt>
                <c:pt idx="1">
                  <c:v>0.29980987176170143</c:v>
                </c:pt>
                <c:pt idx="2">
                  <c:v>0.30927987247571032</c:v>
                </c:pt>
                <c:pt idx="3">
                  <c:v>0.25559568076381328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39E-4016-9D68-A5EFE79A8603}"/>
            </c:ext>
          </c:extLst>
        </c:ser>
        <c:ser>
          <c:idx val="3"/>
          <c:order val="3"/>
          <c:tx>
            <c:strRef>
              <c:f>Plan9!$J$5</c:f>
              <c:strCache>
                <c:ptCount val="1"/>
                <c:pt idx="0">
                  <c:v>INVESTIMENTO</c:v>
                </c:pt>
              </c:strCache>
            </c:strRef>
          </c:tx>
          <c:dLbls>
            <c:dLbl>
              <c:idx val="3"/>
              <c:layout>
                <c:manualLayout>
                  <c:x val="2.8673634435093295E-3"/>
                  <c:y val="9.00134346823181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9E-4016-9D68-A5EFE79A86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Plan9!$K$1:$N$1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Plan9!$K$5:$N$5</c:f>
              <c:numCache>
                <c:formatCode>0.00%</c:formatCode>
                <c:ptCount val="4"/>
                <c:pt idx="0">
                  <c:v>0.16142838616017977</c:v>
                </c:pt>
                <c:pt idx="1">
                  <c:v>0.13684970345132097</c:v>
                </c:pt>
                <c:pt idx="2">
                  <c:v>8.1107301688247063E-2</c:v>
                </c:pt>
                <c:pt idx="3">
                  <c:v>1.9005155268428324E-2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39E-4016-9D68-A5EFE79A86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282304"/>
        <c:axId val="116143616"/>
      </c:lineChart>
      <c:catAx>
        <c:axId val="115282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6143616"/>
        <c:crosses val="autoZero"/>
        <c:auto val="1"/>
        <c:lblAlgn val="ctr"/>
        <c:lblOffset val="100"/>
        <c:noMultiLvlLbl val="0"/>
      </c:catAx>
      <c:valAx>
        <c:axId val="11614361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15282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403658394511232"/>
          <c:y val="0.82142486305731699"/>
          <c:w val="0.10166237088962322"/>
          <c:h val="0.16277051429211337"/>
        </c:manualLayout>
      </c:layout>
      <c:overlay val="0"/>
      <c:txPr>
        <a:bodyPr/>
        <a:lstStyle/>
        <a:p>
          <a:pPr>
            <a:defRPr sz="8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367275986469956E-3"/>
          <c:y val="6.5985642836322092E-2"/>
          <c:w val="0.75451408001895326"/>
          <c:h val="0.83317057050430166"/>
        </c:manualLayout>
      </c:layout>
      <c:pie3DChart>
        <c:varyColors val="1"/>
        <c:ser>
          <c:idx val="0"/>
          <c:order val="0"/>
          <c:tx>
            <c:strRef>
              <c:f>[Encerramento_2017.xlsx]Plan8!$C$2</c:f>
              <c:strCache>
                <c:ptCount val="1"/>
                <c:pt idx="0">
                  <c:v>VALOR</c:v>
                </c:pt>
              </c:strCache>
            </c:strRef>
          </c:tx>
          <c:explosion val="25"/>
          <c:dLbls>
            <c:numFmt formatCode="&quot;R$&quot;\ 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[Encerramento_2017.xlsx]Plan8!$B$3:$B$20</c:f>
              <c:strCache>
                <c:ptCount val="18"/>
                <c:pt idx="0">
                  <c:v>PESSOAL - DEZ/2016</c:v>
                </c:pt>
                <c:pt idx="1">
                  <c:v>13º SALÁRIO</c:v>
                </c:pt>
                <c:pt idx="2">
                  <c:v>OMEP/SELETA</c:v>
                </c:pt>
                <c:pt idx="3">
                  <c:v>CONSIGNADOS</c:v>
                </c:pt>
                <c:pt idx="4">
                  <c:v>REPASSE SAÚDE</c:v>
                </c:pt>
                <c:pt idx="5">
                  <c:v>IMPCG</c:v>
                </c:pt>
                <c:pt idx="6">
                  <c:v>REPASSE OUTRAS</c:v>
                </c:pt>
                <c:pt idx="7">
                  <c:v>DUODÉCIMO CÂMARA</c:v>
                </c:pt>
                <c:pt idx="8">
                  <c:v>SOLURB</c:v>
                </c:pt>
                <c:pt idx="9">
                  <c:v>TJ - PRECATÓRIO</c:v>
                </c:pt>
                <c:pt idx="10">
                  <c:v>ENCARGOS</c:v>
                </c:pt>
                <c:pt idx="11">
                  <c:v>DÍVIDA CONSOLIDADA</c:v>
                </c:pt>
                <c:pt idx="12">
                  <c:v>BOLSA ALIMENTAÇÃO</c:v>
                </c:pt>
                <c:pt idx="13">
                  <c:v>PASEP</c:v>
                </c:pt>
                <c:pt idx="14">
                  <c:v>MIRIM</c:v>
                </c:pt>
                <c:pt idx="15">
                  <c:v>TRANSPORTE ESCOLAR</c:v>
                </c:pt>
                <c:pt idx="16">
                  <c:v>OUTRAS DESPESAS</c:v>
                </c:pt>
                <c:pt idx="17">
                  <c:v>PROINC</c:v>
                </c:pt>
              </c:strCache>
            </c:strRef>
          </c:cat>
          <c:val>
            <c:numRef>
              <c:f>[Encerramento_2017.xlsx]Plan8!$C$3:$C$20</c:f>
              <c:numCache>
                <c:formatCode>_(* #,##0.00_);_(* \(#,##0.00\);_(* "-"??_);_(@_)</c:formatCode>
                <c:ptCount val="18"/>
                <c:pt idx="0">
                  <c:v>88.930634870000006</c:v>
                </c:pt>
                <c:pt idx="1">
                  <c:v>19.314620009999999</c:v>
                </c:pt>
                <c:pt idx="2">
                  <c:v>16.228386859999979</c:v>
                </c:pt>
                <c:pt idx="3">
                  <c:v>15.324994230000007</c:v>
                </c:pt>
                <c:pt idx="4">
                  <c:v>11.29911018</c:v>
                </c:pt>
                <c:pt idx="5">
                  <c:v>7.1312969800000037</c:v>
                </c:pt>
                <c:pt idx="6">
                  <c:v>6.662456879999989</c:v>
                </c:pt>
                <c:pt idx="7">
                  <c:v>5.6916666600000001</c:v>
                </c:pt>
                <c:pt idx="8">
                  <c:v>4.8197407400000003</c:v>
                </c:pt>
                <c:pt idx="9">
                  <c:v>4.5358288299999963</c:v>
                </c:pt>
                <c:pt idx="10">
                  <c:v>3.1227494699999987</c:v>
                </c:pt>
                <c:pt idx="11">
                  <c:v>2.1951373900000002</c:v>
                </c:pt>
                <c:pt idx="12">
                  <c:v>1.51075055</c:v>
                </c:pt>
                <c:pt idx="13">
                  <c:v>0.76432843000000084</c:v>
                </c:pt>
                <c:pt idx="14">
                  <c:v>0.5938278199999999</c:v>
                </c:pt>
                <c:pt idx="15">
                  <c:v>0.46206805000000001</c:v>
                </c:pt>
                <c:pt idx="16">
                  <c:v>0.38958088000000052</c:v>
                </c:pt>
                <c:pt idx="17">
                  <c:v>0.208125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EF-4DBC-A46C-85E8F86F96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6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Plan7!$C$33</c:f>
              <c:strCache>
                <c:ptCount val="1"/>
                <c:pt idx="0">
                  <c:v>PESSOAL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Plan7!$D$32:$E$32</c:f>
              <c:strCache>
                <c:ptCount val="2"/>
                <c:pt idx="0">
                  <c:v>ORÇADO</c:v>
                </c:pt>
                <c:pt idx="1">
                  <c:v>REVISTO</c:v>
                </c:pt>
              </c:strCache>
            </c:strRef>
          </c:cat>
          <c:val>
            <c:numRef>
              <c:f>Plan7!$D$33:$E$33</c:f>
              <c:numCache>
                <c:formatCode>_(* #,##0.00_);_(* \(#,##0.00\);_(* "-"??_);_(@_)</c:formatCode>
                <c:ptCount val="2"/>
                <c:pt idx="0">
                  <c:v>907758200</c:v>
                </c:pt>
                <c:pt idx="1">
                  <c:v>860298200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FC-4185-9AD7-19695B1654F9}"/>
            </c:ext>
          </c:extLst>
        </c:ser>
        <c:ser>
          <c:idx val="1"/>
          <c:order val="1"/>
          <c:tx>
            <c:strRef>
              <c:f>Plan7!$C$34</c:f>
              <c:strCache>
                <c:ptCount val="1"/>
                <c:pt idx="0">
                  <c:v>CUSTEIO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Plan7!$D$32:$E$32</c:f>
              <c:strCache>
                <c:ptCount val="2"/>
                <c:pt idx="0">
                  <c:v>ORÇADO</c:v>
                </c:pt>
                <c:pt idx="1">
                  <c:v>REVISTO</c:v>
                </c:pt>
              </c:strCache>
            </c:strRef>
          </c:cat>
          <c:val>
            <c:numRef>
              <c:f>Plan7!$D$34:$E$34</c:f>
              <c:numCache>
                <c:formatCode>_(* #,##0.00_);_(* \(#,##0.00\);_(* "-"??_);_(@_)</c:formatCode>
                <c:ptCount val="2"/>
                <c:pt idx="0">
                  <c:v>449414854</c:v>
                </c:pt>
                <c:pt idx="1">
                  <c:v>402290700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FC-4185-9AD7-19695B1654F9}"/>
            </c:ext>
          </c:extLst>
        </c:ser>
        <c:ser>
          <c:idx val="2"/>
          <c:order val="2"/>
          <c:tx>
            <c:strRef>
              <c:f>Plan7!$C$35</c:f>
              <c:strCache>
                <c:ptCount val="1"/>
                <c:pt idx="0">
                  <c:v>INVESTIMENTO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Plan7!$D$32:$E$32</c:f>
              <c:strCache>
                <c:ptCount val="2"/>
                <c:pt idx="0">
                  <c:v>ORÇADO</c:v>
                </c:pt>
                <c:pt idx="1">
                  <c:v>REVISTO</c:v>
                </c:pt>
              </c:strCache>
            </c:strRef>
          </c:cat>
          <c:val>
            <c:numRef>
              <c:f>Plan7!$D$35:$E$35</c:f>
              <c:numCache>
                <c:formatCode>_(* #,##0.00_);_(* \(#,##0.00\);_(* "-"??_);_(@_)</c:formatCode>
                <c:ptCount val="2"/>
                <c:pt idx="0">
                  <c:v>171893746</c:v>
                </c:pt>
                <c:pt idx="1">
                  <c:v>51400000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FC-4185-9AD7-19695B1654F9}"/>
            </c:ext>
          </c:extLst>
        </c:ser>
        <c:ser>
          <c:idx val="3"/>
          <c:order val="3"/>
          <c:tx>
            <c:strRef>
              <c:f>Plan7!$C$36</c:f>
              <c:strCache>
                <c:ptCount val="1"/>
                <c:pt idx="0">
                  <c:v>DÍVIDA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338669312049344E-17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FC-4185-9AD7-19695B1654F9}"/>
                </c:ext>
              </c:extLst>
            </c:dLbl>
            <c:dLbl>
              <c:idx val="1"/>
              <c:layout>
                <c:manualLayout>
                  <c:x val="0"/>
                  <c:y val="-2.7777777777777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FC-4185-9AD7-19695B1654F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Plan7!$D$32:$E$32</c:f>
              <c:strCache>
                <c:ptCount val="2"/>
                <c:pt idx="0">
                  <c:v>ORÇADO</c:v>
                </c:pt>
                <c:pt idx="1">
                  <c:v>REVISTO</c:v>
                </c:pt>
              </c:strCache>
            </c:strRef>
          </c:cat>
          <c:val>
            <c:numRef>
              <c:f>Plan7!$D$36:$E$36</c:f>
              <c:numCache>
                <c:formatCode>_(* #,##0.00_);_(* \(#,##0.00\);_(* "-"??_);_(@_)</c:formatCode>
                <c:ptCount val="2"/>
                <c:pt idx="0">
                  <c:v>52216200</c:v>
                </c:pt>
                <c:pt idx="1">
                  <c:v>52216200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CFC-4185-9AD7-19695B1654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1866240"/>
        <c:axId val="91868160"/>
      </c:barChart>
      <c:catAx>
        <c:axId val="91866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1868160"/>
        <c:crosses val="autoZero"/>
        <c:auto val="1"/>
        <c:lblAlgn val="ctr"/>
        <c:lblOffset val="100"/>
        <c:noMultiLvlLbl val="0"/>
      </c:catAx>
      <c:valAx>
        <c:axId val="91868160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crossAx val="91866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100700203508133"/>
          <c:y val="0.73743719535058161"/>
          <c:w val="7.3717797705987409E-2"/>
          <c:h val="0.24868766404199474"/>
        </c:manualLayout>
      </c:layout>
      <c:overlay val="0"/>
      <c:txPr>
        <a:bodyPr/>
        <a:lstStyle/>
        <a:p>
          <a:pPr>
            <a:defRPr sz="6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'EVOLUÇÃO RECEITA'!$N$10</c:f>
              <c:strCache>
                <c:ptCount val="1"/>
                <c:pt idx="0">
                  <c:v>NO ANO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571847007998223E-3"/>
                  <c:y val="-5.2581791597875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55E-436A-A087-7F3652DE3F00}"/>
                </c:ext>
              </c:extLst>
            </c:dLbl>
            <c:dLbl>
              <c:idx val="1"/>
              <c:layout>
                <c:manualLayout>
                  <c:x val="4.3715541023995235E-3"/>
                  <c:y val="-4.5070107083893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5E-436A-A087-7F3652DE3F00}"/>
                </c:ext>
              </c:extLst>
            </c:dLbl>
            <c:dLbl>
              <c:idx val="2"/>
              <c:layout>
                <c:manualLayout>
                  <c:x val="5.8287388031992892E-3"/>
                  <c:y val="-4.7574001921887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5E-436A-A087-7F3652DE3F00}"/>
                </c:ext>
              </c:extLst>
            </c:dLbl>
            <c:dLbl>
              <c:idx val="3"/>
              <c:layout>
                <c:manualLayout>
                  <c:x val="-1.4571847007997158E-3"/>
                  <c:y val="-4.5070107083893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5E-436A-A087-7F3652DE3F0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'EVOLUÇÃO RECEITA'!$A$11:$A$14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'EVOLUÇÃO RECEITA'!$N$11:$N$14</c:f>
              <c:numCache>
                <c:formatCode>_(* #,##0.00_);_(* \(#,##0.00\);_(* "-"??_);_(@_)</c:formatCode>
                <c:ptCount val="4"/>
                <c:pt idx="0">
                  <c:v>1482867865.6446939</c:v>
                </c:pt>
                <c:pt idx="1">
                  <c:v>1602744330.4845855</c:v>
                </c:pt>
                <c:pt idx="2">
                  <c:v>1463366014.5617914</c:v>
                </c:pt>
                <c:pt idx="3">
                  <c:v>1464354759.9365418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5E-436A-A087-7F3652DE3F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2525184"/>
        <c:axId val="102535168"/>
        <c:axId val="0"/>
      </c:bar3DChart>
      <c:catAx>
        <c:axId val="102525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2535168"/>
        <c:crosses val="autoZero"/>
        <c:auto val="1"/>
        <c:lblAlgn val="ctr"/>
        <c:lblOffset val="100"/>
        <c:noMultiLvlLbl val="0"/>
      </c:catAx>
      <c:valAx>
        <c:axId val="102535168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crossAx val="102525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'EVOLUÇÃO RECEITA'!$N$46</c:f>
              <c:strCache>
                <c:ptCount val="1"/>
                <c:pt idx="0">
                  <c:v>NO ANO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7813513408012194E-3"/>
                  <c:y val="-4.4444133374394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8A-4BCF-828D-5FF719D273EC}"/>
                </c:ext>
              </c:extLst>
            </c:dLbl>
            <c:dLbl>
              <c:idx val="1"/>
              <c:layout>
                <c:manualLayout>
                  <c:x val="-4.3360135056009124E-3"/>
                  <c:y val="-5.1851488936793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8A-4BCF-828D-5FF719D273EC}"/>
                </c:ext>
              </c:extLst>
            </c:dLbl>
            <c:dLbl>
              <c:idx val="2"/>
              <c:layout>
                <c:manualLayout>
                  <c:x val="0"/>
                  <c:y val="-9.62956223111882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68A-4BCF-828D-5FF719D273EC}"/>
                </c:ext>
              </c:extLst>
            </c:dLbl>
            <c:dLbl>
              <c:idx val="3"/>
              <c:layout>
                <c:manualLayout>
                  <c:x val="-4.3360135056009124E-3"/>
                  <c:y val="-7.777723340519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8A-4BCF-828D-5FF719D273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'EVOLUÇÃO RECEITA'!$A$47:$A$50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strCache>
            </c:strRef>
          </c:cat>
          <c:val>
            <c:numRef>
              <c:f>'EVOLUÇÃO RECEITA'!$N$47:$N$50</c:f>
              <c:numCache>
                <c:formatCode>_(* #,##0.00_);_(* \(#,##0.00\);_(* "-"??_);_(@_)</c:formatCode>
                <c:ptCount val="4"/>
                <c:pt idx="0">
                  <c:v>297524018.53099418</c:v>
                </c:pt>
                <c:pt idx="1">
                  <c:v>329911956.84922421</c:v>
                </c:pt>
                <c:pt idx="2">
                  <c:v>298607573.68582505</c:v>
                </c:pt>
                <c:pt idx="3">
                  <c:v>281638805.90037233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8A-4BCF-828D-5FF719D273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2557184"/>
        <c:axId val="102558720"/>
        <c:axId val="0"/>
      </c:bar3DChart>
      <c:catAx>
        <c:axId val="102557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2558720"/>
        <c:crosses val="autoZero"/>
        <c:auto val="1"/>
        <c:lblAlgn val="ctr"/>
        <c:lblOffset val="100"/>
        <c:noMultiLvlLbl val="0"/>
      </c:catAx>
      <c:valAx>
        <c:axId val="102558720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crossAx val="102557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'EVOLUÇÃO RECEITA'!$N$82</c:f>
              <c:strCache>
                <c:ptCount val="1"/>
                <c:pt idx="0">
                  <c:v>NO ANO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336817217546901E-3"/>
                  <c:y val="-4.725705320821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EFB-41E9-81F8-FF93121B4042}"/>
                </c:ext>
              </c:extLst>
            </c:dLbl>
            <c:dLbl>
              <c:idx val="1"/>
              <c:layout>
                <c:manualLayout>
                  <c:x val="1.4336817217546641E-3"/>
                  <c:y val="-2.9254366271753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EFB-41E9-81F8-FF93121B4042}"/>
                </c:ext>
              </c:extLst>
            </c:dLbl>
            <c:dLbl>
              <c:idx val="2"/>
              <c:layout>
                <c:manualLayout>
                  <c:x val="-1.433681721754769E-3"/>
                  <c:y val="-3.6005373872927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A5-46C5-822B-201513BBD4F1}"/>
                </c:ext>
              </c:extLst>
            </c:dLbl>
            <c:dLbl>
              <c:idx val="3"/>
              <c:layout>
                <c:manualLayout>
                  <c:x val="5.7347268870185505E-3"/>
                  <c:y val="-4.0506045607043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A5-46C5-822B-201513BBD4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'EVOLUÇÃO RECEITA'!$A$83:$A$86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'EVOLUÇÃO RECEITA'!$N$83:$N$86</c:f>
              <c:numCache>
                <c:formatCode>_(* #,##0.00_);_(* \(#,##0.00\);_(* "-"??_);_(@_)</c:formatCode>
                <c:ptCount val="4"/>
                <c:pt idx="0">
                  <c:v>304980377.59471804</c:v>
                </c:pt>
                <c:pt idx="1">
                  <c:v>352865919.61177641</c:v>
                </c:pt>
                <c:pt idx="2">
                  <c:v>326789673.12953776</c:v>
                </c:pt>
                <c:pt idx="3">
                  <c:v>326244475.95109874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FB-41E9-81F8-FF93121B40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1612544"/>
        <c:axId val="101614336"/>
        <c:axId val="0"/>
      </c:bar3DChart>
      <c:catAx>
        <c:axId val="101612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1614336"/>
        <c:crosses val="autoZero"/>
        <c:auto val="1"/>
        <c:lblAlgn val="ctr"/>
        <c:lblOffset val="100"/>
        <c:noMultiLvlLbl val="0"/>
      </c:catAx>
      <c:valAx>
        <c:axId val="101614336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crossAx val="1016125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0.2459</cdr:x>
      <cdr:y>0.08929</cdr:y>
    </cdr:from>
    <cdr:to>
      <cdr:x>0.40164</cdr:x>
      <cdr:y>0.16071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143140" y="357190"/>
          <a:ext cx="135732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0.6748</cdr:x>
      <cdr:y>0.07042</cdr:y>
    </cdr:from>
    <cdr:to>
      <cdr:x>0.93333</cdr:x>
      <cdr:y>0.22535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929354" y="357190"/>
          <a:ext cx="2271722" cy="785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r"/>
          <a:r>
            <a:rPr lang="pt-BR" sz="1400" b="1" dirty="0"/>
            <a:t>Diferença entre 2014 e 2016</a:t>
          </a:r>
        </a:p>
        <a:p xmlns:a="http://schemas.openxmlformats.org/drawingml/2006/main">
          <a:pPr algn="r"/>
          <a:r>
            <a:rPr lang="pt-BR" sz="1400" b="1" dirty="0"/>
            <a:t>R$ 48.273.150,95</a:t>
          </a:r>
        </a:p>
        <a:p xmlns:a="http://schemas.openxmlformats.org/drawingml/2006/main">
          <a:pPr algn="r"/>
          <a:r>
            <a:rPr lang="pt-BR" sz="1400" b="1" dirty="0"/>
            <a:t>-14,63%</a:t>
          </a:r>
        </a:p>
        <a:p xmlns:a="http://schemas.openxmlformats.org/drawingml/2006/main">
          <a:endParaRPr lang="pt-BR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0.72131</cdr:x>
      <cdr:y>0.57534</cdr:y>
    </cdr:from>
    <cdr:to>
      <cdr:x>0.92623</cdr:x>
      <cdr:y>0.75068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6286544" y="3000396"/>
          <a:ext cx="178595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0.67213</cdr:x>
      <cdr:y>0.53425</cdr:y>
    </cdr:from>
    <cdr:to>
      <cdr:x>0.96721</cdr:x>
      <cdr:y>0.76712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5857916" y="2786082"/>
          <a:ext cx="2571768" cy="121444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>
              <a:alpha val="89000"/>
            </a:schemeClr>
          </a:solidFill>
        </a:ln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pt-BR" sz="1400" b="1" dirty="0"/>
            <a:t>DÍVIDA CONSOLIDADA (2016)</a:t>
          </a:r>
        </a:p>
        <a:p xmlns:a="http://schemas.openxmlformats.org/drawingml/2006/main">
          <a:r>
            <a:rPr lang="pt-BR" sz="1400" b="1" dirty="0"/>
            <a:t>R$ 453.279.177,87</a:t>
          </a:r>
        </a:p>
        <a:p xmlns:a="http://schemas.openxmlformats.org/drawingml/2006/main">
          <a:endParaRPr lang="pt-BR" sz="1400" b="1" dirty="0"/>
        </a:p>
        <a:p xmlns:a="http://schemas.openxmlformats.org/drawingml/2006/main">
          <a:r>
            <a:rPr lang="pt-BR" sz="1400" b="1" dirty="0"/>
            <a:t>PODENDO SER ATÉ 120% DA RCL</a:t>
          </a:r>
        </a:p>
        <a:p xmlns:a="http://schemas.openxmlformats.org/drawingml/2006/main">
          <a:r>
            <a:rPr lang="pt-BR" sz="1400" b="1" dirty="0"/>
            <a:t>R$ 3.324.689.109,17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E90B3-7209-4A2F-B130-623A7FD53AC9}" type="datetimeFigureOut">
              <a:rPr lang="pt-BR" smtClean="0"/>
              <a:pPr/>
              <a:t>22/02/2017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B1825-6EA9-401F-B9B7-6235853467B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D72-558A-4287-9459-44AF1BBE41FD}" type="datetimeFigureOut">
              <a:rPr lang="pt-BR" smtClean="0"/>
              <a:pPr/>
              <a:t>22/02/2017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57E6-4BC6-4F05-B999-7836183DEE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D72-558A-4287-9459-44AF1BBE41FD}" type="datetimeFigureOut">
              <a:rPr lang="pt-BR" smtClean="0"/>
              <a:pPr/>
              <a:t>22/02/2017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57E6-4BC6-4F05-B999-7836183DEE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D72-558A-4287-9459-44AF1BBE41FD}" type="datetimeFigureOut">
              <a:rPr lang="pt-BR" smtClean="0"/>
              <a:pPr/>
              <a:t>22/02/2017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57E6-4BC6-4F05-B999-7836183DEE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D72-558A-4287-9459-44AF1BBE41FD}" type="datetimeFigureOut">
              <a:rPr lang="pt-BR" smtClean="0"/>
              <a:pPr/>
              <a:t>22/02/2017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57E6-4BC6-4F05-B999-7836183DEE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D72-558A-4287-9459-44AF1BBE41FD}" type="datetimeFigureOut">
              <a:rPr lang="pt-BR" smtClean="0"/>
              <a:pPr/>
              <a:t>22/02/2017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57E6-4BC6-4F05-B999-7836183DEE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D72-558A-4287-9459-44AF1BBE41FD}" type="datetimeFigureOut">
              <a:rPr lang="pt-BR" smtClean="0"/>
              <a:pPr/>
              <a:t>22/02/2017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57E6-4BC6-4F05-B999-7836183DEE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D72-558A-4287-9459-44AF1BBE41FD}" type="datetimeFigureOut">
              <a:rPr lang="pt-BR" smtClean="0"/>
              <a:pPr/>
              <a:t>22/02/2017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57E6-4BC6-4F05-B999-7836183DEE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D72-558A-4287-9459-44AF1BBE41FD}" type="datetimeFigureOut">
              <a:rPr lang="pt-BR" smtClean="0"/>
              <a:pPr/>
              <a:t>22/02/2017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57E6-4BC6-4F05-B999-7836183DEE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D72-558A-4287-9459-44AF1BBE41FD}" type="datetimeFigureOut">
              <a:rPr lang="pt-BR" smtClean="0"/>
              <a:pPr/>
              <a:t>22/02/2017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57E6-4BC6-4F05-B999-7836183DEE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D72-558A-4287-9459-44AF1BBE41FD}" type="datetimeFigureOut">
              <a:rPr lang="pt-BR" smtClean="0"/>
              <a:pPr/>
              <a:t>22/02/2017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57E6-4BC6-4F05-B999-7836183DEE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D72-558A-4287-9459-44AF1BBE41FD}" type="datetimeFigureOut">
              <a:rPr lang="pt-BR" smtClean="0"/>
              <a:pPr/>
              <a:t>22/02/2017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957E6-4BC6-4F05-B999-7836183DEE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B6D72-558A-4287-9459-44AF1BBE41FD}" type="datetimeFigureOut">
              <a:rPr lang="pt-BR" smtClean="0"/>
              <a:pPr/>
              <a:t>22/02/2017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957E6-4BC6-4F05-B999-7836183DEE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143124"/>
            <a:ext cx="7729566" cy="1143000"/>
          </a:xfrm>
        </p:spPr>
        <p:txBody>
          <a:bodyPr>
            <a:normAutofit fontScale="90000"/>
          </a:bodyPr>
          <a:lstStyle/>
          <a:p>
            <a:r>
              <a:rPr lang="pt-BR" dirty="0"/>
              <a:t>Secretaria Municipal de </a:t>
            </a:r>
            <a:br>
              <a:rPr lang="pt-BR" dirty="0"/>
            </a:br>
            <a:r>
              <a:rPr lang="pt-BR" dirty="0"/>
              <a:t>Finanças e Planejamento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2071678"/>
            <a:ext cx="8001056" cy="428628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 algn="ctr">
              <a:buNone/>
            </a:pPr>
            <a:endParaRPr lang="pt-BR" sz="2800" dirty="0"/>
          </a:p>
          <a:p>
            <a:pPr algn="ctr">
              <a:buNone/>
            </a:pPr>
            <a:endParaRPr lang="pt-BR" sz="2800" dirty="0"/>
          </a:p>
          <a:p>
            <a:pPr algn="ctr">
              <a:buNone/>
            </a:pPr>
            <a:endParaRPr lang="pt-BR" sz="2800" dirty="0"/>
          </a:p>
          <a:p>
            <a:pPr algn="ctr">
              <a:buNone/>
            </a:pPr>
            <a:endParaRPr lang="pt-BR" sz="2800" dirty="0"/>
          </a:p>
          <a:p>
            <a:pPr algn="ctr">
              <a:buNone/>
            </a:pPr>
            <a:endParaRPr lang="pt-BR" sz="2800" dirty="0"/>
          </a:p>
          <a:p>
            <a:pPr algn="ctr">
              <a:buNone/>
            </a:pPr>
            <a:r>
              <a:rPr lang="pt-BR" sz="6700" b="1" dirty="0"/>
              <a:t>Apresentação do</a:t>
            </a:r>
            <a:br>
              <a:rPr lang="pt-BR" sz="6700" b="1" dirty="0"/>
            </a:br>
            <a:r>
              <a:rPr lang="pt-BR" sz="6700" b="1" dirty="0">
                <a:cs typeface="Arial" pitchFamily="34" charset="0"/>
              </a:rPr>
              <a:t> </a:t>
            </a:r>
            <a:r>
              <a:rPr lang="pt-BR" sz="6700" b="1" dirty="0"/>
              <a:t>RELATÓRIO DE GESTÃO FISCAL – RGF</a:t>
            </a:r>
            <a:br>
              <a:rPr lang="pt-BR" sz="6700" b="1" dirty="0"/>
            </a:br>
            <a:r>
              <a:rPr lang="pt-BR" sz="6700" b="1" dirty="0"/>
              <a:t>3º Quadrimestre 2016</a:t>
            </a:r>
            <a:endParaRPr lang="pt-BR" sz="6700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algn="r">
              <a:buNone/>
            </a:pPr>
            <a:endParaRPr lang="pt-BR" sz="2200" dirty="0"/>
          </a:p>
          <a:p>
            <a:pPr algn="r">
              <a:buNone/>
            </a:pPr>
            <a:r>
              <a:rPr lang="pt-BR" sz="2500" dirty="0"/>
              <a:t>Campo Grande/MS – 22/02/2017</a:t>
            </a:r>
          </a:p>
        </p:txBody>
      </p:sp>
      <p:pic>
        <p:nvPicPr>
          <p:cNvPr id="1026" name="Picture 2" descr="C:\Users\FRANCI~1.FRA\AppData\Local\Temp\Prefeitura CGR-5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405478"/>
            <a:ext cx="2500330" cy="1380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42844" y="142852"/>
            <a:ext cx="7286676" cy="85725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pt-BR" sz="2400" b="1" dirty="0">
                <a:ln w="6350">
                  <a:noFill/>
                </a:ln>
                <a:latin typeface="+mj-lt"/>
                <a:ea typeface="+mj-ea"/>
                <a:cs typeface="+mj-cs"/>
              </a:rPr>
              <a:t>Evolução das Receitas Arrecadadas do IPTU Recursos do Tesouro (base: janeiro/2017=100% – IPCA-E/IBGE)</a:t>
            </a:r>
          </a:p>
        </p:txBody>
      </p:sp>
      <p:pic>
        <p:nvPicPr>
          <p:cNvPr id="5" name="Picture 2" descr="C:\Users\FRANCI~1.FRA\AppData\Local\Temp\Prefeitura CGR-5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142852"/>
            <a:ext cx="1335804" cy="737506"/>
          </a:xfrm>
          <a:prstGeom prst="rect">
            <a:avLst/>
          </a:prstGeom>
          <a:noFill/>
        </p:spPr>
      </p:pic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420929465"/>
              </p:ext>
            </p:extLst>
          </p:nvPr>
        </p:nvGraphicFramePr>
        <p:xfrm>
          <a:off x="142844" y="1071546"/>
          <a:ext cx="8858312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6829444" cy="939784"/>
          </a:xfrm>
        </p:spPr>
        <p:txBody>
          <a:bodyPr>
            <a:noAutofit/>
          </a:bodyPr>
          <a:lstStyle/>
          <a:p>
            <a:pPr algn="l"/>
            <a:r>
              <a:rPr lang="pt-BR" sz="2800" b="1" dirty="0">
                <a:latin typeface="Arial" pitchFamily="34" charset="0"/>
                <a:cs typeface="Arial" pitchFamily="34" charset="0"/>
              </a:rPr>
              <a:t>Despesa com Pessoal – 2013 a 2016</a:t>
            </a:r>
            <a:br>
              <a:rPr lang="pt-BR" sz="2800" b="1" dirty="0">
                <a:latin typeface="Arial" pitchFamily="34" charset="0"/>
                <a:cs typeface="Arial" pitchFamily="34" charset="0"/>
              </a:rPr>
            </a:br>
            <a:r>
              <a:rPr lang="pt-BR" sz="2800" b="1" dirty="0">
                <a:latin typeface="Arial" pitchFamily="34" charset="0"/>
                <a:cs typeface="Arial" pitchFamily="34" charset="0"/>
              </a:rPr>
              <a:t>Recursos de Todas as Fontes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half" idx="1"/>
          </p:nvPr>
        </p:nvGraphicFramePr>
        <p:xfrm>
          <a:off x="500034" y="1214423"/>
          <a:ext cx="8215370" cy="2023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6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2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01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085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DESPESA COM PESSOAL</a:t>
                      </a:r>
                    </a:p>
                  </a:txBody>
                  <a:tcPr marL="4674" marR="4674" marT="9525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EXECUTADAS</a:t>
                      </a:r>
                    </a:p>
                  </a:txBody>
                  <a:tcPr marL="4674" marR="4674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86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2013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2014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%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2015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%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4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DESPESA TOTAL COM PESSOAL – LÍQUIDA</a:t>
                      </a:r>
                    </a:p>
                  </a:txBody>
                  <a:tcPr marL="4674" marR="4674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987.580.849,47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1.159.831.966,17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>
                          <a:solidFill>
                            <a:srgbClr val="93071E"/>
                          </a:solidFill>
                          <a:latin typeface="Calibri"/>
                        </a:rPr>
                        <a:t>17,44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1.300.169.769,96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>
                          <a:solidFill>
                            <a:srgbClr val="93071E"/>
                          </a:solidFill>
                          <a:latin typeface="Calibri"/>
                        </a:rPr>
                        <a:t> 12,10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18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RECEITA CORRENTE LÍQUIDA - RCL </a:t>
                      </a:r>
                    </a:p>
                  </a:txBody>
                  <a:tcPr marL="4674" marR="4674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2.150.046.943,04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2.382.747.308,67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>
                          <a:solidFill>
                            <a:srgbClr val="93071E"/>
                          </a:solidFill>
                          <a:latin typeface="Calibri"/>
                        </a:rPr>
                        <a:t>10,82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2.444.179.748,84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>
                          <a:solidFill>
                            <a:srgbClr val="93071E"/>
                          </a:solidFill>
                          <a:latin typeface="Calibri"/>
                        </a:rPr>
                        <a:t>   2,58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13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da DESPESA TOTAL COM PESSOAL sobre a RCL </a:t>
                      </a:r>
                    </a:p>
                  </a:txBody>
                  <a:tcPr marL="4674" marR="4674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45,69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48,68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>
                          <a:solidFill>
                            <a:srgbClr val="93071E"/>
                          </a:solidFill>
                          <a:latin typeface="Calibri"/>
                        </a:rPr>
                        <a:t>6,54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53,19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>
                          <a:solidFill>
                            <a:srgbClr val="93071E"/>
                          </a:solidFill>
                          <a:latin typeface="Calibri"/>
                        </a:rPr>
                        <a:t>   9,26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</p:nvPr>
        </p:nvGraphicFramePr>
        <p:xfrm>
          <a:off x="500034" y="3357563"/>
          <a:ext cx="8215370" cy="2149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4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8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4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2264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DESPESA COM PESSOAL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EXECUTADAS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69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(2015)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pt-BR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ACUMULADO 2013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06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DESPESA TOTAL COM PESSOAL - LÍQUIDA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1.463.694.935,46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>
                          <a:solidFill>
                            <a:srgbClr val="93071E"/>
                          </a:solidFill>
                          <a:latin typeface="Calibri"/>
                        </a:rPr>
                        <a:t>12,58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>
                          <a:solidFill>
                            <a:srgbClr val="93071E"/>
                          </a:solidFill>
                          <a:latin typeface="Calibri"/>
                        </a:rPr>
                        <a:t>             48,21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06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RECEITA CORRENTE LÍQUIDA - RCL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2.770.574.257,64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>
                          <a:solidFill>
                            <a:srgbClr val="93071E"/>
                          </a:solidFill>
                          <a:latin typeface="Calibri"/>
                        </a:rPr>
                        <a:t>13,35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>
                          <a:solidFill>
                            <a:srgbClr val="93071E"/>
                          </a:solidFill>
                          <a:latin typeface="Calibri"/>
                        </a:rPr>
                        <a:t>             28,86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0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da DESPESA TOTAL COM PESSOAL sobre a RCL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52,83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>
                          <a:solidFill>
                            <a:srgbClr val="93071E"/>
                          </a:solidFill>
                          <a:latin typeface="Calibri"/>
                        </a:rPr>
                        <a:t>-0,68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600" b="1" i="0" u="none" strike="noStrike" dirty="0">
                          <a:solidFill>
                            <a:srgbClr val="93071E"/>
                          </a:solidFill>
                          <a:latin typeface="Calibri"/>
                        </a:rPr>
                        <a:t>             15,63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00034" y="5572140"/>
          <a:ext cx="8215370" cy="935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0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1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6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6759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DESPESA COM PESSOAL – PODER EXECUTIVO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(2015)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(2013)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59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DESPESA TOTAL COM PESSOAL – BRUTA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1.134.814.941,91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1.349.613.508,48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18,93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1.542.995.145,98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14,33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1.781.650.368,30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15,47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" name="Picture 2" descr="C:\Users\FRANCI~1.FRA\AppData\Local\Temp\Prefeitura CGR-5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142852"/>
            <a:ext cx="1335804" cy="73750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7429552" cy="1143000"/>
          </a:xfrm>
        </p:spPr>
        <p:txBody>
          <a:bodyPr>
            <a:noAutofit/>
          </a:bodyPr>
          <a:lstStyle/>
          <a:p>
            <a:pPr algn="l"/>
            <a:r>
              <a:rPr lang="pt-BR" sz="2800" b="1" dirty="0">
                <a:latin typeface="Arial" pitchFamily="34" charset="0"/>
                <a:cs typeface="Arial" pitchFamily="34" charset="0"/>
              </a:rPr>
              <a:t>Comparativo das Despesas com a Dívida Consolidada por Exercício (em %)</a:t>
            </a:r>
          </a:p>
        </p:txBody>
      </p:sp>
      <p:pic>
        <p:nvPicPr>
          <p:cNvPr id="4" name="Picture 2" descr="C:\Users\FRANCI~1.FRA\AppData\Local\Temp\Prefeitura CGR-5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142852"/>
            <a:ext cx="1335804" cy="737506"/>
          </a:xfrm>
          <a:prstGeom prst="rect">
            <a:avLst/>
          </a:prstGeom>
          <a:noFill/>
        </p:spPr>
      </p:pic>
      <p:graphicFrame>
        <p:nvGraphicFramePr>
          <p:cNvPr id="8" name="Gráfico 7"/>
          <p:cNvGraphicFramePr/>
          <p:nvPr/>
        </p:nvGraphicFramePr>
        <p:xfrm>
          <a:off x="214282" y="1428736"/>
          <a:ext cx="8715436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273050"/>
            <a:ext cx="7000924" cy="869950"/>
          </a:xfrm>
        </p:spPr>
        <p:txBody>
          <a:bodyPr>
            <a:noAutofit/>
          </a:bodyPr>
          <a:lstStyle/>
          <a:p>
            <a:pPr algn="l"/>
            <a:r>
              <a:rPr lang="pt-BR" sz="2400" b="1" dirty="0">
                <a:latin typeface="Arial" pitchFamily="34" charset="0"/>
                <a:cs typeface="Arial" pitchFamily="34" charset="0"/>
              </a:rPr>
              <a:t>Comparativo das aplicações em Educação e Saúde - Por exercício em relação ao limite </a:t>
            </a: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quarter" idx="2"/>
          </p:nvPr>
        </p:nvGraphicFramePr>
        <p:xfrm>
          <a:off x="642910" y="1571613"/>
          <a:ext cx="8215370" cy="5072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0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53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96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441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EDUCAÇÃO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LIMITE:25% (%)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SAÚDE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LIMITE:15%  (%)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21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194.992.627,35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26,81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169.381.640,95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23,29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21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215.867.657,19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26,09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219.028.084,00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26,47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21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254.366.759,17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25,51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262.057.214,14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26,28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21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284.631.302,13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25,47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289.034.532,47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25,86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21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320.788.734,56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26,92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357.052.685,35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31,07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21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376.006.377,15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27,81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398.209.589,74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30,22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21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493.718.030,74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394.660.882,39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21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475.185.675,98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453.968.247,51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30,62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Picture 2" descr="C:\Users\FRANCI~1.FRA\AppData\Local\Temp\Prefeitura CGR-5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142852"/>
            <a:ext cx="1335804" cy="73750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43758" cy="939784"/>
          </a:xfrm>
        </p:spPr>
        <p:txBody>
          <a:bodyPr>
            <a:noAutofit/>
          </a:bodyPr>
          <a:lstStyle/>
          <a:p>
            <a:pPr algn="l"/>
            <a:r>
              <a:rPr lang="pt-BR" sz="2400" b="1" dirty="0">
                <a:latin typeface="Arial" pitchFamily="34" charset="0"/>
                <a:cs typeface="Arial" pitchFamily="34" charset="0"/>
              </a:rPr>
              <a:t>COMPARATIVO DAS APLICAÇÕES NA FUNÇÃO DE GOVERNO: EDUCAÇÃO E SAÚDE</a:t>
            </a:r>
            <a:br>
              <a:rPr lang="pt-BR" sz="2400" b="1" dirty="0">
                <a:latin typeface="Arial" pitchFamily="34" charset="0"/>
                <a:cs typeface="Arial" pitchFamily="34" charset="0"/>
              </a:rPr>
            </a:br>
            <a:r>
              <a:rPr lang="pt-BR" sz="2400" b="1" dirty="0">
                <a:latin typeface="Arial" pitchFamily="34" charset="0"/>
                <a:cs typeface="Arial" pitchFamily="34" charset="0"/>
              </a:rPr>
              <a:t>POR EXERCÍCIO</a:t>
            </a: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</p:nvPr>
        </p:nvGraphicFramePr>
        <p:xfrm>
          <a:off x="285720" y="1357298"/>
          <a:ext cx="8501122" cy="5123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57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57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90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721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ANO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EDUCAÇÃO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%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SAÚDE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%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21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329.173.157,17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22,58%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471.941.834,47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32,37%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21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374.646.052,09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22,29%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550.727.226,04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32,77%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21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435.565.928,27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22,51%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648.719.933,25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33,52%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21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507.119.050,46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21,56%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759.165.278,82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32,28%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21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2013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555.747.707,19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23,70%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851.713.058,42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36,33%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21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2014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645.408.722,94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23,53%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953.438.513,89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34,75%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210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Tw Cen MT"/>
                        </a:rPr>
                        <a:t>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752.637.319,99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25,65%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1.076.085.915,61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36,68%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21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Tw Cen MT"/>
                        </a:rPr>
                        <a:t>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824.806.045,84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27,71%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1.050.272.631,24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35,29%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7210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OBSERVAÇÃO: OS VALORES NA COLUNA “%” SÃO EM RELAÇÃO A EXECUTADO</a:t>
                      </a:r>
                      <a:r>
                        <a:rPr lang="pt-BR" sz="18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TOTAL DO ANO DE REFERÊNCIA, E NÃO DO LIMITE CONSTITUCIONAL.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4" name="Picture 2" descr="C:\Users\FRANCI~1.FRA\AppData\Local\Temp\Prefeitura CGR-5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142852"/>
            <a:ext cx="1335804" cy="73750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714488"/>
            <a:ext cx="8786842" cy="514351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t-BR" sz="3800" b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t-BR" sz="3800" b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t-BR" sz="3800" b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t-BR" sz="3800" b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t-BR" sz="3800" b="1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38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FIM  </a:t>
            </a:r>
          </a:p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endParaRPr lang="pt-BR" sz="3200" b="1" dirty="0">
              <a:solidFill>
                <a:schemeClr val="accent5"/>
              </a:solidFill>
              <a:latin typeface="Book Antiqua" pitchFamily="18" charset="0"/>
            </a:endParaRPr>
          </a:p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endParaRPr lang="pt-BR" sz="3200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endParaRPr lang="pt-BR" sz="5400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endParaRPr lang="pt-BR" sz="5400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lvl="3">
              <a:lnSpc>
                <a:spcPct val="150000"/>
              </a:lnSpc>
              <a:buNone/>
            </a:pPr>
            <a:endParaRPr lang="pt-BR" dirty="0"/>
          </a:p>
          <a:p>
            <a:pPr lvl="3">
              <a:lnSpc>
                <a:spcPct val="150000"/>
              </a:lnSpc>
              <a:buNone/>
            </a:pPr>
            <a:endParaRPr lang="pt-BR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 noGrp="1"/>
          </p:cNvGraphicFramePr>
          <p:nvPr/>
        </p:nvGraphicFramePr>
        <p:xfrm>
          <a:off x="357158" y="1285860"/>
          <a:ext cx="8243912" cy="4938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571472" y="357166"/>
            <a:ext cx="7772400" cy="85725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000" b="1" dirty="0">
                <a:ln w="6350">
                  <a:noFill/>
                </a:ln>
                <a:latin typeface="+mj-lt"/>
                <a:ea typeface="+mj-ea"/>
                <a:cs typeface="+mj-cs"/>
              </a:rPr>
              <a:t>Projeção</a:t>
            </a:r>
            <a:r>
              <a:rPr kumimoji="0" lang="pt-BR" sz="4000" b="1" i="0" u="none" strike="noStrike" kern="1200" cap="none" spc="0" normalizeH="0" baseline="0" noProof="0" dirty="0">
                <a:ln w="6350"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 do PIB para 2017</a:t>
            </a:r>
          </a:p>
        </p:txBody>
      </p:sp>
      <p:pic>
        <p:nvPicPr>
          <p:cNvPr id="5" name="Picture 2" descr="C:\Users\FRANCI~1.FRA\AppData\Local\Temp\Prefeitura CGR-5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2476" y="214290"/>
            <a:ext cx="1335804" cy="7375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42844" y="142852"/>
            <a:ext cx="7286676" cy="85725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pt-BR" sz="2800" b="1" dirty="0">
                <a:ln w="6350">
                  <a:noFill/>
                </a:ln>
                <a:latin typeface="+mj-lt"/>
                <a:ea typeface="+mj-ea"/>
                <a:cs typeface="+mj-cs"/>
              </a:rPr>
              <a:t>Evolução das Receitas Imobiliárias</a:t>
            </a:r>
          </a:p>
          <a:p>
            <a:pPr algn="ctr">
              <a:spcBef>
                <a:spcPct val="0"/>
              </a:spcBef>
              <a:defRPr/>
            </a:pPr>
            <a:r>
              <a:rPr lang="pt-BR" sz="2400" b="1" dirty="0">
                <a:ln w="6350">
                  <a:noFill/>
                </a:ln>
                <a:latin typeface="+mj-lt"/>
                <a:ea typeface="+mj-ea"/>
                <a:cs typeface="+mj-cs"/>
              </a:rPr>
              <a:t>Recursos do Tesouro (período de 01/jan a 10/fev)</a:t>
            </a:r>
          </a:p>
        </p:txBody>
      </p:sp>
      <p:pic>
        <p:nvPicPr>
          <p:cNvPr id="5" name="Picture 2" descr="C:\Users\FRANCI~1.FRA\AppData\Local\Temp\Prefeitura CGR-5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142852"/>
            <a:ext cx="1335804" cy="737506"/>
          </a:xfrm>
          <a:prstGeom prst="rect">
            <a:avLst/>
          </a:prstGeom>
          <a:noFill/>
        </p:spPr>
      </p:pic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4207948407"/>
              </p:ext>
            </p:extLst>
          </p:nvPr>
        </p:nvGraphicFramePr>
        <p:xfrm>
          <a:off x="285720" y="1142984"/>
          <a:ext cx="8715436" cy="545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ixaDeTexto 9"/>
          <p:cNvSpPr txBox="1"/>
          <p:nvPr/>
        </p:nvSpPr>
        <p:spPr>
          <a:xfrm>
            <a:off x="2500298" y="1714488"/>
            <a:ext cx="1214446" cy="24885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/>
              <a:t>R$ 200.734.807,90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857884" y="1285860"/>
            <a:ext cx="1219200" cy="24885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/>
              <a:t>R$ 232.464.459,63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-32" y="285729"/>
            <a:ext cx="7772400" cy="857255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t-BR" sz="4000" b="1" dirty="0">
                <a:ln w="6350">
                  <a:noFill/>
                </a:ln>
                <a:latin typeface="+mj-lt"/>
                <a:ea typeface="+mj-ea"/>
                <a:cs typeface="+mj-cs"/>
              </a:rPr>
              <a:t>Despesas Realizadas Recursos do Tesouro</a:t>
            </a:r>
            <a:endParaRPr kumimoji="0" lang="pt-BR" sz="4000" b="1" i="0" u="none" strike="noStrike" kern="1200" cap="none" spc="0" normalizeH="0" baseline="0" noProof="0" dirty="0">
              <a:ln w="6350"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142844" y="1142984"/>
          <a:ext cx="8858312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229119"/>
              </p:ext>
            </p:extLst>
          </p:nvPr>
        </p:nvGraphicFramePr>
        <p:xfrm>
          <a:off x="214282" y="5000636"/>
          <a:ext cx="8786873" cy="1571636"/>
        </p:xfrm>
        <a:graphic>
          <a:graphicData uri="http://schemas.openxmlformats.org/drawingml/2006/table">
            <a:tbl>
              <a:tblPr/>
              <a:tblGrid>
                <a:gridCol w="1073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1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5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1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17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210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17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584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GRUPO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431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PESSOAL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latin typeface="Arial"/>
                        </a:rPr>
                        <a:t>     642.965.857,66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latin typeface="Arial"/>
                        </a:rPr>
                        <a:t>     756.948.984,19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latin typeface="Arial"/>
                        </a:rPr>
                        <a:t>17,73%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latin typeface="Arial"/>
                        </a:rPr>
                        <a:t>     839.574.953,56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latin typeface="Arial"/>
                        </a:rPr>
                        <a:t>10,92%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latin typeface="Arial"/>
                        </a:rPr>
                        <a:t>  1.038.236.242,04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latin typeface="Arial"/>
                        </a:rPr>
                        <a:t>23,66%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431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DÍVIDA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latin typeface="Arial"/>
                        </a:rPr>
                        <a:t>       33.757.221,71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latin typeface="Arial"/>
                        </a:rPr>
                        <a:t>       27.434.599,61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-18,73%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latin typeface="Arial"/>
                        </a:rPr>
                        <a:t>       38.439.265,84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latin typeface="Arial"/>
                        </a:rPr>
                        <a:t>40,11%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latin typeface="Arial"/>
                        </a:rPr>
                        <a:t>       44.396.503,74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latin typeface="Arial"/>
                        </a:rPr>
                        <a:t>15,50%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431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CUSTEIO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latin typeface="Arial"/>
                        </a:rPr>
                        <a:t>     313.328.551,48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latin typeface="Arial"/>
                        </a:rPr>
                        <a:t>     417.449.079,32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latin typeface="Arial"/>
                        </a:rPr>
                        <a:t>33,23%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latin typeface="Arial"/>
                        </a:rPr>
                        <a:t>     445.450.151,80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latin typeface="Arial"/>
                        </a:rPr>
                        <a:t>6,71%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latin typeface="Arial"/>
                        </a:rPr>
                        <a:t>     381.467.566,30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-14,36%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431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INVESTIMENTO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latin typeface="Arial"/>
                        </a:rPr>
                        <a:t>     190.588.894,67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latin typeface="Arial"/>
                        </a:rPr>
                        <a:t>     190.546.703,40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-0,02%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latin typeface="Arial"/>
                        </a:rPr>
                        <a:t>     116.817.365,32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-38,69%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0" i="0" u="none" strike="noStrike">
                          <a:latin typeface="Arial"/>
                        </a:rPr>
                        <a:t>       28.364.525,98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-75,72%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431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1" i="0" u="none" strike="noStrike">
                          <a:latin typeface="Arial"/>
                        </a:rPr>
                        <a:t>  1.180.640.525,52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1" i="0" u="none" strike="noStrike">
                          <a:latin typeface="Arial"/>
                        </a:rPr>
                        <a:t>  1.392.379.366,52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1" i="0" u="none" strike="noStrike">
                          <a:latin typeface="Arial"/>
                        </a:rPr>
                        <a:t>17,93%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1" i="0" u="none" strike="noStrike">
                          <a:latin typeface="Arial"/>
                        </a:rPr>
                        <a:t>  1.440.281.736,52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1" i="0" u="none" strike="noStrike">
                          <a:latin typeface="Arial"/>
                        </a:rPr>
                        <a:t>3,44%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1" i="0" u="none" strike="noStrike">
                          <a:latin typeface="Arial"/>
                        </a:rPr>
                        <a:t>  1.492.464.838,06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1" i="0" u="none" strike="noStrike">
                          <a:latin typeface="Arial"/>
                        </a:rPr>
                        <a:t>3,62%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094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431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RECEITA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1" i="0" u="none" strike="noStrike">
                          <a:latin typeface="Arial"/>
                        </a:rPr>
                        <a:t>  1.145.145.371,88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1" i="0" u="none" strike="noStrike">
                          <a:latin typeface="Arial"/>
                        </a:rPr>
                        <a:t>  1.314.250.826,46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1" i="0" u="none" strike="noStrike">
                          <a:latin typeface="Arial"/>
                        </a:rPr>
                        <a:t>14,77%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1" i="0" u="none" strike="noStrike">
                          <a:latin typeface="Arial"/>
                        </a:rPr>
                        <a:t>  1.296.234.699,42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-1,37%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1" i="0" u="none" strike="noStrike">
                          <a:latin typeface="Arial"/>
                        </a:rPr>
                        <a:t>  1.420.877.848,88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1" i="0" u="none" strike="noStrike">
                          <a:latin typeface="Arial"/>
                        </a:rPr>
                        <a:t>9,62%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094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431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DIFERENÇA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      35.495.153,64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      78.128.540,06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120,11%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    144.047.037,10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84,37%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      71.586.989,18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800" b="1" i="0" u="none" strike="noStrike" dirty="0">
                          <a:latin typeface="Arial"/>
                        </a:rPr>
                        <a:t>-50,30%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7" name="Picture 2" descr="C:\Users\FRANCI~1.FRA\AppData\Local\Temp\Prefeitura CGR-5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5352" y="142852"/>
            <a:ext cx="1335804" cy="7375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-32" y="285729"/>
            <a:ext cx="7772400" cy="857255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t-BR" sz="4000" b="1" dirty="0">
                <a:ln w="6350">
                  <a:noFill/>
                </a:ln>
                <a:latin typeface="+mj-lt"/>
                <a:ea typeface="+mj-ea"/>
                <a:cs typeface="+mj-cs"/>
              </a:rPr>
              <a:t>Despesas Realizadas Recursos do Tesouro</a:t>
            </a:r>
            <a:endParaRPr kumimoji="0" lang="pt-BR" sz="4000" b="1" i="0" u="none" strike="noStrike" kern="1200" cap="none" spc="0" normalizeH="0" baseline="0" noProof="0" dirty="0">
              <a:ln w="6350"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C:\Users\FRANCI~1.FRA\AppData\Local\Temp\Prefeitura CGR-5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5352" y="142852"/>
            <a:ext cx="1335804" cy="737506"/>
          </a:xfrm>
          <a:prstGeom prst="rect">
            <a:avLst/>
          </a:prstGeom>
          <a:noFill/>
        </p:spPr>
      </p:pic>
      <p:graphicFrame>
        <p:nvGraphicFramePr>
          <p:cNvPr id="9" name="Gráfico 8"/>
          <p:cNvGraphicFramePr/>
          <p:nvPr/>
        </p:nvGraphicFramePr>
        <p:xfrm>
          <a:off x="142844" y="928670"/>
          <a:ext cx="8858312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-71470" y="285729"/>
            <a:ext cx="7772400" cy="85725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t-BR" sz="3600" b="1" dirty="0">
                <a:ln w="6350">
                  <a:noFill/>
                </a:ln>
              </a:rPr>
              <a:t>Despesas Pagas de 01/01 a 10/02/2017</a:t>
            </a:r>
          </a:p>
        </p:txBody>
      </p:sp>
      <p:graphicFrame>
        <p:nvGraphicFramePr>
          <p:cNvPr id="7" name="Gráfico 6"/>
          <p:cNvGraphicFramePr/>
          <p:nvPr/>
        </p:nvGraphicFramePr>
        <p:xfrm>
          <a:off x="142844" y="1071546"/>
          <a:ext cx="8796366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FRANCI~1.FRA\AppData\Local\Temp\Prefeitura CGR-5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3914" y="142852"/>
            <a:ext cx="1335804" cy="737506"/>
          </a:xfrm>
          <a:prstGeom prst="rect">
            <a:avLst/>
          </a:prstGeom>
          <a:noFill/>
        </p:spPr>
      </p:pic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428596" y="4714884"/>
          <a:ext cx="8572562" cy="1944174"/>
        </p:xfrm>
        <a:graphic>
          <a:graphicData uri="http://schemas.openxmlformats.org/drawingml/2006/table">
            <a:tbl>
              <a:tblPr/>
              <a:tblGrid>
                <a:gridCol w="2071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9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9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252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7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97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DESPESA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VALOR (R$ MIL)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DESPESA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VALOR (R$ MIL)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92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PESSOAL - DEZ/2016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88,93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48,47%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ENCARGOS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3,12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92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13º SALÁRIO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19,31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10,53%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DÍVIDA CONSOLIDADA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2,20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92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OMEP/SELETA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16,23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8,84%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BOLSA ALIMENTAÇÃO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1,51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92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CONSIGNADOS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15,32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8,35%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PASEP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0,76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92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REPASSE SAÚDE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11,30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6,16%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MIRIM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0,59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0,32%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92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IMPCG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7,13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3,89%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TRANSPORTE ESCOLAR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0,46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92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REPASSE OUTRAS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6,66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3,63%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OUTRAS DESPESAS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0,39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92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SOLURB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4,82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2,63%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PROINC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0,21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92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TJ - PRECATÓRIO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4,54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2,47%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183,49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42844" y="142852"/>
            <a:ext cx="7286676" cy="85725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pt-BR" sz="2800" b="1" dirty="0">
                <a:ln w="6350">
                  <a:noFill/>
                </a:ln>
                <a:latin typeface="+mj-lt"/>
                <a:ea typeface="+mj-ea"/>
                <a:cs typeface="+mj-cs"/>
              </a:rPr>
              <a:t>Contingenciamento das Despesas com</a:t>
            </a:r>
          </a:p>
          <a:p>
            <a:pPr algn="ctr">
              <a:spcBef>
                <a:spcPct val="0"/>
              </a:spcBef>
              <a:defRPr/>
            </a:pPr>
            <a:r>
              <a:rPr lang="pt-BR" sz="2800" b="1" dirty="0">
                <a:ln w="6350">
                  <a:noFill/>
                </a:ln>
                <a:latin typeface="+mj-lt"/>
                <a:ea typeface="+mj-ea"/>
                <a:cs typeface="+mj-cs"/>
              </a:rPr>
              <a:t>Recursos do Tesouro – Exercício 2017</a:t>
            </a:r>
          </a:p>
        </p:txBody>
      </p:sp>
      <p:pic>
        <p:nvPicPr>
          <p:cNvPr id="5" name="Picture 2" descr="C:\Users\FRANCI~1.FRA\AppData\Local\Temp\Prefeitura CGR-5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142852"/>
            <a:ext cx="1335804" cy="737506"/>
          </a:xfrm>
          <a:prstGeom prst="rect">
            <a:avLst/>
          </a:prstGeom>
          <a:noFill/>
        </p:spPr>
      </p:pic>
      <p:graphicFrame>
        <p:nvGraphicFramePr>
          <p:cNvPr id="7" name="Gráfico 6"/>
          <p:cNvGraphicFramePr/>
          <p:nvPr/>
        </p:nvGraphicFramePr>
        <p:xfrm>
          <a:off x="214282" y="1142984"/>
          <a:ext cx="8786874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42844" y="5072074"/>
          <a:ext cx="8643997" cy="1571634"/>
        </p:xfrm>
        <a:graphic>
          <a:graphicData uri="http://schemas.openxmlformats.org/drawingml/2006/table">
            <a:tbl>
              <a:tblPr/>
              <a:tblGrid>
                <a:gridCol w="2105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6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6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65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939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GRUPO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ORÇADO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REVISTO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DIFERENÇA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939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PESSOAL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907.758.200,00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860.298.200,00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47.460.000,00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939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CUSTEIO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449.414.854,00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402.290.700,00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47.124.154,00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939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INVESTIMENTO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171.893.746,00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51.400.000,00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120.493.746,00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939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DÍVIDA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52.216.200,00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52.216.200,00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939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TOTAL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1.581.283.000,00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1.366.205.100,00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215.077.900,00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CaixaDeTexto 9"/>
          <p:cNvSpPr txBox="1"/>
          <p:nvPr/>
        </p:nvSpPr>
        <p:spPr>
          <a:xfrm>
            <a:off x="2428860" y="1071546"/>
            <a:ext cx="1285884" cy="24885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 dirty="0"/>
              <a:t>R$ 1.581.283.000,00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715009" y="1428736"/>
            <a:ext cx="1357322" cy="24885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b="1"/>
              <a:t>R$ 1.366.205.100,00</a:t>
            </a:r>
          </a:p>
        </p:txBody>
      </p:sp>
      <p:sp>
        <p:nvSpPr>
          <p:cNvPr id="12" name="CaixaDeTexto 9"/>
          <p:cNvSpPr txBox="1"/>
          <p:nvPr/>
        </p:nvSpPr>
        <p:spPr>
          <a:xfrm>
            <a:off x="4000496" y="1643050"/>
            <a:ext cx="1419225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200" b="1" dirty="0"/>
              <a:t>R$ 215.077.900,00</a:t>
            </a:r>
          </a:p>
          <a:p>
            <a:pPr algn="r"/>
            <a:r>
              <a:rPr lang="pt-BR" sz="1200" b="1" dirty="0"/>
              <a:t>-13,60%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42844" y="142852"/>
            <a:ext cx="7286676" cy="85725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pt-BR" sz="2400" b="1" dirty="0">
                <a:ln w="6350">
                  <a:noFill/>
                </a:ln>
                <a:latin typeface="+mj-lt"/>
                <a:ea typeface="+mj-ea"/>
                <a:cs typeface="+mj-cs"/>
              </a:rPr>
              <a:t>Evolução das Receitas Totais - Recursos do Tesouro (base: janeiro/2017=100% – IPCA-E/IBGE)</a:t>
            </a:r>
          </a:p>
        </p:txBody>
      </p:sp>
      <p:pic>
        <p:nvPicPr>
          <p:cNvPr id="5" name="Picture 2" descr="C:\Users\FRANCI~1.FRA\AppData\Local\Temp\Prefeitura CGR-5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142852"/>
            <a:ext cx="1335804" cy="737506"/>
          </a:xfrm>
          <a:prstGeom prst="rect">
            <a:avLst/>
          </a:prstGeom>
          <a:noFill/>
        </p:spPr>
      </p:pic>
      <p:graphicFrame>
        <p:nvGraphicFramePr>
          <p:cNvPr id="6" name="Gráfico 5"/>
          <p:cNvGraphicFramePr/>
          <p:nvPr/>
        </p:nvGraphicFramePr>
        <p:xfrm>
          <a:off x="142844" y="1285860"/>
          <a:ext cx="8715436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42844" y="142852"/>
            <a:ext cx="7286676" cy="85725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pt-BR" sz="2400" b="1" dirty="0">
                <a:ln w="6350">
                  <a:noFill/>
                </a:ln>
                <a:latin typeface="+mj-lt"/>
                <a:ea typeface="+mj-ea"/>
                <a:cs typeface="+mj-cs"/>
              </a:rPr>
              <a:t>Evolução das Receitas Arrecadadas do ISSQN Recursos do Tesouro (base: janeiro/2017=100% – IPCA-E/IBGE)</a:t>
            </a:r>
          </a:p>
        </p:txBody>
      </p:sp>
      <p:pic>
        <p:nvPicPr>
          <p:cNvPr id="5" name="Picture 2" descr="C:\Users\FRANCI~1.FRA\AppData\Local\Temp\Prefeitura CGR-5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142852"/>
            <a:ext cx="1335804" cy="737506"/>
          </a:xfrm>
          <a:prstGeom prst="rect">
            <a:avLst/>
          </a:prstGeom>
          <a:noFill/>
        </p:spPr>
      </p:pic>
      <p:graphicFrame>
        <p:nvGraphicFramePr>
          <p:cNvPr id="10" name="Gráfico 9"/>
          <p:cNvGraphicFramePr/>
          <p:nvPr/>
        </p:nvGraphicFramePr>
        <p:xfrm>
          <a:off x="214282" y="1357298"/>
          <a:ext cx="8786873" cy="5072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</TotalTime>
  <Words>821</Words>
  <Application>Microsoft Office PowerPoint</Application>
  <PresentationFormat>Apresentação na tela (4:3)</PresentationFormat>
  <Paragraphs>358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Book Antiqua</vt:lpstr>
      <vt:lpstr>Calibri</vt:lpstr>
      <vt:lpstr>Tw Cen MT</vt:lpstr>
      <vt:lpstr>Tema do Office</vt:lpstr>
      <vt:lpstr>Secretaria Municipal de  Finanças e Planejamento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Despesa com Pessoal – 2013 a 2016 Recursos de Todas as Fontes</vt:lpstr>
      <vt:lpstr>Comparativo das Despesas com a Dívida Consolidada por Exercício (em %)</vt:lpstr>
      <vt:lpstr>Comparativo das aplicações em Educação e Saúde - Por exercício em relação ao limite </vt:lpstr>
      <vt:lpstr>COMPARATIVO DAS APLICAÇÕES NA FUNÇÃO DE GOVERNO: EDUCAÇÃO E SAÚDE POR EXERCÍCIO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Secretaria Municipal de Finanças e Planejamento</dc:title>
  <dc:creator>pmcg</dc:creator>
  <cp:lastModifiedBy>Moysés Victorio</cp:lastModifiedBy>
  <cp:revision>49</cp:revision>
  <dcterms:created xsi:type="dcterms:W3CDTF">2017-02-01T12:12:50Z</dcterms:created>
  <dcterms:modified xsi:type="dcterms:W3CDTF">2017-02-22T13:08:45Z</dcterms:modified>
</cp:coreProperties>
</file>