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93" r:id="rId2"/>
    <p:sldId id="265" r:id="rId3"/>
    <p:sldId id="303" r:id="rId4"/>
    <p:sldId id="304" r:id="rId5"/>
    <p:sldId id="312" r:id="rId6"/>
    <p:sldId id="313" r:id="rId7"/>
    <p:sldId id="327" r:id="rId8"/>
    <p:sldId id="307" r:id="rId9"/>
    <p:sldId id="321" r:id="rId10"/>
    <p:sldId id="309" r:id="rId11"/>
    <p:sldId id="317" r:id="rId12"/>
    <p:sldId id="322" r:id="rId13"/>
    <p:sldId id="319" r:id="rId1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109" d="100"/>
          <a:sy n="109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34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ysés Victorio" userId="6121236defc8596c" providerId="LiveId" clId="{B7450602-9484-4722-938E-86F560293072}"/>
    <pc:docChg chg="modSld">
      <pc:chgData name="Moysés Victorio" userId="6121236defc8596c" providerId="LiveId" clId="{B7450602-9484-4722-938E-86F560293072}" dt="2021-09-27T11:36:28.834" v="0" actId="6549"/>
      <pc:docMkLst>
        <pc:docMk/>
      </pc:docMkLst>
      <pc:sldChg chg="modNotesTx">
        <pc:chgData name="Moysés Victorio" userId="6121236defc8596c" providerId="LiveId" clId="{B7450602-9484-4722-938E-86F560293072}" dt="2021-09-27T11:36:28.834" v="0" actId="6549"/>
        <pc:sldMkLst>
          <pc:docMk/>
          <pc:sldMk cId="0" sldId="3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yses.victorio\OneDrive\Trabalho\Audi&#234;ncias%20e%20Apresenta&#231;&#245;es\Mem&#243;ria%20de%20C&#225;lculo_RGF_1quad_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63079147192224E-2"/>
          <c:y val="4.513219384162357E-2"/>
          <c:w val="0.88867952334835165"/>
          <c:h val="0.80233716315471115"/>
        </c:manualLayout>
      </c:layout>
      <c:lineChart>
        <c:grouping val="standard"/>
        <c:varyColors val="0"/>
        <c:ser>
          <c:idx val="0"/>
          <c:order val="0"/>
          <c:tx>
            <c:strRef>
              <c:f>'pessoal 1'!$F$4</c:f>
              <c:strCache>
                <c:ptCount val="1"/>
                <c:pt idx="0">
                  <c:v>% DESPESAS COM PESSOAL</c:v>
                </c:pt>
              </c:strCache>
            </c:strRef>
          </c:tx>
          <c:dLbls>
            <c:dLbl>
              <c:idx val="0"/>
              <c:layout>
                <c:manualLayout>
                  <c:x val="-1.4260249554367201E-2"/>
                  <c:y val="-4.609052303152249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AE-4E3E-8D17-CE72EA35E770}"/>
                </c:ext>
              </c:extLst>
            </c:dLbl>
            <c:dLbl>
              <c:idx val="1"/>
              <c:layout>
                <c:manualLayout>
                  <c:x val="-1.06951871657754E-2"/>
                  <c:y val="-5.267488346459706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AE-4E3E-8D17-CE72EA35E770}"/>
                </c:ext>
              </c:extLst>
            </c:dLbl>
            <c:dLbl>
              <c:idx val="2"/>
              <c:layout>
                <c:manualLayout>
                  <c:x val="-3.3868092691622102E-2"/>
                  <c:y val="4.115205570084935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AE-4E3E-8D17-CE72EA35E770}"/>
                </c:ext>
              </c:extLst>
            </c:dLbl>
            <c:dLbl>
              <c:idx val="3"/>
              <c:layout>
                <c:manualLayout>
                  <c:x val="3.565062388591801E-3"/>
                  <c:y val="-1.531590771402292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AE-4E3E-8D17-CE72EA35E770}"/>
                </c:ext>
              </c:extLst>
            </c:dLbl>
            <c:dLbl>
              <c:idx val="4"/>
              <c:layout>
                <c:manualLayout>
                  <c:x val="-1.06951871657754E-2"/>
                  <c:y val="5.1529777592712385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AE-4E3E-8D17-CE72EA35E7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1º Q/2018</c:v>
                </c:pt>
                <c:pt idx="1">
                  <c:v>1º Q/2019</c:v>
                </c:pt>
                <c:pt idx="2">
                  <c:v>1º Q/2020</c:v>
                </c:pt>
                <c:pt idx="3">
                  <c:v>1º Q/2021</c:v>
                </c:pt>
                <c:pt idx="4">
                  <c:v>1º Q/2022</c:v>
                </c:pt>
              </c:strCache>
            </c:strRef>
          </c:cat>
          <c:val>
            <c:numRef>
              <c:f>'pessoal 1'!$G$4:$K$4</c:f>
              <c:numCache>
                <c:formatCode>0.00%</c:formatCode>
                <c:ptCount val="5"/>
                <c:pt idx="0">
                  <c:v>0.49843547090032275</c:v>
                </c:pt>
                <c:pt idx="1">
                  <c:v>0.51157073474225234</c:v>
                </c:pt>
                <c:pt idx="2">
                  <c:v>0.5008848866940121</c:v>
                </c:pt>
                <c:pt idx="3">
                  <c:v>0.51881619642970045</c:v>
                </c:pt>
                <c:pt idx="4">
                  <c:v>0.56398472042737779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5AE-4E3E-8D17-CE72EA35E770}"/>
            </c:ext>
          </c:extLst>
        </c:ser>
        <c:ser>
          <c:idx val="1"/>
          <c:order val="1"/>
          <c:tx>
            <c:strRef>
              <c:f>'pessoal 1'!$F$5</c:f>
              <c:strCache>
                <c:ptCount val="1"/>
                <c:pt idx="0">
                  <c:v>LIMITE PRUDENCIAL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AE-4E3E-8D17-CE72EA35E77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AE-4E3E-8D17-CE72EA35E77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AE-4E3E-8D17-CE72EA35E77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AE-4E3E-8D17-CE72EA35E7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'pessoal 1'!$G$3:$K$3</c:f>
              <c:strCache>
                <c:ptCount val="5"/>
                <c:pt idx="0">
                  <c:v>1º Q/2018</c:v>
                </c:pt>
                <c:pt idx="1">
                  <c:v>1º Q/2019</c:v>
                </c:pt>
                <c:pt idx="2">
                  <c:v>1º Q/2020</c:v>
                </c:pt>
                <c:pt idx="3">
                  <c:v>1º Q/2021</c:v>
                </c:pt>
                <c:pt idx="4">
                  <c:v>1º Q/2022</c:v>
                </c:pt>
              </c:strCache>
            </c:strRef>
          </c:cat>
          <c:val>
            <c:numRef>
              <c:f>'pessoal 1'!$G$5:$K$5</c:f>
              <c:numCache>
                <c:formatCode>0.00%</c:formatCode>
                <c:ptCount val="5"/>
                <c:pt idx="0">
                  <c:v>0.51300000000000001</c:v>
                </c:pt>
                <c:pt idx="1">
                  <c:v>0.51300000000000001</c:v>
                </c:pt>
                <c:pt idx="2">
                  <c:v>0.51300000000000001</c:v>
                </c:pt>
                <c:pt idx="3">
                  <c:v>0.51300000000000001</c:v>
                </c:pt>
                <c:pt idx="4">
                  <c:v>0.51300000000000001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5AE-4E3E-8D17-CE72EA35E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30912"/>
        <c:axId val="80632448"/>
      </c:lineChart>
      <c:catAx>
        <c:axId val="80630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632448"/>
        <c:crosses val="autoZero"/>
        <c:auto val="1"/>
        <c:lblAlgn val="ctr"/>
        <c:lblOffset val="100"/>
        <c:noMultiLvlLbl val="0"/>
      </c:catAx>
      <c:valAx>
        <c:axId val="806324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063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42850140834027"/>
          <c:y val="0.92871567511017294"/>
          <c:w val="0.37322393683614985"/>
          <c:h val="5.6617358873705392E-2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4630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r">
              <a:defRPr sz="1200"/>
            </a:lvl1pPr>
          </a:lstStyle>
          <a:p>
            <a:fld id="{1FB616C3-E372-45B4-9E69-B18888195E86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4630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r">
              <a:defRPr sz="1200"/>
            </a:lvl1pPr>
          </a:lstStyle>
          <a:p>
            <a:fld id="{E7F4011C-AF75-4551-B633-B513D3F273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630" y="0"/>
            <a:ext cx="2919565" cy="493868"/>
          </a:xfrm>
          <a:prstGeom prst="rect">
            <a:avLst/>
          </a:prstGeom>
        </p:spPr>
        <p:txBody>
          <a:bodyPr vert="horz" lIns="90707" tIns="45354" rIns="90707" bIns="45354" rtlCol="0"/>
          <a:lstStyle>
            <a:lvl1pPr algn="r">
              <a:defRPr sz="1200"/>
            </a:lvl1pPr>
          </a:lstStyle>
          <a:p>
            <a:fld id="{8F7046D3-9406-41C5-A658-1694B1B55000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7" tIns="45354" rIns="90707" bIns="4535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265" y="4686227"/>
            <a:ext cx="5389240" cy="4440077"/>
          </a:xfrm>
          <a:prstGeom prst="rect">
            <a:avLst/>
          </a:prstGeom>
        </p:spPr>
        <p:txBody>
          <a:bodyPr vert="horz" lIns="90707" tIns="45354" rIns="90707" bIns="4535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630" y="9370872"/>
            <a:ext cx="2919565" cy="493867"/>
          </a:xfrm>
          <a:prstGeom prst="rect">
            <a:avLst/>
          </a:prstGeom>
        </p:spPr>
        <p:txBody>
          <a:bodyPr vert="horz" lIns="90707" tIns="45354" rIns="90707" bIns="45354" rtlCol="0" anchor="b"/>
          <a:lstStyle>
            <a:lvl1pPr algn="r">
              <a:defRPr sz="1200"/>
            </a:lvl1pPr>
          </a:lstStyle>
          <a:p>
            <a:fld id="{1CE5CC90-8969-4DBE-AAE4-99B665C99A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5CA55-2AAB-43C4-8822-0F8F0341DF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5CC90-8969-4DBE-AAE4-99B665C99A8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35835-88BD-4973-8589-E938100A1012}" type="datetimeFigureOut">
              <a:rPr lang="pt-BR" smtClean="0"/>
              <a:pPr/>
              <a:t>26/05/2022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78BC-BCE9-490E-9FBD-BE3E9E22EBD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compilado.htm" TargetMode="External"/><Relationship Id="rId2" Type="http://schemas.openxmlformats.org/officeDocument/2006/relationships/hyperlink" Target="http://www.planalto.gov.br/ccivil_03/leis/lcp/lcp101.ht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56984" cy="3000396"/>
          </a:xfrm>
        </p:spPr>
        <p:txBody>
          <a:bodyPr>
            <a:normAutofit/>
          </a:bodyPr>
          <a:lstStyle/>
          <a:p>
            <a:r>
              <a:rPr lang="pt-BR" sz="4000" dirty="0"/>
              <a:t>Apresentação </a:t>
            </a:r>
            <a:br>
              <a:rPr lang="pt-BR" sz="4000" dirty="0"/>
            </a:br>
            <a:r>
              <a:rPr lang="pt-BR" sz="4000" dirty="0"/>
              <a:t>do Relatório de Gestão Fiscal – RGF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1º </a:t>
            </a:r>
            <a:r>
              <a:rPr lang="pt-BR" sz="4400" dirty="0"/>
              <a:t>Quadrimestre </a:t>
            </a:r>
            <a:r>
              <a:rPr lang="pt-BR" sz="4400" dirty="0" smtClean="0"/>
              <a:t>2022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784976" cy="12961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sz="3400" dirty="0">
                <a:solidFill>
                  <a:schemeClr val="tx1"/>
                </a:solidFill>
              </a:rPr>
              <a:t>Prefeitura Municipal de Campo Grande</a:t>
            </a:r>
          </a:p>
          <a:p>
            <a:pPr algn="l"/>
            <a:r>
              <a:rPr lang="pt-BR" sz="3400" dirty="0">
                <a:solidFill>
                  <a:schemeClr val="tx1"/>
                </a:solidFill>
              </a:rPr>
              <a:t>Secretaria Municipal de Finanças e Planejamento – SEFIN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</a:rPr>
              <a:t>Maio/2022</a:t>
            </a:r>
            <a:endParaRPr lang="pt-BR" sz="2400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francis.franco\Pictures\Prefeitura CGR-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952490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RCL com a Dívida Consolidada por Exercício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69930"/>
              </p:ext>
            </p:extLst>
          </p:nvPr>
        </p:nvGraphicFramePr>
        <p:xfrm>
          <a:off x="215515" y="1556791"/>
          <a:ext cx="8712969" cy="4896544"/>
        </p:xfrm>
        <a:graphic>
          <a:graphicData uri="http://schemas.openxmlformats.org/drawingml/2006/table">
            <a:tbl>
              <a:tblPr/>
              <a:tblGrid>
                <a:gridCol w="111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382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DÍVIDA CONSOLIDADA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2.719.571.501,68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436.117.879,31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3.142.339.229,11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469.937.741,94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14,96%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3.219.489.178,07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533.400.308,30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16,57%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3.550.472.468,69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660.305.114,02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3.919.046.172,32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741.656.346,22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89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4.156.459.828,61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757.545.724,02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18,23%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6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OBSERVAÇÃO: LIMITE DEFINIDO POR RESOLUÇÃO DO SENADO FEDERAL: 120% DA RCL.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7731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RCL com as Operações de Crédito por Exercício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88854"/>
              </p:ext>
            </p:extLst>
          </p:nvPr>
        </p:nvGraphicFramePr>
        <p:xfrm>
          <a:off x="179512" y="1412776"/>
          <a:ext cx="8784976" cy="4896546"/>
        </p:xfrm>
        <a:graphic>
          <a:graphicData uri="http://schemas.openxmlformats.org/drawingml/2006/table">
            <a:tbl>
              <a:tblPr/>
              <a:tblGrid>
                <a:gridCol w="112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9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242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RCL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 REALIZADO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  %  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0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2.719.571.501,68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1.681.772,35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3.142.339.229,11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6.570.284,78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3.219.489.178,07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35.662.018,35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1,11%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3.550.472.468,69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28.038.701,04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3.919.046.172,32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34.489.716,38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0,88%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4.156.459.828,61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54.571.182,66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1,31%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4458">
                <a:tc gridSpan="4">
                  <a:txBody>
                    <a:bodyPr/>
                    <a:lstStyle/>
                    <a:p>
                      <a:pPr algn="just" rtl="0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OBSERVAÇÃO: LIMITE DEFINIDO POR RESOLUÇÃO DO SENADO FEDERAL: 16% DA RCL.</a:t>
                      </a:r>
                    </a:p>
                  </a:txBody>
                  <a:tcPr marL="8982" marR="8982" marT="898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das Aplicações em Educação e Saúde Por Exercício em Relação ao Limite Constitucional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82165"/>
              </p:ext>
            </p:extLst>
          </p:nvPr>
        </p:nvGraphicFramePr>
        <p:xfrm>
          <a:off x="143509" y="1484785"/>
          <a:ext cx="8856982" cy="5184573"/>
        </p:xfrm>
        <a:graphic>
          <a:graphicData uri="http://schemas.openxmlformats.org/drawingml/2006/table">
            <a:tbl>
              <a:tblPr/>
              <a:tblGrid>
                <a:gridCol w="105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7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7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96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EDUCAÇÃO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LIMITE:25%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SAÚDE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LIMITE:15%  (%)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429.390.740,90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596.052.704,84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36,73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522.016.214,72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480.403.232,13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553.120.488,29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569.312.204,36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30,24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503.762.608,28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487.098.791,61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558.768.508,54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25,02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657.883.244,26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23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109.586.351,16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177.895.219,22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19,27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230"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OBSERVAÇÃO: NO EXERCÍCIO DE 2022 OS VALORES REFEREM-SE AO 1º QUADRIMESTRE (JANEIRO A ABRIL).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063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8786842" cy="5143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8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OBRIGADA!  </a:t>
            </a: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b="1" dirty="0">
              <a:solidFill>
                <a:schemeClr val="accent5"/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lvl="3">
              <a:lnSpc>
                <a:spcPct val="150000"/>
              </a:lnSpc>
              <a:buNone/>
            </a:pPr>
            <a:endParaRPr lang="pt-BR" dirty="0"/>
          </a:p>
          <a:p>
            <a:pPr lvl="3">
              <a:lnSpc>
                <a:spcPct val="150000"/>
              </a:lnSpc>
              <a:buNone/>
            </a:pPr>
            <a:endParaRPr lang="pt-BR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Receitas do Tesouro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sz="3600" b="1" dirty="0"/>
              <a:t>Arrecadadas no </a:t>
            </a:r>
            <a:r>
              <a:rPr lang="pt-BR" sz="3600" b="1" dirty="0" smtClean="0"/>
              <a:t>1º </a:t>
            </a:r>
            <a:r>
              <a:rPr lang="pt-BR" sz="3600" b="1" dirty="0"/>
              <a:t>quadrimestre </a:t>
            </a:r>
            <a:r>
              <a:rPr lang="pt-BR" sz="3600" b="1" dirty="0" smtClean="0"/>
              <a:t>2021 </a:t>
            </a:r>
            <a:r>
              <a:rPr lang="pt-BR" sz="3600" b="1" dirty="0"/>
              <a:t>e </a:t>
            </a:r>
            <a:r>
              <a:rPr lang="pt-BR" sz="3600" b="1" dirty="0" smtClean="0"/>
              <a:t>2022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37909"/>
              </p:ext>
            </p:extLst>
          </p:nvPr>
        </p:nvGraphicFramePr>
        <p:xfrm>
          <a:off x="179513" y="1340772"/>
          <a:ext cx="8784976" cy="5328587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3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IPTU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294.388.914,15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307.478.005,08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IRRF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63.446.445,80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60.295.540,20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ITBI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30.232.551,71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29.431.189,10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ISS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122.728.418,81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149.557.880,43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31.919.093,98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34.941.862,95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Contribuição de Melhoria (MAIS JUROS, MULTAS E DÍVIDA ATIVA)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340.348,59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495.225,36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1.570.934,48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8.978.899,79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Serviços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24.066,77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41.240,21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FPM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68.138.283,12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87.270.232,20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924.816,60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2.623.439,44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Demais Transferências da União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3.000.584,81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3.593.871,06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ICMS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161.564.484,69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159.569.173,41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IPVA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114.257.947,75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125.062.594,26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IPI sobre Exportação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1.936.263,30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1.707.817,28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Multas e Juros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171.115,53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4.398,56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-97,43%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e Restituições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2.767.673,49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3.304.121,65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Diversas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2.058.714,26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594.343,50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-71,13%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RECEITAS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899.470.657,84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974.949.834,48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DEDUÇÃO DE RECEITAS (FUNDEB)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-69.364.358,84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-75.246.651,08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93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830.106.299,00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899.703.183,40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Receitas Arrecadadas no </a:t>
            </a:r>
            <a:r>
              <a:rPr lang="pt-BR" sz="3600" b="1" dirty="0" smtClean="0"/>
              <a:t>1º </a:t>
            </a:r>
            <a:r>
              <a:rPr lang="pt-BR" sz="3600" b="1" dirty="0"/>
              <a:t>quadrimestre Recursos de Todas as Fontes - </a:t>
            </a:r>
            <a:r>
              <a:rPr lang="pt-BR" sz="3600" b="1" dirty="0" smtClean="0"/>
              <a:t>2021 </a:t>
            </a:r>
            <a:r>
              <a:rPr lang="pt-BR" sz="3600" b="1" dirty="0"/>
              <a:t>e </a:t>
            </a:r>
            <a:r>
              <a:rPr lang="pt-BR" sz="3600" b="1" dirty="0" smtClean="0"/>
              <a:t>2022</a:t>
            </a:r>
            <a:endParaRPr lang="pt-BR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43788"/>
              </p:ext>
            </p:extLst>
          </p:nvPr>
        </p:nvGraphicFramePr>
        <p:xfrm>
          <a:off x="179512" y="1340768"/>
          <a:ext cx="8784977" cy="5336616"/>
        </p:xfrm>
        <a:graphic>
          <a:graphicData uri="http://schemas.openxmlformats.org/drawingml/2006/table">
            <a:tbl>
              <a:tblPr/>
              <a:tblGrid>
                <a:gridCol w="5278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86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  (I)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1.524.386.514,64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1.664.345.525,91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TRIBUTÁRIA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498.602.635,40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526.313.354,93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IPTU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258.117.234,91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262.244.415,45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114.521.852,78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138.299.680,19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ITBI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30.232.551,71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29.431.189,10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IRRF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63.446.445,80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60.295.540,20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OUTROS IMPOSTOS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32.284.550,20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36.042.529,99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109.962.537,28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111.098.303,93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4.909.283,56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22.736.189,86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363,13%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5.275.395,31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6.235.068,84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839.597.932,46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914.536.668,13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FPM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68.138.283,12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87.270.232,20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ITR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924.816,60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2.623.439,44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Transf. Rec. SUS (União e MS)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238.440.885,02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245.365.623,07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Transferências da União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16.084.494,86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19.538.394,86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ICMS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161.564.484,69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159.569.173,41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-1,23%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114.257.947,75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125.062.594,26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do IPI sobre Exportacao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1.936.263,30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1.707.817,28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Cota-Parte da CIDE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233.311,82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640.460,55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174,51%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Demais Transferencias do Estado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15.601.381,84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18.208.092,86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Recursos do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213.760.534,10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252.641.872,29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Transferências de Convênios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8.655.529,36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1.908.967,91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-77,95%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66.038.730,63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83.425.940,22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DE CAPITAL  (II)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41.653.679,17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69.538.587,97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90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 REC. ORÇAMENTÁRIAS  (III) = (I + II)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1.566.040.193,81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1.733.884.113,88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INTRA-ORÇAMENTÁRIAS  (IV)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80.050.537,24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103.113.416,49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DEDUÇÕES REC. P/ FORMAÇÃO FUNDEB  (V)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-69.364.358,84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-75.246.651,08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48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GERAL  (VI) = (III + IV - 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1.576.726.372,21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1.761.750.879,29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Comparativo da Variação de Crescimento da Receita Corrente Líquida - RCL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13468"/>
              </p:ext>
            </p:extLst>
          </p:nvPr>
        </p:nvGraphicFramePr>
        <p:xfrm>
          <a:off x="611560" y="1700809"/>
          <a:ext cx="8064896" cy="4896545"/>
        </p:xfrm>
        <a:graphic>
          <a:graphicData uri="http://schemas.openxmlformats.org/drawingml/2006/table">
            <a:tbl>
              <a:tblPr/>
              <a:tblGrid>
                <a:gridCol w="3173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9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8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QUADRIMESTRE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RECEITA CORRENTE LÍQUIDA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VARIAÇÃO DE CRESCIMENTO (%)</a:t>
                      </a:r>
                    </a:p>
                  </a:txBody>
                  <a:tcPr marL="8775" marR="8775" marT="87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2.719.571.501,68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3.142.339.229,11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15,55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3.219.489.178,07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3.550.472.468,69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10,28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3.926.679.594,31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10,60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1º QUADRIMESTRE/2022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4.167.229.273,60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6,13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373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431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Comparativo das Despesas Consolidadas por Grupo de Despesa  Recursos do Tesouro – </a:t>
            </a:r>
            <a:r>
              <a:rPr lang="pt-BR" sz="2800" b="1" dirty="0" smtClean="0"/>
              <a:t>1º </a:t>
            </a:r>
            <a:r>
              <a:rPr lang="pt-BR" sz="2800" b="1" dirty="0"/>
              <a:t>quadrimestre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38499"/>
              </p:ext>
            </p:extLst>
          </p:nvPr>
        </p:nvGraphicFramePr>
        <p:xfrm>
          <a:off x="179512" y="1412777"/>
          <a:ext cx="8784976" cy="5256581"/>
        </p:xfrm>
        <a:graphic>
          <a:graphicData uri="http://schemas.openxmlformats.org/drawingml/2006/table">
            <a:tbl>
              <a:tblPr/>
              <a:tblGrid>
                <a:gridCol w="418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28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413.887.953,16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335.603.858,65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-18,91%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12.946.793,89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15.515.848,89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168.785.306,01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205.229.757,23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14.643.630,84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22.051.868,41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1.135.494,12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462894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27.929.527,14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23.048.986,50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399321"/>
                  </a:ext>
                </a:extLst>
              </a:tr>
              <a:tr h="5073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638.193.211,04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602.585.813,80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3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DUODÉCIMO CÂMARA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29.693.928,40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34.460.767,52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946909"/>
                  </a:ext>
                </a:extLst>
              </a:tr>
              <a:tr h="50739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667.887.139,44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637.046.581,32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135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Comparativo das Despesas  Consolidadas por Grupo de Despesa Recurso de Todas as Fontes - </a:t>
            </a:r>
            <a:r>
              <a:rPr lang="pt-BR" sz="2800" b="1" dirty="0" smtClean="0"/>
              <a:t>1º </a:t>
            </a:r>
            <a:r>
              <a:rPr lang="pt-BR" sz="2800" b="1" dirty="0"/>
              <a:t>quadrimestre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33840"/>
              </p:ext>
            </p:extLst>
          </p:nvPr>
        </p:nvGraphicFramePr>
        <p:xfrm>
          <a:off x="179513" y="1417639"/>
          <a:ext cx="8640960" cy="5251722"/>
        </p:xfrm>
        <a:graphic>
          <a:graphicData uri="http://schemas.openxmlformats.org/drawingml/2006/table">
            <a:tbl>
              <a:tblPr/>
              <a:tblGrid>
                <a:gridCol w="411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75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E ENCARGOS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795.838.089,15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765.144.075,34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JUROS E ENCARGOS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12.946.793,89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15.515.848,89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CUSTEIO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384.214.693,63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476.593.064,78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32.537.045,04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67.229.933,98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INVERSÃO FINANCEIRA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463.250,00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2.349.145,88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2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27.929.527,14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23.048.986,50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-17,47%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01829"/>
                  </a:ext>
                </a:extLst>
              </a:tr>
              <a:tr h="50692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SUBTOTAL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1.253.929.398,85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1.349.881.055,37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692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DUODÉCIMO CÂMARA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29.693.928,40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34.460.767,52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34376"/>
                  </a:ext>
                </a:extLst>
              </a:tr>
              <a:tr h="50692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1.283.623.327,25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1.384.341.822,89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2425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1772816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Art. 16. 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7B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Lei Complementar nº 101, de 4 de maio de 2000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passa a vigorar com as seguintes alterações: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"Art. 18. ..................................................................................................................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..........................................................................................................................................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2º A despesa total com pessoal será apurada somando-se a realizada no mês em referência com as dos 11 (onze) imediatamente anteriores, adotando-se o regime de competência, independentemente de empenho.</a:t>
            </a:r>
            <a:endParaRPr kumimoji="0" lang="pt-BR" sz="9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62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3º Para a apuração da despesa total com pessoal, será observada a remuneração bruta do servidor, sem qualquer dedução ou retenção, ressalvada a redução para atendimento ao disposto no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7B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art. 37, inciso XI, da Constituição Federal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1629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." (NR)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43608" y="692696"/>
            <a:ext cx="712879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900" b="1" i="0" u="none" strike="noStrike" cap="none" normalizeH="0" baseline="0" dirty="0" smtClean="0">
                <a:ln>
                  <a:noFill/>
                </a:ln>
                <a:solidFill>
                  <a:srgbClr val="0C326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LEI COMPLEMENTAR Nº 178, DE 13 DE JANEIRO DE 2021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1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Demonstrativo da Despesa com Pessoal</a:t>
            </a:r>
            <a:br>
              <a:rPr lang="pt-BR" sz="3600" b="1" dirty="0"/>
            </a:br>
            <a:r>
              <a:rPr lang="pt-BR" sz="3600" b="1" dirty="0"/>
              <a:t>Período – </a:t>
            </a:r>
            <a:r>
              <a:rPr lang="pt-BR" sz="3600" b="1" dirty="0" smtClean="0"/>
              <a:t>Maio/2021 </a:t>
            </a:r>
            <a:r>
              <a:rPr lang="pt-BR" sz="3600" b="1" dirty="0"/>
              <a:t>a </a:t>
            </a:r>
            <a:r>
              <a:rPr lang="pt-BR" sz="3600" b="1" dirty="0" smtClean="0"/>
              <a:t>Abril/2022</a:t>
            </a:r>
            <a:endParaRPr lang="pt-BR" sz="36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29674"/>
              </p:ext>
            </p:extLst>
          </p:nvPr>
        </p:nvGraphicFramePr>
        <p:xfrm>
          <a:off x="117848" y="1052739"/>
          <a:ext cx="8774632" cy="5688627"/>
        </p:xfrm>
        <a:graphic>
          <a:graphicData uri="http://schemas.openxmlformats.org/drawingml/2006/table">
            <a:tbl>
              <a:tblPr/>
              <a:tblGrid>
                <a:gridCol w="675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DESPESA COM PESSOAL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 REALIZADO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BRUTA COM PESSOAL  (I)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2.866.698.464,65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2.300.126.571,00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Vencimentos, Vantagens e Outras Despesas Variáveis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1.942.387.564,16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Obrigações Patronais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357.739.006,84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Inativo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520.366.194,07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Aposentadorias, Reserva e Reformas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475.032.398,16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Pensões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45.333.795,91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29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de pessoal decorrentes de contratos de terceirização (§ 1º do art. 18 da LRF)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46.205.699,58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NÃO COMPUTADAS (§ 1º do art. 19 da LRF)  (II)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536.600.683,30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Indenizações por Demissão e Incentivos à Demissão Voluntária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48.513.264,20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Decorrentes de Decisão Judicial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230.000,00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de Exercícios Anteriores de período anterior ao da apuração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27.972.792,53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3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Inativos e Pensionistas com Recursos Vinculados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459.884.626,57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LÍQUIDA COM PESSOAL  (III = (I - II)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2.330.097.781,35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3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APURAÇÃO DO CUMPRIMENTO DO LIMITE LEGAL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59474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CORRENTE LÍQUIDA - RCL (IV)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4.167.229.273,60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929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Transferências obrigatórias da União relativas às emendas individuais e de bancada (V)  (§ 13, art. 166 da CF)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35.738.300,61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= RECEITA CORRENTE LÍQUIDA AJUSTADA (VI)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4.131.490.972,99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31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da DESPESA TOTAL COM PESSOAL - DTP sobre a RCL  (VI) = (III / VI)*100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56,40%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04195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MÁXIMO (incisos I, II e III, art. 20 da LRF) - &lt;54,00%&gt;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2.231.005.125,41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43864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PRUDENCIAL (§ único, art. 22 da LRF) - &lt;51,30%&gt;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2.119.454.869,14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53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DE ALERTA (inciso II, do §1º, do art. 59 da LRF) - &lt;48,60%&gt;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2.007.904.612,87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dirty="0"/>
              <a:t>Evolução das Despesas com Pessoal em Relação ao Limite Prudencial da LRF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249236"/>
              </p:ext>
            </p:extLst>
          </p:nvPr>
        </p:nvGraphicFramePr>
        <p:xfrm>
          <a:off x="323528" y="1412776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1233</Words>
  <Application>Microsoft Office PowerPoint</Application>
  <PresentationFormat>Apresentação na tela (4:3)</PresentationFormat>
  <Paragraphs>479</Paragraphs>
  <Slides>13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Tema do Office</vt:lpstr>
      <vt:lpstr>Apresentação  do Relatório de Gestão Fiscal – RGF 1º Quadrimestre 2022 </vt:lpstr>
      <vt:lpstr>Receitas do Tesouro Arrecadadas no 1º quadrimestre 2021 e 2022</vt:lpstr>
      <vt:lpstr>Receitas Arrecadadas no 1º quadrimestre Recursos de Todas as Fontes - 2021 e 2022</vt:lpstr>
      <vt:lpstr>Comparativo da Variação de Crescimento da Receita Corrente Líquida - RCL</vt:lpstr>
      <vt:lpstr>Comparativo das Despesas Consolidadas por Grupo de Despesa  Recursos do Tesouro – 1º quadrimestre</vt:lpstr>
      <vt:lpstr>Comparativo das Despesas  Consolidadas por Grupo de Despesa Recurso de Todas as Fontes - 1º quadrimestre</vt:lpstr>
      <vt:lpstr>Apresentação do PowerPoint</vt:lpstr>
      <vt:lpstr>Demonstrativo da Despesa com Pessoal Período – Maio/2021 a Abril/2022</vt:lpstr>
      <vt:lpstr>Evolução das Despesas com Pessoal em Relação ao Limite Prudencial da LRF</vt:lpstr>
      <vt:lpstr>Comparativo da RCL com a Dívida Consolidada por Exercício</vt:lpstr>
      <vt:lpstr>Comparativo da RCL com as Operações de Crédito por Exercício</vt:lpstr>
      <vt:lpstr>Comparativo das Aplicações em Educação e Saúde Por Exercício em Relação ao Limite Constitucional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francis.franco</dc:creator>
  <cp:lastModifiedBy>Moyses Almeida Victorio</cp:lastModifiedBy>
  <cp:revision>363</cp:revision>
  <cp:lastPrinted>2022-05-26T20:50:52Z</cp:lastPrinted>
  <dcterms:created xsi:type="dcterms:W3CDTF">2013-04-22T14:07:47Z</dcterms:created>
  <dcterms:modified xsi:type="dcterms:W3CDTF">2022-05-26T21:53:55Z</dcterms:modified>
</cp:coreProperties>
</file>