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93" r:id="rId2"/>
    <p:sldId id="265" r:id="rId3"/>
    <p:sldId id="303" r:id="rId4"/>
    <p:sldId id="304" r:id="rId5"/>
    <p:sldId id="312" r:id="rId6"/>
    <p:sldId id="313" r:id="rId7"/>
    <p:sldId id="307" r:id="rId8"/>
    <p:sldId id="321" r:id="rId9"/>
    <p:sldId id="309" r:id="rId10"/>
    <p:sldId id="317" r:id="rId11"/>
    <p:sldId id="322" r:id="rId12"/>
    <p:sldId id="319" r:id="rId13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>
        <p:scale>
          <a:sx n="81" d="100"/>
          <a:sy n="81" d="100"/>
        </p:scale>
        <p:origin x="-103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34" y="-90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yses.victorio\OneDrive\Trabalho\Audi&#234;ncias%20e%20Apresenta&#231;&#245;es\Mem&#243;ria%20de%20C&#225;lculo_RGF_1quad_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463079147192224E-2"/>
          <c:y val="4.513219384162357E-2"/>
          <c:w val="0.88867952334835165"/>
          <c:h val="0.77923173701420567"/>
        </c:manualLayout>
      </c:layout>
      <c:lineChart>
        <c:grouping val="standard"/>
        <c:varyColors val="0"/>
        <c:ser>
          <c:idx val="0"/>
          <c:order val="0"/>
          <c:tx>
            <c:strRef>
              <c:f>'pessoal 1'!$F$4</c:f>
              <c:strCache>
                <c:ptCount val="1"/>
                <c:pt idx="0">
                  <c:v>% DESPESAS COM PESSOAL</c:v>
                </c:pt>
              </c:strCache>
            </c:strRef>
          </c:tx>
          <c:dLbls>
            <c:dLbl>
              <c:idx val="0"/>
              <c:layout>
                <c:manualLayout>
                  <c:x val="-1.4260249554367201E-2"/>
                  <c:y val="-4.6090523031522494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0AF-4611-826A-042E2705BA78}"/>
                </c:ext>
              </c:extLst>
            </c:dLbl>
            <c:dLbl>
              <c:idx val="1"/>
              <c:layout>
                <c:manualLayout>
                  <c:x val="-1.06951871657754E-2"/>
                  <c:y val="-5.2674883464597068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AF-4611-826A-042E2705BA78}"/>
                </c:ext>
              </c:extLst>
            </c:dLbl>
            <c:dLbl>
              <c:idx val="2"/>
              <c:layout>
                <c:manualLayout>
                  <c:x val="-3.3868092691622102E-2"/>
                  <c:y val="4.1152055700849351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0AF-4611-826A-042E2705BA78}"/>
                </c:ext>
              </c:extLst>
            </c:dLbl>
            <c:dLbl>
              <c:idx val="3"/>
              <c:layout>
                <c:manualLayout>
                  <c:x val="3.565062388591801E-3"/>
                  <c:y val="-1.5315907714022921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0AF-4611-826A-042E2705BA78}"/>
                </c:ext>
              </c:extLst>
            </c:dLbl>
            <c:dLbl>
              <c:idx val="4"/>
              <c:layout>
                <c:manualLayout>
                  <c:x val="-1.06951871657754E-2"/>
                  <c:y val="5.1529777592712385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0AF-4611-826A-042E2705BA7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'pessoal 1'!$G$3:$K$3</c:f>
              <c:strCache>
                <c:ptCount val="5"/>
                <c:pt idx="0">
                  <c:v>1º Q/2017</c:v>
                </c:pt>
                <c:pt idx="1">
                  <c:v>1º Q/2018</c:v>
                </c:pt>
                <c:pt idx="2">
                  <c:v>1º Q/2019</c:v>
                </c:pt>
                <c:pt idx="3">
                  <c:v>1º Q/2020</c:v>
                </c:pt>
                <c:pt idx="4">
                  <c:v>1º Q/2021</c:v>
                </c:pt>
              </c:strCache>
            </c:strRef>
          </c:cat>
          <c:val>
            <c:numRef>
              <c:f>'pessoal 1'!$G$4:$K$4</c:f>
              <c:numCache>
                <c:formatCode>0.00%</c:formatCode>
                <c:ptCount val="5"/>
                <c:pt idx="0">
                  <c:v>0.51570000000000005</c:v>
                </c:pt>
                <c:pt idx="1">
                  <c:v>0.49843547090032275</c:v>
                </c:pt>
                <c:pt idx="2">
                  <c:v>0.51157073474225234</c:v>
                </c:pt>
                <c:pt idx="3">
                  <c:v>0.5008848866940121</c:v>
                </c:pt>
                <c:pt idx="4">
                  <c:v>0.51881619642970045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0AF-4611-826A-042E2705BA78}"/>
            </c:ext>
          </c:extLst>
        </c:ser>
        <c:ser>
          <c:idx val="1"/>
          <c:order val="1"/>
          <c:tx>
            <c:strRef>
              <c:f>'pessoal 1'!$F$5</c:f>
              <c:strCache>
                <c:ptCount val="1"/>
                <c:pt idx="0">
                  <c:v>LIMITE PRUDENCIAL</c:v>
                </c:pt>
              </c:strCache>
            </c:strRef>
          </c:tx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AF-4611-826A-042E2705BA78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AF-4611-826A-042E2705BA78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AF-4611-826A-042E2705BA78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0AF-4611-826A-042E2705BA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'pessoal 1'!$G$3:$K$3</c:f>
              <c:strCache>
                <c:ptCount val="5"/>
                <c:pt idx="0">
                  <c:v>1º Q/2017</c:v>
                </c:pt>
                <c:pt idx="1">
                  <c:v>1º Q/2018</c:v>
                </c:pt>
                <c:pt idx="2">
                  <c:v>1º Q/2019</c:v>
                </c:pt>
                <c:pt idx="3">
                  <c:v>1º Q/2020</c:v>
                </c:pt>
                <c:pt idx="4">
                  <c:v>1º Q/2021</c:v>
                </c:pt>
              </c:strCache>
            </c:strRef>
          </c:cat>
          <c:val>
            <c:numRef>
              <c:f>'pessoal 1'!$G$5:$K$5</c:f>
              <c:numCache>
                <c:formatCode>0.00%</c:formatCode>
                <c:ptCount val="5"/>
                <c:pt idx="0">
                  <c:v>0.51300000000000001</c:v>
                </c:pt>
                <c:pt idx="1">
                  <c:v>0.51300000000000001</c:v>
                </c:pt>
                <c:pt idx="2">
                  <c:v>0.51300000000000001</c:v>
                </c:pt>
                <c:pt idx="3">
                  <c:v>0.51300000000000001</c:v>
                </c:pt>
                <c:pt idx="4">
                  <c:v>0.51300000000000001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30AF-4611-826A-042E2705BA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771840"/>
        <c:axId val="75075584"/>
      </c:lineChart>
      <c:catAx>
        <c:axId val="74771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5075584"/>
        <c:crosses val="autoZero"/>
        <c:auto val="1"/>
        <c:lblAlgn val="ctr"/>
        <c:lblOffset val="100"/>
        <c:noMultiLvlLbl val="0"/>
      </c:catAx>
      <c:valAx>
        <c:axId val="75075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4771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317328677227954"/>
          <c:y val="0.90375023018751344"/>
          <c:w val="0.56291956260980414"/>
          <c:h val="7.4167177771723991E-2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565" cy="493868"/>
          </a:xfrm>
          <a:prstGeom prst="rect">
            <a:avLst/>
          </a:prstGeom>
        </p:spPr>
        <p:txBody>
          <a:bodyPr vert="horz" lIns="90721" tIns="45361" rIns="90721" bIns="4536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4629" y="0"/>
            <a:ext cx="2919565" cy="493868"/>
          </a:xfrm>
          <a:prstGeom prst="rect">
            <a:avLst/>
          </a:prstGeom>
        </p:spPr>
        <p:txBody>
          <a:bodyPr vert="horz" lIns="90721" tIns="45361" rIns="90721" bIns="45361" rtlCol="0"/>
          <a:lstStyle>
            <a:lvl1pPr algn="r">
              <a:defRPr sz="1200"/>
            </a:lvl1pPr>
          </a:lstStyle>
          <a:p>
            <a:fld id="{1FB616C3-E372-45B4-9E69-B18888195E86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4629" y="9370871"/>
            <a:ext cx="2919565" cy="493867"/>
          </a:xfrm>
          <a:prstGeom prst="rect">
            <a:avLst/>
          </a:prstGeom>
        </p:spPr>
        <p:txBody>
          <a:bodyPr vert="horz" lIns="90721" tIns="45361" rIns="90721" bIns="45361" rtlCol="0" anchor="b"/>
          <a:lstStyle>
            <a:lvl1pPr algn="r">
              <a:defRPr sz="1200"/>
            </a:lvl1pPr>
          </a:lstStyle>
          <a:p>
            <a:fld id="{E7F4011C-AF75-4551-B633-B513D3F273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0529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565" cy="493868"/>
          </a:xfrm>
          <a:prstGeom prst="rect">
            <a:avLst/>
          </a:prstGeom>
        </p:spPr>
        <p:txBody>
          <a:bodyPr vert="horz" lIns="90721" tIns="45361" rIns="90721" bIns="4536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629" y="0"/>
            <a:ext cx="2919565" cy="493868"/>
          </a:xfrm>
          <a:prstGeom prst="rect">
            <a:avLst/>
          </a:prstGeom>
        </p:spPr>
        <p:txBody>
          <a:bodyPr vert="horz" lIns="90721" tIns="45361" rIns="90721" bIns="45361" rtlCol="0"/>
          <a:lstStyle>
            <a:lvl1pPr algn="r">
              <a:defRPr sz="1200"/>
            </a:lvl1pPr>
          </a:lstStyle>
          <a:p>
            <a:fld id="{8F7046D3-9406-41C5-A658-1694B1B55000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1" tIns="45361" rIns="90721" bIns="4536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265" y="4686226"/>
            <a:ext cx="5389240" cy="4440077"/>
          </a:xfrm>
          <a:prstGeom prst="rect">
            <a:avLst/>
          </a:prstGeom>
        </p:spPr>
        <p:txBody>
          <a:bodyPr vert="horz" lIns="90721" tIns="45361" rIns="90721" bIns="45361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370871"/>
            <a:ext cx="2919565" cy="493867"/>
          </a:xfrm>
          <a:prstGeom prst="rect">
            <a:avLst/>
          </a:prstGeom>
        </p:spPr>
        <p:txBody>
          <a:bodyPr vert="horz" lIns="90721" tIns="45361" rIns="90721" bIns="4536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629" y="9370871"/>
            <a:ext cx="2919565" cy="493867"/>
          </a:xfrm>
          <a:prstGeom prst="rect">
            <a:avLst/>
          </a:prstGeom>
        </p:spPr>
        <p:txBody>
          <a:bodyPr vert="horz" lIns="90721" tIns="45361" rIns="90721" bIns="45361" rtlCol="0" anchor="b"/>
          <a:lstStyle>
            <a:lvl1pPr algn="r">
              <a:defRPr sz="1200"/>
            </a:lvl1pPr>
          </a:lstStyle>
          <a:p>
            <a:fld id="{1CE5CC90-8969-4DBE-AAE4-99B665C99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851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5CA55-2AAB-43C4-8822-0F8F0341DFD5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CC90-8969-4DBE-AAE4-99B665C99A88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FOLHA</a:t>
            </a:r>
            <a:r>
              <a:rPr lang="pt-BR" baseline="0" dirty="0" smtClean="0"/>
              <a:t> DE ABRIL – R$ 75.433.272,86, SENDO RECURSOS DO FUNDEB (R$ 30.480.000,00) E RECURSOS DO TESOURO (R$ 44.953.272,86).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CC90-8969-4DBE-AAE4-99B665C99A88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CC90-8969-4DBE-AAE4-99B665C99A88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35835-88BD-4973-8589-E938100A1012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060848"/>
            <a:ext cx="8856984" cy="3000396"/>
          </a:xfrm>
        </p:spPr>
        <p:txBody>
          <a:bodyPr>
            <a:normAutofit/>
          </a:bodyPr>
          <a:lstStyle/>
          <a:p>
            <a:r>
              <a:rPr lang="pt-BR" sz="4000" dirty="0" smtClean="0"/>
              <a:t>Apresentação </a:t>
            </a:r>
            <a:br>
              <a:rPr lang="pt-BR" sz="4000" dirty="0" smtClean="0"/>
            </a:br>
            <a:r>
              <a:rPr lang="pt-BR" sz="4000" dirty="0" smtClean="0"/>
              <a:t>do Relatório de Gestão Fiscal – RGF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1º Quadrimestre 2021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5301208"/>
            <a:ext cx="8784976" cy="129614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pt-BR" sz="3400" dirty="0" smtClean="0">
                <a:solidFill>
                  <a:schemeClr val="tx1"/>
                </a:solidFill>
              </a:rPr>
              <a:t>Prefeitura Municipal de Campo Grande</a:t>
            </a:r>
          </a:p>
          <a:p>
            <a:pPr algn="l"/>
            <a:r>
              <a:rPr lang="pt-BR" sz="3400" dirty="0" smtClean="0">
                <a:solidFill>
                  <a:schemeClr val="tx1"/>
                </a:solidFill>
              </a:rPr>
              <a:t>Secretaria Municipal de Finanças e Planejamento – SEFIN</a:t>
            </a:r>
          </a:p>
          <a:p>
            <a:pPr algn="r"/>
            <a:r>
              <a:rPr lang="pt-BR" sz="2400" dirty="0" smtClean="0">
                <a:solidFill>
                  <a:schemeClr val="tx1"/>
                </a:solidFill>
              </a:rPr>
              <a:t>Maio/2021</a:t>
            </a:r>
          </a:p>
          <a:p>
            <a:pPr algn="l"/>
            <a:endParaRPr lang="pt-BR" dirty="0" smtClean="0">
              <a:solidFill>
                <a:srgbClr val="FFFFFF"/>
              </a:solidFill>
            </a:endParaRPr>
          </a:p>
        </p:txBody>
      </p:sp>
      <p:pic>
        <p:nvPicPr>
          <p:cNvPr id="1026" name="Picture 2" descr="C:\Users\francis.franco\Pictures\Prefeitura CGR-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952490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 smtClean="0"/>
              <a:t>Comparativo da RCL com as Operações de Crédito por Exercício</a:t>
            </a:r>
            <a:endParaRPr lang="pt-BR" sz="36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266747"/>
              </p:ext>
            </p:extLst>
          </p:nvPr>
        </p:nvGraphicFramePr>
        <p:xfrm>
          <a:off x="179512" y="1412776"/>
          <a:ext cx="8784976" cy="4896546"/>
        </p:xfrm>
        <a:graphic>
          <a:graphicData uri="http://schemas.openxmlformats.org/drawingml/2006/table">
            <a:tbl>
              <a:tblPr/>
              <a:tblGrid>
                <a:gridCol w="1125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39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396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00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8242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ANO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RCL 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VALOR REALIZADO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  % 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460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2.603.379.608,33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2.719.571.501,68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1.681.772,35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0,06%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3.142.339.229,11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6.570.284,78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3.219.489.178,07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35.662.018,35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1,11%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3.544.912.403,05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28.038.701,04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0,79%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3.923.569.030,52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34.489.716,38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0,88%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04458">
                <a:tc gridSpan="4">
                  <a:txBody>
                    <a:bodyPr/>
                    <a:lstStyle/>
                    <a:p>
                      <a:pPr algn="just" rtl="0" fontAlgn="t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OBSERVAÇÃO: 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LIMITE DEFINIDO POR RESOLUÇÃO DO SENADO FEDERAL: 16% DA 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RCL.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82" marR="8982" marT="898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b="1" dirty="0" smtClean="0"/>
              <a:t>Comparativo das Aplicações em Educação e Saúde Por Exercício em Relação ao Limite Constitucional</a:t>
            </a:r>
            <a:endParaRPr lang="pt-BR" sz="36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906410"/>
              </p:ext>
            </p:extLst>
          </p:nvPr>
        </p:nvGraphicFramePr>
        <p:xfrm>
          <a:off x="143509" y="1484785"/>
          <a:ext cx="8856982" cy="5184573"/>
        </p:xfrm>
        <a:graphic>
          <a:graphicData uri="http://schemas.openxmlformats.org/drawingml/2006/table">
            <a:tbl>
              <a:tblPr/>
              <a:tblGrid>
                <a:gridCol w="1057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79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1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879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17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196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EDUCAÇÃO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LIMITE:25% (%)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SAÚDE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LIMITE:15%  (%)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323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475.185.675,98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32,05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453.968.247,51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30,62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323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429.390.740,90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26,46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596.052.704,84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36,73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323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522.016.214,72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29,56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480.403.232,13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27,20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323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553.120.488,29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29,38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569.312.204,36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30,24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323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503.762.608,28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26,27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487.098.791,61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25,40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323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42.900.981,89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191.598.389,11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22,34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3230">
                <a:tc gridSpan="5">
                  <a:txBody>
                    <a:bodyPr/>
                    <a:lstStyle/>
                    <a:p>
                      <a:pPr algn="just" fontAlgn="t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OBSERVAÇÃO: NO EXERCÍCIO DE 2021 OS VALORES REFEREM-SE AO 1º QUADRIMESTRE (JANEIRO A ABRIL).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452753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714488"/>
            <a:ext cx="8786842" cy="514351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3800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OBRIGADO!  </a:t>
            </a: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3200" b="1" dirty="0">
              <a:solidFill>
                <a:schemeClr val="accent5"/>
              </a:solidFill>
              <a:latin typeface="Book Antiqua" pitchFamily="18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3200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5400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5400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lvl="3">
              <a:lnSpc>
                <a:spcPct val="150000"/>
              </a:lnSpc>
              <a:buNone/>
            </a:pPr>
            <a:endParaRPr lang="pt-BR" dirty="0"/>
          </a:p>
          <a:p>
            <a:pPr lvl="3">
              <a:lnSpc>
                <a:spcPct val="150000"/>
              </a:lnSpc>
              <a:buNone/>
            </a:pPr>
            <a:endParaRPr lang="pt-BR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 smtClean="0"/>
              <a:t>Receitas do Tesouro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3600" b="1" dirty="0" smtClean="0"/>
              <a:t>Arrecadadas no 1º quadrimestre 2020 e 2021</a:t>
            </a:r>
            <a:endParaRPr lang="pt-BR" sz="36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724191"/>
              </p:ext>
            </p:extLst>
          </p:nvPr>
        </p:nvGraphicFramePr>
        <p:xfrm>
          <a:off x="179513" y="1340772"/>
          <a:ext cx="8784976" cy="5328587"/>
        </p:xfrm>
        <a:graphic>
          <a:graphicData uri="http://schemas.openxmlformats.org/drawingml/2006/table">
            <a:tbl>
              <a:tblPr/>
              <a:tblGrid>
                <a:gridCol w="5278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39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39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90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537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IPTU (MAIS TAXAS, JUROS, MULTAS E DÍVIDA ATIVA)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288.474.747,87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316.424.085,18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IRRF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58.850.916,59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63.446.445,80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ITBI (MAIS JUROS, MULTAS E DÍVIDA ATIVA)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16.894.827,10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30.232.551,71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ISS (MAIS JUROS, MULTAS E DÍVIDA ATIVA)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108.491.210,64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122.728.418,81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9.573.676,63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9.883.922,95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Contribuição de Melhoria (MAIS JUROS, MULTAS E DÍVIDA ATIVA)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508.755,77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340.348,59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-33,10%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Patrimonial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1.306.309,62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1.570.934,48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de Serviços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14.028,79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24.066,77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FPM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56.907.719,01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68.138.283,12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982.607,30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924.816,60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Demais Transferências da União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1.731.403,76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3.000.584,81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ICMS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147.268.670,36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161.564.484,69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IPVA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103.757.412,97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114.257.947,75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IPI sobre Exportação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1.294.568,76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1.936.263,30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Multas e Juros de Mora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178.648,38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171.115,53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Indenizações e Restituições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1.778.266,00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2.767.673,49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Diversas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1.834.503,76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2.058.714,26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RECEITAS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799.848.273,31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899.470.657,84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DEDUÇÃO DE RECEITAS (FUNDEB)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62.042.195,42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69.364.358,84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737.806.077,89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830.106.299,00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 smtClean="0"/>
              <a:t>Receitas Arrecadadas no 1º quadrimestre Recursos de Todas as Fontes - 2020 e 2021</a:t>
            </a:r>
            <a:endParaRPr lang="pt-BR" sz="36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09657"/>
              </p:ext>
            </p:extLst>
          </p:nvPr>
        </p:nvGraphicFramePr>
        <p:xfrm>
          <a:off x="179512" y="1340768"/>
          <a:ext cx="8784977" cy="5336616"/>
        </p:xfrm>
        <a:graphic>
          <a:graphicData uri="http://schemas.openxmlformats.org/drawingml/2006/table">
            <a:tbl>
              <a:tblPr/>
              <a:tblGrid>
                <a:gridCol w="5278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39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39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90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1486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CORRENTES  (I)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1.401.961.193,44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1.524.386.514,64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TRIBUTÁRIA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445.377.833,75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498.602.635,40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11,95%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IPTU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236.867.629,49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258.117.234,91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100.784.847,79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114.521.852,78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13,63%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ITBI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16.894.827,10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30.232.551,71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78,95%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IRRF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58.850.916,59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63.446.445,80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OUTROS IMPOSTOS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31.979.612,78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32.284.550,20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DE CONTRIBUIÇÕES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111.350.329,33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109.962.537,28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PATRIMONIAL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4.636.978,53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4.909.283,56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DE SERVIÇOS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7.063.513,94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5.275.395,31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-25,31%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TRANSFERÊNCIAS CORRENTES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779.591.285,97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839.597.932,46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do FPM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56.907.719,01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68.138.283,12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do ITR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982.607,30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924.816,60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-5,88%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Transf. Rec. SUS (União e MS)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252.943.846,77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239.966.564,54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Demais Transferências da União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16.255.729,59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16.084.494,86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-1,05%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do ICMS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147.268.670,36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161.564.484,69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do IPVA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103.757.412,97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114.257.947,75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10,12%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do IPI sobre Exportacao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1.294.568,76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1.936.263,30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49,57%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da CIDE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537.843,47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233.311,82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-56,62%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Demais Transferencias do Estado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15.780.287,18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18.895.328,43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19,74%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Transferências Recursos do FUNDEB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177.966.273,87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213.760.534,10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Transferências de Convênios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5.896.326,69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3.835.903,25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-34,94%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RECEITAS CORRENTES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53.941.251,92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66.038.730,63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22,43%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DE CAPITAL  (II)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33.732.135,41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41.653.679,17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 REC. ORÇAMENTÁRIAS  (III) = (I + II)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1.435.693.328,85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1.566.040.193,81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INTRA-ORÇAMENTÁRIAS  (IV)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75.427.007,10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80.050.537,24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DEDUÇÕES REC. P/ FORMAÇÃO FUNDEB  (V)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62.042.195,42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69.364.358,84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GERAL  (VI) = (III + IV - V)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1.449.078.140,53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1.576.726.372,21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 smtClean="0"/>
              <a:t>Comparativo da Variação de Crescimento da Receita Corrente Líquida - RCL</a:t>
            </a:r>
            <a:endParaRPr lang="pt-BR" sz="36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384300"/>
              </p:ext>
            </p:extLst>
          </p:nvPr>
        </p:nvGraphicFramePr>
        <p:xfrm>
          <a:off x="611560" y="1700809"/>
          <a:ext cx="8064896" cy="4896545"/>
        </p:xfrm>
        <a:graphic>
          <a:graphicData uri="http://schemas.openxmlformats.org/drawingml/2006/table">
            <a:tbl>
              <a:tblPr/>
              <a:tblGrid>
                <a:gridCol w="31733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922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93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98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QUADRIMESTRE</a:t>
                      </a: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RECEITA CORRENTE LÍQUIDA</a:t>
                      </a: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VARIAÇÃO DE CRESCIMENTO (%)</a:t>
                      </a: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1º QUADRIMESTRE/2016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2.603.379.608,33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1º QUADRIMESTRE/2017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2.719.571.501,68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4,46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1º QUADRIMESTRE/2018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3.142.339.229,11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15,55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1º QUADRIMESTRE/2019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3.219.489.178,07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2,46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1º QUADRIMESTRE/2020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3.550.472.468,69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10,28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1º QUADRIMESTRE/2021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3.926.679.594,31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10,60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3373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51520" y="116632"/>
            <a:ext cx="764319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b="1" dirty="0" smtClean="0"/>
              <a:t>Comparativo das Despesas Consolidadas por Grupo de Despesa  Recursos do Tesouro – 1º quadrimestre</a:t>
            </a:r>
            <a:endParaRPr lang="pt-BR" sz="28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724713"/>
              </p:ext>
            </p:extLst>
          </p:nvPr>
        </p:nvGraphicFramePr>
        <p:xfrm>
          <a:off x="179512" y="1412776"/>
          <a:ext cx="8784976" cy="5256584"/>
        </p:xfrm>
        <a:graphic>
          <a:graphicData uri="http://schemas.openxmlformats.org/drawingml/2006/table">
            <a:tbl>
              <a:tblPr/>
              <a:tblGrid>
                <a:gridCol w="4182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36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36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46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392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GRUPO DE DESPESA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64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E ENCARGOS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349.913.801,27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401.719.364,16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364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JUROS E ENCARGOS DÍVIDA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10.671.235,07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12.946.793,89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364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CUSTEIO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122.048.048,63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151.859.620,50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364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INVESTIMENTOS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7.664.887,31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13.314.379,14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364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INVERSÃO FINANCEIRA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463.992,76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9462894"/>
                  </a:ext>
                </a:extLst>
              </a:tr>
              <a:tr h="52364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AMORTIZAÇÃO DA DÍVIDA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14.093.787,49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27.929.527,14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6399321"/>
                  </a:ext>
                </a:extLst>
              </a:tr>
              <a:tr h="52364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SUBTOTAL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504.855.752,53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607.769.684,83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364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DUODÉCIMO CÂMARA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29.327.467,56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29.693.928,40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350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534.183.220,09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637.463.613,23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2800" b="1" dirty="0" smtClean="0"/>
              <a:t>Comparativo das Despesas  Consolidadas por Grupo de Despesa Recurso de Todas as Fontes - 1º quadrimestre</a:t>
            </a:r>
            <a:endParaRPr lang="pt-BR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043607"/>
              </p:ext>
            </p:extLst>
          </p:nvPr>
        </p:nvGraphicFramePr>
        <p:xfrm>
          <a:off x="179512" y="1417639"/>
          <a:ext cx="8784976" cy="5107709"/>
        </p:xfrm>
        <a:graphic>
          <a:graphicData uri="http://schemas.openxmlformats.org/drawingml/2006/table">
            <a:tbl>
              <a:tblPr/>
              <a:tblGrid>
                <a:gridCol w="4182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36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36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46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795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GRUPO DE DESPESA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81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E ENCARGOS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669.466.312,87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783.590.017,87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81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JUROS E ENCARGOS DÍVIDA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10.671.235,07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12.946.793,89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81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CUSTEIO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294.074.180,06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360.255.726,42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881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INVESTIMENTOS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17.228.194,95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31.104.183,39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881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INVERSÃO FINANCEIRA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463.992,76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463.250,00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881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AMORTIZAÇÃO DA DÍVIDA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14.093.787,49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27.929.527,14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4001829"/>
                  </a:ext>
                </a:extLst>
              </a:tr>
              <a:tr h="50881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SUBTOTAL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1.005.997.703,20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1.216.289.498,71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159431"/>
                  </a:ext>
                </a:extLst>
              </a:tr>
              <a:tr h="50881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DUODÉCIMO CÂMARA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29.327.467,56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29.693.928,40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406026"/>
                  </a:ext>
                </a:extLst>
              </a:tr>
              <a:tr h="48924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1.035.325.170,76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1.245.983.427,11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b="1" dirty="0" smtClean="0"/>
              <a:t>Demonstrativo da Despesa com Pessoal</a:t>
            </a:r>
            <a:br>
              <a:rPr lang="pt-BR" sz="3600" b="1" dirty="0" smtClean="0"/>
            </a:br>
            <a:r>
              <a:rPr lang="pt-BR" sz="3600" b="1" dirty="0" smtClean="0"/>
              <a:t>Período – Maio/2020 a Abril/2021</a:t>
            </a:r>
            <a:endParaRPr lang="pt-BR" sz="36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924017"/>
              </p:ext>
            </p:extLst>
          </p:nvPr>
        </p:nvGraphicFramePr>
        <p:xfrm>
          <a:off x="117848" y="1052739"/>
          <a:ext cx="8784976" cy="5688628"/>
        </p:xfrm>
        <a:graphic>
          <a:graphicData uri="http://schemas.openxmlformats.org/drawingml/2006/table">
            <a:tbl>
              <a:tblPr/>
              <a:tblGrid>
                <a:gridCol w="6461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35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341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594740"/>
                          </a:solidFill>
                          <a:effectLst/>
                          <a:latin typeface="Arial" panose="020B0604020202020204" pitchFamily="34" charset="0"/>
                        </a:rPr>
                        <a:t>DESPESA COM PESSOAL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594740"/>
                          </a:solidFill>
                          <a:effectLst/>
                          <a:latin typeface="Arial" panose="020B0604020202020204" pitchFamily="34" charset="0"/>
                        </a:rPr>
                        <a:t>VALOR REALIZADO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 BRUTA COM PESSOAL  (I)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2.472.681.485,74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63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Ativo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1.974.111.939,58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863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Vencimentos, Vantagens e Outras Despesas Variáveis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1.660.934.403,12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863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Obrigações Patronais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313.177.536,46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863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Inativo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448.790.569,74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863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Aposentadorias, Reserva e Reformas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413.007.434,55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863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Pensões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35.783.135,19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863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despesas de pessoal decorrentes de contratos de terceirização (§ 1º do art. 18 da LRF)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49.778.976,42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863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Despesa com Pessoal não Executada Orçamentariamente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-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426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DESPESAS NÃO COMPUTADAS (§ 1º do art. 19 da LRF)  (II)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449.099.319,66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863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Indenizações por Demissão e Incentivos à Demissão Voluntária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60.522.313,90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863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Decorrentes de Decisão Judicial de período anterior ao da apuração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-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863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Despesas de Exercícios Anteriores de período anterior ao da apuração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27.015.015,60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863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Inativos e Pensionistas com Recursos Vinculados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361.561.990,16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 LÍQUIDA COM PESSOAL  (III = (I - II)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2.023.582.166,08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7341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594740"/>
                          </a:solidFill>
                          <a:effectLst/>
                          <a:latin typeface="Arial" panose="020B0604020202020204" pitchFamily="34" charset="0"/>
                        </a:rPr>
                        <a:t>APURAÇÃO DO CUMPRIMENTO DO LIMITE LEGAL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594740"/>
                          </a:solidFill>
                          <a:effectLst/>
                          <a:latin typeface="Arial" panose="020B0604020202020204" pitchFamily="34" charset="0"/>
                        </a:rPr>
                        <a:t>VALOR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CORRENTE LÍQUIDA - RCL (IV)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3.926.679.594,31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2228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(-) Transferências obrigatórias da União relativas às emendas individuais e de bancada (V)  (§ 13, art. 166 da CF)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26.296.028,79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= RECEITA CORRENTE LÍQUIDA AJUSTADA (VI)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3.900.383.565,52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7341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da DESPESA TOTAL COM PESSOAL - DTP sobre a RCL  (VI) = (III / VI)*100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51,88%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8804195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LIMITE MÁXIMO (incisos I, II e III, art. 20 da LRF) - &lt;54,00%&gt;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2.106.207.125,38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6043864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LIMITE PRUDENCIAL (§ único, art. 22 da LRF) - &lt;51,30%&gt;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2.000.896.769,11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LIMITE DE ALERTA (inciso II, do §1º, do art. 59 da LRF) - &lt;48,60%&gt;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1.895.586.412,84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Evolução das Despesas com Pessoal em Relação ao Limite Prudencial da LRF</a:t>
            </a:r>
            <a:endParaRPr lang="pt-BR" sz="36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962129"/>
              </p:ext>
            </p:extLst>
          </p:nvPr>
        </p:nvGraphicFramePr>
        <p:xfrm>
          <a:off x="395536" y="1340768"/>
          <a:ext cx="84969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 smtClean="0"/>
              <a:t>Comparativo da RCL com a Dívida Consolidada por Exercício</a:t>
            </a:r>
            <a:endParaRPr lang="pt-BR" sz="36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548392"/>
              </p:ext>
            </p:extLst>
          </p:nvPr>
        </p:nvGraphicFramePr>
        <p:xfrm>
          <a:off x="215515" y="1556791"/>
          <a:ext cx="8712969" cy="4896544"/>
        </p:xfrm>
        <a:graphic>
          <a:graphicData uri="http://schemas.openxmlformats.org/drawingml/2006/table">
            <a:tbl>
              <a:tblPr/>
              <a:tblGrid>
                <a:gridCol w="11163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139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13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7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9382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ANO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RCL 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DÍVIDA CONSOLIDADA 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% 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70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2.603.379.608,33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410.366.121,36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15,76%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989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2.719.571.501,68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436.117.879,31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16,04%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989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3.142.339.229,11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469.937.741,94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14,96%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989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3.219.489.178,07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533.400.308,30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16,57%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989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3.544.912.403,05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660.305.114,02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18,63%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989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3.923.569.030,52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741.656.346,22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18,90%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6168">
                <a:tc gridSpan="4">
                  <a:txBody>
                    <a:bodyPr/>
                    <a:lstStyle/>
                    <a:p>
                      <a:pPr algn="just" rtl="0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OBSERVAÇÃO: LIMITE DEFINIDO POR RESOLUÇÃO DO SENADO FEDERAL: 120% DA RCL.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27731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5606</TotalTime>
  <Words>1269</Words>
  <Application>Microsoft Office PowerPoint</Application>
  <PresentationFormat>Apresentação na tela (4:3)</PresentationFormat>
  <Paragraphs>479</Paragraphs>
  <Slides>12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Apresentação  do Relatório de Gestão Fiscal – RGF 1º Quadrimestre 2021 </vt:lpstr>
      <vt:lpstr>Receitas do Tesouro Arrecadadas no 1º quadrimestre 2020 e 2021</vt:lpstr>
      <vt:lpstr>Receitas Arrecadadas no 1º quadrimestre Recursos de Todas as Fontes - 2020 e 2021</vt:lpstr>
      <vt:lpstr>Comparativo da Variação de Crescimento da Receita Corrente Líquida - RCL</vt:lpstr>
      <vt:lpstr>Comparativo das Despesas Consolidadas por Grupo de Despesa  Recursos do Tesouro – 1º quadrimestre</vt:lpstr>
      <vt:lpstr>Comparativo das Despesas  Consolidadas por Grupo de Despesa Recurso de Todas as Fontes - 1º quadrimestre</vt:lpstr>
      <vt:lpstr>Demonstrativo da Despesa com Pessoal Período – Maio/2020 a Abril/2021</vt:lpstr>
      <vt:lpstr>Evolução das Despesas com Pessoal em Relação ao Limite Prudencial da LRF</vt:lpstr>
      <vt:lpstr>Comparativo da RCL com a Dívida Consolidada por Exercício</vt:lpstr>
      <vt:lpstr>Comparativo da RCL com as Operações de Crédito por Exercício</vt:lpstr>
      <vt:lpstr>Comparativo das Aplicações em Educação e Saúde Por Exercício em Relação ao Limite Constitucional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francis.franco</dc:creator>
  <cp:lastModifiedBy>Milena</cp:lastModifiedBy>
  <cp:revision>338</cp:revision>
  <cp:lastPrinted>2020-09-25T15:34:12Z</cp:lastPrinted>
  <dcterms:created xsi:type="dcterms:W3CDTF">2013-04-22T14:07:47Z</dcterms:created>
  <dcterms:modified xsi:type="dcterms:W3CDTF">2021-05-28T16:38:43Z</dcterms:modified>
</cp:coreProperties>
</file>