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93" r:id="rId2"/>
    <p:sldId id="265" r:id="rId3"/>
    <p:sldId id="303" r:id="rId4"/>
    <p:sldId id="304" r:id="rId5"/>
    <p:sldId id="307" r:id="rId6"/>
    <p:sldId id="308" r:id="rId7"/>
    <p:sldId id="309" r:id="rId8"/>
    <p:sldId id="311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0"/>
  </p:normalViewPr>
  <p:slideViewPr>
    <p:cSldViewPr>
      <p:cViewPr varScale="1">
        <p:scale>
          <a:sx n="79" d="100"/>
          <a:sy n="79" d="100"/>
        </p:scale>
        <p:origin x="11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34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pmcg\Documents\Apresenta&#231;ao%20Prefeito_23mai2017_Mem&#243;ria%20de%20c&#225;lculo%20(C&#211;PIA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mcg\Documents\Apresenta&#231;ao%20Prefeito_23mai2017_Mem&#243;ria%20de%20c&#225;lculo%20(C&#211;PIA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000765529308835E-2"/>
          <c:y val="2.2916666666666672E-2"/>
          <c:w val="0.92267060367454157"/>
          <c:h val="0.73170062335958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RESUMO!$C$57</c:f>
              <c:strCache>
                <c:ptCount val="1"/>
                <c:pt idx="0">
                  <c:v>VALOR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 110,24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31-4861-907E-8D81593362F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RESUMO!$A$58:$A$80</c:f>
              <c:strCache>
                <c:ptCount val="23"/>
                <c:pt idx="0">
                  <c:v>FOLHA DE PAGAMENTO</c:v>
                </c:pt>
                <c:pt idx="1">
                  <c:v>SOLURB</c:v>
                </c:pt>
                <c:pt idx="2">
                  <c:v>HOSPITAIS</c:v>
                </c:pt>
                <c:pt idx="3">
                  <c:v>CÂMARA - DUODÉCIMO</c:v>
                </c:pt>
                <c:pt idx="4">
                  <c:v>TAPA BURACO</c:v>
                </c:pt>
                <c:pt idx="5">
                  <c:v>DÍVIDA FUNDADA</c:v>
                </c:pt>
                <c:pt idx="6">
                  <c:v>OMEP / SELETA</c:v>
                </c:pt>
                <c:pt idx="7">
                  <c:v>OUTRAS DESPESAS</c:v>
                </c:pt>
                <c:pt idx="8">
                  <c:v>ALIMENTAÇÃO A SERVIDORES</c:v>
                </c:pt>
                <c:pt idx="9">
                  <c:v>ENERGIA ELÉTRICA</c:v>
                </c:pt>
                <c:pt idx="10">
                  <c:v>ÁGUA</c:v>
                </c:pt>
                <c:pt idx="11">
                  <c:v>PROINC</c:v>
                </c:pt>
                <c:pt idx="12">
                  <c:v>COMUNICAÇÃO E PUBLICIDADE</c:v>
                </c:pt>
                <c:pt idx="13">
                  <c:v>TRANSPORTE ESCOLAR</c:v>
                </c:pt>
                <c:pt idx="14">
                  <c:v>IMPCG - APORTE CÁLCULO ATUARIAL</c:v>
                </c:pt>
                <c:pt idx="15">
                  <c:v>MERENDA - RECURSOS PRÓPRIOS</c:v>
                </c:pt>
                <c:pt idx="16">
                  <c:v>INSTITUTO MIRIM</c:v>
                </c:pt>
                <c:pt idx="17">
                  <c:v>PASEP - sobre a receita</c:v>
                </c:pt>
                <c:pt idx="18">
                  <c:v>CONSORCIO GUAICURUS</c:v>
                </c:pt>
                <c:pt idx="19">
                  <c:v>PSG - SERVIÇOS DE INFORMÁTICA</c:v>
                </c:pt>
                <c:pt idx="20">
                  <c:v>REFEIÇÃO - ALIMENTAÇÃO SERVIDORES</c:v>
                </c:pt>
                <c:pt idx="21">
                  <c:v>LOCAÇÃO MÁQ. REPROGRAFIA</c:v>
                </c:pt>
                <c:pt idx="22">
                  <c:v>ESTAGIÁRIOS</c:v>
                </c:pt>
              </c:strCache>
            </c:strRef>
          </c:cat>
          <c:val>
            <c:numRef>
              <c:f>RESUMO!$C$58:$C$80</c:f>
              <c:numCache>
                <c:formatCode>_(* #,##0.00_);_(* \(#,##0.00\);_(* "-"??_);_(@_)</c:formatCode>
                <c:ptCount val="23"/>
                <c:pt idx="0">
                  <c:v>10.239999999999998</c:v>
                </c:pt>
                <c:pt idx="1">
                  <c:v>7.9</c:v>
                </c:pt>
                <c:pt idx="2">
                  <c:v>6.54</c:v>
                </c:pt>
                <c:pt idx="3">
                  <c:v>5.6899999999999995</c:v>
                </c:pt>
                <c:pt idx="4">
                  <c:v>5.0199999999999996</c:v>
                </c:pt>
                <c:pt idx="5">
                  <c:v>4.55</c:v>
                </c:pt>
                <c:pt idx="6">
                  <c:v>3.77</c:v>
                </c:pt>
                <c:pt idx="7">
                  <c:v>3.77</c:v>
                </c:pt>
                <c:pt idx="8">
                  <c:v>1.9000000000000001</c:v>
                </c:pt>
                <c:pt idx="9">
                  <c:v>1.3900000000000001</c:v>
                </c:pt>
                <c:pt idx="10">
                  <c:v>1.32</c:v>
                </c:pt>
                <c:pt idx="11">
                  <c:v>1.1800000000000008</c:v>
                </c:pt>
                <c:pt idx="12">
                  <c:v>0.98</c:v>
                </c:pt>
                <c:pt idx="13">
                  <c:v>0.8200000000000004</c:v>
                </c:pt>
                <c:pt idx="14">
                  <c:v>0.8200000000000004</c:v>
                </c:pt>
                <c:pt idx="15">
                  <c:v>0.8</c:v>
                </c:pt>
                <c:pt idx="16">
                  <c:v>0.77000000000000046</c:v>
                </c:pt>
                <c:pt idx="17">
                  <c:v>0.7000000000000004</c:v>
                </c:pt>
                <c:pt idx="18">
                  <c:v>0.39000000000000024</c:v>
                </c:pt>
                <c:pt idx="19">
                  <c:v>0.36000000000000021</c:v>
                </c:pt>
                <c:pt idx="20">
                  <c:v>0.3500000000000002</c:v>
                </c:pt>
                <c:pt idx="21">
                  <c:v>0.32000000000000023</c:v>
                </c:pt>
                <c:pt idx="22">
                  <c:v>0.30000000000000021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31-4861-907E-8D81593362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882432"/>
        <c:axId val="119849728"/>
      </c:barChart>
      <c:catAx>
        <c:axId val="114882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pt-BR"/>
          </a:p>
        </c:txPr>
        <c:crossAx val="119849728"/>
        <c:crossesAt val="0"/>
        <c:auto val="1"/>
        <c:lblAlgn val="ctr"/>
        <c:lblOffset val="100"/>
        <c:noMultiLvlLbl val="0"/>
      </c:catAx>
      <c:valAx>
        <c:axId val="119849728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t-BR"/>
          </a:p>
        </c:txPr>
        <c:crossAx val="114882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200"/>
                      <a:t>PESSOAL E ENCARGOS SOCIAIS</a:t>
                    </a:r>
                  </a:p>
                  <a:p>
                    <a:r>
                      <a:rPr lang="en-US" sz="1200"/>
                      <a:t>68,94%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5F3-46F9-BE21-4E6A5A95EE92}"/>
                </c:ext>
              </c:extLst>
            </c:dLbl>
            <c:dLbl>
              <c:idx val="1"/>
              <c:layout>
                <c:manualLayout>
                  <c:x val="1.0225167809757231E-3"/>
                  <c:y val="4.6037010363423912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DÍVIDA FUNDADA</a:t>
                    </a:r>
                  </a:p>
                  <a:p>
                    <a:r>
                      <a:rPr lang="en-US" sz="1200"/>
                      <a:t>2,84%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F3-46F9-BE21-4E6A5A95EE92}"/>
                </c:ext>
              </c:extLst>
            </c:dLbl>
            <c:dLbl>
              <c:idx val="2"/>
              <c:layout>
                <c:manualLayout>
                  <c:x val="9.1292154815284632E-2"/>
                  <c:y val="0.12968208704965017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CUSTEIO</a:t>
                    </a:r>
                  </a:p>
                  <a:p>
                    <a:r>
                      <a:rPr lang="en-US" sz="1200"/>
                      <a:t>25,08%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F3-46F9-BE21-4E6A5A95EE92}"/>
                </c:ext>
              </c:extLst>
            </c:dLbl>
            <c:dLbl>
              <c:idx val="3"/>
              <c:layout>
                <c:manualLayout>
                  <c:x val="0.1784723472202864"/>
                  <c:y val="1.0706436499205241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INVESTIMENTO</a:t>
                    </a:r>
                  </a:p>
                  <a:p>
                    <a:r>
                      <a:rPr lang="en-US" sz="1200" b="1"/>
                      <a:t>3,14%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F3-46F9-BE21-4E6A5A95EE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pt-BR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RESUMO!$A$84:$A$87</c:f>
              <c:strCache>
                <c:ptCount val="4"/>
                <c:pt idx="0">
                  <c:v>PESSOAL E ENCARGOS SOCIAIS</c:v>
                </c:pt>
                <c:pt idx="1">
                  <c:v>DÍVIDA FUNDADA</c:v>
                </c:pt>
                <c:pt idx="2">
                  <c:v>CUSTEIO</c:v>
                </c:pt>
                <c:pt idx="3">
                  <c:v>INVESTIMENTO</c:v>
                </c:pt>
              </c:strCache>
            </c:strRef>
          </c:cat>
          <c:val>
            <c:numRef>
              <c:f>RESUMO!$D$84:$D$87</c:f>
              <c:numCache>
                <c:formatCode>0.00%</c:formatCode>
                <c:ptCount val="4"/>
                <c:pt idx="0">
                  <c:v>0.68939841482394171</c:v>
                </c:pt>
                <c:pt idx="1">
                  <c:v>2.8424919113632562E-2</c:v>
                </c:pt>
                <c:pt idx="2">
                  <c:v>0.25075352575519561</c:v>
                </c:pt>
                <c:pt idx="3">
                  <c:v>3.1423140307229876E-2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5F3-46F9-BE21-4E6A5A95EE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0.00267</cdr:x>
      <cdr:y>0.004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0.00267</cdr:x>
      <cdr:y>0.004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616C3-E372-45B4-9E69-B18888195E86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4011C-AF75-4551-B633-B513D3F273D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046D3-9406-41C5-A658-1694B1B55000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5CC90-8969-4DBE-AAE4-99B665C99A8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5CA55-2AAB-43C4-8822-0F8F0341DFD5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Receita</a:t>
            </a:r>
            <a:r>
              <a:rPr lang="pt-BR" baseline="0" dirty="0"/>
              <a:t> de Serviços: no exercício de 2016 o FUNSERV recebeu valores em atraso retido de servidores no valor de R$ 3.200.000,00.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5CC90-8969-4DBE-AAE4-99B665C99A88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35835-88BD-4973-8589-E938100A1012}" type="datetimeFigureOut">
              <a:rPr lang="pt-BR" smtClean="0"/>
              <a:pPr/>
              <a:t>31/05/2017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Constituicao.htm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2060848"/>
            <a:ext cx="8856984" cy="3000396"/>
          </a:xfrm>
        </p:spPr>
        <p:txBody>
          <a:bodyPr>
            <a:normAutofit/>
          </a:bodyPr>
          <a:lstStyle/>
          <a:p>
            <a:r>
              <a:rPr lang="pt-BR" sz="4000" dirty="0"/>
              <a:t>Apresentação </a:t>
            </a:r>
            <a:br>
              <a:rPr lang="pt-BR" sz="4000" dirty="0"/>
            </a:br>
            <a:r>
              <a:rPr lang="pt-BR" sz="4000" dirty="0"/>
              <a:t>do Relatório de Gestão Fiscal – RGF</a:t>
            </a:r>
            <a:br>
              <a:rPr lang="pt-BR" sz="4400" dirty="0"/>
            </a:br>
            <a:r>
              <a:rPr lang="pt-BR" sz="4400" dirty="0"/>
              <a:t>1º Quadrimestre 2017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5301208"/>
            <a:ext cx="8784976" cy="129614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pt-BR" sz="3400" dirty="0">
                <a:solidFill>
                  <a:schemeClr val="tx1"/>
                </a:solidFill>
              </a:rPr>
              <a:t>Prefeitura Municipal de Campo Grande</a:t>
            </a:r>
          </a:p>
          <a:p>
            <a:pPr algn="l"/>
            <a:r>
              <a:rPr lang="pt-BR" sz="3400" dirty="0">
                <a:solidFill>
                  <a:schemeClr val="tx1"/>
                </a:solidFill>
              </a:rPr>
              <a:t>Secretaria Municipal de Finanças e Planejamento – SEFIN</a:t>
            </a:r>
          </a:p>
          <a:p>
            <a:pPr algn="r"/>
            <a:r>
              <a:rPr lang="pt-BR" sz="2400" dirty="0">
                <a:solidFill>
                  <a:schemeClr val="tx1"/>
                </a:solidFill>
              </a:rPr>
              <a:t>Maio/2017</a:t>
            </a:r>
          </a:p>
          <a:p>
            <a:pPr algn="l"/>
            <a:endParaRPr lang="pt-BR" dirty="0">
              <a:solidFill>
                <a:srgbClr val="FFFFFF"/>
              </a:solidFill>
            </a:endParaRPr>
          </a:p>
        </p:txBody>
      </p:sp>
      <p:pic>
        <p:nvPicPr>
          <p:cNvPr id="1026" name="Picture 2" descr="C:\Users\francis.franco\Pictures\Prefeitura CGR-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952490" cy="1785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835696" y="149731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Principais despesas de abril 2017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292080" y="1844824"/>
            <a:ext cx="3096344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Receitas   = R$ 128,1 milhões</a:t>
            </a:r>
          </a:p>
          <a:p>
            <a:r>
              <a:rPr lang="pt-BR" dirty="0"/>
              <a:t>Despesas = R$ 159,9 milhões</a:t>
            </a:r>
          </a:p>
          <a:p>
            <a:r>
              <a:rPr lang="pt-BR" dirty="0"/>
              <a:t>Déficit      = R$   31,8 milhões</a:t>
            </a:r>
          </a:p>
        </p:txBody>
      </p:sp>
      <p:graphicFrame>
        <p:nvGraphicFramePr>
          <p:cNvPr id="6" name="Gráfico 5"/>
          <p:cNvGraphicFramePr/>
          <p:nvPr/>
        </p:nvGraphicFramePr>
        <p:xfrm>
          <a:off x="0" y="500042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0" y="2500306"/>
            <a:ext cx="323165" cy="73979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t-BR" sz="900" b="1" dirty="0"/>
              <a:t>Milhões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331640" y="303039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Despesas por grupo (1º quadrimestre 2017)</a:t>
            </a:r>
          </a:p>
        </p:txBody>
      </p:sp>
      <p:graphicFrame>
        <p:nvGraphicFramePr>
          <p:cNvPr id="5" name="Gráfico 4"/>
          <p:cNvGraphicFramePr/>
          <p:nvPr/>
        </p:nvGraphicFramePr>
        <p:xfrm>
          <a:off x="142844" y="785794"/>
          <a:ext cx="8858311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331640" y="303039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Demonstrativo da Despesa com Pessoal com a Inclusão OMEP/SELETA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357159" y="1071546"/>
          <a:ext cx="7858178" cy="5572160"/>
        </p:xfrm>
        <a:graphic>
          <a:graphicData uri="http://schemas.openxmlformats.org/drawingml/2006/table">
            <a:tbl>
              <a:tblPr/>
              <a:tblGrid>
                <a:gridCol w="1802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9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9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9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90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97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97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198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RELATÓRIO DE GESTÃO FISCAL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69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DEMONSTRATIVO DA DESPESA COM PESSOAL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8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ORÇAMENTOS FISCAL E DA SEGURIDADE SOCIAL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69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ABRIL/2016 A MARÇO/2017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613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864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RGF - Anexo 1 (LRF, Art. 55, inciso I, alínea "a" 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R$ 1,00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613">
                <a:tc rowSpan="3" gridSpan="5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DESPESA COM PESSOAL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DESPESAS EXECUTADAS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613">
                <a:tc gridSpan="5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(Últimos12 meses)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7971">
                <a:tc gridSpan="5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LIQUIDADAS                                 (a)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INSCRITAS EM RESTOS A PAGAR NÃO PROCESSADOS                                       (b)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613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DESPESA BRUTA COM PESSOAL  (I)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1.748.025.944,56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613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Pessoal Ativo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1.473.508.332,05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613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Pessoal Inativo e Pensionistas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268.645.653,85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2978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Outras Despesas de Pessoal Decorrentes de Contratos de Terceirização (§ 1º do art. 18  da LRF)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5.871.958,66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613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DESPESAS NÃO COMPUTADAS (§ 1º do art. 19 da LRF)  (II)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260.164.571,20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1613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Indenizações por Demissão e Incentivos à Demissão Voluntária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54.669.413,87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613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Decorrentes de Decisão Judicial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47.013,44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1613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Decorrentes de Exercícios Anteriores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613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Inativos e Pensionistas com Recursos Vinculados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205.448.143,89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817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DESPESA LÍQUIDA COM PESSOAL  (III = (I - II)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1.487.861.373,36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800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DESPESA TOTAL COM PESSOAL - DTP  (IV) = (IIIa + IIIb)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                      1.487.861.373,36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800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RECEITA CORRENTE LÍQUIDA - RCL (V)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                      2.723.152.117,67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8178">
                <a:tc gridSpan="7">
                  <a:txBody>
                    <a:bodyPr/>
                    <a:lstStyle/>
                    <a:p>
                      <a:pPr algn="ctr" fontAlgn="ctr"/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817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APURAÇÃO DO CUMPRIMENTO DO LIMITE LEGAL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 SOBRE A RCL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VALOR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817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 da DESPESA TOTAL COM PESSOAL - DTP sobre a RCL  (VI) = (IV / V)*100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54,64%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1.487.861.373,36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817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LIMITE MÁXIMO (incisos I, II e III, art. 20 da LRF)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1.470.502.143,54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817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LIMITE PRUDENCIAL (§ único, art. 22 da LRF)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51,30%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1.396.977.036,36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817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LIMITE DE ALERTA (inciso II, do §1º, do art. 59 da LRF)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48,60%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1.323.451.929,19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215338" y="5715016"/>
            <a:ext cx="928662" cy="6771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rgbClr val="002060"/>
                </a:solidFill>
              </a:rPr>
              <a:t>Em Mar/2017:</a:t>
            </a:r>
          </a:p>
          <a:p>
            <a:r>
              <a:rPr lang="pt-BR" sz="1400" b="1" dirty="0">
                <a:solidFill>
                  <a:srgbClr val="002060"/>
                </a:solidFill>
              </a:rPr>
              <a:t>51,89%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331640" y="303039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Penalidades - </a:t>
            </a:r>
            <a:r>
              <a:rPr lang="pt-BR" sz="2400" dirty="0"/>
              <a:t>Art. 169/CF</a:t>
            </a:r>
            <a:endParaRPr lang="pt-BR" sz="2400" b="1" dirty="0"/>
          </a:p>
        </p:txBody>
      </p:sp>
      <p:sp>
        <p:nvSpPr>
          <p:cNvPr id="4" name="Retângulo 3"/>
          <p:cNvSpPr/>
          <p:nvPr/>
        </p:nvSpPr>
        <p:spPr>
          <a:xfrm>
            <a:off x="428596" y="928670"/>
            <a:ext cx="835824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b="1" dirty="0">
                <a:latin typeface="Arial" pitchFamily="34" charset="0"/>
                <a:cs typeface="Arial" pitchFamily="34" charset="0"/>
              </a:rPr>
              <a:t>Art. 169.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 A despesa com pessoal ativo e inativo da União, dos Estados, do Distrito Federal e dos Municípios não poderá exceder os limites estabelecidos em lei complementar. </a:t>
            </a:r>
          </a:p>
          <a:p>
            <a:pPr algn="just"/>
            <a:r>
              <a:rPr lang="pt-BR" sz="1600" dirty="0">
                <a:latin typeface="Arial" pitchFamily="34" charset="0"/>
                <a:cs typeface="Arial" pitchFamily="34" charset="0"/>
              </a:rPr>
              <a:t>    </a:t>
            </a:r>
            <a:r>
              <a:rPr lang="pt-BR" sz="1600" b="1" dirty="0">
                <a:latin typeface="Arial" pitchFamily="34" charset="0"/>
                <a:cs typeface="Arial" pitchFamily="34" charset="0"/>
              </a:rPr>
              <a:t>...</a:t>
            </a: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>
                <a:latin typeface="Arial" pitchFamily="34" charset="0"/>
                <a:cs typeface="Arial" pitchFamily="34" charset="0"/>
              </a:rPr>
              <a:t>    </a:t>
            </a:r>
            <a:r>
              <a:rPr lang="pt-BR" sz="1600" b="1" dirty="0">
                <a:latin typeface="Arial" pitchFamily="34" charset="0"/>
                <a:cs typeface="Arial" pitchFamily="34" charset="0"/>
              </a:rPr>
              <a:t>§ 3º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 Para o cumprimento dos limites estabelecidos com base neste artigo, durante o prazo fixado na lei complementar referida no caput , a União, os Estados, o Distrito Federal e os Municípios adotarão as seguintes providências: </a:t>
            </a:r>
          </a:p>
          <a:p>
            <a:pPr algn="just"/>
            <a:r>
              <a:rPr lang="pt-BR" sz="1600" dirty="0">
                <a:latin typeface="Arial" pitchFamily="34" charset="0"/>
                <a:cs typeface="Arial" pitchFamily="34" charset="0"/>
              </a:rPr>
              <a:t>        I -  redução em pelo menos vinte por cento das despesas com cargos em comissão e funções de confiança; </a:t>
            </a:r>
          </a:p>
          <a:p>
            <a:pPr algn="just"/>
            <a:r>
              <a:rPr lang="pt-BR" sz="1600" dirty="0">
                <a:latin typeface="Arial" pitchFamily="34" charset="0"/>
                <a:cs typeface="Arial" pitchFamily="34" charset="0"/>
              </a:rPr>
              <a:t>        II -  exoneração dos servidores não estáveis. </a:t>
            </a:r>
          </a:p>
          <a:p>
            <a:pPr algn="just"/>
            <a:r>
              <a:rPr lang="pt-BR" sz="1600" dirty="0">
                <a:latin typeface="Arial" pitchFamily="34" charset="0"/>
                <a:cs typeface="Arial" pitchFamily="34" charset="0"/>
              </a:rPr>
              <a:t>    </a:t>
            </a:r>
            <a:r>
              <a:rPr lang="pt-BR" sz="1600" b="1" dirty="0">
                <a:latin typeface="Arial" pitchFamily="34" charset="0"/>
                <a:cs typeface="Arial" pitchFamily="34" charset="0"/>
              </a:rPr>
              <a:t>§ 4º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 Se as medidas adotadas com base no parágrafo anterior não forem suficientes para assegurar o cumprimento da determinação da lei complementar referida neste artigo, o servidor estável poderá perder o cargo, desde que ato normativo motivado de cada um dos Poderes especifique a atividade funcional, o órgão ou unidade administrativa objeto da redução de pessoal. </a:t>
            </a:r>
          </a:p>
          <a:p>
            <a:pPr algn="just"/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b="1" dirty="0">
                <a:latin typeface="Arial" pitchFamily="34" charset="0"/>
                <a:cs typeface="Arial" pitchFamily="34" charset="0"/>
              </a:rPr>
              <a:t>Lei de Responsabilidade Fiscal – LRF</a:t>
            </a:r>
          </a:p>
          <a:p>
            <a:pPr algn="just"/>
            <a:endParaRPr lang="pt-BR" sz="16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>
                <a:latin typeface="Arial" pitchFamily="34" charset="0"/>
                <a:cs typeface="Arial" pitchFamily="34" charset="0"/>
              </a:rPr>
              <a:t>Art. 23.</a:t>
            </a:r>
            <a:r>
              <a:rPr lang="pt-BR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Se a despesa total com pessoal, do Poder ou órgão referido no art. 20, ultrapassar os limites definidos no mesmo artigo, sem prejuízo das medidas previstas no art. 22, o percentual excedente terá de ser eliminado nos dois quadrimestres seguintes, sendo pelo menos um terço no primeiro, adotando-se, entre outras, as providências previstas nos</a:t>
            </a:r>
            <a:r>
              <a:rPr lang="pt-BR" sz="1600" dirty="0">
                <a:latin typeface="Arial" pitchFamily="34" charset="0"/>
                <a:cs typeface="Arial" pitchFamily="34" charset="0"/>
                <a:hlinkClick r:id="rId2"/>
              </a:rPr>
              <a:t> §§ 3º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 e </a:t>
            </a:r>
            <a:r>
              <a:rPr lang="pt-BR" sz="1600" dirty="0">
                <a:latin typeface="Arial" pitchFamily="34" charset="0"/>
                <a:cs typeface="Arial" pitchFamily="34" charset="0"/>
                <a:hlinkClick r:id="rId2"/>
              </a:rPr>
              <a:t>4</a:t>
            </a:r>
            <a:r>
              <a:rPr lang="pt-BR" sz="1600" u="sng" baseline="30000" dirty="0">
                <a:latin typeface="Arial" pitchFamily="34" charset="0"/>
                <a:cs typeface="Arial" pitchFamily="34" charset="0"/>
                <a:hlinkClick r:id="rId2"/>
              </a:rPr>
              <a:t>o</a:t>
            </a:r>
            <a:r>
              <a:rPr lang="pt-BR" sz="1600" dirty="0">
                <a:latin typeface="Arial" pitchFamily="34" charset="0"/>
                <a:cs typeface="Arial" pitchFamily="34" charset="0"/>
                <a:hlinkClick r:id="rId2"/>
              </a:rPr>
              <a:t> do art. 169 da Constituição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331640" y="303039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Medidas de Ajuste Fiscal</a:t>
            </a:r>
          </a:p>
        </p:txBody>
      </p:sp>
      <p:sp>
        <p:nvSpPr>
          <p:cNvPr id="6" name="Retângulo 5"/>
          <p:cNvSpPr/>
          <p:nvPr/>
        </p:nvSpPr>
        <p:spPr>
          <a:xfrm>
            <a:off x="285720" y="1142983"/>
            <a:ext cx="85725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u="sng" dirty="0"/>
              <a:t>Ações sobre a Folha de Pagamento	</a:t>
            </a:r>
            <a:r>
              <a:rPr lang="pt-BR" b="1" dirty="0"/>
              <a:t>	Impacto		Prazo</a:t>
            </a:r>
          </a:p>
          <a:p>
            <a:r>
              <a:rPr lang="pt-BR" dirty="0"/>
              <a:t>Decreto de contingenciamento da FOPA	R$ 5 milhões	imediato</a:t>
            </a:r>
          </a:p>
          <a:p>
            <a:r>
              <a:rPr lang="pt-BR" dirty="0"/>
              <a:t>Revisão pagamento INSS a maior		R$ 1,5 milhão	2 meses</a:t>
            </a:r>
          </a:p>
          <a:p>
            <a:r>
              <a:rPr lang="pt-BR" dirty="0"/>
              <a:t>Auditoria da FOPA				R$ 1,0 milhão	6 meses</a:t>
            </a:r>
          </a:p>
          <a:p>
            <a:endParaRPr lang="pt-BR" dirty="0"/>
          </a:p>
          <a:p>
            <a:r>
              <a:rPr lang="pt-BR" b="1" u="sng" dirty="0"/>
              <a:t>Renegociações contratuais</a:t>
            </a:r>
          </a:p>
          <a:p>
            <a:r>
              <a:rPr lang="pt-BR" dirty="0"/>
              <a:t>Limpeza Urbana  				R$ 1,5 milhões	3 meses</a:t>
            </a:r>
          </a:p>
          <a:p>
            <a:r>
              <a:rPr lang="pt-BR" dirty="0"/>
              <a:t>Serviços de Reprografia			R$ 108 mil	mês</a:t>
            </a:r>
          </a:p>
          <a:p>
            <a:r>
              <a:rPr lang="pt-BR" dirty="0"/>
              <a:t>Renegociação telefonia			R$ 100 mil	3 meses</a:t>
            </a:r>
          </a:p>
          <a:p>
            <a:r>
              <a:rPr lang="pt-BR" dirty="0"/>
              <a:t>Outras renegociações e economias		R$ 1 milhão	3 meses</a:t>
            </a:r>
          </a:p>
          <a:p>
            <a:r>
              <a:rPr lang="pt-BR" dirty="0"/>
              <a:t>     - Transporte - 10%					imediato</a:t>
            </a:r>
            <a:endParaRPr lang="pt-BR" sz="2000" dirty="0"/>
          </a:p>
          <a:p>
            <a:r>
              <a:rPr lang="pt-BR" dirty="0"/>
              <a:t>     - Merenda Escolar - média de 10%				imediato</a:t>
            </a:r>
          </a:p>
          <a:p>
            <a:r>
              <a:rPr lang="pt-BR" dirty="0"/>
              <a:t>     - Manutenção dos </a:t>
            </a:r>
            <a:r>
              <a:rPr lang="pt-BR" dirty="0" err="1"/>
              <a:t>CEINF's</a:t>
            </a:r>
            <a:r>
              <a:rPr lang="pt-BR" dirty="0"/>
              <a:t> - 20%				imediato</a:t>
            </a:r>
          </a:p>
          <a:p>
            <a:r>
              <a:rPr lang="pt-BR" dirty="0"/>
              <a:t>     - Exames de urina e </a:t>
            </a:r>
            <a:r>
              <a:rPr lang="pt-BR" dirty="0" err="1"/>
              <a:t>imunologia</a:t>
            </a:r>
            <a:r>
              <a:rPr lang="pt-BR" dirty="0"/>
              <a:t> - 20%			imediato</a:t>
            </a:r>
          </a:p>
          <a:p>
            <a:endParaRPr lang="pt-BR" dirty="0"/>
          </a:p>
          <a:p>
            <a:r>
              <a:rPr lang="pt-BR" b="1" u="sng" dirty="0"/>
              <a:t>Aumento da Receita</a:t>
            </a:r>
          </a:p>
          <a:p>
            <a:r>
              <a:rPr lang="pt-BR" dirty="0"/>
              <a:t>Cobrança terceirizada dívida ativa		R$ 3,0 milhões	3 meses</a:t>
            </a:r>
          </a:p>
          <a:p>
            <a:r>
              <a:rPr lang="pt-BR" dirty="0"/>
              <a:t>Novo software tributário			R$ 5 milhões	12 meses</a:t>
            </a:r>
          </a:p>
          <a:p>
            <a:r>
              <a:rPr lang="pt-BR" dirty="0"/>
              <a:t>Protesto dívida ativa			R$ 500 mil	imediato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331640" y="303039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Dívida Ativa Protestada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285852" y="2214554"/>
          <a:ext cx="6572296" cy="2714648"/>
        </p:xfrm>
        <a:graphic>
          <a:graphicData uri="http://schemas.openxmlformats.org/drawingml/2006/table">
            <a:tbl>
              <a:tblPr/>
              <a:tblGrid>
                <a:gridCol w="2600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4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7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86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TRIBUTO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CDA's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PROTESTADAS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VALOR PROTESTADO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66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ISS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1.971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13.248.000,00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66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IPTU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1.041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40.739.000,00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866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TOTAL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3.012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53.987.000,00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331640" y="303039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Reduções nas Despesas de Pessoal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57158" y="1000099"/>
          <a:ext cx="8286808" cy="5192132"/>
        </p:xfrm>
        <a:graphic>
          <a:graphicData uri="http://schemas.openxmlformats.org/drawingml/2006/table">
            <a:tbl>
              <a:tblPr/>
              <a:tblGrid>
                <a:gridCol w="4809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2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066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DESCRIÇÃO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RUBRICA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BRUTO+ENCARGOS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6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Redução de 367 convocações de 20h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1.427.538,25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6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Redução de 33,33% Função de Confiança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543.682,27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199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Redução de 33,33% Gratificação de Representação</a:t>
                      </a:r>
                      <a:b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e Dedicação Exclusiva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 E 594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1.144.227,78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6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Indenização de Transporte ( Redução de 33,33%)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39.967,50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6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Difícil Acesso Redução Zona Urbana de 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279.283,92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6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Redução de 100% Dificil Provimento Zona Urbana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522.163,20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6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Redução de Zona Rural para R$ 800,00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267/70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370.000,00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6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Horas Extras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 E 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46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Ampliação de Carga Horária para Cargos em Comissão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6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Jettons - Redução de 33,33%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527 E 557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37.329,60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515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Bolsa Alimentação para 2,5 salários-mínimos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300.000,00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6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Tipologia Escolar (33,33%)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236.042,36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08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GERAL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5.015.234,88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3600" b="1" dirty="0"/>
              <a:t>1. Receitas do Tesouro</a:t>
            </a:r>
            <a:br>
              <a:rPr lang="pt-BR" b="1" dirty="0"/>
            </a:br>
            <a:r>
              <a:rPr lang="pt-BR" sz="3600" b="1" dirty="0"/>
              <a:t>Arrecadadas no 1º quadrimestre 2016 e 2017</a:t>
            </a: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idx="1"/>
          </p:nvPr>
        </p:nvGraphicFramePr>
        <p:xfrm>
          <a:off x="107504" y="1412776"/>
          <a:ext cx="8856984" cy="5256582"/>
        </p:xfrm>
        <a:graphic>
          <a:graphicData uri="http://schemas.openxmlformats.org/drawingml/2006/table">
            <a:tbl>
              <a:tblPr/>
              <a:tblGrid>
                <a:gridCol w="5404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7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3697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ESPECIFICAÇÃO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2016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2017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% 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5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IPTU (MAIS TAXAS, JUROS, MULTAS E DÍVIDA ATIVA) 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224.930.065,45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260.861.876,50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15,97%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25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IRRF 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47.664.614,77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40.086.241,26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-15,90%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10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ITBI (MAIS JUROS, MULTAS E DÍVIDA ATIVA) 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14.534.780,40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16.510.714,18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13,59%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10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ISS (MAIS JUROS, MULTAS E DÍVIDA ATIVA) 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91.278.538,18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93.580.616,58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2,52%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10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Taxas 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9.344.945,66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9.690.405,71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3,70%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10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Contribuição de Melhoria 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626.112,38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720.116,18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15,01%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25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Receita Patrimonial 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4.475.630,48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3.565.941,44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-20,33%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10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Receitas de Serviços 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16.998,82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44.522,42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161,91%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10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FPM 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47.114.431,78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47.749.576,81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1,35%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10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ITR 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610.733,63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753.996,98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23,46%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10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Lei Kandir - L.C. n. 87/96 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432.034,00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433.484,44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0,34%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10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Apoio Financeiro ao Município 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0,00%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325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Auxílio Financeiro para Fomento Exportações 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1.512.851,46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-100,00%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10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Demais Transferências da União 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480.787,76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651.371,41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35,48%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25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ICMS 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131.198.726,39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122.832.812,65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-6,38%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10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IPVA 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75.800.708,53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84.657.932,57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11,68%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325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IPI sobre Exportação 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1.263.697,78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885.466,74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-29,93%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310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Outras Multas e Juros de Mora 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149.599,56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160.171,96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7,07%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325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Indenizações e Restituições 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6.415.869,92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660.847,38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-89,70%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310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Receitas Diversas 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1.778.424,47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2.764.661,74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55,46%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325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RECEITAS 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659.631.567,42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686.612.773,95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4,09%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325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DEDUÇÃO DE RECEITAS (FUNDEB) 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51.032.312,00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51.285.560,45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0,50%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325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608.599.255,42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635.327.213,50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4,39%</a:t>
                      </a: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3600" b="1" dirty="0"/>
              <a:t>2. Receitas Arrecadadas no 1º quadrimestre Recursos de Todas as Fontes - 2016 e 2017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79512" y="1340768"/>
          <a:ext cx="8784976" cy="5256589"/>
        </p:xfrm>
        <a:graphic>
          <a:graphicData uri="http://schemas.openxmlformats.org/drawingml/2006/table">
            <a:tbl>
              <a:tblPr/>
              <a:tblGrid>
                <a:gridCol w="5360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7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7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0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6952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ESPECIFICAÇÃO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2016</a:t>
                      </a:r>
                    </a:p>
                  </a:txBody>
                  <a:tcPr marL="7128" marR="7128" marT="71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2017</a:t>
                      </a:r>
                    </a:p>
                  </a:txBody>
                  <a:tcPr marL="7128" marR="7128" marT="71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%</a:t>
                      </a:r>
                    </a:p>
                  </a:txBody>
                  <a:tcPr marL="7128" marR="7128" marT="71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11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RECEITAS CORRENTES  (I)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1.093.260.139,15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1.078.528.086,96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-1,35%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RECEITA TRIBUTÁRIA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373.831.914,12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402.065.621,94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7,55%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IPTU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202.259.930,27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229.344.507,31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13,39%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ISS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85.157.037,81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89.793.119,45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5,44%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ITBI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14.534.780,40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16.510.714,18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13,59%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IRRF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47.664.614,77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40.086.241,26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-15,90%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OUTROS IMPOSTOS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24.215.550,87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26.331.039,74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8,74%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RECEITA DE CONTRIBUIÇÕES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74.157.904,87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67.002.537,36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-9,65%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RECEITA PATRIMONIAL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17.606.803,41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10.218.322,55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-41,96%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RECEITA INDUSTRIAL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1.847.613,49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1.943.377,15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5,18%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RECEITA DE SERVIÇOS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6.982.079,12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3.807.112,61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-45,47%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TRANSFERÊNCIAS CORRENTES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589.522.263,45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565.078.591,78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-4,15%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Cota-Parte do FPM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47.114.431,78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47.749.576,81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1,35%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3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Cota-Parte do ITR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610.733,63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753.996,98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23,46%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3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Transf. Rec. SUS (União e MS)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168.447.985,60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145.331.388,30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-13,72%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3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Demais Transferências da União (FNAS, merenda escolar, transporte</a:t>
                      </a:r>
                      <a:r>
                        <a:rPr lang="pt-BR" sz="10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 escolar, outras)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17.855.337,66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13.914.097,38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-22,07%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3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Cota-Parte do ICMS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131.198.726,39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122.832.812,65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-6,38%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3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Cota-Parte do IPVA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75.800.708,53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84.657.932,57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11,68%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3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Cota-Parte do IPI sobre Exportacao 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1.263.697,78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885.466,74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-29,93%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3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Cota-Parte da CIDE 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1.007.602,14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1.138.654,65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13,01%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3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Demais Transferências do Estado (FIS e FUNDERSUL)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10.819.295,39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17.275.550,56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59,67%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3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Transferências Recursos do FUNDEB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130.819.577,75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125.833.492,10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-3,81%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3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Transferências de Convênios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4.584.166,80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4.705.623,04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2,65%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3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OUTRAS RECEITAS CORRENTES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29.311.560,69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28.412.523,57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-3,07%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3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RECEITAS DE CAPITAL  (II)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2.282.298,01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5.267.342,73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130,79%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3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 REC. ORÇAMENTÁRIAS  (III) = (I + II)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1.095.542.437,16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1.083.795.429,69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-1,07%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3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RECEITAS INTRA-ORÇAMENTÁRIAS  (IV) (IMPCG e FUNSERV)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79.811.826,05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39.919.819,26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-49,98%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3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DEDUÇÕES REC. P/ FORMAÇÃO FUNDEB  (V)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51.032.312,00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51.285.560,45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0,50%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3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GERAL  (VI) = (III + IV - V)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1.124.321.951,21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1.072.429.688,50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-4,62%</a:t>
                      </a:r>
                    </a:p>
                  </a:txBody>
                  <a:tcPr marL="7128" marR="7128" marT="712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3600" b="1" dirty="0"/>
              <a:t>3. Comparativo da Variação de Crescimento da Receita Corrente Líquida - RCL</a:t>
            </a: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611560" y="1340768"/>
          <a:ext cx="8280919" cy="5457959"/>
        </p:xfrm>
        <a:graphic>
          <a:graphicData uri="http://schemas.openxmlformats.org/drawingml/2006/table">
            <a:tbl>
              <a:tblPr/>
              <a:tblGrid>
                <a:gridCol w="2795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0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1008"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EXERCÍCIO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(RCL)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VARIAÇÃO DE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00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EM REAIS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CRESCIMENTO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56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(%) 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12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2008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1.208.954.802,53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61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2009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1.292.730.151,49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6,93 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61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1.469.966.765,07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13,71 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61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2011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1.797.367.485,26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22,27 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61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2012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2.084.204.859,46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15,96 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61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2.150.046.943,04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3,16 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61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2014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2.382.747.308,67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10,82 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661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2.444.179.748,87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2,58 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661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2016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2.770.574.257,64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13,35 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61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2017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2.719.871.501,68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                        1,83 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9346">
                <a:tc gridSpan="3">
                  <a:txBody>
                    <a:bodyPr/>
                    <a:lstStyle/>
                    <a:p>
                      <a:pPr algn="just" rtl="0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OBSERVAÇÃO: OS VALORES DO EXERCÍCIO DE 2017 CORRESPONDEM AO PERÍODO DE MAIO/2016 A ABRIL/2017.</a:t>
                      </a:r>
                    </a:p>
                  </a:txBody>
                  <a:tcPr marL="7267" marR="7267" marT="726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3600" b="1" dirty="0"/>
              <a:t>4. Demonstrativo da Despesa com Pessoal</a:t>
            </a:r>
            <a:br>
              <a:rPr lang="pt-BR" sz="3600" b="1" dirty="0"/>
            </a:br>
            <a:r>
              <a:rPr lang="pt-BR" sz="3600" b="1" dirty="0"/>
              <a:t>Período – Maio/2016 a Abril/2017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424936" cy="5040553"/>
        </p:xfrm>
        <a:graphic>
          <a:graphicData uri="http://schemas.openxmlformats.org/drawingml/2006/table">
            <a:tbl>
              <a:tblPr/>
              <a:tblGrid>
                <a:gridCol w="6493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1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24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594740"/>
                          </a:solidFill>
                          <a:latin typeface="Arial"/>
                        </a:rPr>
                        <a:t>DESPESA COM PESSOAL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594740"/>
                          </a:solidFill>
                          <a:latin typeface="Arial"/>
                        </a:rPr>
                        <a:t>LIQUIDADO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10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DESPESA BRUTA COM PESSOAL  (I)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1.655.730.729,80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53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Pessoal Ativo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1.379.734.734,94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53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Pessoal Inativo e Pensionistas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270.802.999,67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53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Outras Despesas de Pessoal Terceirizados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5.192.995,19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53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DESPESAS NÃO COMPUTADAS (§ 1º do art. 19 da LRF)  (II)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253.197.749,52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53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Indenizações por Demissão e Incentivos à Demissão Voluntária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51.260.308,23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53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Decorrentes de Decisão Judicial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19.240,12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53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Inativos e Pensionistas com Recursos Vinculados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201.918.201,17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53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DESPESA LÍQUIDA COM PESSOAL  (III = (I - II)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1.402.532.980,28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53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424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594740"/>
                          </a:solidFill>
                          <a:latin typeface="Arial"/>
                        </a:rPr>
                        <a:t>APURAÇÃO DO CUMPRIMENTO DO LIMITE LEGAL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594740"/>
                          </a:solidFill>
                          <a:latin typeface="Arial"/>
                        </a:rPr>
                        <a:t>VALOR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53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RECEITA CORRENTE LÍQUIDA - RCL  (V)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2.719.571.501,68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2793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da DESPESA TOTAL COM PESSOAL - DTP sobre a RCL  (VI) = (IV / V)*100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51,57%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653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LIMITE MÁXIMO (incisos I, II e III, art. 20 da LRF) - &lt;54,00%&gt;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1.468.568.610,91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653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LIMITE PRUDENCIAL (§ único, art. 22 da LRF) - &lt;51,30%&gt;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1.395.140.180,36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653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LIMITE DE ALERTA (inciso II, do §1º, do art. 59 da LRF) - &lt;48,60%&gt;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1.321.711.749,82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3600" b="1" dirty="0"/>
              <a:t>5. Comparativo da Evolução das Despesas com Pessoal por Quadrimestre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496944" cy="4680518"/>
        </p:xfrm>
        <a:graphic>
          <a:graphicData uri="http://schemas.openxmlformats.org/drawingml/2006/table">
            <a:tbl>
              <a:tblPr/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3267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Tw Cen MT"/>
                        </a:rPr>
                        <a:t>QUADRIMESTRE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DESPESA PESSOAL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RECEITA CORRENTE LÍQUIDA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DESPESA PESSOAL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3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Tw Cen MT"/>
                        </a:rPr>
                        <a:t>2º QUADRIMESTRE/2014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1.129.875.240,79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2.320.061.420,53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3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Tw Cen MT"/>
                        </a:rPr>
                        <a:t>3º QUADRIMESTRE/2014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1.159.831.966,17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2.382.747.308,67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48,68%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3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Tw Cen MT"/>
                        </a:rPr>
                        <a:t>1º QUADRIMESTRE/2015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1.304.074.911,25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2.428.885.894,96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3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w Cen MT"/>
                        </a:rPr>
                        <a:t>2º QUADRIMESTRE/2015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1.323.244.808,42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2.430.870.722,37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54,44%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3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w Cen MT"/>
                        </a:rPr>
                        <a:t>3º QUADRIMESTRE/2015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1.300.169.769,96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2.444.179.748,84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3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w Cen MT"/>
                        </a:rPr>
                        <a:t>1º QUADRIMESTRE/2016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1.335.321.706,14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2.603.379.608,33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3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w Cen MT"/>
                        </a:rPr>
                        <a:t>2º QUADRIMESTRE/2016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1.370.756.840,11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2.683.928.015,25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51,07%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3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w Cen MT"/>
                        </a:rPr>
                        <a:t>3º QUADRIMESTRE/2016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1.463.694.935,46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2.770.574.257,64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52,83%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3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w Cen MT"/>
                        </a:rPr>
                        <a:t>1º QUADRIMESTRE/2017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1.402.532.980,28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2.719.571.501,68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51,57%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3600" b="1" dirty="0"/>
              <a:t>6. Comparativo da RCL com a Dívida Consolidada por Exercício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424937" cy="4968554"/>
        </p:xfrm>
        <a:graphic>
          <a:graphicData uri="http://schemas.openxmlformats.org/drawingml/2006/table">
            <a:tbl>
              <a:tblPr/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4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3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23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  RCL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  DÍVIDA CONSOLIDADA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  %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3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2009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1.292.730.151,49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209.898.134,55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16,24%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2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2010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1.469.966.765,07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227.725.306,34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15,49%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2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2011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1.797.367.485,26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230.999.085,12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12,85%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2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2012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2.084.204.859,46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305.709.664,19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14,67%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2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2.150.046.943,04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326.553.852,32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15,19%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2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2.382.747.308,67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364.611.434,10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15,30%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2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2.444.179.748,87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396.051.482,81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16,20%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2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2.770.574.257,64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453.279.177,87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16,36%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722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2.719.871.501,68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436.117.879,31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16,03%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09102">
                <a:tc gridSpan="4">
                  <a:txBody>
                    <a:bodyPr/>
                    <a:lstStyle/>
                    <a:p>
                      <a:pPr algn="l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OBSERVAÇÃO: LIMITE DEFINIDO POR RESOLUÇÃO DO SENADO FEDERAL: 120% DA RCL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3600" b="1" dirty="0"/>
              <a:t>7. Comparativo das Aplicações em Educação e Saúde por Exercício em Relação ao Limite Constitucional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23528" y="1628801"/>
          <a:ext cx="8640960" cy="5071074"/>
        </p:xfrm>
        <a:graphic>
          <a:graphicData uri="http://schemas.openxmlformats.org/drawingml/2006/table">
            <a:tbl>
              <a:tblPr/>
              <a:tblGrid>
                <a:gridCol w="103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2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23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22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0565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EDUCAÇÃO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LIMITE:25% (%)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SAÚDE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LIMITE:15%  (%)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01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215.867.657,19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26,09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219.028.084,00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26,47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287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254.366.759,17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25,51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262.057.214,14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26,28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287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284.631.302,13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25,47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289.034.532,47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25,86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287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320.788.734,56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26,92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357.052.685,35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31,07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287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376.006.377,15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27,81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398.209.589,74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30,22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287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493.718.030,74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36,46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394.660.882,39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29,15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287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475.185.675,98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32,05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453.968.247,51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30,62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9287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83.892.050,32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12,86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163.814.439,34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25,11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6883">
                <a:tc gridSpan="5">
                  <a:txBody>
                    <a:bodyPr/>
                    <a:lstStyle/>
                    <a:p>
                      <a:pPr algn="l" rtl="0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OBSERVAÇÃO: NO EXERCÍCIO DE 2017, OS VALORES ESTÃO CONSOLIDADOS DE JANEIRO A ABRIL/2017.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2483768" y="260648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Comportamento da receita arrecadada em abril de 2017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85720" y="1063677"/>
          <a:ext cx="8572561" cy="5674581"/>
        </p:xfrm>
        <a:graphic>
          <a:graphicData uri="http://schemas.openxmlformats.org/drawingml/2006/table">
            <a:tbl>
              <a:tblPr/>
              <a:tblGrid>
                <a:gridCol w="5249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9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9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RECEITAS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ARRECADADO 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% 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RECEITA TRIBUTÁRIA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51.845.881,30 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40,46%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IPTU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13.609.961,26 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10,62%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ISS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22.534.283,77 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17,59%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IRRF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10.329.025,90 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8,06%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ITBI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3.944.292,93 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3,08%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TAXAS E CONTRIB. MELHORIAS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1.428.317,44 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1,11%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9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TRANSFERÊNCIAS CORRENTES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53.155.860,44 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41,49%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Cota-Parte do ICMS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31.668.616,90 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24,72%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Cota-Parte do IPVA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9.505.438,41 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7,42%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Cota-Parte do FPM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11.401.564,95 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8,90%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Demais Transferências (IPI, ITR, LEI KANDIR E OUTRAS)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580.240,18 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0,45%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9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5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OUTRAS RECEITAS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3.794.412,64 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2,96%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5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Dívida Ativa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2.464.724,65 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1,92%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5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Demais Receitas (PATRIMONIAL, SERV., INDENIZAÇÕES E OUTRAS)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1.329.687,99 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1,04%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5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BRUTO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108.796.154,38 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84,91%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5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 - ) RECEITAS TRANSF. PARA O FUNDEB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10.548.063,87 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8,23%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5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LÍQUIDO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98.248.090,51 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76,68%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5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RECURSOS DO FUNDEB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29.884.456,49 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23,32%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5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(TESOURO + FUNDEB)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128.132.547,00 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291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5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DESPESA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159.909.812,03 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124,80%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291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59" marR="4659" marT="4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5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SUPERÁVIT / DÉFICIT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            31.777.265,03 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-24,80%</a:t>
                      </a:r>
                    </a:p>
                  </a:txBody>
                  <a:tcPr marL="4659" marR="4659" marT="4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2560</TotalTime>
  <Words>1832</Words>
  <Application>Microsoft Office PowerPoint</Application>
  <PresentationFormat>Apresentação na tela (4:3)</PresentationFormat>
  <Paragraphs>673</Paragraphs>
  <Slides>16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Book Antiqua</vt:lpstr>
      <vt:lpstr>Calibri</vt:lpstr>
      <vt:lpstr>Tw Cen MT</vt:lpstr>
      <vt:lpstr>Tema do Office</vt:lpstr>
      <vt:lpstr>Apresentação  do Relatório de Gestão Fiscal – RGF 1º Quadrimestre 2017 </vt:lpstr>
      <vt:lpstr>1. Receitas do Tesouro Arrecadadas no 1º quadrimestre 2016 e 2017</vt:lpstr>
      <vt:lpstr>2. Receitas Arrecadadas no 1º quadrimestre Recursos de Todas as Fontes - 2016 e 2017</vt:lpstr>
      <vt:lpstr>3. Comparativo da Variação de Crescimento da Receita Corrente Líquida - RCL</vt:lpstr>
      <vt:lpstr>4. Demonstrativo da Despesa com Pessoal Período – Maio/2016 a Abril/2017</vt:lpstr>
      <vt:lpstr>5. Comparativo da Evolução das Despesas com Pessoal por Quadrimestre</vt:lpstr>
      <vt:lpstr>6. Comparativo da RCL com a Dívida Consolidada por Exercício</vt:lpstr>
      <vt:lpstr>7. Comparativo das Aplicações em Educação e Saúde por Exercício em Relação ao Limite Constitucional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francis.franco</dc:creator>
  <cp:lastModifiedBy>Moysés Victorio</cp:lastModifiedBy>
  <cp:revision>172</cp:revision>
  <dcterms:created xsi:type="dcterms:W3CDTF">2013-04-22T14:07:47Z</dcterms:created>
  <dcterms:modified xsi:type="dcterms:W3CDTF">2017-05-31T12:53:04Z</dcterms:modified>
</cp:coreProperties>
</file>