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93" r:id="rId2"/>
    <p:sldId id="265" r:id="rId3"/>
    <p:sldId id="303" r:id="rId4"/>
    <p:sldId id="304" r:id="rId5"/>
    <p:sldId id="312" r:id="rId6"/>
    <p:sldId id="313" r:id="rId7"/>
    <p:sldId id="330" r:id="rId8"/>
    <p:sldId id="327" r:id="rId9"/>
    <p:sldId id="328" r:id="rId10"/>
    <p:sldId id="329" r:id="rId11"/>
    <p:sldId id="307" r:id="rId12"/>
    <p:sldId id="321" r:id="rId13"/>
    <p:sldId id="325" r:id="rId14"/>
    <p:sldId id="309" r:id="rId15"/>
    <p:sldId id="317" r:id="rId16"/>
    <p:sldId id="322" r:id="rId17"/>
    <p:sldId id="319" r:id="rId18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09" d="100"/>
          <a:sy n="109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34" y="-9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ysés Victorio" userId="6121236defc8596c" providerId="LiveId" clId="{B7450602-9484-4722-938E-86F560293072}"/>
    <pc:docChg chg="modSld">
      <pc:chgData name="Moysés Victorio" userId="6121236defc8596c" providerId="LiveId" clId="{B7450602-9484-4722-938E-86F560293072}" dt="2021-09-27T11:36:28.834" v="0" actId="6549"/>
      <pc:docMkLst>
        <pc:docMk/>
      </pc:docMkLst>
      <pc:sldChg chg="modNotesTx">
        <pc:chgData name="Moysés Victorio" userId="6121236defc8596c" providerId="LiveId" clId="{B7450602-9484-4722-938E-86F560293072}" dt="2021-09-27T11:36:28.834" v="0" actId="6549"/>
        <pc:sldMkLst>
          <pc:docMk/>
          <pc:sldMk cId="0" sldId="31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yses.victorio\OneDrive\Trabalho\Audi&#234;ncias%20e%20Apresenta&#231;&#245;es\Mem&#243;ria%20de%20C&#225;lculo_RGF_3quad_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463079147192224E-2"/>
          <c:y val="4.513219384162357E-2"/>
          <c:w val="0.89608997693066794"/>
          <c:h val="0.80236380617175307"/>
        </c:manualLayout>
      </c:layout>
      <c:lineChart>
        <c:grouping val="standard"/>
        <c:varyColors val="0"/>
        <c:ser>
          <c:idx val="0"/>
          <c:order val="0"/>
          <c:tx>
            <c:strRef>
              <c:f>'pessoal 1'!$F$4</c:f>
              <c:strCache>
                <c:ptCount val="1"/>
                <c:pt idx="0">
                  <c:v>% DESPESAS COM PESSOAL</c:v>
                </c:pt>
              </c:strCache>
            </c:strRef>
          </c:tx>
          <c:dLbls>
            <c:dLbl>
              <c:idx val="0"/>
              <c:layout>
                <c:manualLayout>
                  <c:x val="-1.4260249554367201E-2"/>
                  <c:y val="-4.609052303152249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F5-4079-81EE-3621DF5E3D91}"/>
                </c:ext>
              </c:extLst>
            </c:dLbl>
            <c:dLbl>
              <c:idx val="1"/>
              <c:layout>
                <c:manualLayout>
                  <c:x val="-1.06951871657754E-2"/>
                  <c:y val="-5.267488346459706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F5-4079-81EE-3621DF5E3D91}"/>
                </c:ext>
              </c:extLst>
            </c:dLbl>
            <c:dLbl>
              <c:idx val="2"/>
              <c:layout>
                <c:manualLayout>
                  <c:x val="-3.3868092691622102E-2"/>
                  <c:y val="4.115205570084935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F5-4079-81EE-3621DF5E3D91}"/>
                </c:ext>
              </c:extLst>
            </c:dLbl>
            <c:dLbl>
              <c:idx val="3"/>
              <c:layout>
                <c:manualLayout>
                  <c:x val="3.565062388591801E-3"/>
                  <c:y val="-1.531590771402292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F5-4079-81EE-3621DF5E3D91}"/>
                </c:ext>
              </c:extLst>
            </c:dLbl>
            <c:dLbl>
              <c:idx val="4"/>
              <c:layout>
                <c:manualLayout>
                  <c:x val="-1.06951871657754E-2"/>
                  <c:y val="5.1529777592712385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F5-4079-81EE-3621DF5E3D9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'pessoal 1'!$G$3:$K$3</c:f>
              <c:strCache>
                <c:ptCount val="5"/>
                <c:pt idx="0">
                  <c:v>3º Q/2017</c:v>
                </c:pt>
                <c:pt idx="1">
                  <c:v>3º Q/2018</c:v>
                </c:pt>
                <c:pt idx="2">
                  <c:v>3º Q/2019</c:v>
                </c:pt>
                <c:pt idx="3">
                  <c:v>3º Q/2020</c:v>
                </c:pt>
                <c:pt idx="4">
                  <c:v>3º Q/2021</c:v>
                </c:pt>
              </c:strCache>
            </c:strRef>
          </c:cat>
          <c:val>
            <c:numRef>
              <c:f>'pessoal 1'!$G$4:$K$4</c:f>
              <c:numCache>
                <c:formatCode>0.00%</c:formatCode>
                <c:ptCount val="5"/>
                <c:pt idx="0">
                  <c:v>0.50036307293983329</c:v>
                </c:pt>
                <c:pt idx="1">
                  <c:v>0.53129649050218386</c:v>
                </c:pt>
                <c:pt idx="2">
                  <c:v>0.5116546706600924</c:v>
                </c:pt>
                <c:pt idx="3">
                  <c:v>0.50387997535922002</c:v>
                </c:pt>
                <c:pt idx="4">
                  <c:v>0.59158647561866884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2F5-4079-81EE-3621DF5E3D91}"/>
            </c:ext>
          </c:extLst>
        </c:ser>
        <c:ser>
          <c:idx val="1"/>
          <c:order val="1"/>
          <c:tx>
            <c:strRef>
              <c:f>'pessoal 1'!$F$5</c:f>
              <c:strCache>
                <c:ptCount val="1"/>
                <c:pt idx="0">
                  <c:v>LIMITE PRUDENCIAL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5-4079-81EE-3621DF5E3D9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F5-4079-81EE-3621DF5E3D9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5-4079-81EE-3621DF5E3D9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F5-4079-81EE-3621DF5E3D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'pessoal 1'!$G$3:$K$3</c:f>
              <c:strCache>
                <c:ptCount val="5"/>
                <c:pt idx="0">
                  <c:v>3º Q/2017</c:v>
                </c:pt>
                <c:pt idx="1">
                  <c:v>3º Q/2018</c:v>
                </c:pt>
                <c:pt idx="2">
                  <c:v>3º Q/2019</c:v>
                </c:pt>
                <c:pt idx="3">
                  <c:v>3º Q/2020</c:v>
                </c:pt>
                <c:pt idx="4">
                  <c:v>3º Q/2021</c:v>
                </c:pt>
              </c:strCache>
            </c:strRef>
          </c:cat>
          <c:val>
            <c:numRef>
              <c:f>'pessoal 1'!$G$5:$K$5</c:f>
              <c:numCache>
                <c:formatCode>0.00%</c:formatCode>
                <c:ptCount val="5"/>
                <c:pt idx="0">
                  <c:v>0.51300000000000001</c:v>
                </c:pt>
                <c:pt idx="1">
                  <c:v>0.51300000000000001</c:v>
                </c:pt>
                <c:pt idx="2">
                  <c:v>0.51300000000000001</c:v>
                </c:pt>
                <c:pt idx="3">
                  <c:v>0.51300000000000001</c:v>
                </c:pt>
                <c:pt idx="4">
                  <c:v>0.51300000000000001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2F5-4079-81EE-3621DF5E3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30912"/>
        <c:axId val="80632448"/>
      </c:lineChart>
      <c:catAx>
        <c:axId val="8063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632448"/>
        <c:crosses val="autoZero"/>
        <c:auto val="1"/>
        <c:lblAlgn val="ctr"/>
        <c:lblOffset val="100"/>
        <c:noMultiLvlLbl val="0"/>
      </c:catAx>
      <c:valAx>
        <c:axId val="806324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063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103727503666724"/>
          <c:y val="0.94340276169746373"/>
          <c:w val="0.42361516320782278"/>
          <c:h val="5.6597238302536317E-2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565" cy="493868"/>
          </a:xfrm>
          <a:prstGeom prst="rect">
            <a:avLst/>
          </a:prstGeom>
        </p:spPr>
        <p:txBody>
          <a:bodyPr vert="horz" lIns="90707" tIns="45354" rIns="90707" bIns="4535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4630" y="0"/>
            <a:ext cx="2919565" cy="493868"/>
          </a:xfrm>
          <a:prstGeom prst="rect">
            <a:avLst/>
          </a:prstGeom>
        </p:spPr>
        <p:txBody>
          <a:bodyPr vert="horz" lIns="90707" tIns="45354" rIns="90707" bIns="45354" rtlCol="0"/>
          <a:lstStyle>
            <a:lvl1pPr algn="r">
              <a:defRPr sz="1200"/>
            </a:lvl1pPr>
          </a:lstStyle>
          <a:p>
            <a:fld id="{1FB616C3-E372-45B4-9E69-B18888195E86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4630" y="9370872"/>
            <a:ext cx="2919565" cy="493867"/>
          </a:xfrm>
          <a:prstGeom prst="rect">
            <a:avLst/>
          </a:prstGeom>
        </p:spPr>
        <p:txBody>
          <a:bodyPr vert="horz" lIns="90707" tIns="45354" rIns="90707" bIns="45354" rtlCol="0" anchor="b"/>
          <a:lstStyle>
            <a:lvl1pPr algn="r">
              <a:defRPr sz="1200"/>
            </a:lvl1pPr>
          </a:lstStyle>
          <a:p>
            <a:fld id="{E7F4011C-AF75-4551-B633-B513D3F273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565" cy="493868"/>
          </a:xfrm>
          <a:prstGeom prst="rect">
            <a:avLst/>
          </a:prstGeom>
        </p:spPr>
        <p:txBody>
          <a:bodyPr vert="horz" lIns="90707" tIns="45354" rIns="90707" bIns="4535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630" y="0"/>
            <a:ext cx="2919565" cy="493868"/>
          </a:xfrm>
          <a:prstGeom prst="rect">
            <a:avLst/>
          </a:prstGeom>
        </p:spPr>
        <p:txBody>
          <a:bodyPr vert="horz" lIns="90707" tIns="45354" rIns="90707" bIns="45354" rtlCol="0"/>
          <a:lstStyle>
            <a:lvl1pPr algn="r">
              <a:defRPr sz="1200"/>
            </a:lvl1pPr>
          </a:lstStyle>
          <a:p>
            <a:fld id="{8F7046D3-9406-41C5-A658-1694B1B55000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7" tIns="45354" rIns="90707" bIns="4535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265" y="4686227"/>
            <a:ext cx="5389240" cy="4440077"/>
          </a:xfrm>
          <a:prstGeom prst="rect">
            <a:avLst/>
          </a:prstGeom>
        </p:spPr>
        <p:txBody>
          <a:bodyPr vert="horz" lIns="90707" tIns="45354" rIns="90707" bIns="4535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4" y="9370872"/>
            <a:ext cx="2919565" cy="493867"/>
          </a:xfrm>
          <a:prstGeom prst="rect">
            <a:avLst/>
          </a:prstGeom>
        </p:spPr>
        <p:txBody>
          <a:bodyPr vert="horz" lIns="90707" tIns="45354" rIns="90707" bIns="4535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630" y="9370872"/>
            <a:ext cx="2919565" cy="493867"/>
          </a:xfrm>
          <a:prstGeom prst="rect">
            <a:avLst/>
          </a:prstGeom>
        </p:spPr>
        <p:txBody>
          <a:bodyPr vert="horz" lIns="90707" tIns="45354" rIns="90707" bIns="45354" rtlCol="0" anchor="b"/>
          <a:lstStyle>
            <a:lvl1pPr algn="r">
              <a:defRPr sz="1200"/>
            </a:lvl1pPr>
          </a:lstStyle>
          <a:p>
            <a:fld id="{1CE5CC90-8969-4DBE-AAE4-99B665C99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5CA55-2AAB-43C4-8822-0F8F0341DFD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76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5835-88BD-4973-8589-E938100A1012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cp/lcp101.ht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compilado.htm" TargetMode="External"/><Relationship Id="rId2" Type="http://schemas.openxmlformats.org/officeDocument/2006/relationships/hyperlink" Target="http://www.planalto.gov.br/ccivil_03/leis/lcp/lcp101.ht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stf.jus.br/processos/detalhe.asp?incidente=1829732" TargetMode="External"/><Relationship Id="rId2" Type="http://schemas.openxmlformats.org/officeDocument/2006/relationships/hyperlink" Target="http://www.planalto.gov.br/ccivil_03/Constituicao/Constituicao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856984" cy="3000396"/>
          </a:xfrm>
        </p:spPr>
        <p:txBody>
          <a:bodyPr>
            <a:normAutofit/>
          </a:bodyPr>
          <a:lstStyle/>
          <a:p>
            <a:r>
              <a:rPr lang="pt-BR" sz="4000" dirty="0"/>
              <a:t>Apresentação </a:t>
            </a:r>
            <a:br>
              <a:rPr lang="pt-BR" sz="4000" dirty="0"/>
            </a:br>
            <a:r>
              <a:rPr lang="pt-BR" sz="4000" dirty="0"/>
              <a:t>do Relatório de Gestão Fiscal – RGF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>3º </a:t>
            </a:r>
            <a:r>
              <a:rPr lang="pt-BR" sz="4400" dirty="0"/>
              <a:t>Quadrimestre 2021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8784976" cy="12961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t-BR" sz="3400" dirty="0">
                <a:solidFill>
                  <a:schemeClr val="tx1"/>
                </a:solidFill>
              </a:rPr>
              <a:t>Prefeitura Municipal de Campo Grande</a:t>
            </a:r>
          </a:p>
          <a:p>
            <a:pPr algn="l"/>
            <a:r>
              <a:rPr lang="pt-BR" sz="3400" dirty="0">
                <a:solidFill>
                  <a:schemeClr val="tx1"/>
                </a:solidFill>
              </a:rPr>
              <a:t>Secretaria Municipal de Finanças e Planejamento – SEFIN</a:t>
            </a:r>
          </a:p>
          <a:p>
            <a:pPr algn="r"/>
            <a:r>
              <a:rPr lang="pt-BR" sz="2400" dirty="0" smtClean="0">
                <a:solidFill>
                  <a:schemeClr val="tx1"/>
                </a:solidFill>
              </a:rPr>
              <a:t>Fevereiro/2022</a:t>
            </a:r>
            <a:endParaRPr lang="pt-BR" sz="2400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1026" name="Picture 2" descr="C:\Users\francis.franco\Pictures\Prefeitura CGR-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952490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980728"/>
            <a:ext cx="745232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2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900" b="1" dirty="0"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Art. 15. O Poder ou órgão cuja despesa total com pessoal ao término do exercício financeiro da publicação desta Lei Complementar estiver acima de seu respectivo limite estabelecido no 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art. 20 da Lei Complementar nº 101, de 4 de maio de 2000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deverá eliminar o excesso à razão de, pelo menos, 10% (dez por cento) a cada exercício a partir de 2023, por meio da adoção, entre outras, das medidas previstas nos 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22 e 23 daquela Lei Complementar, de forma a se enquadrar no respectivo limite até o término do exercício de 2032.</a:t>
            </a: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835696" y="332656"/>
            <a:ext cx="5594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Qual a nova redação dada pela LC 178/21?</a:t>
            </a:r>
            <a:endParaRPr lang="pt-BR" sz="24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55576" y="4154597"/>
            <a:ext cx="7632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2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2º A comprovação acerca do cumprimento da regra de eliminação do excesso de despesas com pessoal prevista no caput deverá ser feita no último quadrimestre de cada exercício, observado o </a:t>
            </a:r>
            <a:r>
              <a:rPr kumimoji="0" lang="pt-BR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art. 18 da Lei Complementar nº 101, de 4 de maio de 2000</a:t>
            </a:r>
            <a:r>
              <a:rPr kumimoji="0" lang="pt-BR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BR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3º </a:t>
            </a:r>
            <a:r>
              <a:rPr kumimoji="0" lang="pt-BR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Ficam suspensas as contagens de prazo e as disposições do art. 23 da Lei Complementar nº 101, de 4 de maio de 2000, no exercício financeiro de publicação desta Lei Complementar.</a:t>
            </a:r>
            <a:endParaRPr kumimoji="0" lang="pt-BR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49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Demonstrativo da Despesa com Pessoal</a:t>
            </a:r>
            <a:br>
              <a:rPr lang="pt-BR" sz="3600" b="1" dirty="0"/>
            </a:br>
            <a:r>
              <a:rPr lang="pt-BR" sz="3600" b="1" dirty="0"/>
              <a:t>Período – </a:t>
            </a:r>
            <a:r>
              <a:rPr lang="pt-BR" sz="3600" b="1" dirty="0" smtClean="0"/>
              <a:t>Janeiro </a:t>
            </a:r>
            <a:r>
              <a:rPr lang="pt-BR" sz="3600" b="1" dirty="0"/>
              <a:t>a </a:t>
            </a:r>
            <a:r>
              <a:rPr lang="pt-BR" sz="3600" b="1" dirty="0" smtClean="0"/>
              <a:t>Dezembro/2021</a:t>
            </a:r>
            <a:endParaRPr lang="pt-BR" sz="3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141514"/>
              </p:ext>
            </p:extLst>
          </p:nvPr>
        </p:nvGraphicFramePr>
        <p:xfrm>
          <a:off x="117848" y="1052739"/>
          <a:ext cx="8774632" cy="5688627"/>
        </p:xfrm>
        <a:graphic>
          <a:graphicData uri="http://schemas.openxmlformats.org/drawingml/2006/table">
            <a:tbl>
              <a:tblPr/>
              <a:tblGrid>
                <a:gridCol w="6758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DESPESA COM PESSOAL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VALOR REALIZADO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BRUTA COM PESSOAL  (I)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2.903.680.002,45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Ativo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2.345.815.347,61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Vencimentos, Vantagens e Outras Despesas Variáveis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2.001.897.356,33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Obrigações Patronais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343.917.991,28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Inativo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505.838.909,08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Aposentadorias, Reserva e Reformas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462.711.805,81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Pensões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43.127.103,27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29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despesas de pessoal decorrentes de contratos de terceirização (§ 1º do art. 18 da LRF)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52.025.745,76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2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NÃO COMPUTADAS (§ 1º do art. 19 da LRF)  (II)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539.529.513,13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Indenizações por Demissão e Incentivos à Demissão Voluntária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46.714.482,23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Decorrentes de Decisão Judicial de período anterior ao da apuração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230.000,00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de Exercícios Anteriores de período anterior ao da apuração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53.645.346,38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Inativos e Pensionistas com Recursos Vinculados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438.939.684,52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LÍQUIDA COM PESSOAL  (III = (I - II)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2.364.150.489,32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43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APURAÇÃO DO CUMPRIMENTO DO LIMITE LEGAL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CORRENTE LÍQUIDA - RCL (IV)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4.031.810.023,19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929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(-) Transferências obrigatórias da União relativas às emendas individuais e de bancada (V)  (§ 13, art. 166 da CF)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35.521.083,61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= RECEITA CORRENTE LÍQUIDA AJUSTADA (VI)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3.996.288.939,58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43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da DESPESA TOTAL COM PESSOAL - DTP sobre a RCL  (VI) = (III / VI)*100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59,16%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04195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MÁXIMO (incisos I, II e III, art. 20 da LRF) - &lt;54,00%&gt;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2.157.996.027,37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43864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PRUDENCIAL (§ único, art. 22 da LRF) - &lt;51,30%&gt;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2.050.096.226,00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DE ALERTA (inciso II, do §1º, do art. 59 da LRF) - &lt;48,60%&gt;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1.942.196.424,64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/>
              <a:t>Evolução das Despesas com Pessoal em Relação ao Limite Prudencial da LRF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101461"/>
              </p:ext>
            </p:extLst>
          </p:nvPr>
        </p:nvGraphicFramePr>
        <p:xfrm>
          <a:off x="179512" y="1343024"/>
          <a:ext cx="8856984" cy="525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792545"/>
              </p:ext>
            </p:extLst>
          </p:nvPr>
        </p:nvGraphicFramePr>
        <p:xfrm>
          <a:off x="179511" y="1340756"/>
          <a:ext cx="8856980" cy="5400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3201">
                  <a:extLst>
                    <a:ext uri="{9D8B030D-6E8A-4147-A177-3AD203B41FA5}">
                      <a16:colId xmlns:a16="http://schemas.microsoft.com/office/drawing/2014/main" val="1989401969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66326010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2818434948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3007275461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3468243947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2404849243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385315898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3784646236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2233863069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3595490396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2310040190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2192888154"/>
                    </a:ext>
                  </a:extLst>
                </a:gridCol>
                <a:gridCol w="402813">
                  <a:extLst>
                    <a:ext uri="{9D8B030D-6E8A-4147-A177-3AD203B41FA5}">
                      <a16:colId xmlns:a16="http://schemas.microsoft.com/office/drawing/2014/main" val="3544188588"/>
                    </a:ext>
                  </a:extLst>
                </a:gridCol>
                <a:gridCol w="464218">
                  <a:extLst>
                    <a:ext uri="{9D8B030D-6E8A-4147-A177-3AD203B41FA5}">
                      <a16:colId xmlns:a16="http://schemas.microsoft.com/office/drawing/2014/main" val="3200282078"/>
                    </a:ext>
                  </a:extLst>
                </a:gridCol>
                <a:gridCol w="935805">
                  <a:extLst>
                    <a:ext uri="{9D8B030D-6E8A-4147-A177-3AD203B41FA5}">
                      <a16:colId xmlns:a16="http://schemas.microsoft.com/office/drawing/2014/main" val="939540219"/>
                    </a:ext>
                  </a:extLst>
                </a:gridCol>
              </a:tblGrid>
              <a:tr h="30640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RGF - ANEXO 1 (LRF, art. 55, inciso I, alínea "a")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effectLst/>
                        </a:rPr>
                        <a:t>                         </a:t>
                      </a:r>
                      <a:r>
                        <a:rPr lang="pt-BR" sz="700" b="1" u="none" strike="noStrike" dirty="0" smtClean="0">
                          <a:effectLst/>
                        </a:rPr>
                        <a:t>R$1.000,00 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extLst>
                  <a:ext uri="{0D108BD9-81ED-4DB2-BD59-A6C34878D82A}">
                    <a16:rowId xmlns:a16="http://schemas.microsoft.com/office/drawing/2014/main" val="1411604545"/>
                  </a:ext>
                </a:extLst>
              </a:tr>
              <a:tr h="161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 dirty="0">
                          <a:effectLst/>
                        </a:rPr>
                        <a:t> 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pt-BR" sz="500" b="1" u="none" strike="noStrike" dirty="0">
                          <a:effectLst/>
                        </a:rPr>
                        <a:t> DESPESAS EXECUTADAS </a:t>
                      </a:r>
                      <a:endParaRPr lang="pt-BR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58882"/>
                  </a:ext>
                </a:extLst>
              </a:tr>
              <a:tr h="2003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u="none" strike="noStrike" dirty="0">
                          <a:effectLst/>
                        </a:rPr>
                        <a:t>DESPESA COM PESSOAL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pt-BR" sz="500" b="1" u="none" strike="noStrike" dirty="0">
                          <a:effectLst/>
                        </a:rPr>
                        <a:t> LIQUIDADAS </a:t>
                      </a:r>
                      <a:endParaRPr lang="pt-BR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INSCRITAS EM  RESTOS A PAGAR NÃO  PROCESSADOS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4113478894"/>
                  </a:ext>
                </a:extLst>
              </a:tr>
              <a:tr h="2003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u="none" strike="noStrike" dirty="0">
                          <a:effectLst/>
                        </a:rPr>
                        <a:t> 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jan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fev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mar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abr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mai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jun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jul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ago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set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out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nov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dez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>
                          <a:effectLst/>
                        </a:rPr>
                        <a:t> TOTAL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33935"/>
                  </a:ext>
                </a:extLst>
              </a:tr>
              <a:tr h="2003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u="none" strike="noStrike" dirty="0">
                          <a:effectLst/>
                        </a:rPr>
                        <a:t> 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 dirty="0">
                          <a:effectLst/>
                        </a:rPr>
                        <a:t> </a:t>
                      </a:r>
                      <a:endParaRPr lang="pt-BR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 dirty="0">
                          <a:effectLst/>
                        </a:rPr>
                        <a:t> </a:t>
                      </a:r>
                      <a:endParaRPr lang="pt-BR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 dirty="0">
                          <a:effectLst/>
                        </a:rPr>
                        <a:t> </a:t>
                      </a:r>
                      <a:endParaRPr lang="pt-BR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1" u="none" strike="noStrike" dirty="0">
                          <a:effectLst/>
                        </a:rPr>
                        <a:t> </a:t>
                      </a:r>
                      <a:endParaRPr lang="pt-BR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 dirty="0">
                          <a:effectLst/>
                        </a:rPr>
                        <a:t> (a) </a:t>
                      </a:r>
                      <a:endParaRPr lang="pt-BR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b="1" u="none" strike="noStrike" dirty="0">
                          <a:effectLst/>
                        </a:rPr>
                        <a:t> (b) </a:t>
                      </a:r>
                      <a:endParaRPr lang="pt-BR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1646529115"/>
                  </a:ext>
                </a:extLst>
              </a:tr>
              <a:tr h="146733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DESPESA BRUTA COM PESSOAL (I)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174.212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180.842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249.211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211.114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186.788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185.191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275.428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202.492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209.773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204.982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163.866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480.242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2.724.140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                    179.540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2903400576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Pessoal Ativo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131.464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141.495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209.972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171.590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147.365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145.655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235.925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164.288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167.612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164.229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121.518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365.555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2.166.669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                    </a:t>
                      </a:r>
                      <a:r>
                        <a:rPr lang="pt-BR" sz="600" u="none" strike="noStrike" dirty="0" smtClean="0">
                          <a:effectLst/>
                        </a:rPr>
                        <a:t>179.146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536385451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Vencimentos, Vantagens e Outras Despesas Variáveis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117.229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114.688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174.379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145.210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130.043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124.679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</a:t>
                      </a:r>
                      <a:r>
                        <a:rPr lang="pt-BR" sz="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194.640 </a:t>
                      </a:r>
                      <a:endParaRPr lang="pt-BR" sz="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136.609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137.764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139.270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100.345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316.340 </a:t>
                      </a:r>
                      <a:endParaRPr lang="pt-BR" sz="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1.831.197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                    </a:t>
                      </a:r>
                      <a:r>
                        <a:rPr lang="pt-BR" sz="600" u="none" strike="noStrike" dirty="0" smtClean="0">
                          <a:effectLst/>
                        </a:rPr>
                        <a:t>170.701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732917267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Obrigações Patronais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14.235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26.807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35.592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26.380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17.322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20.976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41.284 </a:t>
                      </a:r>
                      <a:endParaRPr lang="pt-BR" sz="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27.679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29.848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24.960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21.173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49.215 </a:t>
                      </a:r>
                      <a:endParaRPr lang="pt-BR" sz="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335.472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                        8.446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3312423160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Pessoal Inativo e Pensionistas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34.960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35.317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35.462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35.578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35.665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35.887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35.874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36.193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36.560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36.908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36.993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110.441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505.839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4091809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Aposentadorias, Reserva e Reformas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32.134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32.381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32.536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32.564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32.630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32.795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32.711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32.936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33.358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33.726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33.845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101.096 </a:t>
                      </a:r>
                      <a:endParaRPr lang="pt-BR" sz="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462.712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2989289184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Pensões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2.826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2.937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2.926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3.014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3.035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3.092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3.163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3.256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3.202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3.182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3.148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9.346 </a:t>
                      </a:r>
                      <a:endParaRPr lang="pt-BR" sz="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43.127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2899547630"/>
                  </a:ext>
                </a:extLst>
              </a:tr>
              <a:tr h="280462">
                <a:tc>
                  <a:txBody>
                    <a:bodyPr/>
                    <a:lstStyle/>
                    <a:p>
                      <a:pPr algn="l" fontAlgn="t"/>
                      <a:r>
                        <a:rPr lang="pt-BR" sz="600" u="none" strike="noStrike">
                          <a:effectLst/>
                        </a:rPr>
                        <a:t>    Outras Despesas de Pessoal Decorrentes de Contratos de Terceirização ou de Contratação de Forma Indireta (§ 1º do art. 18 da LRF)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7.788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4.030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3.777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3.946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3.757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3.648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3.629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2.011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5.601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3.844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5.355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4.245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51.632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394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1782154156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2165093197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DESPESAS NÃO COMPUTADAS (II) (§ 1º do art. 19 da LRF)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32.217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33.531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46.645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45.804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46.751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43.262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33.130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34.772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38.028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39.400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39.799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106.113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539.451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  79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1500740214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Indenizações por Demissão e Incentivos à Demissão Voluntária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54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2.319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3.281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3.463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3.608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3.880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3.538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3.129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4.867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5.956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4.363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4.830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3.482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46.714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3388464483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Decorrentes de Decisão Judicial de Período Anterior ao da Apuração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54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36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36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36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35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44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187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  43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3469334636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Despesas de Exercícios Anteriores de Período Anterior ao da Apuração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54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363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13.279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13.000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13.000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10.028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     187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229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2.840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231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232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222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53.610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  36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1583292131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Inativos e Pensionistas com Recursos Vinculados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54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29.898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29.887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29.903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29.196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29.871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29.696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29.814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29.641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  29.196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34.770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34.702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102.365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438.940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          - 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3089528323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DESPESA LÍQUIDA COM PESSOAL (III) = (I - II)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141.995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147.312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202.566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165.310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140.037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141.929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242.298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167.719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171.746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165.581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124.068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374.129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  2.184.689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                          179.462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445172152"/>
                  </a:ext>
                </a:extLst>
              </a:tr>
              <a:tr h="25878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 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 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extLst>
                  <a:ext uri="{0D108BD9-81ED-4DB2-BD59-A6C34878D82A}">
                    <a16:rowId xmlns:a16="http://schemas.microsoft.com/office/drawing/2014/main" val="1570480976"/>
                  </a:ext>
                </a:extLst>
              </a:tr>
              <a:tr h="20865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APURAÇÃO DO CUMPRIMENTO DO LIMITE LEGAL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 VALOR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 dirty="0">
                          <a:effectLst/>
                        </a:rPr>
                        <a:t> % SOBRE A RCL AJUSTADA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810768"/>
                  </a:ext>
                </a:extLst>
              </a:tr>
              <a:tr h="186975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RECEITA CORRENTE LÍQUIDA - RCL (IV)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                                                     4.031.810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 dirty="0">
                          <a:effectLst/>
                        </a:rPr>
                        <a:t> -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0984"/>
                  </a:ext>
                </a:extLst>
              </a:tr>
              <a:tr h="1869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(-) Transferências obrigatórias da União relativas às emendas individuais (art. 166-A, § 1º, da CF) (V)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                                                          10.769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 dirty="0">
                          <a:effectLst/>
                        </a:rPr>
                        <a:t> -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557143"/>
                  </a:ext>
                </a:extLst>
              </a:tr>
              <a:tr h="1869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(-) Transferências obrigatórias da União relativas às emendas de bancada (art. 166, § 16 da CF) (VI)  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                                                          24.752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 dirty="0">
                          <a:effectLst/>
                        </a:rPr>
                        <a:t> -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25327"/>
                  </a:ext>
                </a:extLst>
              </a:tr>
              <a:tr h="18697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RECEITA CORRENTE LÍQUIDA AJUSTADA PARA CÁLCULO DOS LIMITES DA DESPESA COM PESSOAL (VII) = (IV - V - VI)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 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                                                     3.996.289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 dirty="0">
                          <a:effectLst/>
                        </a:rPr>
                        <a:t> - 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754696"/>
                  </a:ext>
                </a:extLst>
              </a:tr>
              <a:tr h="25878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DESPESA TOTAL COM PESSOAL - DTP (VIII) = (III a + III b)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                                                     2.364.150 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 dirty="0">
                          <a:effectLst/>
                        </a:rPr>
                        <a:t>59,16%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0" marR="6850" marT="685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349727"/>
                  </a:ext>
                </a:extLst>
              </a:tr>
            </a:tbl>
          </a:graphicData>
        </a:graphic>
      </p:graphicFrame>
      <p:sp>
        <p:nvSpPr>
          <p:cNvPr id="4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400" b="1" dirty="0"/>
              <a:t>MUNICÍPIO DE CAMPO GRANDE - PODER EXECUTIVO</a:t>
            </a:r>
            <a:br>
              <a:rPr lang="pt-BR" sz="2400" b="1" dirty="0"/>
            </a:br>
            <a:r>
              <a:rPr lang="pt-BR" sz="2400" b="1" dirty="0"/>
              <a:t>DEMONSTRATIVO DA DESPESA COM PESSOAL </a:t>
            </a:r>
            <a:r>
              <a:rPr lang="pt-BR" sz="2400" b="1" dirty="0" smtClean="0"/>
              <a:t>– Anexo I/3º RGF/2021 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Período – </a:t>
            </a:r>
            <a:r>
              <a:rPr lang="pt-BR" sz="2400" b="1" dirty="0" smtClean="0"/>
              <a:t>Janeiro </a:t>
            </a:r>
            <a:r>
              <a:rPr lang="pt-BR" sz="2400" b="1" dirty="0"/>
              <a:t>a </a:t>
            </a:r>
            <a:r>
              <a:rPr lang="pt-BR" sz="2400" b="1" dirty="0" smtClean="0"/>
              <a:t>Dezembro/2021</a:t>
            </a:r>
            <a:endParaRPr lang="pt-BR" sz="2400" b="1" dirty="0"/>
          </a:p>
        </p:txBody>
      </p:sp>
      <p:sp>
        <p:nvSpPr>
          <p:cNvPr id="6" name="Seta para Baixo 5"/>
          <p:cNvSpPr/>
          <p:nvPr/>
        </p:nvSpPr>
        <p:spPr>
          <a:xfrm>
            <a:off x="5364088" y="220486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7380312" y="220486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0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Comparativo da RCL com a Dívida Consolidada por Exercício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572915"/>
              </p:ext>
            </p:extLst>
          </p:nvPr>
        </p:nvGraphicFramePr>
        <p:xfrm>
          <a:off x="215515" y="1556791"/>
          <a:ext cx="8712969" cy="4896544"/>
        </p:xfrm>
        <a:graphic>
          <a:graphicData uri="http://schemas.openxmlformats.org/drawingml/2006/table">
            <a:tbl>
              <a:tblPr/>
              <a:tblGrid>
                <a:gridCol w="111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382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RCL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DÍVIDA CONSOLIDADA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%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2.770.574.257,64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453.279.177,87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3.005.957.385,59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445.598.655,06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14,82%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3.168.967.072,94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499.721.827,53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15,77%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3.459.373.536,23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574.265.710,38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16,60%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3.804.261.072,90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709.459.510,61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18,65%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4.021.040.578,20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770.086.915,27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19,15%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68">
                <a:tc gridSpan="4">
                  <a:txBody>
                    <a:bodyPr/>
                    <a:lstStyle/>
                    <a:p>
                      <a:pPr algn="just" rtl="0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OBSERVAÇÃO: LIMITE DEFINIDO POR RESOLUÇÃO DO SENADO FEDERAL: 120% DA RCL.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7731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Comparativo da RCL com as Operações de Crédito por Exercício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11391"/>
              </p:ext>
            </p:extLst>
          </p:nvPr>
        </p:nvGraphicFramePr>
        <p:xfrm>
          <a:off x="179512" y="1412776"/>
          <a:ext cx="8784976" cy="4896546"/>
        </p:xfrm>
        <a:graphic>
          <a:graphicData uri="http://schemas.openxmlformats.org/drawingml/2006/table">
            <a:tbl>
              <a:tblPr/>
              <a:tblGrid>
                <a:gridCol w="112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9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242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RCL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VALOR REALIZADO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  %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6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2.770.574.257,64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12.209.182,15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3.005.957.385,59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28.827.794,59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3.168.967.072,94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49.193.123,18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1,55%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3.459.373.536,23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88.927.177,63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2,57%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3.804.261.072,90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48.266.247,32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4.021.040.578,20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108.439.479,18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4458">
                <a:tc gridSpan="4">
                  <a:txBody>
                    <a:bodyPr/>
                    <a:lstStyle/>
                    <a:p>
                      <a:pPr algn="just" rtl="0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OBSERVAÇÃO: LIMITE DEFINIDO POR RESOLUÇÃO DO SENADO FEDERAL: 16% DA RCL.</a:t>
                      </a:r>
                    </a:p>
                  </a:txBody>
                  <a:tcPr marL="8982" marR="8982" marT="89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Comparativo das Aplicações em Educação e Saúde Por Exercício em Relação ao Limite Constitucional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762611"/>
              </p:ext>
            </p:extLst>
          </p:nvPr>
        </p:nvGraphicFramePr>
        <p:xfrm>
          <a:off x="143509" y="1484785"/>
          <a:ext cx="8856982" cy="5040560"/>
        </p:xfrm>
        <a:graphic>
          <a:graphicData uri="http://schemas.openxmlformats.org/drawingml/2006/table">
            <a:tbl>
              <a:tblPr/>
              <a:tblGrid>
                <a:gridCol w="105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7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1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279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EDUCAÇÃO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LIMITE:25%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SAÚDE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LIMITE:15% 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29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475.185.675,98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32,05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453.968.247,51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29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429.390.740,90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596.052.704,84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36,73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9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522.016.214,72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480.403.232,13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9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553.120.488,29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569.312.204,36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30,24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29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503.762.608,28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487.098.791,61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25,40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29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558.768.508,54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25,02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657.883.244,26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8786842" cy="51435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38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OBRIGADO!  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3200" b="1" dirty="0">
              <a:solidFill>
                <a:schemeClr val="accent5"/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32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54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54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lvl="3">
              <a:lnSpc>
                <a:spcPct val="150000"/>
              </a:lnSpc>
              <a:buNone/>
            </a:pPr>
            <a:endParaRPr lang="pt-BR" dirty="0"/>
          </a:p>
          <a:p>
            <a:pPr lvl="3">
              <a:lnSpc>
                <a:spcPct val="150000"/>
              </a:lnSpc>
              <a:buNone/>
            </a:pPr>
            <a:endParaRPr lang="pt-BR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Receitas do Tesouro</a:t>
            </a:r>
            <a:r>
              <a:rPr lang="pt-BR" b="1" dirty="0"/>
              <a:t/>
            </a:r>
            <a:br>
              <a:rPr lang="pt-BR" b="1" dirty="0"/>
            </a:br>
            <a:r>
              <a:rPr lang="pt-BR" sz="3600" b="1" dirty="0"/>
              <a:t>Arrecadadas no </a:t>
            </a:r>
            <a:r>
              <a:rPr lang="pt-BR" sz="3600" b="1" dirty="0" smtClean="0"/>
              <a:t>3º </a:t>
            </a:r>
            <a:r>
              <a:rPr lang="pt-BR" sz="3600" b="1" dirty="0"/>
              <a:t>quadrimestre 2020 e 2021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745649"/>
              </p:ext>
            </p:extLst>
          </p:nvPr>
        </p:nvGraphicFramePr>
        <p:xfrm>
          <a:off x="179513" y="1340772"/>
          <a:ext cx="8784976" cy="5328587"/>
        </p:xfrm>
        <a:graphic>
          <a:graphicData uri="http://schemas.openxmlformats.org/drawingml/2006/table">
            <a:tbl>
              <a:tblPr/>
              <a:tblGrid>
                <a:gridCol w="5278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37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IPTU (MAIS TAXAS,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538.866.080,47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580.836.853,07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IRRF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199.605.784,77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219.974.320,83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ITBI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71.033.810,05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98.725.202,63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ISS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358.860.646,06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435.517.241,47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16.656.347,53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16.360.379,17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Contribuição de Melhoria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2.267.853,53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1.804.590,27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3.986.039,18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9.747.713,78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144,55%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de Serviços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39.775,76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67.970,18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FPM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164.324.130,95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218.883.460,97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11.546.554,70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13.293.235,06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Demais Transferências da União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155.960.992,44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9.930.750,60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-93,63%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ICMS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443.443.691,27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523.430.989,71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IPVA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158.984.440,28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171.106.963,81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IPI sobre Exportação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4.543.612,59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5.876.233,49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Multas e Juros de Mora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401.636,35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629.348,06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Indenizações e Restituições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3.377.438,07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11.603.133,34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243,55%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Diversas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6.360.475,33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7.590.542,20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RECEITAS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2.140.259.309,33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2.325.378.928,64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DEDUÇÃO DE RECEITAS (FUNDEB)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156.631.685,31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183.179.999,74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1.983.627.624,02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2.142.198.928,90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Receitas Arrecadadas no </a:t>
            </a:r>
            <a:r>
              <a:rPr lang="pt-BR" sz="3600" b="1" dirty="0" smtClean="0"/>
              <a:t>3º </a:t>
            </a:r>
            <a:r>
              <a:rPr lang="pt-BR" sz="3600" b="1" dirty="0"/>
              <a:t>quadrimestre Recursos de Todas as Fontes - 2020 e 2021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119688"/>
              </p:ext>
            </p:extLst>
          </p:nvPr>
        </p:nvGraphicFramePr>
        <p:xfrm>
          <a:off x="179512" y="1340768"/>
          <a:ext cx="8784977" cy="5336616"/>
        </p:xfrm>
        <a:graphic>
          <a:graphicData uri="http://schemas.openxmlformats.org/drawingml/2006/table">
            <a:tbl>
              <a:tblPr/>
              <a:tblGrid>
                <a:gridCol w="5278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CORRENTES  (I)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4.139.765.971,62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4.377.631.757,86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TRIBUTÁRIA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1.024.385.410,02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1.172.676.505,73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IPTU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368.023.653,23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391.817.441,72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329.624.036,70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406.950.693,79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ITBI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71.033.810,05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98.725.202,63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IRRF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199.605.784,77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219.974.320,83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OUTROS IMPOSTOS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56.098.125,27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55.208.846,76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CONTRIBUIÇÕES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354.955.526,28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346.137.708,99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14.577.449,87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27.053.283,12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SERVIÇOS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18.600.811,65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14.870.137,74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2.491.504.336,11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2.538.675.278,41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FPM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164.324.130,95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218.883.460,97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11.546.554,70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13.293.235,06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Transf. Rec. SUS (União e MS)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726.295.090,16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782.558.628,68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Demais Transferências da União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226.861.307,97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51.421.189,40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-77,33%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ICMS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443.443.691,27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523.430.989,71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IPVA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158.984.440,28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171.106.963,81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IPI sobre Exportacao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4.543.612,59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5.876.233,49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da CIDE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944.918,86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619.166,17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-34,47%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Demais Transferencias do Estado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62.513.828,45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51.610.416,01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Transferências Recursos do FUNDEB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517.756.005,11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668.036.697,93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Transferências de Convênios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174.290.755,77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51.838.297,18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-70,26%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RECEITAS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235.742.437,69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278.218.843,87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DE CAPITAL  (II)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98.335.998,00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195.100.816,65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 REC. ORÇAMENTÁRIAS  (III) = (I + II)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4.238.101.969,62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4.572.732.574,51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INTRA-ORÇAMENTÁRIAS  (IV)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241.795.149,01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285.229.401,97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DEDUÇÕES REC. P/ FORMAÇÃO FUNDEB  (V)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156.631.685,31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183.179.999,74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GERAL  (VI) = (III + IV - 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4.323.265.433,32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4.674.781.976,74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Comparativo da Variação de Crescimento da Receita Corrente Líquida - RCL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52317"/>
              </p:ext>
            </p:extLst>
          </p:nvPr>
        </p:nvGraphicFramePr>
        <p:xfrm>
          <a:off x="611560" y="1700809"/>
          <a:ext cx="8064896" cy="4896545"/>
        </p:xfrm>
        <a:graphic>
          <a:graphicData uri="http://schemas.openxmlformats.org/drawingml/2006/table">
            <a:tbl>
              <a:tblPr/>
              <a:tblGrid>
                <a:gridCol w="3173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9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8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QUADRIMESTRE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RECEITA CORRENTE LÍQUIDA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VARIAÇÃO DE CRESCIMENTO (%)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3º QUADRIMESTRE/2016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2.770.574.257,64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3º QUADRIMESTRE/2017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3.005.957.385,59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8,50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3º QUADRIMESTRE/2018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3.168.967.072,94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5,42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3º QUADRIMESTRE/2019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3.459.373.536,23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9,16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3º QUADRIMESTRE/2020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3.811.894.494,89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10,19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3º QUADRIMESTRE/2021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4.031.810.023,19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5,77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373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4319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Comparativo das Despesas Consolidadas por Grupo de Despesa  Recursos do Tesouro – </a:t>
            </a:r>
            <a:r>
              <a:rPr lang="pt-BR" sz="2800" b="1" dirty="0" smtClean="0"/>
              <a:t>3º </a:t>
            </a:r>
            <a:r>
              <a:rPr lang="pt-BR" sz="2800" b="1" dirty="0"/>
              <a:t>quadrimestre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17737"/>
              </p:ext>
            </p:extLst>
          </p:nvPr>
        </p:nvGraphicFramePr>
        <p:xfrm>
          <a:off x="179512" y="1412776"/>
          <a:ext cx="8784976" cy="5040562"/>
        </p:xfrm>
        <a:graphic>
          <a:graphicData uri="http://schemas.openxmlformats.org/drawingml/2006/table">
            <a:tbl>
              <a:tblPr/>
              <a:tblGrid>
                <a:gridCol w="418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2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GRUPO DE DESPESA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05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1.143.304.536,69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1.366.277.704,37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5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18.681.602,47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40.493.660,94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05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CUSTEIO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480.264.464,61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543.097.966,23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05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41.257.784,40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53.198.408,55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05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INVERSÃO FINANCEIRA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1.605.592,62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1.185.777,24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-26,15%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462894"/>
                  </a:ext>
                </a:extLst>
              </a:tr>
              <a:tr h="62705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42.267.577,82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76.344.054,16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399321"/>
                  </a:ext>
                </a:extLst>
              </a:tr>
              <a:tr h="6029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1.727.381.558,61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2.080.597.571,49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Comparativo das Despesas  Consolidadas por Grupo de Despesa Recurso de Todas as Fontes - </a:t>
            </a:r>
            <a:r>
              <a:rPr lang="pt-BR" sz="2800" b="1" dirty="0" smtClean="0"/>
              <a:t>3º </a:t>
            </a:r>
            <a:r>
              <a:rPr lang="pt-BR" sz="2800" b="1" dirty="0"/>
              <a:t>quadrimestre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58001"/>
              </p:ext>
            </p:extLst>
          </p:nvPr>
        </p:nvGraphicFramePr>
        <p:xfrm>
          <a:off x="179513" y="1417639"/>
          <a:ext cx="8640960" cy="5035694"/>
        </p:xfrm>
        <a:graphic>
          <a:graphicData uri="http://schemas.openxmlformats.org/drawingml/2006/table">
            <a:tbl>
              <a:tblPr/>
              <a:tblGrid>
                <a:gridCol w="411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63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GRUPO DE DESPESA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45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2.345.868.160,87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2.611.502.509,64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45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18.681.602,47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40.493.660,94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45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CUSTEIO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1.303.168.623,99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1.480.462.518,41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45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128.542.708,15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187.651.742,86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45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INVERSÃO FINANCEIRA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2.102.092,62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5.841.446,04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45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42.267.577,82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76.344.054,16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001829"/>
                  </a:ext>
                </a:extLst>
              </a:tr>
              <a:tr h="60235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3.840.630.765,92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4.402.295.932,05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800" b="1" dirty="0"/>
              <a:t>Comparativo das </a:t>
            </a:r>
            <a:r>
              <a:rPr lang="pt-BR" sz="2800" b="1" dirty="0" smtClean="0"/>
              <a:t>Receitas e Despesas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460431"/>
              </p:ext>
            </p:extLst>
          </p:nvPr>
        </p:nvGraphicFramePr>
        <p:xfrm>
          <a:off x="179513" y="1417639"/>
          <a:ext cx="8640960" cy="1723329"/>
        </p:xfrm>
        <a:graphic>
          <a:graphicData uri="http://schemas.openxmlformats.org/drawingml/2006/table">
            <a:tbl>
              <a:tblPr/>
              <a:tblGrid>
                <a:gridCol w="411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955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TESOURO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ARRECADADA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1.983.627.624,02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2.142.198.928,90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REALIZADA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1.727.381.558,61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2.080.597.571,49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31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SUPERÁVIT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256.246.065,41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61.601.357,41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-75,96%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66152"/>
              </p:ext>
            </p:extLst>
          </p:nvPr>
        </p:nvGraphicFramePr>
        <p:xfrm>
          <a:off x="179513" y="3356992"/>
          <a:ext cx="8640960" cy="1656183"/>
        </p:xfrm>
        <a:graphic>
          <a:graphicData uri="http://schemas.openxmlformats.org/drawingml/2006/table">
            <a:tbl>
              <a:tblPr/>
              <a:tblGrid>
                <a:gridCol w="411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64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CONSOLIDADO (Todas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as Fontes)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10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ARRECADADA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4.323.265.433,32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4.674.781.976,74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10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REALIZADA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3.840.630.765,92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4.402.295.932,05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3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SUPERÁVIT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482.634.667,40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272.486.044,69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-43,54%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71904"/>
              </p:ext>
            </p:extLst>
          </p:nvPr>
        </p:nvGraphicFramePr>
        <p:xfrm>
          <a:off x="4360809" y="5589240"/>
          <a:ext cx="4292600" cy="97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1796">
                  <a:extLst>
                    <a:ext uri="{9D8B030D-6E8A-4147-A177-3AD203B41FA5}">
                      <a16:colId xmlns:a16="http://schemas.microsoft.com/office/drawing/2014/main" val="826871506"/>
                    </a:ext>
                  </a:extLst>
                </a:gridCol>
                <a:gridCol w="1104083">
                  <a:extLst>
                    <a:ext uri="{9D8B030D-6E8A-4147-A177-3AD203B41FA5}">
                      <a16:colId xmlns:a16="http://schemas.microsoft.com/office/drawing/2014/main" val="705040595"/>
                    </a:ext>
                  </a:extLst>
                </a:gridCol>
                <a:gridCol w="1284925">
                  <a:extLst>
                    <a:ext uri="{9D8B030D-6E8A-4147-A177-3AD203B41FA5}">
                      <a16:colId xmlns:a16="http://schemas.microsoft.com/office/drawing/2014/main" val="1100425333"/>
                    </a:ext>
                  </a:extLst>
                </a:gridCol>
                <a:gridCol w="951796">
                  <a:extLst>
                    <a:ext uri="{9D8B030D-6E8A-4147-A177-3AD203B41FA5}">
                      <a16:colId xmlns:a16="http://schemas.microsoft.com/office/drawing/2014/main" val="158819278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 2016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054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RECEITA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DESPESA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DÉFICIT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90569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CONSOLIDADO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</a:rPr>
                        <a:t> 2.887.207.999,26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2.976.261.312,28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- 89.053.313,02 </a:t>
                      </a:r>
                      <a:endParaRPr lang="pt-B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6714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87572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TESOURO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1.420.879.654,88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</a:rPr>
                        <a:t>1.492.012.574,18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- 71.132.919,30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344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3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1772816"/>
            <a:ext cx="79208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2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Art. 16. 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7B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 Lei Complementar nº 101, de 4 de maio de 2000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passa a vigorar com as seguintes alterações: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"Art. 18. ..................................................................................................................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..........................................................................................................................................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2º A despesa total com pessoal será apurada somando-se a realizada no mês em referência com as dos 11 (onze) imediatamente anteriores, adotando-se o regime de competência, independentemente de empenho.</a:t>
            </a:r>
            <a:endParaRPr kumimoji="0" lang="pt-BR" sz="9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3º Para a apuração da despesa total com pessoal, será observada a remuneração bruta do servidor, sem qualquer dedução ou retenção, ressalvada a redução para atendimento ao disposto no 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7B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art. 37, inciso XI, da Constituição Federal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." (NR)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43608" y="692696"/>
            <a:ext cx="712879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900" b="1" i="0" u="none" strike="noStrike" cap="none" normalizeH="0" baseline="0" dirty="0" smtClean="0">
                <a:ln>
                  <a:noFill/>
                </a:ln>
                <a:solidFill>
                  <a:srgbClr val="0C326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COMPLEMENTAR Nº 178, DE 13 DE JANEIRO DE 2021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17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1665094"/>
            <a:ext cx="712879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87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Art. 23.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a despesa total com pessoal, do Poder ou órgão referido no art. 20, ultrapassar os limites definidos no mesmo artigo, sem prejuízo das medidas previstas no art. 22, o percentual excedente terá de ser eliminado nos dois quadrimestres seguintes, sendo pelo menos um terço no primeiro, adotando-se, entre outras, as providências previstas nos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 §§ 3º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e 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4</a:t>
            </a:r>
            <a:r>
              <a:rPr kumimoji="0" lang="pt-BR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 do art. 169 da Constituição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2587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1</a:t>
            </a:r>
            <a:r>
              <a:rPr kumimoji="0" lang="pt-BR" sz="1400" b="0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No caso do 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inciso I do § 3º do art. 169 da Constituição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o objetivo poderá ser alcançado tanto pela extinção de cargos e funções quanto pela redução dos valores a eles atribuídos.                </a:t>
            </a:r>
            <a:r>
              <a:rPr kumimoji="0" lang="pt-B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(Vide ADI 2238)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2</a:t>
            </a:r>
            <a:r>
              <a:rPr kumimoji="0" lang="pt-BR" sz="1400" b="0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É facultada a redução temporária da jornada de trabalho com adequação dos vencimentos à nova carga horária.                 </a:t>
            </a:r>
            <a:r>
              <a:rPr kumimoji="0" lang="pt-B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(Vide ADI 2238)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3</a:t>
            </a:r>
            <a:r>
              <a:rPr kumimoji="0" lang="pt-BR" sz="1400" b="0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Não alcançada a redução no prazo estabelecido, e enquanto perdurar o excesso, o ente não poderá:</a:t>
            </a: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- receber transferências voluntárias;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 - obter garantia, direta ou indireta, de outro ente;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8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 - contratar operações de crédito, ressalvadas as destinadas ao refinanciamento da dívida mobiliária e as que visem à redução das despesas com pessoal.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39752" y="764704"/>
            <a:ext cx="456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O que a LRF  impõe que seja feito?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280297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5962</TotalTime>
  <Words>2052</Words>
  <Application>Microsoft Office PowerPoint</Application>
  <PresentationFormat>Apresentação na tela (4:3)</PresentationFormat>
  <Paragraphs>838</Paragraphs>
  <Slides>17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Calibri</vt:lpstr>
      <vt:lpstr>Times New Roman</vt:lpstr>
      <vt:lpstr>Tema do Office</vt:lpstr>
      <vt:lpstr>Apresentação  do Relatório de Gestão Fiscal – RGF 3º Quadrimestre 2021 </vt:lpstr>
      <vt:lpstr>Receitas do Tesouro Arrecadadas no 3º quadrimestre 2020 e 2021</vt:lpstr>
      <vt:lpstr>Receitas Arrecadadas no 3º quadrimestre Recursos de Todas as Fontes - 2020 e 2021</vt:lpstr>
      <vt:lpstr>Comparativo da Variação de Crescimento da Receita Corrente Líquida - RCL</vt:lpstr>
      <vt:lpstr>Comparativo das Despesas Consolidadas por Grupo de Despesa  Recursos do Tesouro – 3º quadrimestre</vt:lpstr>
      <vt:lpstr>Comparativo das Despesas  Consolidadas por Grupo de Despesa Recurso de Todas as Fontes - 3º quadrimestre</vt:lpstr>
      <vt:lpstr>Comparativo das Receitas e Despesas</vt:lpstr>
      <vt:lpstr>Apresentação do PowerPoint</vt:lpstr>
      <vt:lpstr>Apresentação do PowerPoint</vt:lpstr>
      <vt:lpstr>Apresentação do PowerPoint</vt:lpstr>
      <vt:lpstr>Demonstrativo da Despesa com Pessoal Período – Janeiro a Dezembro/2021</vt:lpstr>
      <vt:lpstr>Evolução das Despesas com Pessoal em Relação ao Limite Prudencial da LRF</vt:lpstr>
      <vt:lpstr>MUNICÍPIO DE CAMPO GRANDE - PODER EXECUTIVO DEMONSTRATIVO DA DESPESA COM PESSOAL – Anexo I/3º RGF/2021  Período – Janeiro a Dezembro/2021</vt:lpstr>
      <vt:lpstr>Comparativo da RCL com a Dívida Consolidada por Exercício</vt:lpstr>
      <vt:lpstr>Comparativo da RCL com as Operações de Crédito por Exercício</vt:lpstr>
      <vt:lpstr>Comparativo das Aplicações em Educação e Saúde Por Exercício em Relação ao Limite Constitucional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francis.franco</dc:creator>
  <cp:lastModifiedBy>Moyses Almeida Victorio</cp:lastModifiedBy>
  <cp:revision>358</cp:revision>
  <cp:lastPrinted>2022-02-21T12:01:25Z</cp:lastPrinted>
  <dcterms:created xsi:type="dcterms:W3CDTF">2013-04-22T14:07:47Z</dcterms:created>
  <dcterms:modified xsi:type="dcterms:W3CDTF">2022-02-21T13:00:58Z</dcterms:modified>
</cp:coreProperties>
</file>