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</p:sldMasterIdLst>
  <p:notesMasterIdLst>
    <p:notesMasterId r:id="rId31"/>
  </p:notesMasterIdLst>
  <p:handoutMasterIdLst>
    <p:handoutMasterId r:id="rId32"/>
  </p:handoutMasterIdLst>
  <p:sldIdLst>
    <p:sldId id="483" r:id="rId3"/>
    <p:sldId id="438" r:id="rId4"/>
    <p:sldId id="459" r:id="rId5"/>
    <p:sldId id="441" r:id="rId6"/>
    <p:sldId id="464" r:id="rId7"/>
    <p:sldId id="485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33" r:id="rId16"/>
    <p:sldId id="463" r:id="rId17"/>
    <p:sldId id="451" r:id="rId18"/>
    <p:sldId id="436" r:id="rId19"/>
    <p:sldId id="486" r:id="rId20"/>
    <p:sldId id="487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4" r:id="rId30"/>
  </p:sldIdLst>
  <p:sldSz cx="6858000" cy="5143500"/>
  <p:notesSz cx="6797675" cy="9926638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8" userDrawn="1">
          <p15:clr>
            <a:srgbClr val="A4A3A4"/>
          </p15:clr>
        </p15:guide>
        <p15:guide id="2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425"/>
    <a:srgbClr val="3333CC"/>
    <a:srgbClr val="FF3300"/>
    <a:srgbClr val="EAB800"/>
    <a:srgbClr val="F3C9F3"/>
    <a:srgbClr val="DB55DB"/>
    <a:srgbClr val="AC8300"/>
    <a:srgbClr val="595959"/>
    <a:srgbClr val="DEAE00"/>
    <a:srgbClr val="00A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1476" y="126"/>
      </p:cViewPr>
      <p:guideLst>
        <p:guide orient="horz" pos="2618"/>
        <p:guide pos="6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57" cy="497266"/>
          </a:xfrm>
          <a:prstGeom prst="rect">
            <a:avLst/>
          </a:prstGeom>
        </p:spPr>
        <p:txBody>
          <a:bodyPr vert="horz" lIns="62289" tIns="31144" rIns="62289" bIns="3114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7" cy="497266"/>
          </a:xfrm>
          <a:prstGeom prst="rect">
            <a:avLst/>
          </a:prstGeom>
        </p:spPr>
        <p:txBody>
          <a:bodyPr vert="horz" lIns="62289" tIns="31144" rIns="62289" bIns="31144" rtlCol="0"/>
          <a:lstStyle>
            <a:lvl1pPr algn="r">
              <a:defRPr sz="800"/>
            </a:lvl1pPr>
          </a:lstStyle>
          <a:p>
            <a:fld id="{F735D102-8070-464C-9324-2BF792BDEBFA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373"/>
            <a:ext cx="2946057" cy="497266"/>
          </a:xfrm>
          <a:prstGeom prst="rect">
            <a:avLst/>
          </a:prstGeom>
        </p:spPr>
        <p:txBody>
          <a:bodyPr vert="horz" lIns="62289" tIns="31144" rIns="62289" bIns="3114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530" y="9429373"/>
            <a:ext cx="2946057" cy="497266"/>
          </a:xfrm>
          <a:prstGeom prst="rect">
            <a:avLst/>
          </a:prstGeom>
        </p:spPr>
        <p:txBody>
          <a:bodyPr vert="horz" lIns="62289" tIns="31144" rIns="62289" bIns="31144" rtlCol="0" anchor="b"/>
          <a:lstStyle>
            <a:lvl1pPr algn="r">
              <a:defRPr sz="800"/>
            </a:lvl1pPr>
          </a:lstStyle>
          <a:p>
            <a:fld id="{622DB76D-2D7A-4F04-B669-60383EAA23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42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5612"/>
          </a:xfrm>
          <a:prstGeom prst="rect">
            <a:avLst/>
          </a:prstGeom>
        </p:spPr>
        <p:txBody>
          <a:bodyPr vert="horz" lIns="90437" tIns="45219" rIns="90437" bIns="4521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5612"/>
          </a:xfrm>
          <a:prstGeom prst="rect">
            <a:avLst/>
          </a:prstGeom>
        </p:spPr>
        <p:txBody>
          <a:bodyPr vert="horz" lIns="90437" tIns="45219" rIns="90437" bIns="45219" rtlCol="0"/>
          <a:lstStyle>
            <a:lvl1pPr algn="r">
              <a:defRPr sz="1200"/>
            </a:lvl1pPr>
          </a:lstStyle>
          <a:p>
            <a:fld id="{A4F6376D-9712-43A6-A9A1-3DE667D7BE08}" type="datetimeFigureOut">
              <a:rPr lang="pt-BR" smtClean="0"/>
              <a:t>23/05/2017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7" tIns="45219" rIns="90437" bIns="4521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714"/>
            <a:ext cx="5438775" cy="4466908"/>
          </a:xfrm>
          <a:prstGeom prst="rect">
            <a:avLst/>
          </a:prstGeom>
        </p:spPr>
        <p:txBody>
          <a:bodyPr vert="horz" lIns="90437" tIns="45219" rIns="90437" bIns="4521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7829"/>
            <a:ext cx="2946400" cy="497211"/>
          </a:xfrm>
          <a:prstGeom prst="rect">
            <a:avLst/>
          </a:prstGeom>
        </p:spPr>
        <p:txBody>
          <a:bodyPr vert="horz" lIns="90437" tIns="45219" rIns="90437" bIns="4521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7829"/>
            <a:ext cx="2946400" cy="497211"/>
          </a:xfrm>
          <a:prstGeom prst="rect">
            <a:avLst/>
          </a:prstGeom>
        </p:spPr>
        <p:txBody>
          <a:bodyPr vert="horz" lIns="90437" tIns="45219" rIns="90437" bIns="45219" rtlCol="0" anchor="b"/>
          <a:lstStyle>
            <a:lvl1pPr algn="r">
              <a:defRPr sz="1200"/>
            </a:lvl1pPr>
          </a:lstStyle>
          <a:p>
            <a:fld id="{DD04A7DF-DF9D-4AAF-878A-BC90AC02D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9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9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5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2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5" y="558848"/>
            <a:ext cx="4589925" cy="19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4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6" y="558849"/>
            <a:ext cx="4589925" cy="195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upo 3"/>
          <p:cNvGrpSpPr/>
          <p:nvPr userDrawn="1"/>
        </p:nvGrpSpPr>
        <p:grpSpPr>
          <a:xfrm>
            <a:off x="6079881" y="180207"/>
            <a:ext cx="626871" cy="344573"/>
            <a:chOff x="8782050" y="240276"/>
            <a:chExt cx="905480" cy="459430"/>
          </a:xfrm>
        </p:grpSpPr>
        <p:sp>
          <p:nvSpPr>
            <p:cNvPr id="5" name="Retângulo 4"/>
            <p:cNvSpPr/>
            <p:nvPr userDrawn="1"/>
          </p:nvSpPr>
          <p:spPr>
            <a:xfrm>
              <a:off x="8782050" y="240276"/>
              <a:ext cx="905480" cy="459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35"/>
            </a:p>
          </p:txBody>
        </p:sp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050" y="247896"/>
              <a:ext cx="791731" cy="377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58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36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731"/>
            </a:lvl1pPr>
            <a:lvl2pPr marL="331586" indent="0" algn="ctr">
              <a:buNone/>
              <a:defRPr sz="1454"/>
            </a:lvl2pPr>
            <a:lvl3pPr marL="663171" indent="0" algn="ctr">
              <a:buNone/>
              <a:defRPr sz="1315"/>
            </a:lvl3pPr>
            <a:lvl4pPr marL="994758" indent="0" algn="ctr">
              <a:buNone/>
              <a:defRPr sz="1177"/>
            </a:lvl4pPr>
            <a:lvl5pPr marL="1326344" indent="0" algn="ctr">
              <a:buNone/>
              <a:defRPr sz="1177"/>
            </a:lvl5pPr>
            <a:lvl6pPr marL="1657930" indent="0" algn="ctr">
              <a:buNone/>
              <a:defRPr sz="1177"/>
            </a:lvl6pPr>
            <a:lvl7pPr marL="1989515" indent="0" algn="ctr">
              <a:buNone/>
              <a:defRPr sz="1177"/>
            </a:lvl7pPr>
            <a:lvl8pPr marL="2321101" indent="0" algn="ctr">
              <a:buNone/>
              <a:defRPr sz="1177"/>
            </a:lvl8pPr>
            <a:lvl9pPr marL="2652687" indent="0" algn="ctr">
              <a:buNone/>
              <a:defRPr sz="1177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8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4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6"/>
            <a:ext cx="5915025" cy="2139553"/>
          </a:xfrm>
        </p:spPr>
        <p:txBody>
          <a:bodyPr anchor="b"/>
          <a:lstStyle>
            <a:lvl1pPr>
              <a:defRPr sz="436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731">
                <a:solidFill>
                  <a:schemeClr val="tx1"/>
                </a:solidFill>
              </a:defRPr>
            </a:lvl1pPr>
            <a:lvl2pPr marL="331586" indent="0">
              <a:buNone/>
              <a:defRPr sz="1454">
                <a:solidFill>
                  <a:schemeClr val="tx1">
                    <a:tint val="75000"/>
                  </a:schemeClr>
                </a:solidFill>
              </a:defRPr>
            </a:lvl2pPr>
            <a:lvl3pPr marL="663171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3pPr>
            <a:lvl4pPr marL="994758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4pPr>
            <a:lvl5pPr marL="1326344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5pPr>
            <a:lvl6pPr marL="1657930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6pPr>
            <a:lvl7pPr marL="1989515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7pPr>
            <a:lvl8pPr marL="2321101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8pPr>
            <a:lvl9pPr marL="2652687" indent="0">
              <a:buNone/>
              <a:defRPr sz="11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1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6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731" b="1"/>
            </a:lvl1pPr>
            <a:lvl2pPr marL="331586" indent="0">
              <a:buNone/>
              <a:defRPr sz="1454" b="1"/>
            </a:lvl2pPr>
            <a:lvl3pPr marL="663171" indent="0">
              <a:buNone/>
              <a:defRPr sz="1315" b="1"/>
            </a:lvl3pPr>
            <a:lvl4pPr marL="994758" indent="0">
              <a:buNone/>
              <a:defRPr sz="1177" b="1"/>
            </a:lvl4pPr>
            <a:lvl5pPr marL="1326344" indent="0">
              <a:buNone/>
              <a:defRPr sz="1177" b="1"/>
            </a:lvl5pPr>
            <a:lvl6pPr marL="1657930" indent="0">
              <a:buNone/>
              <a:defRPr sz="1177" b="1"/>
            </a:lvl6pPr>
            <a:lvl7pPr marL="1989515" indent="0">
              <a:buNone/>
              <a:defRPr sz="1177" b="1"/>
            </a:lvl7pPr>
            <a:lvl8pPr marL="2321101" indent="0">
              <a:buNone/>
              <a:defRPr sz="1177" b="1"/>
            </a:lvl8pPr>
            <a:lvl9pPr marL="2652687" indent="0">
              <a:buNone/>
              <a:defRPr sz="117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731" b="1"/>
            </a:lvl1pPr>
            <a:lvl2pPr marL="331586" indent="0">
              <a:buNone/>
              <a:defRPr sz="1454" b="1"/>
            </a:lvl2pPr>
            <a:lvl3pPr marL="663171" indent="0">
              <a:buNone/>
              <a:defRPr sz="1315" b="1"/>
            </a:lvl3pPr>
            <a:lvl4pPr marL="994758" indent="0">
              <a:buNone/>
              <a:defRPr sz="1177" b="1"/>
            </a:lvl4pPr>
            <a:lvl5pPr marL="1326344" indent="0">
              <a:buNone/>
              <a:defRPr sz="1177" b="1"/>
            </a:lvl5pPr>
            <a:lvl6pPr marL="1657930" indent="0">
              <a:buNone/>
              <a:defRPr sz="1177" b="1"/>
            </a:lvl6pPr>
            <a:lvl7pPr marL="1989515" indent="0">
              <a:buNone/>
              <a:defRPr sz="1177" b="1"/>
            </a:lvl7pPr>
            <a:lvl8pPr marL="2321101" indent="0">
              <a:buNone/>
              <a:defRPr sz="1177" b="1"/>
            </a:lvl8pPr>
            <a:lvl9pPr marL="2652687" indent="0">
              <a:buNone/>
              <a:defRPr sz="117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9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10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35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740571"/>
            <a:ext cx="3471863" cy="3655219"/>
          </a:xfrm>
        </p:spPr>
        <p:txBody>
          <a:bodyPr/>
          <a:lstStyle>
            <a:lvl1pPr>
              <a:defRPr sz="2354"/>
            </a:lvl1pPr>
            <a:lvl2pPr>
              <a:defRPr sz="2008"/>
            </a:lvl2pPr>
            <a:lvl3pPr>
              <a:defRPr sz="1731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1177"/>
            </a:lvl1pPr>
            <a:lvl2pPr marL="331586" indent="0">
              <a:buNone/>
              <a:defRPr sz="1038"/>
            </a:lvl2pPr>
            <a:lvl3pPr marL="663171" indent="0">
              <a:buNone/>
              <a:defRPr sz="900"/>
            </a:lvl3pPr>
            <a:lvl4pPr marL="994758" indent="0">
              <a:buNone/>
              <a:defRPr sz="692"/>
            </a:lvl4pPr>
            <a:lvl5pPr marL="1326344" indent="0">
              <a:buNone/>
              <a:defRPr sz="692"/>
            </a:lvl5pPr>
            <a:lvl6pPr marL="1657930" indent="0">
              <a:buNone/>
              <a:defRPr sz="692"/>
            </a:lvl6pPr>
            <a:lvl7pPr marL="1989515" indent="0">
              <a:buNone/>
              <a:defRPr sz="692"/>
            </a:lvl7pPr>
            <a:lvl8pPr marL="2321101" indent="0">
              <a:buNone/>
              <a:defRPr sz="692"/>
            </a:lvl8pPr>
            <a:lvl9pPr marL="2652687" indent="0">
              <a:buNone/>
              <a:defRPr sz="69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8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35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740571"/>
            <a:ext cx="3471863" cy="3655219"/>
          </a:xfrm>
        </p:spPr>
        <p:txBody>
          <a:bodyPr anchor="t"/>
          <a:lstStyle>
            <a:lvl1pPr marL="0" indent="0">
              <a:buNone/>
              <a:defRPr sz="2354"/>
            </a:lvl1pPr>
            <a:lvl2pPr marL="331586" indent="0">
              <a:buNone/>
              <a:defRPr sz="2008"/>
            </a:lvl2pPr>
            <a:lvl3pPr marL="663171" indent="0">
              <a:buNone/>
              <a:defRPr sz="1731"/>
            </a:lvl3pPr>
            <a:lvl4pPr marL="994758" indent="0">
              <a:buNone/>
              <a:defRPr sz="1454"/>
            </a:lvl4pPr>
            <a:lvl5pPr marL="1326344" indent="0">
              <a:buNone/>
              <a:defRPr sz="1454"/>
            </a:lvl5pPr>
            <a:lvl6pPr marL="1657930" indent="0">
              <a:buNone/>
              <a:defRPr sz="1454"/>
            </a:lvl6pPr>
            <a:lvl7pPr marL="1989515" indent="0">
              <a:buNone/>
              <a:defRPr sz="1454"/>
            </a:lvl7pPr>
            <a:lvl8pPr marL="2321101" indent="0">
              <a:buNone/>
              <a:defRPr sz="1454"/>
            </a:lvl8pPr>
            <a:lvl9pPr marL="2652687" indent="0">
              <a:buNone/>
              <a:defRPr sz="145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1177"/>
            </a:lvl1pPr>
            <a:lvl2pPr marL="331586" indent="0">
              <a:buNone/>
              <a:defRPr sz="1038"/>
            </a:lvl2pPr>
            <a:lvl3pPr marL="663171" indent="0">
              <a:buNone/>
              <a:defRPr sz="900"/>
            </a:lvl3pPr>
            <a:lvl4pPr marL="994758" indent="0">
              <a:buNone/>
              <a:defRPr sz="692"/>
            </a:lvl4pPr>
            <a:lvl5pPr marL="1326344" indent="0">
              <a:buNone/>
              <a:defRPr sz="692"/>
            </a:lvl5pPr>
            <a:lvl6pPr marL="1657930" indent="0">
              <a:buNone/>
              <a:defRPr sz="692"/>
            </a:lvl6pPr>
            <a:lvl7pPr marL="1989515" indent="0">
              <a:buNone/>
              <a:defRPr sz="692"/>
            </a:lvl7pPr>
            <a:lvl8pPr marL="2321101" indent="0">
              <a:buNone/>
              <a:defRPr sz="692"/>
            </a:lvl8pPr>
            <a:lvl9pPr marL="2652687" indent="0">
              <a:buNone/>
              <a:defRPr sz="69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35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8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5"/>
            <a:ext cx="1478756" cy="43588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5"/>
            <a:ext cx="4350544" cy="43588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8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6" y="558849"/>
            <a:ext cx="4589925" cy="19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6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3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2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5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7606"/>
            <a:ext cx="874598" cy="4964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7" b="56346"/>
          <a:stretch/>
        </p:blipFill>
        <p:spPr>
          <a:xfrm>
            <a:off x="5110545" y="4294207"/>
            <a:ext cx="1747456" cy="84907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9937" y="186752"/>
            <a:ext cx="592325" cy="3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5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9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273845"/>
            <a:ext cx="5915025" cy="994172"/>
          </a:xfrm>
          <a:prstGeom prst="rect">
            <a:avLst/>
          </a:prstGeom>
        </p:spPr>
        <p:txBody>
          <a:bodyPr vert="horz" lIns="127723" tIns="63862" rIns="127723" bIns="6386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1369219"/>
            <a:ext cx="5915025" cy="3263504"/>
          </a:xfrm>
          <a:prstGeom prst="rect">
            <a:avLst/>
          </a:prstGeom>
        </p:spPr>
        <p:txBody>
          <a:bodyPr vert="horz" lIns="127723" tIns="63862" rIns="127723" bIns="6386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127723" tIns="63862" rIns="127723" bIns="638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3171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63171"/>
              <a:t>5/23/2017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4767264"/>
            <a:ext cx="2314575" cy="273844"/>
          </a:xfrm>
          <a:prstGeom prst="rect">
            <a:avLst/>
          </a:prstGeom>
        </p:spPr>
        <p:txBody>
          <a:bodyPr vert="horz" lIns="127723" tIns="63862" rIns="127723" bIns="638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317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127723" tIns="63862" rIns="127723" bIns="638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63171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63171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7606"/>
            <a:ext cx="874598" cy="4964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7" b="56346"/>
          <a:stretch/>
        </p:blipFill>
        <p:spPr>
          <a:xfrm>
            <a:off x="5110545" y="4294207"/>
            <a:ext cx="1747456" cy="84907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9938" y="186752"/>
            <a:ext cx="592325" cy="3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4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663171" rtl="0" eaLnBrk="1" latinLnBrk="0" hangingPunct="1">
        <a:lnSpc>
          <a:spcPct val="90000"/>
        </a:lnSpc>
        <a:spcBef>
          <a:spcPct val="0"/>
        </a:spcBef>
        <a:buNone/>
        <a:defRPr sz="31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793" indent="-165793" algn="l" defTabSz="663171" rtl="0" eaLnBrk="1" latinLnBrk="0" hangingPunct="1">
        <a:lnSpc>
          <a:spcPct val="90000"/>
        </a:lnSpc>
        <a:spcBef>
          <a:spcPts val="726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1pPr>
      <a:lvl2pPr marL="497379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28965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1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492136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823722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155309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486894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818480" indent="-165793" algn="l" defTabSz="663171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1586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3171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994758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26344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57930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989515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21101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2687" algn="l" defTabSz="663171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4" y="197827"/>
            <a:ext cx="6866484" cy="47478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2" y="188278"/>
            <a:ext cx="6867923" cy="26137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" y="2581483"/>
            <a:ext cx="6857433" cy="17175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" y="2456639"/>
            <a:ext cx="6857433" cy="251166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69" y="3999385"/>
            <a:ext cx="2432871" cy="95599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84429" y="3117668"/>
            <a:ext cx="2854551" cy="277057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algn="ctr"/>
            <a:r>
              <a:rPr lang="pt-BR" sz="138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Proposta de revisão de contrato</a:t>
            </a:r>
            <a:endParaRPr lang="pt-BR" sz="138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642277" y="1563981"/>
            <a:ext cx="1541329" cy="1466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5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5" y="2059514"/>
            <a:ext cx="996793" cy="47515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607027" y="3922855"/>
            <a:ext cx="364394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Contrato do edital 005/2013 –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BR-163/MS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4.44444E-6 -0.2077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3.45679E-6 L 1.48148E-6 0.0447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9757" y="1537114"/>
            <a:ext cx="5436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a) Alteração das condições do financiamento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00548" y="2114060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a- 1) Liberação </a:t>
            </a:r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17: ICSD projetado 2020 &gt; 1,20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114" y="2555366"/>
            <a:ext cx="4134682" cy="237676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9757" y="862526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 - </a:t>
            </a:r>
            <a:r>
              <a:rPr lang="pt-BR" dirty="0"/>
              <a:t>Fatores que impactaram o contrato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66732" y="1671617"/>
            <a:ext cx="6084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b</a:t>
            </a:r>
            <a:r>
              <a:rPr lang="pt-BR" dirty="0" smtClean="0"/>
              <a:t>) </a:t>
            </a:r>
            <a:r>
              <a:rPr lang="pt-BR" dirty="0"/>
              <a:t>Efeitos da crise </a:t>
            </a:r>
            <a:r>
              <a:rPr lang="pt-BR" dirty="0" smtClean="0"/>
              <a:t>econômica na receita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7554" y="3011930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b.2)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Impacto sobre receitas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7552" y="2423465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b.1)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Evolução do PIB – 2013 a 2016: previsto x real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7553" y="3600395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b.3)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Impacto no financiamento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6732" y="823349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III- </a:t>
            </a:r>
            <a:r>
              <a:rPr lang="pt-BR" dirty="0"/>
              <a:t>Fatores que impactaram o contrato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9456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56178" y="1435335"/>
            <a:ext cx="6084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b) </a:t>
            </a:r>
            <a:r>
              <a:rPr lang="pt-BR" dirty="0"/>
              <a:t>Efeitos da crise </a:t>
            </a:r>
            <a:r>
              <a:rPr lang="pt-BR" dirty="0" smtClean="0"/>
              <a:t>econômica </a:t>
            </a:r>
            <a:r>
              <a:rPr lang="pt-BR" dirty="0"/>
              <a:t>na receita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0781" y="1911181"/>
            <a:ext cx="503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Estagnação em 2014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recessão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 2015 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9" y="2219216"/>
            <a:ext cx="5584589" cy="27428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6732" y="823349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III- </a:t>
            </a:r>
            <a:r>
              <a:rPr lang="pt-BR" dirty="0"/>
              <a:t>Fatores que impactaram o contrato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03772" y="1708920"/>
            <a:ext cx="6084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b) </a:t>
            </a:r>
            <a:r>
              <a:rPr lang="pt-BR" dirty="0"/>
              <a:t>Efeitos da crise </a:t>
            </a:r>
            <a:r>
              <a:rPr lang="pt-BR" dirty="0" smtClean="0"/>
              <a:t>econômica </a:t>
            </a:r>
            <a:r>
              <a:rPr lang="pt-BR" dirty="0"/>
              <a:t>na receita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72" y="2954500"/>
            <a:ext cx="6161850" cy="208773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03772" y="2464158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Tráfego VDMA: comparação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5088" y="823349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III- </a:t>
            </a:r>
            <a:r>
              <a:rPr lang="pt-BR" dirty="0"/>
              <a:t>Fatores que impactaram o contrato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899285" y="2283861"/>
            <a:ext cx="35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Custos adicionais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99285" y="2874446"/>
            <a:ext cx="35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Improdutividade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7553" y="822625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III- </a:t>
            </a:r>
            <a:r>
              <a:rPr lang="pt-BR" dirty="0"/>
              <a:t>Fatores que impactaram o contrato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99285" y="3465031"/>
            <a:ext cx="498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 no financiamento / Aplicação Fator 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7000" y="1656452"/>
            <a:ext cx="6084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c) Atrasos e segmentação na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548142" y="1492407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86476" y="-14194082"/>
            <a:ext cx="2034456" cy="12461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95" y="1030712"/>
            <a:ext cx="6876516" cy="3605032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3536" y="331488"/>
            <a:ext cx="5993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63171"/>
            <a:r>
              <a:rPr lang="pt-BR" sz="1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Duplicação </a:t>
            </a:r>
            <a:r>
              <a:rPr lang="pt-BR" sz="1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138,5 </a:t>
            </a:r>
            <a:r>
              <a:rPr lang="pt-BR" sz="18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kms</a:t>
            </a:r>
            <a:r>
              <a:rPr lang="pt-BR" sz="1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liberados ao tráfego</a:t>
            </a:r>
            <a:endParaRPr lang="pt-BR" sz="1800" b="1" i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548142" y="1492407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86476" y="-14194082"/>
            <a:ext cx="2034456" cy="12461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2107"/>
            <a:ext cx="6892099" cy="3613202"/>
          </a:xfrm>
          <a:prstGeom prst="rect">
            <a:avLst/>
          </a:prstGeom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9695" y="371053"/>
            <a:ext cx="4760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63171"/>
            <a:r>
              <a:rPr lang="pt-BR" sz="18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</a:t>
            </a:r>
            <a:r>
              <a:rPr lang="pt-BR" sz="18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- 330 </a:t>
            </a:r>
            <a:r>
              <a:rPr lang="pt-BR" sz="18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kms</a:t>
            </a:r>
            <a:endParaRPr lang="pt-BR" sz="1800" b="1" i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27624" y="1754753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Continuidade da Operação 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Conservação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7624" y="2802328"/>
            <a:ext cx="5865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- Realização dos investimento por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“gatilhos”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tráfego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624" y="2278540"/>
            <a:ext cx="503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Suspensão provisória dos investimentos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27624" y="984310"/>
            <a:ext cx="41644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IV-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Proposta de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do contrato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35738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8611" y="1326898"/>
            <a:ext cx="35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3121" y="3095542"/>
            <a:ext cx="498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Verbas para Apoio e Desenvolvimento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7553" y="822625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V - Tarifa de </a:t>
            </a:r>
            <a:r>
              <a:rPr lang="pt-BR" dirty="0"/>
              <a:t>pedágio - Composição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8610" y="3833558"/>
            <a:ext cx="498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Seguros e Garantias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8074" y="20877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</a:t>
            </a:r>
            <a:endParaRPr lang="pt-BR" sz="1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88609" y="2371292"/>
            <a:ext cx="35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Custos Operacionais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88610" y="4167162"/>
            <a:ext cx="498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Impostos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88609" y="1562850"/>
            <a:ext cx="5584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Obras de </a:t>
            </a:r>
            <a:r>
              <a:rPr lang="pt-BR" sz="1000" dirty="0" smtClean="0"/>
              <a:t>duplicação; recuperação </a:t>
            </a:r>
            <a:r>
              <a:rPr lang="pt-BR" sz="1000" dirty="0"/>
              <a:t>do pavimento </a:t>
            </a:r>
            <a:r>
              <a:rPr lang="pt-BR" sz="1000" dirty="0" smtClean="0"/>
              <a:t>existente; implantação </a:t>
            </a:r>
            <a:r>
              <a:rPr lang="pt-BR" sz="1000" dirty="0"/>
              <a:t>de fibra ótica e equipamentos de monitoramento e operação da </a:t>
            </a:r>
            <a:r>
              <a:rPr lang="pt-BR" sz="1000" dirty="0" smtClean="0"/>
              <a:t>rodovia (câmeras</a:t>
            </a:r>
            <a:r>
              <a:rPr lang="pt-BR" sz="1000" dirty="0"/>
              <a:t>, </a:t>
            </a:r>
            <a:r>
              <a:rPr lang="pt-BR" sz="1000" dirty="0" smtClean="0"/>
              <a:t>painéis </a:t>
            </a:r>
            <a:r>
              <a:rPr lang="pt-BR" sz="1000" dirty="0"/>
              <a:t>de </a:t>
            </a:r>
            <a:r>
              <a:rPr lang="pt-BR" sz="1000" dirty="0" smtClean="0"/>
              <a:t>mensagem</a:t>
            </a:r>
            <a:r>
              <a:rPr lang="pt-BR" sz="1000" dirty="0"/>
              <a:t>, </a:t>
            </a:r>
            <a:r>
              <a:rPr lang="pt-BR" sz="1000" dirty="0" smtClean="0"/>
              <a:t>radares</a:t>
            </a:r>
            <a:r>
              <a:rPr lang="pt-BR" sz="1000" dirty="0"/>
              <a:t>, </a:t>
            </a:r>
            <a:r>
              <a:rPr lang="pt-BR" sz="1000" dirty="0" smtClean="0"/>
              <a:t>contadores </a:t>
            </a:r>
            <a:r>
              <a:rPr lang="pt-BR" sz="1000" dirty="0"/>
              <a:t>de </a:t>
            </a:r>
            <a:r>
              <a:rPr lang="pt-BR" sz="1000" dirty="0" smtClean="0"/>
              <a:t>tráfego</a:t>
            </a:r>
            <a:r>
              <a:rPr lang="pt-BR" sz="1000" dirty="0"/>
              <a:t>, </a:t>
            </a:r>
            <a:r>
              <a:rPr lang="pt-BR" sz="1000" dirty="0" smtClean="0"/>
              <a:t>balanças</a:t>
            </a:r>
            <a:r>
              <a:rPr lang="pt-BR" sz="1000" dirty="0"/>
              <a:t>, </a:t>
            </a:r>
            <a:r>
              <a:rPr lang="pt-BR" sz="1000" dirty="0" smtClean="0"/>
              <a:t>sistemas </a:t>
            </a:r>
            <a:r>
              <a:rPr lang="pt-BR" sz="1000" dirty="0"/>
              <a:t>de </a:t>
            </a:r>
            <a:r>
              <a:rPr lang="pt-BR" sz="1000" dirty="0" smtClean="0"/>
              <a:t>pedágio); construção </a:t>
            </a:r>
            <a:r>
              <a:rPr lang="pt-BR" sz="1000" dirty="0"/>
              <a:t>de </a:t>
            </a:r>
            <a:r>
              <a:rPr lang="pt-BR" sz="1000" dirty="0" smtClean="0"/>
              <a:t>bases </a:t>
            </a:r>
            <a:r>
              <a:rPr lang="pt-BR" sz="1000" dirty="0"/>
              <a:t>o</a:t>
            </a:r>
            <a:r>
              <a:rPr lang="pt-BR" sz="1000" dirty="0" smtClean="0"/>
              <a:t>peracionais; construção </a:t>
            </a:r>
            <a:r>
              <a:rPr lang="pt-BR" sz="1000" dirty="0"/>
              <a:t>de </a:t>
            </a:r>
            <a:r>
              <a:rPr lang="pt-BR" sz="1000" dirty="0" smtClean="0"/>
              <a:t>praças </a:t>
            </a:r>
            <a:r>
              <a:rPr lang="pt-BR" sz="1000" dirty="0"/>
              <a:t>de p</a:t>
            </a:r>
            <a:r>
              <a:rPr lang="pt-BR" sz="1000" dirty="0" smtClean="0"/>
              <a:t>edágio; aquisição </a:t>
            </a:r>
            <a:r>
              <a:rPr lang="pt-BR" sz="1000" dirty="0"/>
              <a:t>de </a:t>
            </a:r>
            <a:r>
              <a:rPr lang="pt-BR" sz="1000" dirty="0" smtClean="0"/>
              <a:t>veículos </a:t>
            </a:r>
            <a:r>
              <a:rPr lang="pt-BR" sz="1000" dirty="0"/>
              <a:t>e e</a:t>
            </a:r>
            <a:r>
              <a:rPr lang="pt-BR" sz="1000" dirty="0" smtClean="0"/>
              <a:t>quipamentos; </a:t>
            </a:r>
            <a:r>
              <a:rPr lang="pt-BR" sz="1000" dirty="0"/>
              <a:t>manutenção do pavimento no período de </a:t>
            </a:r>
            <a:r>
              <a:rPr lang="pt-BR" sz="1000" dirty="0" smtClean="0"/>
              <a:t>concessão (25 anos) e construção </a:t>
            </a:r>
            <a:r>
              <a:rPr lang="pt-BR" sz="1000" dirty="0"/>
              <a:t>do CCO e escritório </a:t>
            </a:r>
            <a:r>
              <a:rPr lang="pt-BR" sz="1000" dirty="0" smtClean="0"/>
              <a:t>ANTT.</a:t>
            </a:r>
            <a:endParaRPr lang="pt-BR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88609" y="2607244"/>
            <a:ext cx="5584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Conserva de Rotina </a:t>
            </a:r>
            <a:r>
              <a:rPr lang="pt-BR" sz="1000" dirty="0" smtClean="0"/>
              <a:t>(corte </a:t>
            </a:r>
            <a:r>
              <a:rPr lang="pt-BR" sz="1000" dirty="0"/>
              <a:t>e poda de grama, </a:t>
            </a:r>
            <a:r>
              <a:rPr lang="pt-BR" sz="1000" dirty="0" smtClean="0"/>
              <a:t>tapa </a:t>
            </a:r>
            <a:r>
              <a:rPr lang="pt-BR" sz="1000" dirty="0"/>
              <a:t>b</a:t>
            </a:r>
            <a:r>
              <a:rPr lang="pt-BR" sz="1000" dirty="0" smtClean="0"/>
              <a:t>uracos</a:t>
            </a:r>
            <a:r>
              <a:rPr lang="pt-BR" sz="1000" dirty="0"/>
              <a:t>, </a:t>
            </a:r>
            <a:r>
              <a:rPr lang="pt-BR" sz="1000" dirty="0" smtClean="0"/>
              <a:t>recolhimento </a:t>
            </a:r>
            <a:r>
              <a:rPr lang="pt-BR" sz="1000" dirty="0"/>
              <a:t>de </a:t>
            </a:r>
            <a:r>
              <a:rPr lang="pt-BR" sz="1000" dirty="0" smtClean="0"/>
              <a:t>lixo</a:t>
            </a:r>
            <a:r>
              <a:rPr lang="pt-BR" sz="1000" dirty="0"/>
              <a:t>, </a:t>
            </a:r>
            <a:r>
              <a:rPr lang="pt-BR" sz="1000" dirty="0" smtClean="0"/>
              <a:t>manutenção </a:t>
            </a:r>
            <a:r>
              <a:rPr lang="pt-BR" sz="1000" dirty="0"/>
              <a:t>de </a:t>
            </a:r>
            <a:r>
              <a:rPr lang="pt-BR" sz="1000" dirty="0" smtClean="0"/>
              <a:t>drenagem </a:t>
            </a:r>
            <a:r>
              <a:rPr lang="pt-BR" sz="1000" dirty="0"/>
              <a:t>e elementos de </a:t>
            </a:r>
            <a:r>
              <a:rPr lang="pt-BR" sz="1000" dirty="0" smtClean="0"/>
              <a:t>segurança); operação </a:t>
            </a:r>
            <a:r>
              <a:rPr lang="pt-BR" sz="1000" dirty="0"/>
              <a:t>dos </a:t>
            </a:r>
            <a:r>
              <a:rPr lang="pt-BR" sz="1000" dirty="0" smtClean="0"/>
              <a:t>serviços </a:t>
            </a:r>
            <a:r>
              <a:rPr lang="pt-BR" sz="1000" dirty="0"/>
              <a:t>de </a:t>
            </a:r>
            <a:r>
              <a:rPr lang="pt-BR" sz="1000" dirty="0" smtClean="0"/>
              <a:t>inspeção </a:t>
            </a:r>
            <a:r>
              <a:rPr lang="pt-BR" sz="1000" dirty="0"/>
              <a:t>de </a:t>
            </a:r>
            <a:r>
              <a:rPr lang="pt-BR" sz="1000" dirty="0" smtClean="0"/>
              <a:t>tráfego</a:t>
            </a:r>
            <a:r>
              <a:rPr lang="pt-BR" sz="1000" dirty="0"/>
              <a:t>, </a:t>
            </a:r>
            <a:r>
              <a:rPr lang="pt-BR" sz="1000" dirty="0" smtClean="0"/>
              <a:t>apoio </a:t>
            </a:r>
            <a:r>
              <a:rPr lang="pt-BR" sz="1000" dirty="0"/>
              <a:t>ao </a:t>
            </a:r>
            <a:r>
              <a:rPr lang="pt-BR" sz="1000" dirty="0" smtClean="0"/>
              <a:t>usuário</a:t>
            </a:r>
            <a:r>
              <a:rPr lang="pt-BR" sz="1000" dirty="0"/>
              <a:t>, </a:t>
            </a:r>
            <a:r>
              <a:rPr lang="pt-BR" sz="1000" smtClean="0"/>
              <a:t>atendimento pré-hospitalar</a:t>
            </a:r>
            <a:r>
              <a:rPr lang="pt-BR" sz="1000" dirty="0"/>
              <a:t>, CCO</a:t>
            </a:r>
            <a:r>
              <a:rPr lang="pt-BR" sz="1000"/>
              <a:t>, </a:t>
            </a:r>
            <a:r>
              <a:rPr lang="pt-BR" sz="1000" dirty="0"/>
              <a:t>o</a:t>
            </a:r>
            <a:r>
              <a:rPr lang="pt-BR" sz="1000" smtClean="0"/>
              <a:t>uvidoria e </a:t>
            </a:r>
            <a:r>
              <a:rPr lang="pt-BR" sz="1000" dirty="0"/>
              <a:t>a</a:t>
            </a:r>
            <a:r>
              <a:rPr lang="pt-BR" sz="1000" smtClean="0"/>
              <a:t>rrecadação </a:t>
            </a:r>
            <a:r>
              <a:rPr lang="pt-BR" sz="1000"/>
              <a:t>de </a:t>
            </a:r>
            <a:r>
              <a:rPr lang="pt-BR" sz="1000" dirty="0"/>
              <a:t>p</a:t>
            </a:r>
            <a:r>
              <a:rPr lang="pt-BR" sz="1000" smtClean="0"/>
              <a:t>edágio e administração</a:t>
            </a:r>
            <a:r>
              <a:rPr lang="pt-BR" sz="1000" dirty="0" smtClean="0"/>
              <a:t>. </a:t>
            </a:r>
            <a:endParaRPr lang="pt-BR" sz="1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88607" y="3357682"/>
            <a:ext cx="5969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Aparelhamento da Policia Rodoviária </a:t>
            </a:r>
            <a:r>
              <a:rPr lang="pt-BR" sz="1000" dirty="0" smtClean="0"/>
              <a:t>Federal; Segurança </a:t>
            </a:r>
            <a:r>
              <a:rPr lang="pt-BR" sz="1000" dirty="0"/>
              <a:t>no </a:t>
            </a:r>
            <a:r>
              <a:rPr lang="pt-BR" sz="1000" dirty="0" smtClean="0"/>
              <a:t>Trânsito; Verba </a:t>
            </a:r>
            <a:r>
              <a:rPr lang="pt-BR" sz="1000" dirty="0"/>
              <a:t>de </a:t>
            </a:r>
            <a:r>
              <a:rPr lang="pt-BR" sz="1000" dirty="0" smtClean="0"/>
              <a:t>Fiscalização; </a:t>
            </a:r>
            <a:endParaRPr lang="pt-BR" sz="1000" dirty="0"/>
          </a:p>
          <a:p>
            <a:r>
              <a:rPr lang="pt-BR" sz="1000" dirty="0" smtClean="0"/>
              <a:t>Recursos </a:t>
            </a:r>
            <a:r>
              <a:rPr lang="pt-BR" sz="1000" dirty="0"/>
              <a:t>de Desenvolvimento </a:t>
            </a:r>
            <a:r>
              <a:rPr lang="pt-BR" sz="1000" dirty="0" smtClean="0"/>
              <a:t>Tecnológicos; Ressarcimento </a:t>
            </a:r>
            <a:r>
              <a:rPr lang="pt-BR" sz="1000" dirty="0"/>
              <a:t>de Estudos Ambientais, Verba para Compensação Ambiental e Plantio </a:t>
            </a:r>
            <a:r>
              <a:rPr lang="pt-BR" sz="1000" dirty="0" smtClean="0"/>
              <a:t>Compensatório; Ressarcimento </a:t>
            </a:r>
            <a:r>
              <a:rPr lang="pt-BR" sz="1000" dirty="0"/>
              <a:t>de Custos Elaboração do Edital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93991" y="4424487"/>
            <a:ext cx="5969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PIS, COFINS, ISS, IR&amp;CSLL</a:t>
            </a:r>
          </a:p>
        </p:txBody>
      </p:sp>
    </p:spTree>
    <p:extLst>
      <p:ext uri="{BB962C8B-B14F-4D97-AF65-F5344CB8AC3E}">
        <p14:creationId xmlns:p14="http://schemas.microsoft.com/office/powerpoint/2010/main" val="41571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8611" y="1326898"/>
            <a:ext cx="35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da cobrança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88610" y="2684977"/>
            <a:ext cx="498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Inexecução de obrigações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7553" y="822625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V - Tarifa de pedágio - Cobrança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888607" y="3455562"/>
            <a:ext cx="498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Fator 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8074" y="20877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</a:t>
            </a:r>
            <a:endParaRPr lang="pt-BR" sz="1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88607" y="1664321"/>
            <a:ext cx="5584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O contrato autoriza a cobrança do pedágio, atendidas as seguintes condições: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/>
              <a:t>A </a:t>
            </a:r>
            <a:r>
              <a:rPr lang="pt-BR" sz="1000" dirty="0"/>
              <a:t>conclusão dos Trabalhos </a:t>
            </a:r>
            <a:r>
              <a:rPr lang="pt-BR" sz="1000" dirty="0" smtClean="0"/>
              <a:t>Iniciais;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/>
              <a:t>A </a:t>
            </a:r>
            <a:r>
              <a:rPr lang="pt-BR" sz="1000" dirty="0"/>
              <a:t>implantação de 10% (dez por cento) da </a:t>
            </a:r>
            <a:r>
              <a:rPr lang="pt-BR" sz="1000" dirty="0" smtClean="0"/>
              <a:t>extensão total </a:t>
            </a:r>
            <a:r>
              <a:rPr lang="pt-BR" sz="1000" dirty="0"/>
              <a:t>das obras de duplicação previstas no </a:t>
            </a:r>
            <a:r>
              <a:rPr lang="pt-BR" sz="1000" dirty="0" smtClean="0"/>
              <a:t>PER;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/>
              <a:t>A </a:t>
            </a:r>
            <a:r>
              <a:rPr lang="pt-BR" sz="1000" dirty="0"/>
              <a:t>implantação de praça </a:t>
            </a:r>
            <a:r>
              <a:rPr lang="pt-BR" sz="1000" dirty="0" smtClean="0"/>
              <a:t>de pedágio;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/>
              <a:t>Integralização do capital social e;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000" dirty="0" smtClean="0"/>
              <a:t>Entrega </a:t>
            </a:r>
            <a:r>
              <a:rPr lang="pt-BR" sz="1000" dirty="0"/>
              <a:t>do programa de redução </a:t>
            </a:r>
            <a:r>
              <a:rPr lang="pt-BR" sz="1000" dirty="0" smtClean="0"/>
              <a:t>de acidentes </a:t>
            </a:r>
            <a:r>
              <a:rPr lang="pt-BR" sz="1000" dirty="0"/>
              <a:t>e do cadastro do passivo ambiental</a:t>
            </a:r>
            <a:r>
              <a:rPr lang="pt-BR" sz="1000" dirty="0" smtClean="0"/>
              <a:t>.</a:t>
            </a:r>
            <a:endParaRPr lang="pt-BR" sz="1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88607" y="3008176"/>
            <a:ext cx="564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Cabe a aplicação de </a:t>
            </a:r>
            <a:r>
              <a:rPr lang="pt-BR" sz="1000" dirty="0"/>
              <a:t>advertência, a multa, a suspensão do direito de participar de licitações e de contratar com a Administração Pública Federal e, ao final, a caducidade</a:t>
            </a:r>
            <a:endParaRPr lang="pt-BR" sz="1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88607" y="3794116"/>
            <a:ext cx="596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O Fator D pode refletir a inexecução de obrigações na tarifa de pedágio, quando do reajuste, para o ano posterior a  esta infração.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265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8074" y="2087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pt-BR" sz="1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7311" y="2950656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III- </a:t>
            </a:r>
            <a:r>
              <a:rPr lang="pt-BR" dirty="0"/>
              <a:t>Fatores que </a:t>
            </a:r>
            <a:r>
              <a:rPr lang="pt-BR" dirty="0" smtClean="0"/>
              <a:t>Impactaram </a:t>
            </a:r>
            <a:r>
              <a:rPr lang="pt-BR" dirty="0"/>
              <a:t>o </a:t>
            </a:r>
            <a:r>
              <a:rPr lang="pt-BR" dirty="0" smtClean="0"/>
              <a:t>Contrato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7311" y="3641444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IV- </a:t>
            </a:r>
            <a:r>
              <a:rPr lang="pt-BR" dirty="0"/>
              <a:t>Proposta de </a:t>
            </a:r>
            <a:r>
              <a:rPr lang="pt-BR" dirty="0" smtClean="0"/>
              <a:t>revisão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97311" y="1570547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I-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Realizações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7311" y="2257999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II- </a:t>
            </a:r>
            <a:r>
              <a:rPr lang="pt-BR" dirty="0" smtClean="0"/>
              <a:t>Situação Atual do Contrato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7311" y="4332232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V- </a:t>
            </a:r>
            <a:r>
              <a:rPr lang="pt-BR" dirty="0" smtClean="0"/>
              <a:t>Tarifa </a:t>
            </a:r>
            <a:r>
              <a:rPr lang="pt-BR" dirty="0" smtClean="0"/>
              <a:t>de pedágio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1" y="917180"/>
            <a:ext cx="5275774" cy="3951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9493" y="341001"/>
            <a:ext cx="2256695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 T6 –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2825" y="789260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9492" y="341001"/>
            <a:ext cx="2282343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 C4 –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592</a:t>
            </a:r>
            <a:endParaRPr lang="pt-BR" sz="1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2825" y="789260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9" y="927317"/>
            <a:ext cx="5333946" cy="3995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7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9" y="1083699"/>
            <a:ext cx="5291981" cy="36033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hidden="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3098" y="37238"/>
            <a:ext cx="8908256" cy="51667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9492" y="341001"/>
            <a:ext cx="2320815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 D6 –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0783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4" y="899820"/>
            <a:ext cx="5325719" cy="39889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9492" y="341001"/>
            <a:ext cx="2985548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 C1A –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110+000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2825" y="789260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sp>
        <p:nvSpPr>
          <p:cNvPr id="12" name="CaixaDeTexto 11">
            <a:hlinkClick r:id="" action="ppaction://noaction"/>
          </p:cNvPr>
          <p:cNvSpPr txBox="1"/>
          <p:nvPr/>
        </p:nvSpPr>
        <p:spPr>
          <a:xfrm>
            <a:off x="6308066" y="4708004"/>
            <a:ext cx="446955" cy="1988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63171"/>
            <a:r>
              <a:rPr lang="pt-BR" sz="692" dirty="0">
                <a:solidFill>
                  <a:prstClr val="white">
                    <a:lumMod val="95000"/>
                  </a:prstClr>
                </a:solidFill>
                <a:latin typeface="Arial Rounded MT Bold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874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9493" y="341001"/>
            <a:ext cx="4116114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do Pavimento -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2825" y="789260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2" y="1041888"/>
            <a:ext cx="6216318" cy="3501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6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4893" y="356517"/>
            <a:ext cx="4116114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do Pavimento -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2825" y="789260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35" y="1079343"/>
            <a:ext cx="5450131" cy="3704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8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37238"/>
            <a:ext cx="9650611" cy="51667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39493" y="341001"/>
            <a:ext cx="4077642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do Pavimento -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2825" y="789260"/>
            <a:ext cx="5932351" cy="7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298" tIns="31651" rIns="63298" bIns="31651">
            <a:spAutoFit/>
          </a:bodyPr>
          <a:lstStyle/>
          <a:p>
            <a:pPr marL="184614" lvl="2" algn="just" defTabSz="663171">
              <a:lnSpc>
                <a:spcPct val="125000"/>
              </a:lnSpc>
            </a:pPr>
            <a:endParaRPr lang="pt-BR" sz="1108" dirty="0">
              <a:solidFill>
                <a:prstClr val="black"/>
              </a:solidFill>
            </a:endParaRPr>
          </a:p>
          <a:p>
            <a:pPr marL="184614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  <a:p>
            <a:pPr marL="0" lvl="2" algn="just" defTabSz="663171">
              <a:lnSpc>
                <a:spcPct val="125000"/>
              </a:lnSpc>
            </a:pPr>
            <a:endParaRPr lang="pt-BR" sz="1315" dirty="0">
              <a:solidFill>
                <a:prstClr val="black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-697" r="5836" b="697"/>
          <a:stretch/>
        </p:blipFill>
        <p:spPr>
          <a:xfrm>
            <a:off x="652829" y="940984"/>
            <a:ext cx="5209442" cy="3914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5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1630" y="281223"/>
            <a:ext cx="4167410" cy="340921"/>
          </a:xfrm>
          <a:prstGeom prst="rect">
            <a:avLst/>
          </a:prstGeom>
          <a:noFill/>
        </p:spPr>
        <p:txBody>
          <a:bodyPr wrap="none" lIns="63303" tIns="31652" rIns="63303" bIns="31652" rtlCol="0">
            <a:spAutoFit/>
          </a:bodyPr>
          <a:lstStyle/>
          <a:p>
            <a:pPr defTabSz="663171"/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do Pavimento </a:t>
            </a:r>
            <a:r>
              <a:rPr lang="pt-BR" sz="1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800" b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0" y="761859"/>
            <a:ext cx="5386945" cy="40402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4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2" descr="marca MSVia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11" y="1918777"/>
            <a:ext cx="2657892" cy="126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05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88798" y="868276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I- </a:t>
            </a:r>
            <a:r>
              <a:rPr lang="pt-BR" dirty="0" smtClean="0"/>
              <a:t>Realizações – principais investimentos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0308" y="1483191"/>
            <a:ext cx="55729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Duplicação entregue – R$ 445.370.000,00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Meta p/ maio/2017: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129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 138,5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pt-B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Duplicação em obras: 54 km – R$ 63.669.000,00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Restauração de pavimento 330 km – R$ 357.772.000,00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Trabalhos iniciais – R$ 149.526.000,00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da Informação – R$ 187.059.000,00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Bases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Operacionais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bases – R$ 21.353.000,00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Praças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Pedágio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praças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R$ 137.960.000,00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ANTT e CCO – R$ 7.543.000,00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Veículos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165 (incluindo 18 ambulâncias) – R$ 26.765.000,00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TOTALIZAM: R$ 1.397.017.000,00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25340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88798" y="868276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I- </a:t>
            </a:r>
            <a:r>
              <a:rPr lang="pt-BR" dirty="0" smtClean="0"/>
              <a:t>Realizações – tributos recolhidos</a:t>
            </a:r>
            <a:endParaRPr lang="en-US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89639"/>
              </p:ext>
            </p:extLst>
          </p:nvPr>
        </p:nvGraphicFramePr>
        <p:xfrm>
          <a:off x="1060450" y="1644650"/>
          <a:ext cx="457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750"/>
                <a:gridCol w="2889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Item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Valores</a:t>
                      </a:r>
                      <a:r>
                        <a:rPr lang="pt-BR" baseline="0" dirty="0" smtClean="0"/>
                        <a:t> atuais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R$ 61,9 milhões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PIS</a:t>
                      </a:r>
                      <a:r>
                        <a:rPr lang="pt-BR" baseline="0" dirty="0" smtClean="0"/>
                        <a:t> / COFINS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R$ 15,0 milhões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IR / CSSL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R$ 11,3 milhões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Tributos e Impostos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R$ 88,2 milhões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4971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88797" y="855750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I- </a:t>
            </a:r>
            <a:r>
              <a:rPr lang="pt-BR" dirty="0" smtClean="0"/>
              <a:t>Realizações - SAU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62" y="1318223"/>
            <a:ext cx="4729671" cy="369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8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7553" y="824015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II- </a:t>
            </a:r>
            <a:r>
              <a:rPr lang="pt-BR" dirty="0" smtClean="0"/>
              <a:t>Situação Atual do Contrato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7553" y="1320057"/>
            <a:ext cx="394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7169"/>
              </p:ext>
            </p:extLst>
          </p:nvPr>
        </p:nvGraphicFramePr>
        <p:xfrm>
          <a:off x="730617" y="1689389"/>
          <a:ext cx="5236825" cy="3043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2143"/>
                <a:gridCol w="1570225"/>
                <a:gridCol w="1504457"/>
              </a:tblGrid>
              <a:tr h="411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Item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Valor R$ x 1000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err="1">
                          <a:effectLst/>
                        </a:rPr>
                        <a:t>Obs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438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Receita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445.000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438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Custo Operacional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-350.493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Incluindo ISS / PIS / COFINS sobre receita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438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Juros + IOF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-47.600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438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</a:rPr>
                        <a:t>Investimento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- 1.550.907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438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Financiamento BNDES + CEF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842.000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438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Aporte Acionista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</a:rPr>
                        <a:t>662.000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19338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7553" y="824015"/>
            <a:ext cx="445273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II- </a:t>
            </a:r>
            <a:r>
              <a:rPr lang="pt-BR" dirty="0" smtClean="0"/>
              <a:t>Situação Atual do Contrato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7552" y="1413837"/>
            <a:ext cx="493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Saldo financeiro do contrato: em 31/03/17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43640"/>
              </p:ext>
            </p:extLst>
          </p:nvPr>
        </p:nvGraphicFramePr>
        <p:xfrm>
          <a:off x="367553" y="1894249"/>
          <a:ext cx="5623335" cy="2516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6813"/>
                <a:gridCol w="1809234"/>
                <a:gridCol w="1317288"/>
              </a:tblGrid>
              <a:tr h="567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Item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Valor </a:t>
                      </a:r>
                      <a:r>
                        <a:rPr lang="pt-BR" sz="1600" b="1" u="none" strike="noStrike" dirty="0">
                          <a:effectLst/>
                        </a:rPr>
                        <a:t>R$ x </a:t>
                      </a:r>
                      <a:r>
                        <a:rPr lang="pt-BR" sz="1600" b="1" u="none" strike="noStrike" dirty="0" smtClean="0">
                          <a:effectLst/>
                        </a:rPr>
                        <a:t>1.000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err="1">
                          <a:effectLst/>
                        </a:rPr>
                        <a:t>Obs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604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>
                          <a:effectLst/>
                        </a:rPr>
                        <a:t>Receita até</a:t>
                      </a:r>
                      <a:r>
                        <a:rPr lang="pt-BR" sz="1600" u="none" strike="noStrike" baseline="0" dirty="0" smtClean="0">
                          <a:effectLst/>
                        </a:rPr>
                        <a:t> 31/03/17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445.000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6044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>
                          <a:effectLst/>
                        </a:rPr>
                        <a:t>Total gastos: investimento + custos</a:t>
                      </a:r>
                      <a:r>
                        <a:rPr lang="pt-BR" sz="1600" u="none" strike="noStrike" baseline="0" dirty="0" smtClean="0">
                          <a:effectLst/>
                        </a:rPr>
                        <a:t> operacionais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1.902.493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Incluindo ISS / PIS / COFINS sobre receita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  <a:tr h="6044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Saldo final 31/03/17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-1.457.493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4" marR="8234" marT="8234" marB="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40654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9435" y="1676585"/>
            <a:ext cx="5436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a) Alteração das condições do financiamento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9757" y="862526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 - </a:t>
            </a:r>
            <a:r>
              <a:rPr lang="pt-BR" dirty="0"/>
              <a:t>Fatores que impactaram o contrato</a:t>
            </a:r>
            <a:endParaRPr lang="en-U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23298"/>
              </p:ext>
            </p:extLst>
          </p:nvPr>
        </p:nvGraphicFramePr>
        <p:xfrm>
          <a:off x="309435" y="2314410"/>
          <a:ext cx="5541962" cy="1948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343"/>
                <a:gridCol w="2608619"/>
              </a:tblGrid>
              <a:tr h="495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Item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R$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</a:tr>
              <a:tr h="495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Financiamento previsto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2.847.203.000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</a:tr>
              <a:tr h="495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Debêntures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220.000.000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</a:tr>
              <a:tr h="4618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3.067.203.000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</p:spTree>
    <p:extLst>
      <p:ext uri="{BB962C8B-B14F-4D97-AF65-F5344CB8AC3E}">
        <p14:creationId xmlns:p14="http://schemas.microsoft.com/office/powerpoint/2010/main" val="27673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607" y="-173972"/>
            <a:ext cx="9650611" cy="559733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9252" y="1689428"/>
            <a:ext cx="5436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a) Alteração das condições do financiamento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6118" y="2394093"/>
            <a:ext cx="5646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Contingenciamento de R$1.046.394.000,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do total de R$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2.847.203.000, em função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ICSD</a:t>
            </a:r>
            <a:r>
              <a:rPr lang="pt-BR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1,20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Aumento da TJLP de 5%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(em 2014)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7,5% ao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8074" y="208771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BR-163/MS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proposta de </a:t>
            </a:r>
            <a:r>
              <a:rPr lang="pt-BR" sz="18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contrato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9757" y="862526"/>
            <a:ext cx="5436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III - </a:t>
            </a:r>
            <a:r>
              <a:rPr lang="pt-BR" dirty="0"/>
              <a:t>Fatores que impactaram o contrato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7229</TotalTime>
  <Words>974</Words>
  <Application>Microsoft Office PowerPoint</Application>
  <PresentationFormat>Personalizar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User2</dc:creator>
  <cp:lastModifiedBy>Marcelo Ernesto Tezani</cp:lastModifiedBy>
  <cp:revision>788</cp:revision>
  <cp:lastPrinted>2017-05-23T21:05:11Z</cp:lastPrinted>
  <dcterms:created xsi:type="dcterms:W3CDTF">2014-11-26T11:57:56Z</dcterms:created>
  <dcterms:modified xsi:type="dcterms:W3CDTF">2017-05-23T21:08:53Z</dcterms:modified>
</cp:coreProperties>
</file>