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 id="2147490176" r:id="rId2"/>
  </p:sldMasterIdLst>
  <p:notesMasterIdLst>
    <p:notesMasterId r:id="rId65"/>
  </p:notesMasterIdLst>
  <p:handoutMasterIdLst>
    <p:handoutMasterId r:id="rId66"/>
  </p:handoutMasterIdLst>
  <p:sldIdLst>
    <p:sldId id="560" r:id="rId3"/>
    <p:sldId id="561" r:id="rId4"/>
    <p:sldId id="329" r:id="rId5"/>
    <p:sldId id="571" r:id="rId6"/>
    <p:sldId id="570" r:id="rId7"/>
    <p:sldId id="613" r:id="rId8"/>
    <p:sldId id="576" r:id="rId9"/>
    <p:sldId id="579" r:id="rId10"/>
    <p:sldId id="580" r:id="rId11"/>
    <p:sldId id="795" r:id="rId12"/>
    <p:sldId id="796" r:id="rId13"/>
    <p:sldId id="797" r:id="rId14"/>
    <p:sldId id="798" r:id="rId15"/>
    <p:sldId id="799" r:id="rId16"/>
    <p:sldId id="800" r:id="rId17"/>
    <p:sldId id="801" r:id="rId18"/>
    <p:sldId id="802" r:id="rId19"/>
    <p:sldId id="803" r:id="rId20"/>
    <p:sldId id="804" r:id="rId21"/>
    <p:sldId id="805" r:id="rId22"/>
    <p:sldId id="806" r:id="rId23"/>
    <p:sldId id="807" r:id="rId24"/>
    <p:sldId id="808" r:id="rId25"/>
    <p:sldId id="809" r:id="rId26"/>
    <p:sldId id="713" r:id="rId27"/>
    <p:sldId id="766" r:id="rId28"/>
    <p:sldId id="767" r:id="rId29"/>
    <p:sldId id="768" r:id="rId30"/>
    <p:sldId id="769" r:id="rId31"/>
    <p:sldId id="770" r:id="rId32"/>
    <p:sldId id="771" r:id="rId33"/>
    <p:sldId id="772" r:id="rId34"/>
    <p:sldId id="773" r:id="rId35"/>
    <p:sldId id="774" r:id="rId36"/>
    <p:sldId id="775" r:id="rId37"/>
    <p:sldId id="776" r:id="rId38"/>
    <p:sldId id="777" r:id="rId39"/>
    <p:sldId id="778" r:id="rId40"/>
    <p:sldId id="779" r:id="rId41"/>
    <p:sldId id="780" r:id="rId42"/>
    <p:sldId id="781" r:id="rId43"/>
    <p:sldId id="782" r:id="rId44"/>
    <p:sldId id="783" r:id="rId45"/>
    <p:sldId id="784" r:id="rId46"/>
    <p:sldId id="785" r:id="rId47"/>
    <p:sldId id="786" r:id="rId48"/>
    <p:sldId id="787" r:id="rId49"/>
    <p:sldId id="788" r:id="rId50"/>
    <p:sldId id="789" r:id="rId51"/>
    <p:sldId id="790" r:id="rId52"/>
    <p:sldId id="791" r:id="rId53"/>
    <p:sldId id="792" r:id="rId54"/>
    <p:sldId id="793" r:id="rId55"/>
    <p:sldId id="794" r:id="rId56"/>
    <p:sldId id="712" r:id="rId57"/>
    <p:sldId id="452" r:id="rId58"/>
    <p:sldId id="698" r:id="rId59"/>
    <p:sldId id="467" r:id="rId60"/>
    <p:sldId id="704" r:id="rId61"/>
    <p:sldId id="705" r:id="rId62"/>
    <p:sldId id="707" r:id="rId63"/>
    <p:sldId id="414" r:id="rId64"/>
  </p:sldIdLst>
  <p:sldSz cx="9144000" cy="6858000" type="screen4x3"/>
  <p:notesSz cx="6797675" cy="9926638"/>
  <p:defaultTextStyle>
    <a:defPPr>
      <a:defRPr lang="pt-B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06D4"/>
    <a:srgbClr val="99AADB"/>
    <a:srgbClr val="08CEF6"/>
    <a:srgbClr val="99CCFF"/>
    <a:srgbClr val="66FFFF"/>
    <a:srgbClr val="7AA5FA"/>
    <a:srgbClr val="CCECFF"/>
    <a:srgbClr val="42DE42"/>
    <a:srgbClr val="A6C2CE"/>
    <a:srgbClr val="3E5C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F1AB2-1976-4502-BF36-3FF5EA218861}" styleName="Estilo Médio 4 - Ênfas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Estilo com Tema 1 - Ênfase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3296810-A885-4BE3-A3E7-6D5BEEA58F35}" styleName="Estilo Médio 2 - Ênfas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Estilo Médio 2 - Ênfas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0A1B5D5-9B99-4C35-A422-299274C87663}" styleName="Estilo Médio 1 - Ênfas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505E3EF-67EA-436B-97B2-0124C06EBD24}" styleName="Estilo Médio 4 - Ênfas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1" autoAdjust="0"/>
    <p:restoredTop sz="94624" autoAdjust="0"/>
  </p:normalViewPr>
  <p:slideViewPr>
    <p:cSldViewPr>
      <p:cViewPr varScale="1">
        <p:scale>
          <a:sx n="67" d="100"/>
          <a:sy n="67" d="100"/>
        </p:scale>
        <p:origin x="1218" y="60"/>
      </p:cViewPr>
      <p:guideLst>
        <p:guide orient="horz" pos="2160"/>
        <p:guide pos="2880"/>
      </p:guideLst>
    </p:cSldViewPr>
  </p:slideViewPr>
  <p:outlineViewPr>
    <p:cViewPr>
      <p:scale>
        <a:sx n="33" d="100"/>
        <a:sy n="33" d="100"/>
      </p:scale>
      <p:origin x="0" y="5322"/>
    </p:cViewPr>
  </p:outlineViewPr>
  <p:notesTextViewPr>
    <p:cViewPr>
      <p:scale>
        <a:sx n="100" d="100"/>
        <a:sy n="100" d="100"/>
      </p:scale>
      <p:origin x="0" y="0"/>
    </p:cViewPr>
  </p:notesTextViewPr>
  <p:sorterViewPr>
    <p:cViewPr>
      <p:scale>
        <a:sx n="100" d="100"/>
        <a:sy n="100" d="100"/>
      </p:scale>
      <p:origin x="0" y="1034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C1F720-9101-47FE-A902-1AE24760B1E2}" type="doc">
      <dgm:prSet loTypeId="urn:microsoft.com/office/officeart/2005/8/layout/vList2" loCatId="list" qsTypeId="urn:microsoft.com/office/officeart/2005/8/quickstyle/3d2" qsCatId="3D" csTypeId="urn:microsoft.com/office/officeart/2005/8/colors/accent3_3" csCatId="accent3" phldr="1"/>
      <dgm:spPr/>
      <dgm:t>
        <a:bodyPr/>
        <a:lstStyle/>
        <a:p>
          <a:endParaRPr lang="pt-BR"/>
        </a:p>
      </dgm:t>
    </dgm:pt>
    <dgm:pt modelId="{F0FBB66D-EC03-4967-80B5-DDD2AA3A1B67}">
      <dgm:prSet phldrT="[Texto]" custT="1">
        <dgm:style>
          <a:lnRef idx="1">
            <a:schemeClr val="accent3"/>
          </a:lnRef>
          <a:fillRef idx="2">
            <a:schemeClr val="accent3"/>
          </a:fillRef>
          <a:effectRef idx="1">
            <a:schemeClr val="accent3"/>
          </a:effectRef>
          <a:fontRef idx="minor">
            <a:schemeClr val="dk1"/>
          </a:fontRef>
        </dgm:style>
      </dgm:prSet>
      <dgm:spPr>
        <a:ln w="38100">
          <a:solidFill>
            <a:schemeClr val="accent3">
              <a:lumMod val="50000"/>
            </a:schemeClr>
          </a:solidFill>
        </a:ln>
      </dgm:spPr>
      <dgm:t>
        <a:bodyPr/>
        <a:lstStyle/>
        <a:p>
          <a:pPr algn="just"/>
          <a:r>
            <a:rPr lang="pt-BR" sz="2400" b="1" dirty="0" smtClean="0"/>
            <a:t/>
          </a:r>
          <a:br>
            <a:rPr lang="pt-BR" sz="2400" b="1" dirty="0" smtClean="0"/>
          </a:br>
          <a:r>
            <a:rPr lang="pt-BR" sz="2400" b="1" dirty="0" smtClean="0"/>
            <a:t/>
          </a:r>
          <a:br>
            <a:rPr lang="pt-BR" sz="2400" b="1" dirty="0" smtClean="0"/>
          </a:br>
          <a:r>
            <a:rPr lang="pt-BR" sz="2400" b="1" dirty="0" smtClean="0">
              <a:solidFill>
                <a:sysClr val="windowText" lastClr="000000"/>
              </a:solidFill>
              <a:latin typeface="Arial" pitchFamily="34" charset="0"/>
              <a:cs typeface="Arial" pitchFamily="34" charset="0"/>
            </a:rPr>
            <a:t>O gestor do SUS elaborará Relatório Detalhado referente ao quadrimestre anterior, o qual conterá, no mínimo, as seguintes informações:</a:t>
          </a:r>
        </a:p>
        <a:p>
          <a:pPr algn="just"/>
          <a:r>
            <a:rPr lang="pt-BR" sz="2400" b="1" dirty="0" smtClean="0">
              <a:solidFill>
                <a:sysClr val="windowText" lastClr="000000"/>
              </a:solidFill>
              <a:latin typeface="Arial" pitchFamily="34" charset="0"/>
              <a:cs typeface="Arial" pitchFamily="34" charset="0"/>
            </a:rPr>
            <a:t>I – montante e fonte de recursos aplicados no período;</a:t>
          </a:r>
        </a:p>
        <a:p>
          <a:pPr algn="just"/>
          <a:r>
            <a:rPr lang="pt-BR" sz="2400" b="1" dirty="0" smtClean="0">
              <a:solidFill>
                <a:sysClr val="windowText" lastClr="000000"/>
              </a:solidFill>
              <a:latin typeface="Arial" pitchFamily="34" charset="0"/>
              <a:cs typeface="Arial" pitchFamily="34" charset="0"/>
            </a:rPr>
            <a:t>II – auditorias realizadas ou em fase de execução no período e suas recomendações e determinações;</a:t>
          </a:r>
        </a:p>
        <a:p>
          <a:pPr algn="just"/>
          <a:r>
            <a:rPr lang="pt-BR" sz="2400" b="1" dirty="0" smtClean="0">
              <a:solidFill>
                <a:sysClr val="windowText" lastClr="000000"/>
              </a:solidFill>
              <a:latin typeface="Arial" pitchFamily="34" charset="0"/>
              <a:cs typeface="Arial" pitchFamily="34" charset="0"/>
            </a:rPr>
            <a:t>III –  oferta e produção de serviços públicos na rede assistencial própria, contratada e conveniada e indicadores de saúde.</a:t>
          </a:r>
        </a:p>
        <a:p>
          <a:pPr algn="just"/>
          <a:endParaRPr lang="pt-BR" sz="2400" b="1" dirty="0">
            <a:latin typeface="Arial" pitchFamily="34" charset="0"/>
            <a:cs typeface="Arial" pitchFamily="34" charset="0"/>
          </a:endParaRPr>
        </a:p>
      </dgm:t>
    </dgm:pt>
    <dgm:pt modelId="{E3F1BF13-3F26-412A-99B2-B8DCC449675F}" type="sibTrans" cxnId="{B32E44EE-CA54-4E04-8009-3F5385ED39E6}">
      <dgm:prSet/>
      <dgm:spPr/>
      <dgm:t>
        <a:bodyPr/>
        <a:lstStyle/>
        <a:p>
          <a:endParaRPr lang="pt-BR"/>
        </a:p>
      </dgm:t>
    </dgm:pt>
    <dgm:pt modelId="{EB9CA226-7AA7-4846-B38B-6F1706138A1C}" type="parTrans" cxnId="{B32E44EE-CA54-4E04-8009-3F5385ED39E6}">
      <dgm:prSet/>
      <dgm:spPr/>
      <dgm:t>
        <a:bodyPr/>
        <a:lstStyle/>
        <a:p>
          <a:endParaRPr lang="pt-BR"/>
        </a:p>
      </dgm:t>
    </dgm:pt>
    <dgm:pt modelId="{C59AA5BA-9DF6-4D89-B5C7-B5AD0E10D6AD}" type="pres">
      <dgm:prSet presAssocID="{22C1F720-9101-47FE-A902-1AE24760B1E2}" presName="linear" presStyleCnt="0">
        <dgm:presLayoutVars>
          <dgm:animLvl val="lvl"/>
          <dgm:resizeHandles val="exact"/>
        </dgm:presLayoutVars>
      </dgm:prSet>
      <dgm:spPr/>
      <dgm:t>
        <a:bodyPr/>
        <a:lstStyle/>
        <a:p>
          <a:endParaRPr lang="pt-BR"/>
        </a:p>
      </dgm:t>
    </dgm:pt>
    <dgm:pt modelId="{651B2CE2-7EF0-4CCA-93AD-52C3DC270340}" type="pres">
      <dgm:prSet presAssocID="{F0FBB66D-EC03-4967-80B5-DDD2AA3A1B67}" presName="parentText" presStyleLbl="node1" presStyleIdx="0" presStyleCnt="1">
        <dgm:presLayoutVars>
          <dgm:chMax val="0"/>
          <dgm:bulletEnabled val="1"/>
        </dgm:presLayoutVars>
      </dgm:prSet>
      <dgm:spPr/>
      <dgm:t>
        <a:bodyPr/>
        <a:lstStyle/>
        <a:p>
          <a:endParaRPr lang="pt-BR"/>
        </a:p>
      </dgm:t>
    </dgm:pt>
  </dgm:ptLst>
  <dgm:cxnLst>
    <dgm:cxn modelId="{34F2A980-BF4A-46F2-AF5F-78324F04BD54}" type="presOf" srcId="{F0FBB66D-EC03-4967-80B5-DDD2AA3A1B67}" destId="{651B2CE2-7EF0-4CCA-93AD-52C3DC270340}" srcOrd="0" destOrd="0" presId="urn:microsoft.com/office/officeart/2005/8/layout/vList2"/>
    <dgm:cxn modelId="{B32E44EE-CA54-4E04-8009-3F5385ED39E6}" srcId="{22C1F720-9101-47FE-A902-1AE24760B1E2}" destId="{F0FBB66D-EC03-4967-80B5-DDD2AA3A1B67}" srcOrd="0" destOrd="0" parTransId="{EB9CA226-7AA7-4846-B38B-6F1706138A1C}" sibTransId="{E3F1BF13-3F26-412A-99B2-B8DCC449675F}"/>
    <dgm:cxn modelId="{205BA991-A4ED-43A7-8C47-874630EA1B79}" type="presOf" srcId="{22C1F720-9101-47FE-A902-1AE24760B1E2}" destId="{C59AA5BA-9DF6-4D89-B5C7-B5AD0E10D6AD}" srcOrd="0" destOrd="0" presId="urn:microsoft.com/office/officeart/2005/8/layout/vList2"/>
    <dgm:cxn modelId="{92099635-EA70-4572-BFEB-8182DBFA6F8E}" type="presParOf" srcId="{C59AA5BA-9DF6-4D89-B5C7-B5AD0E10D6AD}" destId="{651B2CE2-7EF0-4CCA-93AD-52C3DC270340}"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C1F720-9101-47FE-A902-1AE24760B1E2}" type="doc">
      <dgm:prSet loTypeId="urn:microsoft.com/office/officeart/2005/8/layout/vList2" loCatId="list" qsTypeId="urn:microsoft.com/office/officeart/2005/8/quickstyle/3d3" qsCatId="3D" csTypeId="urn:microsoft.com/office/officeart/2005/8/colors/accent3_3" csCatId="accent3" phldr="1"/>
      <dgm:spPr/>
      <dgm:t>
        <a:bodyPr/>
        <a:lstStyle/>
        <a:p>
          <a:endParaRPr lang="pt-BR"/>
        </a:p>
      </dgm:t>
    </dgm:pt>
    <dgm:pt modelId="{F0FBB66D-EC03-4967-80B5-DDD2AA3A1B67}">
      <dgm:prSet phldrT="[Texto]" custT="1">
        <dgm:style>
          <a:lnRef idx="1">
            <a:schemeClr val="accent3"/>
          </a:lnRef>
          <a:fillRef idx="2">
            <a:schemeClr val="accent3"/>
          </a:fillRef>
          <a:effectRef idx="1">
            <a:schemeClr val="accent3"/>
          </a:effectRef>
          <a:fontRef idx="minor">
            <a:schemeClr val="dk1"/>
          </a:fontRef>
        </dgm:style>
      </dgm:prSet>
      <dgm:spPr>
        <a:ln/>
      </dgm:spPr>
      <dgm:t>
        <a:bodyPr/>
        <a:lstStyle/>
        <a:p>
          <a:pPr algn="just"/>
          <a:r>
            <a:rPr lang="pt-BR" sz="2800" b="1" dirty="0" smtClean="0">
              <a:solidFill>
                <a:schemeClr val="tx1"/>
              </a:solidFill>
              <a:latin typeface="Arial" pitchFamily="34" charset="0"/>
              <a:cs typeface="Arial" pitchFamily="34" charset="0"/>
            </a:rPr>
            <a:t>O Relatório Detalhado referente ao quadrimestre anterior, será elaborado de acordo com o </a:t>
          </a:r>
          <a:r>
            <a:rPr lang="pt-BR" sz="2800" b="1" u="sng" dirty="0" smtClean="0">
              <a:solidFill>
                <a:schemeClr val="tx1"/>
              </a:solidFill>
              <a:latin typeface="Arial" pitchFamily="34" charset="0"/>
              <a:cs typeface="Arial" pitchFamily="34" charset="0"/>
            </a:rPr>
            <a:t>modelo padronizado aprovado pelo Conselho Nacional de Saúde.</a:t>
          </a:r>
          <a:endParaRPr lang="pt-BR" sz="2800" b="1" u="sng" dirty="0">
            <a:solidFill>
              <a:schemeClr val="tx1"/>
            </a:solidFill>
            <a:latin typeface="Arial" pitchFamily="34" charset="0"/>
            <a:cs typeface="Arial" pitchFamily="34" charset="0"/>
          </a:endParaRPr>
        </a:p>
      </dgm:t>
    </dgm:pt>
    <dgm:pt modelId="{EB9CA226-7AA7-4846-B38B-6F1706138A1C}" type="parTrans" cxnId="{B32E44EE-CA54-4E04-8009-3F5385ED39E6}">
      <dgm:prSet/>
      <dgm:spPr/>
      <dgm:t>
        <a:bodyPr/>
        <a:lstStyle/>
        <a:p>
          <a:endParaRPr lang="pt-BR"/>
        </a:p>
      </dgm:t>
    </dgm:pt>
    <dgm:pt modelId="{E3F1BF13-3F26-412A-99B2-B8DCC449675F}" type="sibTrans" cxnId="{B32E44EE-CA54-4E04-8009-3F5385ED39E6}">
      <dgm:prSet/>
      <dgm:spPr/>
      <dgm:t>
        <a:bodyPr/>
        <a:lstStyle/>
        <a:p>
          <a:endParaRPr lang="pt-BR"/>
        </a:p>
      </dgm:t>
    </dgm:pt>
    <dgm:pt modelId="{4E2EFC7E-BF3F-45B0-8168-568A35E274C9}">
      <dgm:prSet phldrT="[Texto]" custT="1">
        <dgm:style>
          <a:lnRef idx="1">
            <a:schemeClr val="accent3"/>
          </a:lnRef>
          <a:fillRef idx="2">
            <a:schemeClr val="accent3"/>
          </a:fillRef>
          <a:effectRef idx="1">
            <a:schemeClr val="accent3"/>
          </a:effectRef>
          <a:fontRef idx="minor">
            <a:schemeClr val="dk1"/>
          </a:fontRef>
        </dgm:style>
      </dgm:prSet>
      <dgm:spPr>
        <a:ln/>
      </dgm:spPr>
      <dgm:t>
        <a:bodyPr/>
        <a:lstStyle/>
        <a:p>
          <a:pPr algn="just"/>
          <a:r>
            <a:rPr lang="pt-BR" sz="2800" b="1" dirty="0" smtClean="0">
              <a:solidFill>
                <a:schemeClr val="tx1"/>
              </a:solidFill>
              <a:latin typeface="Arial" pitchFamily="34" charset="0"/>
              <a:cs typeface="Arial" pitchFamily="34" charset="0"/>
            </a:rPr>
            <a:t>O gestor do SUS </a:t>
          </a:r>
          <a:r>
            <a:rPr lang="pt-BR" sz="2800" b="1" u="sng" dirty="0" smtClean="0">
              <a:solidFill>
                <a:schemeClr val="tx1"/>
              </a:solidFill>
              <a:latin typeface="Arial" pitchFamily="34" charset="0"/>
              <a:cs typeface="Arial" pitchFamily="34" charset="0"/>
            </a:rPr>
            <a:t>apresentará</a:t>
          </a:r>
          <a:r>
            <a:rPr lang="pt-BR" sz="2800" b="1" dirty="0" smtClean="0">
              <a:solidFill>
                <a:schemeClr val="tx1"/>
              </a:solidFill>
              <a:latin typeface="Arial" pitchFamily="34" charset="0"/>
              <a:cs typeface="Arial" pitchFamily="34" charset="0"/>
            </a:rPr>
            <a:t>, até o final dos meses de </a:t>
          </a:r>
          <a:r>
            <a:rPr lang="pt-BR" sz="3600" b="1" dirty="0" smtClean="0">
              <a:solidFill>
                <a:schemeClr val="tx1"/>
              </a:solidFill>
              <a:latin typeface="Arial" pitchFamily="34" charset="0"/>
              <a:cs typeface="Arial" pitchFamily="34" charset="0"/>
            </a:rPr>
            <a:t>maio</a:t>
          </a:r>
          <a:r>
            <a:rPr lang="pt-BR" sz="2800" b="1" dirty="0" smtClean="0">
              <a:solidFill>
                <a:schemeClr val="tx1"/>
              </a:solidFill>
              <a:latin typeface="Arial" pitchFamily="34" charset="0"/>
              <a:cs typeface="Arial" pitchFamily="34" charset="0"/>
            </a:rPr>
            <a:t>, setembro e fevereiro, em audiência pública na Casa Legislativa, o  Relatório do quadrimestre anterior</a:t>
          </a:r>
          <a:r>
            <a:rPr lang="pt-BR" sz="2800" b="1" dirty="0" smtClean="0">
              <a:solidFill>
                <a:schemeClr val="tx1"/>
              </a:solidFill>
            </a:rPr>
            <a:t>.</a:t>
          </a:r>
          <a:endParaRPr lang="pt-BR" sz="2800" b="1" dirty="0">
            <a:solidFill>
              <a:schemeClr val="tx1"/>
            </a:solidFill>
          </a:endParaRPr>
        </a:p>
      </dgm:t>
    </dgm:pt>
    <dgm:pt modelId="{23B4B9BA-1AFD-49E6-9A5F-FB9AEFD65FA9}" type="parTrans" cxnId="{B672AB40-FD51-422B-A525-906D71A0D1D3}">
      <dgm:prSet/>
      <dgm:spPr/>
      <dgm:t>
        <a:bodyPr/>
        <a:lstStyle/>
        <a:p>
          <a:endParaRPr lang="pt-BR"/>
        </a:p>
      </dgm:t>
    </dgm:pt>
    <dgm:pt modelId="{45D17CE3-C8C6-4635-BC80-99F278E3CC69}" type="sibTrans" cxnId="{B672AB40-FD51-422B-A525-906D71A0D1D3}">
      <dgm:prSet/>
      <dgm:spPr/>
      <dgm:t>
        <a:bodyPr/>
        <a:lstStyle/>
        <a:p>
          <a:endParaRPr lang="pt-BR"/>
        </a:p>
      </dgm:t>
    </dgm:pt>
    <dgm:pt modelId="{7EF21504-5795-4469-8891-1162994DC502}" type="pres">
      <dgm:prSet presAssocID="{22C1F720-9101-47FE-A902-1AE24760B1E2}" presName="linear" presStyleCnt="0">
        <dgm:presLayoutVars>
          <dgm:animLvl val="lvl"/>
          <dgm:resizeHandles val="exact"/>
        </dgm:presLayoutVars>
      </dgm:prSet>
      <dgm:spPr/>
      <dgm:t>
        <a:bodyPr/>
        <a:lstStyle/>
        <a:p>
          <a:endParaRPr lang="pt-BR"/>
        </a:p>
      </dgm:t>
    </dgm:pt>
    <dgm:pt modelId="{0FF420C2-B86A-4015-893A-A4179AAEE488}" type="pres">
      <dgm:prSet presAssocID="{F0FBB66D-EC03-4967-80B5-DDD2AA3A1B67}" presName="parentText" presStyleLbl="node1" presStyleIdx="0" presStyleCnt="2" custLinFactNeighborX="-1261" custLinFactNeighborY="-28561">
        <dgm:presLayoutVars>
          <dgm:chMax val="0"/>
          <dgm:bulletEnabled val="1"/>
        </dgm:presLayoutVars>
      </dgm:prSet>
      <dgm:spPr/>
      <dgm:t>
        <a:bodyPr/>
        <a:lstStyle/>
        <a:p>
          <a:endParaRPr lang="pt-BR"/>
        </a:p>
      </dgm:t>
    </dgm:pt>
    <dgm:pt modelId="{CA51928E-7B82-45A0-ACB8-C6A537F49097}" type="pres">
      <dgm:prSet presAssocID="{E3F1BF13-3F26-412A-99B2-B8DCC449675F}" presName="spacer" presStyleCnt="0"/>
      <dgm:spPr/>
    </dgm:pt>
    <dgm:pt modelId="{177FC5EE-13E8-4319-8555-1BDAC4DBE724}" type="pres">
      <dgm:prSet presAssocID="{4E2EFC7E-BF3F-45B0-8168-568A35E274C9}" presName="parentText" presStyleLbl="node1" presStyleIdx="1" presStyleCnt="2" custLinFactY="9304" custLinFactNeighborX="-1261" custLinFactNeighborY="100000">
        <dgm:presLayoutVars>
          <dgm:chMax val="0"/>
          <dgm:bulletEnabled val="1"/>
        </dgm:presLayoutVars>
      </dgm:prSet>
      <dgm:spPr/>
      <dgm:t>
        <a:bodyPr/>
        <a:lstStyle/>
        <a:p>
          <a:endParaRPr lang="pt-BR"/>
        </a:p>
      </dgm:t>
    </dgm:pt>
  </dgm:ptLst>
  <dgm:cxnLst>
    <dgm:cxn modelId="{B672AB40-FD51-422B-A525-906D71A0D1D3}" srcId="{22C1F720-9101-47FE-A902-1AE24760B1E2}" destId="{4E2EFC7E-BF3F-45B0-8168-568A35E274C9}" srcOrd="1" destOrd="0" parTransId="{23B4B9BA-1AFD-49E6-9A5F-FB9AEFD65FA9}" sibTransId="{45D17CE3-C8C6-4635-BC80-99F278E3CC69}"/>
    <dgm:cxn modelId="{1FBDE149-7E72-499E-89A3-DA78B585A622}" type="presOf" srcId="{4E2EFC7E-BF3F-45B0-8168-568A35E274C9}" destId="{177FC5EE-13E8-4319-8555-1BDAC4DBE724}" srcOrd="0" destOrd="0" presId="urn:microsoft.com/office/officeart/2005/8/layout/vList2"/>
    <dgm:cxn modelId="{B32E44EE-CA54-4E04-8009-3F5385ED39E6}" srcId="{22C1F720-9101-47FE-A902-1AE24760B1E2}" destId="{F0FBB66D-EC03-4967-80B5-DDD2AA3A1B67}" srcOrd="0" destOrd="0" parTransId="{EB9CA226-7AA7-4846-B38B-6F1706138A1C}" sibTransId="{E3F1BF13-3F26-412A-99B2-B8DCC449675F}"/>
    <dgm:cxn modelId="{BCE1523E-ED18-4DA8-ADCE-D1CC6EFAF675}" type="presOf" srcId="{F0FBB66D-EC03-4967-80B5-DDD2AA3A1B67}" destId="{0FF420C2-B86A-4015-893A-A4179AAEE488}" srcOrd="0" destOrd="0" presId="urn:microsoft.com/office/officeart/2005/8/layout/vList2"/>
    <dgm:cxn modelId="{5B1ACFE1-4969-4CD5-8ADF-A5E3F187DCE5}" type="presOf" srcId="{22C1F720-9101-47FE-A902-1AE24760B1E2}" destId="{7EF21504-5795-4469-8891-1162994DC502}" srcOrd="0" destOrd="0" presId="urn:microsoft.com/office/officeart/2005/8/layout/vList2"/>
    <dgm:cxn modelId="{422766E0-7BE5-4587-94A3-CB4DC772C68B}" type="presParOf" srcId="{7EF21504-5795-4469-8891-1162994DC502}" destId="{0FF420C2-B86A-4015-893A-A4179AAEE488}" srcOrd="0" destOrd="0" presId="urn:microsoft.com/office/officeart/2005/8/layout/vList2"/>
    <dgm:cxn modelId="{A9102908-6C57-4C3A-A885-649CC7440DAA}" type="presParOf" srcId="{7EF21504-5795-4469-8891-1162994DC502}" destId="{CA51928E-7B82-45A0-ACB8-C6A537F49097}" srcOrd="1" destOrd="0" presId="urn:microsoft.com/office/officeart/2005/8/layout/vList2"/>
    <dgm:cxn modelId="{BD495A8E-9E4A-4B46-86CC-E4F538BE0150}" type="presParOf" srcId="{7EF21504-5795-4469-8891-1162994DC502}" destId="{177FC5EE-13E8-4319-8555-1BDAC4DBE724}"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6611DC-4780-472E-ABD6-7DDD1FD248D7}" type="doc">
      <dgm:prSet loTypeId="urn:microsoft.com/office/officeart/2005/8/layout/chevron2" loCatId="list" qsTypeId="urn:microsoft.com/office/officeart/2005/8/quickstyle/simple1" qsCatId="simple" csTypeId="urn:microsoft.com/office/officeart/2005/8/colors/colorful3" csCatId="colorful" phldr="1"/>
      <dgm:spPr/>
    </dgm:pt>
    <dgm:pt modelId="{4EE99444-F098-4D3F-912D-1FC413B3474B}">
      <dgm:prSet phldrT="[Texto]">
        <dgm:style>
          <a:lnRef idx="1">
            <a:schemeClr val="accent3"/>
          </a:lnRef>
          <a:fillRef idx="3">
            <a:schemeClr val="accent3"/>
          </a:fillRef>
          <a:effectRef idx="2">
            <a:schemeClr val="accent3"/>
          </a:effectRef>
          <a:fontRef idx="minor">
            <a:schemeClr val="lt1"/>
          </a:fontRef>
        </dgm:style>
      </dgm:prSet>
      <dgm:spPr>
        <a:ln/>
      </dgm:spPr>
      <dgm:t>
        <a:bodyPr/>
        <a:lstStyle/>
        <a:p>
          <a:r>
            <a:rPr lang="pt-BR" b="1" dirty="0" smtClean="0"/>
            <a:t>PRIMEIRO</a:t>
          </a:r>
          <a:endParaRPr lang="pt-BR" b="1" dirty="0"/>
        </a:p>
      </dgm:t>
    </dgm:pt>
    <dgm:pt modelId="{28CBC717-B9BF-4C75-B23E-122AB121B71D}" type="parTrans" cxnId="{B22F1F18-1640-4ED6-A263-B40260A834B4}">
      <dgm:prSet/>
      <dgm:spPr/>
      <dgm:t>
        <a:bodyPr/>
        <a:lstStyle/>
        <a:p>
          <a:endParaRPr lang="pt-BR"/>
        </a:p>
      </dgm:t>
    </dgm:pt>
    <dgm:pt modelId="{DE720D0A-569E-493B-AFAA-BD616A5E2345}" type="sibTrans" cxnId="{B22F1F18-1640-4ED6-A263-B40260A834B4}">
      <dgm:prSet/>
      <dgm:spPr/>
      <dgm:t>
        <a:bodyPr/>
        <a:lstStyle/>
        <a:p>
          <a:endParaRPr lang="pt-BR"/>
        </a:p>
      </dgm:t>
    </dgm:pt>
    <dgm:pt modelId="{FD3DBEC2-6B96-4697-956D-D22E59263B70}">
      <dgm:prSet phldrT="[Texto]">
        <dgm:style>
          <a:lnRef idx="1">
            <a:schemeClr val="accent3"/>
          </a:lnRef>
          <a:fillRef idx="3">
            <a:schemeClr val="accent3"/>
          </a:fillRef>
          <a:effectRef idx="2">
            <a:schemeClr val="accent3"/>
          </a:effectRef>
          <a:fontRef idx="minor">
            <a:schemeClr val="lt1"/>
          </a:fontRef>
        </dgm:style>
      </dgm:prSet>
      <dgm:spPr>
        <a:ln/>
      </dgm:spPr>
      <dgm:t>
        <a:bodyPr/>
        <a:lstStyle/>
        <a:p>
          <a:r>
            <a:rPr lang="pt-BR" b="1" dirty="0" smtClean="0"/>
            <a:t>SEGUNDO</a:t>
          </a:r>
          <a:endParaRPr lang="pt-BR" b="1" dirty="0"/>
        </a:p>
      </dgm:t>
    </dgm:pt>
    <dgm:pt modelId="{EACE7159-B73B-4557-B58B-FF966C4CFDA3}" type="parTrans" cxnId="{5E19B9CD-A5DE-48BA-9359-97FF4D478233}">
      <dgm:prSet/>
      <dgm:spPr/>
      <dgm:t>
        <a:bodyPr/>
        <a:lstStyle/>
        <a:p>
          <a:endParaRPr lang="pt-BR"/>
        </a:p>
      </dgm:t>
    </dgm:pt>
    <dgm:pt modelId="{95212831-5081-4D83-8AF2-A421D5DA7A06}" type="sibTrans" cxnId="{5E19B9CD-A5DE-48BA-9359-97FF4D478233}">
      <dgm:prSet/>
      <dgm:spPr/>
      <dgm:t>
        <a:bodyPr/>
        <a:lstStyle/>
        <a:p>
          <a:endParaRPr lang="pt-BR"/>
        </a:p>
      </dgm:t>
    </dgm:pt>
    <dgm:pt modelId="{00DBE3DB-1429-4A2B-A81B-07A7C960326B}">
      <dgm:prSet phldrT="[Texto]">
        <dgm:style>
          <a:lnRef idx="1">
            <a:schemeClr val="accent3"/>
          </a:lnRef>
          <a:fillRef idx="3">
            <a:schemeClr val="accent3"/>
          </a:fillRef>
          <a:effectRef idx="2">
            <a:schemeClr val="accent3"/>
          </a:effectRef>
          <a:fontRef idx="minor">
            <a:schemeClr val="lt1"/>
          </a:fontRef>
        </dgm:style>
      </dgm:prSet>
      <dgm:spPr>
        <a:ln/>
      </dgm:spPr>
      <dgm:t>
        <a:bodyPr/>
        <a:lstStyle/>
        <a:p>
          <a:r>
            <a:rPr lang="pt-BR" b="1" dirty="0" smtClean="0"/>
            <a:t>TERCEIRO</a:t>
          </a:r>
          <a:endParaRPr lang="pt-BR" b="1" dirty="0"/>
        </a:p>
      </dgm:t>
    </dgm:pt>
    <dgm:pt modelId="{99E22119-D4C9-42AC-8379-E200D35362EF}" type="parTrans" cxnId="{1DB43204-EDF6-4207-883A-AFDEF0C64A5F}">
      <dgm:prSet/>
      <dgm:spPr/>
      <dgm:t>
        <a:bodyPr/>
        <a:lstStyle/>
        <a:p>
          <a:endParaRPr lang="pt-BR"/>
        </a:p>
      </dgm:t>
    </dgm:pt>
    <dgm:pt modelId="{24B63E25-D0D1-41A4-8276-D7040240867C}" type="sibTrans" cxnId="{1DB43204-EDF6-4207-883A-AFDEF0C64A5F}">
      <dgm:prSet/>
      <dgm:spPr/>
      <dgm:t>
        <a:bodyPr/>
        <a:lstStyle/>
        <a:p>
          <a:endParaRPr lang="pt-BR"/>
        </a:p>
      </dgm:t>
    </dgm:pt>
    <dgm:pt modelId="{94C527D1-D996-43F8-A05B-C044D949669E}">
      <dgm:prSet/>
      <dgm:spPr>
        <a:ln>
          <a:solidFill>
            <a:schemeClr val="accent3">
              <a:lumMod val="75000"/>
            </a:schemeClr>
          </a:solidFill>
        </a:ln>
      </dgm:spPr>
      <dgm:t>
        <a:bodyPr/>
        <a:lstStyle/>
        <a:p>
          <a:r>
            <a:rPr lang="pt-BR" dirty="0" smtClean="0">
              <a:latin typeface="Arial" pitchFamily="34" charset="0"/>
              <a:cs typeface="Arial" pitchFamily="34" charset="0"/>
            </a:rPr>
            <a:t>INTRODUÇÃO</a:t>
          </a:r>
          <a:endParaRPr lang="pt-BR" dirty="0">
            <a:latin typeface="Arial" pitchFamily="34" charset="0"/>
            <a:cs typeface="Arial" pitchFamily="34" charset="0"/>
          </a:endParaRPr>
        </a:p>
      </dgm:t>
    </dgm:pt>
    <dgm:pt modelId="{06008FD4-4A81-4CE4-8C5F-A1683067E64B}" type="parTrans" cxnId="{123E9CB2-A8AF-4D38-BCCF-D56C70269C7D}">
      <dgm:prSet/>
      <dgm:spPr/>
      <dgm:t>
        <a:bodyPr/>
        <a:lstStyle/>
        <a:p>
          <a:endParaRPr lang="pt-BR"/>
        </a:p>
      </dgm:t>
    </dgm:pt>
    <dgm:pt modelId="{2BBFF7BA-9210-4F3D-AF65-4532E77D9815}" type="sibTrans" cxnId="{123E9CB2-A8AF-4D38-BCCF-D56C70269C7D}">
      <dgm:prSet/>
      <dgm:spPr/>
      <dgm:t>
        <a:bodyPr/>
        <a:lstStyle/>
        <a:p>
          <a:endParaRPr lang="pt-BR"/>
        </a:p>
      </dgm:t>
    </dgm:pt>
    <dgm:pt modelId="{EB2B695C-610E-4470-9C76-E3E5FBEA19AC}">
      <dgm:prSet/>
      <dgm:spPr>
        <a:ln>
          <a:solidFill>
            <a:schemeClr val="accent3">
              <a:lumMod val="75000"/>
            </a:schemeClr>
          </a:solidFill>
        </a:ln>
      </dgm:spPr>
      <dgm:t>
        <a:bodyPr/>
        <a:lstStyle/>
        <a:p>
          <a:r>
            <a:rPr lang="pt-BR" dirty="0" smtClean="0">
              <a:latin typeface="Arial" pitchFamily="34" charset="0"/>
              <a:cs typeface="Arial" pitchFamily="34" charset="0"/>
            </a:rPr>
            <a:t>EXECUÇÃO ORÇAMENTÁRIA E FINANCEIRA</a:t>
          </a:r>
          <a:endParaRPr lang="pt-BR" dirty="0">
            <a:latin typeface="Arial" pitchFamily="34" charset="0"/>
            <a:cs typeface="Arial" pitchFamily="34" charset="0"/>
          </a:endParaRPr>
        </a:p>
      </dgm:t>
    </dgm:pt>
    <dgm:pt modelId="{C6F50C36-8B54-4C72-B3B4-FD26A243122D}" type="parTrans" cxnId="{A15ED8C6-F91D-44E5-9CEB-5B9AFDB372F1}">
      <dgm:prSet/>
      <dgm:spPr/>
      <dgm:t>
        <a:bodyPr/>
        <a:lstStyle/>
        <a:p>
          <a:endParaRPr lang="pt-BR"/>
        </a:p>
      </dgm:t>
    </dgm:pt>
    <dgm:pt modelId="{AED86405-5816-4A9F-A59B-7B5313EACCF8}" type="sibTrans" cxnId="{A15ED8C6-F91D-44E5-9CEB-5B9AFDB372F1}">
      <dgm:prSet/>
      <dgm:spPr/>
      <dgm:t>
        <a:bodyPr/>
        <a:lstStyle/>
        <a:p>
          <a:endParaRPr lang="pt-BR"/>
        </a:p>
      </dgm:t>
    </dgm:pt>
    <dgm:pt modelId="{E9F128EB-25FE-4072-8ACE-102E23C4605A}">
      <dgm:prSet>
        <dgm:style>
          <a:lnRef idx="1">
            <a:schemeClr val="accent3"/>
          </a:lnRef>
          <a:fillRef idx="3">
            <a:schemeClr val="accent3"/>
          </a:fillRef>
          <a:effectRef idx="2">
            <a:schemeClr val="accent3"/>
          </a:effectRef>
          <a:fontRef idx="minor">
            <a:schemeClr val="lt1"/>
          </a:fontRef>
        </dgm:style>
      </dgm:prSet>
      <dgm:spPr>
        <a:ln/>
      </dgm:spPr>
      <dgm:t>
        <a:bodyPr/>
        <a:lstStyle/>
        <a:p>
          <a:r>
            <a:rPr lang="pt-BR" b="1" dirty="0" smtClean="0"/>
            <a:t>QUARTO</a:t>
          </a:r>
          <a:endParaRPr lang="pt-BR" b="1" dirty="0"/>
        </a:p>
      </dgm:t>
    </dgm:pt>
    <dgm:pt modelId="{E4319C75-A543-4D98-B896-6A91D11261D4}" type="parTrans" cxnId="{D881818D-8A68-42E6-BB76-6169E0EC3DE0}">
      <dgm:prSet/>
      <dgm:spPr/>
      <dgm:t>
        <a:bodyPr/>
        <a:lstStyle/>
        <a:p>
          <a:endParaRPr lang="pt-BR"/>
        </a:p>
      </dgm:t>
    </dgm:pt>
    <dgm:pt modelId="{66AD9311-0A7E-4935-8C11-FD2260A67577}" type="sibTrans" cxnId="{D881818D-8A68-42E6-BB76-6169E0EC3DE0}">
      <dgm:prSet/>
      <dgm:spPr/>
      <dgm:t>
        <a:bodyPr/>
        <a:lstStyle/>
        <a:p>
          <a:endParaRPr lang="pt-BR"/>
        </a:p>
      </dgm:t>
    </dgm:pt>
    <dgm:pt modelId="{FFA87507-BDE9-4D01-9F7F-B06336FEA146}">
      <dgm:prSet/>
      <dgm:spPr>
        <a:ln>
          <a:solidFill>
            <a:schemeClr val="accent3">
              <a:lumMod val="75000"/>
            </a:schemeClr>
          </a:solidFill>
        </a:ln>
      </dgm:spPr>
      <dgm:t>
        <a:bodyPr/>
        <a:lstStyle/>
        <a:p>
          <a:r>
            <a:rPr lang="pt-BR" dirty="0" smtClean="0">
              <a:latin typeface="Arial" pitchFamily="34" charset="0"/>
              <a:cs typeface="Arial" pitchFamily="34" charset="0"/>
            </a:rPr>
            <a:t>AUDITORIAS </a:t>
          </a:r>
          <a:endParaRPr lang="pt-BR" dirty="0">
            <a:latin typeface="Arial" pitchFamily="34" charset="0"/>
            <a:cs typeface="Arial" pitchFamily="34" charset="0"/>
          </a:endParaRPr>
        </a:p>
      </dgm:t>
    </dgm:pt>
    <dgm:pt modelId="{10515BDC-1557-4223-810F-C2E374868BDA}" type="parTrans" cxnId="{F9A6B142-D8ED-4401-B43C-92AE810916BD}">
      <dgm:prSet/>
      <dgm:spPr/>
      <dgm:t>
        <a:bodyPr/>
        <a:lstStyle/>
        <a:p>
          <a:endParaRPr lang="pt-BR"/>
        </a:p>
      </dgm:t>
    </dgm:pt>
    <dgm:pt modelId="{154C0C7A-3663-4F94-BD02-625539B6A901}" type="sibTrans" cxnId="{F9A6B142-D8ED-4401-B43C-92AE810916BD}">
      <dgm:prSet/>
      <dgm:spPr/>
      <dgm:t>
        <a:bodyPr/>
        <a:lstStyle/>
        <a:p>
          <a:endParaRPr lang="pt-BR"/>
        </a:p>
      </dgm:t>
    </dgm:pt>
    <dgm:pt modelId="{8BF8C0EF-37CE-444E-A7C6-FB91D5330B27}">
      <dgm:prSet>
        <dgm:style>
          <a:lnRef idx="1">
            <a:schemeClr val="accent3"/>
          </a:lnRef>
          <a:fillRef idx="3">
            <a:schemeClr val="accent3"/>
          </a:fillRef>
          <a:effectRef idx="2">
            <a:schemeClr val="accent3"/>
          </a:effectRef>
          <a:fontRef idx="minor">
            <a:schemeClr val="lt1"/>
          </a:fontRef>
        </dgm:style>
      </dgm:prSet>
      <dgm:spPr>
        <a:ln/>
      </dgm:spPr>
      <dgm:t>
        <a:bodyPr/>
        <a:lstStyle/>
        <a:p>
          <a:r>
            <a:rPr lang="pt-BR" b="1" dirty="0" smtClean="0"/>
            <a:t>QUINTO</a:t>
          </a:r>
          <a:endParaRPr lang="pt-BR" b="1" dirty="0"/>
        </a:p>
      </dgm:t>
    </dgm:pt>
    <dgm:pt modelId="{37AE4674-654E-48C4-887C-943F5717372B}" type="parTrans" cxnId="{C21F5623-CEAE-4F38-9CC4-6E0417097337}">
      <dgm:prSet/>
      <dgm:spPr/>
      <dgm:t>
        <a:bodyPr/>
        <a:lstStyle/>
        <a:p>
          <a:endParaRPr lang="pt-BR"/>
        </a:p>
      </dgm:t>
    </dgm:pt>
    <dgm:pt modelId="{04A9A985-70BE-49BB-9D09-E7B3911D3A7B}" type="sibTrans" cxnId="{C21F5623-CEAE-4F38-9CC4-6E0417097337}">
      <dgm:prSet/>
      <dgm:spPr/>
      <dgm:t>
        <a:bodyPr/>
        <a:lstStyle/>
        <a:p>
          <a:endParaRPr lang="pt-BR"/>
        </a:p>
      </dgm:t>
    </dgm:pt>
    <dgm:pt modelId="{EB0F9456-F0FB-443D-B816-DD90DDFFEC55}">
      <dgm:prSet/>
      <dgm:spPr>
        <a:ln>
          <a:solidFill>
            <a:schemeClr val="accent3">
              <a:lumMod val="75000"/>
            </a:schemeClr>
          </a:solidFill>
        </a:ln>
      </dgm:spPr>
      <dgm:t>
        <a:bodyPr/>
        <a:lstStyle/>
        <a:p>
          <a:r>
            <a:rPr lang="pt-BR" dirty="0" smtClean="0">
              <a:latin typeface="Arial" pitchFamily="34" charset="0"/>
              <a:cs typeface="Arial" pitchFamily="34" charset="0"/>
            </a:rPr>
            <a:t>REDE FÍSICA DE SERVIÇOS DE SAÚDE</a:t>
          </a:r>
          <a:endParaRPr lang="pt-BR" dirty="0">
            <a:latin typeface="Arial" pitchFamily="34" charset="0"/>
            <a:cs typeface="Arial" pitchFamily="34" charset="0"/>
          </a:endParaRPr>
        </a:p>
      </dgm:t>
    </dgm:pt>
    <dgm:pt modelId="{C9214897-E74A-4F48-89E5-7A4A65D8B02B}" type="parTrans" cxnId="{03364262-2D3E-438B-ADF8-09738074974F}">
      <dgm:prSet/>
      <dgm:spPr/>
      <dgm:t>
        <a:bodyPr/>
        <a:lstStyle/>
        <a:p>
          <a:endParaRPr lang="pt-BR"/>
        </a:p>
      </dgm:t>
    </dgm:pt>
    <dgm:pt modelId="{E9974C59-475D-4097-BBBF-8A93AAFCA88C}" type="sibTrans" cxnId="{03364262-2D3E-438B-ADF8-09738074974F}">
      <dgm:prSet/>
      <dgm:spPr/>
      <dgm:t>
        <a:bodyPr/>
        <a:lstStyle/>
        <a:p>
          <a:endParaRPr lang="pt-BR"/>
        </a:p>
      </dgm:t>
    </dgm:pt>
    <dgm:pt modelId="{BE2C1AC9-045B-4BDE-8967-6FF12ABAFE37}">
      <dgm:prSet/>
      <dgm:spPr>
        <a:ln>
          <a:solidFill>
            <a:schemeClr val="accent3">
              <a:lumMod val="75000"/>
            </a:schemeClr>
          </a:solidFill>
        </a:ln>
      </dgm:spPr>
      <dgm:t>
        <a:bodyPr/>
        <a:lstStyle/>
        <a:p>
          <a:r>
            <a:rPr lang="pt-BR" dirty="0" smtClean="0">
              <a:latin typeface="Arial" pitchFamily="34" charset="0"/>
              <a:cs typeface="Arial" pitchFamily="34" charset="0"/>
            </a:rPr>
            <a:t>INDICADORES</a:t>
          </a:r>
          <a:endParaRPr lang="pt-BR" dirty="0">
            <a:latin typeface="Arial" pitchFamily="34" charset="0"/>
            <a:cs typeface="Arial" pitchFamily="34" charset="0"/>
          </a:endParaRPr>
        </a:p>
      </dgm:t>
    </dgm:pt>
    <dgm:pt modelId="{491FB3A0-FFEC-429D-8209-EFC4D0E9089F}" type="parTrans" cxnId="{9A56FFB3-5555-421B-AF3A-1A65D63C895D}">
      <dgm:prSet/>
      <dgm:spPr/>
      <dgm:t>
        <a:bodyPr/>
        <a:lstStyle/>
        <a:p>
          <a:endParaRPr lang="pt-BR"/>
        </a:p>
      </dgm:t>
    </dgm:pt>
    <dgm:pt modelId="{B3040BB6-19D1-4DF8-88B5-F57109AC9229}" type="sibTrans" cxnId="{9A56FFB3-5555-421B-AF3A-1A65D63C895D}">
      <dgm:prSet/>
      <dgm:spPr/>
      <dgm:t>
        <a:bodyPr/>
        <a:lstStyle/>
        <a:p>
          <a:endParaRPr lang="pt-BR"/>
        </a:p>
      </dgm:t>
    </dgm:pt>
    <dgm:pt modelId="{983DE649-C8D9-4BB9-837D-CDEC0C18A56E}" type="pres">
      <dgm:prSet presAssocID="{3B6611DC-4780-472E-ABD6-7DDD1FD248D7}" presName="linearFlow" presStyleCnt="0">
        <dgm:presLayoutVars>
          <dgm:dir/>
          <dgm:animLvl val="lvl"/>
          <dgm:resizeHandles val="exact"/>
        </dgm:presLayoutVars>
      </dgm:prSet>
      <dgm:spPr/>
    </dgm:pt>
    <dgm:pt modelId="{59573A89-A802-40E1-82AF-D5B8A7374D99}" type="pres">
      <dgm:prSet presAssocID="{4EE99444-F098-4D3F-912D-1FC413B3474B}" presName="composite" presStyleCnt="0"/>
      <dgm:spPr/>
    </dgm:pt>
    <dgm:pt modelId="{BAAADA8A-851C-4BFB-AAF2-B630B4BD90A9}" type="pres">
      <dgm:prSet presAssocID="{4EE99444-F098-4D3F-912D-1FC413B3474B}" presName="parentText" presStyleLbl="alignNode1" presStyleIdx="0" presStyleCnt="5">
        <dgm:presLayoutVars>
          <dgm:chMax val="1"/>
          <dgm:bulletEnabled val="1"/>
        </dgm:presLayoutVars>
      </dgm:prSet>
      <dgm:spPr/>
      <dgm:t>
        <a:bodyPr/>
        <a:lstStyle/>
        <a:p>
          <a:endParaRPr lang="pt-BR"/>
        </a:p>
      </dgm:t>
    </dgm:pt>
    <dgm:pt modelId="{B0332463-2284-4340-B9F7-E33FD2331E73}" type="pres">
      <dgm:prSet presAssocID="{4EE99444-F098-4D3F-912D-1FC413B3474B}" presName="descendantText" presStyleLbl="alignAcc1" presStyleIdx="0" presStyleCnt="5">
        <dgm:presLayoutVars>
          <dgm:bulletEnabled val="1"/>
        </dgm:presLayoutVars>
      </dgm:prSet>
      <dgm:spPr/>
      <dgm:t>
        <a:bodyPr/>
        <a:lstStyle/>
        <a:p>
          <a:endParaRPr lang="pt-BR"/>
        </a:p>
      </dgm:t>
    </dgm:pt>
    <dgm:pt modelId="{31F07A3F-EA3E-409A-BE0C-4A66428D5D93}" type="pres">
      <dgm:prSet presAssocID="{DE720D0A-569E-493B-AFAA-BD616A5E2345}" presName="sp" presStyleCnt="0"/>
      <dgm:spPr/>
    </dgm:pt>
    <dgm:pt modelId="{A3A4FAC6-3CAE-40E5-83B8-FFF0D403ED70}" type="pres">
      <dgm:prSet presAssocID="{FD3DBEC2-6B96-4697-956D-D22E59263B70}" presName="composite" presStyleCnt="0"/>
      <dgm:spPr/>
    </dgm:pt>
    <dgm:pt modelId="{C808F967-AB48-4450-8838-FC02C299580B}" type="pres">
      <dgm:prSet presAssocID="{FD3DBEC2-6B96-4697-956D-D22E59263B70}" presName="parentText" presStyleLbl="alignNode1" presStyleIdx="1" presStyleCnt="5">
        <dgm:presLayoutVars>
          <dgm:chMax val="1"/>
          <dgm:bulletEnabled val="1"/>
        </dgm:presLayoutVars>
      </dgm:prSet>
      <dgm:spPr/>
      <dgm:t>
        <a:bodyPr/>
        <a:lstStyle/>
        <a:p>
          <a:endParaRPr lang="pt-BR"/>
        </a:p>
      </dgm:t>
    </dgm:pt>
    <dgm:pt modelId="{BC91F664-391E-4376-88F9-240BE8DF8906}" type="pres">
      <dgm:prSet presAssocID="{FD3DBEC2-6B96-4697-956D-D22E59263B70}" presName="descendantText" presStyleLbl="alignAcc1" presStyleIdx="1" presStyleCnt="5">
        <dgm:presLayoutVars>
          <dgm:bulletEnabled val="1"/>
        </dgm:presLayoutVars>
      </dgm:prSet>
      <dgm:spPr/>
      <dgm:t>
        <a:bodyPr/>
        <a:lstStyle/>
        <a:p>
          <a:endParaRPr lang="pt-BR"/>
        </a:p>
      </dgm:t>
    </dgm:pt>
    <dgm:pt modelId="{93CB0FB3-DF76-4B0A-93CA-C31098EFF11C}" type="pres">
      <dgm:prSet presAssocID="{95212831-5081-4D83-8AF2-A421D5DA7A06}" presName="sp" presStyleCnt="0"/>
      <dgm:spPr/>
    </dgm:pt>
    <dgm:pt modelId="{84E3D85C-2719-4A8B-93C3-8DAFFB91B23C}" type="pres">
      <dgm:prSet presAssocID="{00DBE3DB-1429-4A2B-A81B-07A7C960326B}" presName="composite" presStyleCnt="0"/>
      <dgm:spPr/>
    </dgm:pt>
    <dgm:pt modelId="{BA7F8DC8-ED13-4C0B-BD58-670233E9B414}" type="pres">
      <dgm:prSet presAssocID="{00DBE3DB-1429-4A2B-A81B-07A7C960326B}" presName="parentText" presStyleLbl="alignNode1" presStyleIdx="2" presStyleCnt="5">
        <dgm:presLayoutVars>
          <dgm:chMax val="1"/>
          <dgm:bulletEnabled val="1"/>
        </dgm:presLayoutVars>
      </dgm:prSet>
      <dgm:spPr/>
      <dgm:t>
        <a:bodyPr/>
        <a:lstStyle/>
        <a:p>
          <a:endParaRPr lang="pt-BR"/>
        </a:p>
      </dgm:t>
    </dgm:pt>
    <dgm:pt modelId="{853045BC-BBA8-4641-A202-0E84895FA343}" type="pres">
      <dgm:prSet presAssocID="{00DBE3DB-1429-4A2B-A81B-07A7C960326B}" presName="descendantText" presStyleLbl="alignAcc1" presStyleIdx="2" presStyleCnt="5">
        <dgm:presLayoutVars>
          <dgm:bulletEnabled val="1"/>
        </dgm:presLayoutVars>
      </dgm:prSet>
      <dgm:spPr/>
      <dgm:t>
        <a:bodyPr/>
        <a:lstStyle/>
        <a:p>
          <a:endParaRPr lang="pt-BR"/>
        </a:p>
      </dgm:t>
    </dgm:pt>
    <dgm:pt modelId="{D817517A-DEFC-446E-99C3-1C076F65A435}" type="pres">
      <dgm:prSet presAssocID="{24B63E25-D0D1-41A4-8276-D7040240867C}" presName="sp" presStyleCnt="0"/>
      <dgm:spPr/>
    </dgm:pt>
    <dgm:pt modelId="{12C0929B-A9FA-4C2B-8DC9-A9D9E7468D01}" type="pres">
      <dgm:prSet presAssocID="{E9F128EB-25FE-4072-8ACE-102E23C4605A}" presName="composite" presStyleCnt="0"/>
      <dgm:spPr/>
    </dgm:pt>
    <dgm:pt modelId="{DA5960F9-0A4F-4D7E-ABE1-40AD0B14E376}" type="pres">
      <dgm:prSet presAssocID="{E9F128EB-25FE-4072-8ACE-102E23C4605A}" presName="parentText" presStyleLbl="alignNode1" presStyleIdx="3" presStyleCnt="5">
        <dgm:presLayoutVars>
          <dgm:chMax val="1"/>
          <dgm:bulletEnabled val="1"/>
        </dgm:presLayoutVars>
      </dgm:prSet>
      <dgm:spPr/>
      <dgm:t>
        <a:bodyPr/>
        <a:lstStyle/>
        <a:p>
          <a:endParaRPr lang="pt-BR"/>
        </a:p>
      </dgm:t>
    </dgm:pt>
    <dgm:pt modelId="{BD83F9E0-A5C4-47E6-8D53-486667722DBF}" type="pres">
      <dgm:prSet presAssocID="{E9F128EB-25FE-4072-8ACE-102E23C4605A}" presName="descendantText" presStyleLbl="alignAcc1" presStyleIdx="3" presStyleCnt="5">
        <dgm:presLayoutVars>
          <dgm:bulletEnabled val="1"/>
        </dgm:presLayoutVars>
      </dgm:prSet>
      <dgm:spPr/>
      <dgm:t>
        <a:bodyPr/>
        <a:lstStyle/>
        <a:p>
          <a:endParaRPr lang="pt-BR"/>
        </a:p>
      </dgm:t>
    </dgm:pt>
    <dgm:pt modelId="{7D2473C1-68CF-4F23-887E-4B3912B54F5F}" type="pres">
      <dgm:prSet presAssocID="{66AD9311-0A7E-4935-8C11-FD2260A67577}" presName="sp" presStyleCnt="0"/>
      <dgm:spPr/>
    </dgm:pt>
    <dgm:pt modelId="{343502DE-8966-49A9-ACF3-326915F747DF}" type="pres">
      <dgm:prSet presAssocID="{8BF8C0EF-37CE-444E-A7C6-FB91D5330B27}" presName="composite" presStyleCnt="0"/>
      <dgm:spPr/>
    </dgm:pt>
    <dgm:pt modelId="{F79BF96F-D482-4BB1-881A-005B0D3A210F}" type="pres">
      <dgm:prSet presAssocID="{8BF8C0EF-37CE-444E-A7C6-FB91D5330B27}" presName="parentText" presStyleLbl="alignNode1" presStyleIdx="4" presStyleCnt="5">
        <dgm:presLayoutVars>
          <dgm:chMax val="1"/>
          <dgm:bulletEnabled val="1"/>
        </dgm:presLayoutVars>
      </dgm:prSet>
      <dgm:spPr/>
      <dgm:t>
        <a:bodyPr/>
        <a:lstStyle/>
        <a:p>
          <a:endParaRPr lang="pt-BR"/>
        </a:p>
      </dgm:t>
    </dgm:pt>
    <dgm:pt modelId="{F13A8B15-C7B7-4EEF-B891-D4BF17DA27DB}" type="pres">
      <dgm:prSet presAssocID="{8BF8C0EF-37CE-444E-A7C6-FB91D5330B27}" presName="descendantText" presStyleLbl="alignAcc1" presStyleIdx="4" presStyleCnt="5">
        <dgm:presLayoutVars>
          <dgm:bulletEnabled val="1"/>
        </dgm:presLayoutVars>
      </dgm:prSet>
      <dgm:spPr/>
      <dgm:t>
        <a:bodyPr/>
        <a:lstStyle/>
        <a:p>
          <a:endParaRPr lang="pt-BR"/>
        </a:p>
      </dgm:t>
    </dgm:pt>
  </dgm:ptLst>
  <dgm:cxnLst>
    <dgm:cxn modelId="{5E19B9CD-A5DE-48BA-9359-97FF4D478233}" srcId="{3B6611DC-4780-472E-ABD6-7DDD1FD248D7}" destId="{FD3DBEC2-6B96-4697-956D-D22E59263B70}" srcOrd="1" destOrd="0" parTransId="{EACE7159-B73B-4557-B58B-FF966C4CFDA3}" sibTransId="{95212831-5081-4D83-8AF2-A421D5DA7A06}"/>
    <dgm:cxn modelId="{D1142EE1-1868-4F02-B3B2-D509C34F890F}" type="presOf" srcId="{EB0F9456-F0FB-443D-B816-DD90DDFFEC55}" destId="{BD83F9E0-A5C4-47E6-8D53-486667722DBF}" srcOrd="0" destOrd="0" presId="urn:microsoft.com/office/officeart/2005/8/layout/chevron2"/>
    <dgm:cxn modelId="{D881818D-8A68-42E6-BB76-6169E0EC3DE0}" srcId="{3B6611DC-4780-472E-ABD6-7DDD1FD248D7}" destId="{E9F128EB-25FE-4072-8ACE-102E23C4605A}" srcOrd="3" destOrd="0" parTransId="{E4319C75-A543-4D98-B896-6A91D11261D4}" sibTransId="{66AD9311-0A7E-4935-8C11-FD2260A67577}"/>
    <dgm:cxn modelId="{1DB43204-EDF6-4207-883A-AFDEF0C64A5F}" srcId="{3B6611DC-4780-472E-ABD6-7DDD1FD248D7}" destId="{00DBE3DB-1429-4A2B-A81B-07A7C960326B}" srcOrd="2" destOrd="0" parTransId="{99E22119-D4C9-42AC-8379-E200D35362EF}" sibTransId="{24B63E25-D0D1-41A4-8276-D7040240867C}"/>
    <dgm:cxn modelId="{78F3E0E4-63CD-4710-8432-933FD51FD1B8}" type="presOf" srcId="{00DBE3DB-1429-4A2B-A81B-07A7C960326B}" destId="{BA7F8DC8-ED13-4C0B-BD58-670233E9B414}" srcOrd="0" destOrd="0" presId="urn:microsoft.com/office/officeart/2005/8/layout/chevron2"/>
    <dgm:cxn modelId="{BD451884-67A9-4C0E-8DDD-210763CA0923}" type="presOf" srcId="{E9F128EB-25FE-4072-8ACE-102E23C4605A}" destId="{DA5960F9-0A4F-4D7E-ABE1-40AD0B14E376}" srcOrd="0" destOrd="0" presId="urn:microsoft.com/office/officeart/2005/8/layout/chevron2"/>
    <dgm:cxn modelId="{4C9E717E-E1F8-4323-BFFC-9AEDE54CF59B}" type="presOf" srcId="{EB2B695C-610E-4470-9C76-E3E5FBEA19AC}" destId="{BC91F664-391E-4376-88F9-240BE8DF8906}" srcOrd="0" destOrd="0" presId="urn:microsoft.com/office/officeart/2005/8/layout/chevron2"/>
    <dgm:cxn modelId="{88D5EB74-39FD-4F1E-ACBF-C2EBEC145F92}" type="presOf" srcId="{94C527D1-D996-43F8-A05B-C044D949669E}" destId="{B0332463-2284-4340-B9F7-E33FD2331E73}" srcOrd="0" destOrd="0" presId="urn:microsoft.com/office/officeart/2005/8/layout/chevron2"/>
    <dgm:cxn modelId="{123E9CB2-A8AF-4D38-BCCF-D56C70269C7D}" srcId="{4EE99444-F098-4D3F-912D-1FC413B3474B}" destId="{94C527D1-D996-43F8-A05B-C044D949669E}" srcOrd="0" destOrd="0" parTransId="{06008FD4-4A81-4CE4-8C5F-A1683067E64B}" sibTransId="{2BBFF7BA-9210-4F3D-AF65-4532E77D9815}"/>
    <dgm:cxn modelId="{20EC8B22-64D9-4100-ABF1-5F978C4BD0C8}" type="presOf" srcId="{8BF8C0EF-37CE-444E-A7C6-FB91D5330B27}" destId="{F79BF96F-D482-4BB1-881A-005B0D3A210F}" srcOrd="0" destOrd="0" presId="urn:microsoft.com/office/officeart/2005/8/layout/chevron2"/>
    <dgm:cxn modelId="{A15ED8C6-F91D-44E5-9CEB-5B9AFDB372F1}" srcId="{FD3DBEC2-6B96-4697-956D-D22E59263B70}" destId="{EB2B695C-610E-4470-9C76-E3E5FBEA19AC}" srcOrd="0" destOrd="0" parTransId="{C6F50C36-8B54-4C72-B3B4-FD26A243122D}" sibTransId="{AED86405-5816-4A9F-A59B-7B5313EACCF8}"/>
    <dgm:cxn modelId="{B22F1F18-1640-4ED6-A263-B40260A834B4}" srcId="{3B6611DC-4780-472E-ABD6-7DDD1FD248D7}" destId="{4EE99444-F098-4D3F-912D-1FC413B3474B}" srcOrd="0" destOrd="0" parTransId="{28CBC717-B9BF-4C75-B23E-122AB121B71D}" sibTransId="{DE720D0A-569E-493B-AFAA-BD616A5E2345}"/>
    <dgm:cxn modelId="{F9A6B142-D8ED-4401-B43C-92AE810916BD}" srcId="{00DBE3DB-1429-4A2B-A81B-07A7C960326B}" destId="{FFA87507-BDE9-4D01-9F7F-B06336FEA146}" srcOrd="0" destOrd="0" parTransId="{10515BDC-1557-4223-810F-C2E374868BDA}" sibTransId="{154C0C7A-3663-4F94-BD02-625539B6A901}"/>
    <dgm:cxn modelId="{C21F5623-CEAE-4F38-9CC4-6E0417097337}" srcId="{3B6611DC-4780-472E-ABD6-7DDD1FD248D7}" destId="{8BF8C0EF-37CE-444E-A7C6-FB91D5330B27}" srcOrd="4" destOrd="0" parTransId="{37AE4674-654E-48C4-887C-943F5717372B}" sibTransId="{04A9A985-70BE-49BB-9D09-E7B3911D3A7B}"/>
    <dgm:cxn modelId="{9A56FFB3-5555-421B-AF3A-1A65D63C895D}" srcId="{8BF8C0EF-37CE-444E-A7C6-FB91D5330B27}" destId="{BE2C1AC9-045B-4BDE-8967-6FF12ABAFE37}" srcOrd="0" destOrd="0" parTransId="{491FB3A0-FFEC-429D-8209-EFC4D0E9089F}" sibTransId="{B3040BB6-19D1-4DF8-88B5-F57109AC9229}"/>
    <dgm:cxn modelId="{0B85C79B-F481-4334-997F-8F5771FC5509}" type="presOf" srcId="{FFA87507-BDE9-4D01-9F7F-B06336FEA146}" destId="{853045BC-BBA8-4641-A202-0E84895FA343}" srcOrd="0" destOrd="0" presId="urn:microsoft.com/office/officeart/2005/8/layout/chevron2"/>
    <dgm:cxn modelId="{03364262-2D3E-438B-ADF8-09738074974F}" srcId="{E9F128EB-25FE-4072-8ACE-102E23C4605A}" destId="{EB0F9456-F0FB-443D-B816-DD90DDFFEC55}" srcOrd="0" destOrd="0" parTransId="{C9214897-E74A-4F48-89E5-7A4A65D8B02B}" sibTransId="{E9974C59-475D-4097-BBBF-8A93AAFCA88C}"/>
    <dgm:cxn modelId="{F528B4D6-4EB6-4719-B87A-ECEA3A83FCC4}" type="presOf" srcId="{BE2C1AC9-045B-4BDE-8967-6FF12ABAFE37}" destId="{F13A8B15-C7B7-4EEF-B891-D4BF17DA27DB}" srcOrd="0" destOrd="0" presId="urn:microsoft.com/office/officeart/2005/8/layout/chevron2"/>
    <dgm:cxn modelId="{900E3B82-4CA0-495B-A176-2D50DBFCA553}" type="presOf" srcId="{4EE99444-F098-4D3F-912D-1FC413B3474B}" destId="{BAAADA8A-851C-4BFB-AAF2-B630B4BD90A9}" srcOrd="0" destOrd="0" presId="urn:microsoft.com/office/officeart/2005/8/layout/chevron2"/>
    <dgm:cxn modelId="{B10098A4-3DB8-4214-A3D8-C8CD5D0BC3BC}" type="presOf" srcId="{3B6611DC-4780-472E-ABD6-7DDD1FD248D7}" destId="{983DE649-C8D9-4BB9-837D-CDEC0C18A56E}" srcOrd="0" destOrd="0" presId="urn:microsoft.com/office/officeart/2005/8/layout/chevron2"/>
    <dgm:cxn modelId="{BF76806A-89C2-45D3-ABC0-C2D19E95C468}" type="presOf" srcId="{FD3DBEC2-6B96-4697-956D-D22E59263B70}" destId="{C808F967-AB48-4450-8838-FC02C299580B}" srcOrd="0" destOrd="0" presId="urn:microsoft.com/office/officeart/2005/8/layout/chevron2"/>
    <dgm:cxn modelId="{89DF1D74-C7D0-41C6-9016-E76C1DDF0B65}" type="presParOf" srcId="{983DE649-C8D9-4BB9-837D-CDEC0C18A56E}" destId="{59573A89-A802-40E1-82AF-D5B8A7374D99}" srcOrd="0" destOrd="0" presId="urn:microsoft.com/office/officeart/2005/8/layout/chevron2"/>
    <dgm:cxn modelId="{CA5EC5BF-05E7-4B2B-A61A-4772C6B27C60}" type="presParOf" srcId="{59573A89-A802-40E1-82AF-D5B8A7374D99}" destId="{BAAADA8A-851C-4BFB-AAF2-B630B4BD90A9}" srcOrd="0" destOrd="0" presId="urn:microsoft.com/office/officeart/2005/8/layout/chevron2"/>
    <dgm:cxn modelId="{66E4CCA9-F83A-4F7A-83A8-4C8128938CC1}" type="presParOf" srcId="{59573A89-A802-40E1-82AF-D5B8A7374D99}" destId="{B0332463-2284-4340-B9F7-E33FD2331E73}" srcOrd="1" destOrd="0" presId="urn:microsoft.com/office/officeart/2005/8/layout/chevron2"/>
    <dgm:cxn modelId="{133379C6-6F10-4E14-A2AE-0E6280657557}" type="presParOf" srcId="{983DE649-C8D9-4BB9-837D-CDEC0C18A56E}" destId="{31F07A3F-EA3E-409A-BE0C-4A66428D5D93}" srcOrd="1" destOrd="0" presId="urn:microsoft.com/office/officeart/2005/8/layout/chevron2"/>
    <dgm:cxn modelId="{9F1D7B72-2C82-4D20-83E0-65BAE936B10B}" type="presParOf" srcId="{983DE649-C8D9-4BB9-837D-CDEC0C18A56E}" destId="{A3A4FAC6-3CAE-40E5-83B8-FFF0D403ED70}" srcOrd="2" destOrd="0" presId="urn:microsoft.com/office/officeart/2005/8/layout/chevron2"/>
    <dgm:cxn modelId="{2DC882CB-8878-41E6-A204-F4B0805DC2B4}" type="presParOf" srcId="{A3A4FAC6-3CAE-40E5-83B8-FFF0D403ED70}" destId="{C808F967-AB48-4450-8838-FC02C299580B}" srcOrd="0" destOrd="0" presId="urn:microsoft.com/office/officeart/2005/8/layout/chevron2"/>
    <dgm:cxn modelId="{CB210B03-49AC-4613-B042-0DB68EA85724}" type="presParOf" srcId="{A3A4FAC6-3CAE-40E5-83B8-FFF0D403ED70}" destId="{BC91F664-391E-4376-88F9-240BE8DF8906}" srcOrd="1" destOrd="0" presId="urn:microsoft.com/office/officeart/2005/8/layout/chevron2"/>
    <dgm:cxn modelId="{38D89707-AA7F-4523-AEA7-99B0EA001A5B}" type="presParOf" srcId="{983DE649-C8D9-4BB9-837D-CDEC0C18A56E}" destId="{93CB0FB3-DF76-4B0A-93CA-C31098EFF11C}" srcOrd="3" destOrd="0" presId="urn:microsoft.com/office/officeart/2005/8/layout/chevron2"/>
    <dgm:cxn modelId="{DCE6AE5C-D79B-449F-A1D1-7B535285A4C3}" type="presParOf" srcId="{983DE649-C8D9-4BB9-837D-CDEC0C18A56E}" destId="{84E3D85C-2719-4A8B-93C3-8DAFFB91B23C}" srcOrd="4" destOrd="0" presId="urn:microsoft.com/office/officeart/2005/8/layout/chevron2"/>
    <dgm:cxn modelId="{EE4617BA-7906-4EDB-BA85-AD8FF1079800}" type="presParOf" srcId="{84E3D85C-2719-4A8B-93C3-8DAFFB91B23C}" destId="{BA7F8DC8-ED13-4C0B-BD58-670233E9B414}" srcOrd="0" destOrd="0" presId="urn:microsoft.com/office/officeart/2005/8/layout/chevron2"/>
    <dgm:cxn modelId="{F6D959D1-342F-4513-91FA-1DDD322E0654}" type="presParOf" srcId="{84E3D85C-2719-4A8B-93C3-8DAFFB91B23C}" destId="{853045BC-BBA8-4641-A202-0E84895FA343}" srcOrd="1" destOrd="0" presId="urn:microsoft.com/office/officeart/2005/8/layout/chevron2"/>
    <dgm:cxn modelId="{01F3C995-D4D2-47EF-B2FC-D8EC25B115FD}" type="presParOf" srcId="{983DE649-C8D9-4BB9-837D-CDEC0C18A56E}" destId="{D817517A-DEFC-446E-99C3-1C076F65A435}" srcOrd="5" destOrd="0" presId="urn:microsoft.com/office/officeart/2005/8/layout/chevron2"/>
    <dgm:cxn modelId="{91A473AE-18E1-47A9-9E28-E3E1E7E30110}" type="presParOf" srcId="{983DE649-C8D9-4BB9-837D-CDEC0C18A56E}" destId="{12C0929B-A9FA-4C2B-8DC9-A9D9E7468D01}" srcOrd="6" destOrd="0" presId="urn:microsoft.com/office/officeart/2005/8/layout/chevron2"/>
    <dgm:cxn modelId="{8C24AA7D-5942-4360-8D77-10009604D96E}" type="presParOf" srcId="{12C0929B-A9FA-4C2B-8DC9-A9D9E7468D01}" destId="{DA5960F9-0A4F-4D7E-ABE1-40AD0B14E376}" srcOrd="0" destOrd="0" presId="urn:microsoft.com/office/officeart/2005/8/layout/chevron2"/>
    <dgm:cxn modelId="{DA14DE9A-FE10-4CEA-B17B-E8C86E421534}" type="presParOf" srcId="{12C0929B-A9FA-4C2B-8DC9-A9D9E7468D01}" destId="{BD83F9E0-A5C4-47E6-8D53-486667722DBF}" srcOrd="1" destOrd="0" presId="urn:microsoft.com/office/officeart/2005/8/layout/chevron2"/>
    <dgm:cxn modelId="{7F1A3BF4-EE99-452B-8A68-BC274E4C3BEF}" type="presParOf" srcId="{983DE649-C8D9-4BB9-837D-CDEC0C18A56E}" destId="{7D2473C1-68CF-4F23-887E-4B3912B54F5F}" srcOrd="7" destOrd="0" presId="urn:microsoft.com/office/officeart/2005/8/layout/chevron2"/>
    <dgm:cxn modelId="{56933AA0-1C34-41FC-83C5-02EE977C5629}" type="presParOf" srcId="{983DE649-C8D9-4BB9-837D-CDEC0C18A56E}" destId="{343502DE-8966-49A9-ACF3-326915F747DF}" srcOrd="8" destOrd="0" presId="urn:microsoft.com/office/officeart/2005/8/layout/chevron2"/>
    <dgm:cxn modelId="{3B8A4496-EBE7-4A40-B137-DDDE04B48EE6}" type="presParOf" srcId="{343502DE-8966-49A9-ACF3-326915F747DF}" destId="{F79BF96F-D482-4BB1-881A-005B0D3A210F}" srcOrd="0" destOrd="0" presId="urn:microsoft.com/office/officeart/2005/8/layout/chevron2"/>
    <dgm:cxn modelId="{4F77E61F-C330-4B52-AB1D-450537BBC078}" type="presParOf" srcId="{343502DE-8966-49A9-ACF3-326915F747DF}" destId="{F13A8B15-C7B7-4EEF-B891-D4BF17DA27DB}" srcOrd="1" destOrd="0" presId="urn:microsoft.com/office/officeart/2005/8/layout/chevron2"/>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7B4555C-F59F-429E-9642-501C4432173D}"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pt-BR"/>
        </a:p>
      </dgm:t>
    </dgm:pt>
    <dgm:pt modelId="{BCFB2B9D-6251-494C-A78B-FB7A22C1EEA9}" type="pres">
      <dgm:prSet presAssocID="{07B4555C-F59F-429E-9642-501C4432173D}" presName="composite" presStyleCnt="0">
        <dgm:presLayoutVars>
          <dgm:chMax val="1"/>
          <dgm:dir/>
          <dgm:resizeHandles val="exact"/>
        </dgm:presLayoutVars>
      </dgm:prSet>
      <dgm:spPr/>
      <dgm:t>
        <a:bodyPr/>
        <a:lstStyle/>
        <a:p>
          <a:endParaRPr lang="pt-BR"/>
        </a:p>
      </dgm:t>
    </dgm:pt>
  </dgm:ptLst>
  <dgm:cxnLst>
    <dgm:cxn modelId="{E8D89D30-CAF0-4D97-BC44-0B3A0517032A}" type="presOf" srcId="{07B4555C-F59F-429E-9642-501C4432173D}" destId="{BCFB2B9D-6251-494C-A78B-FB7A22C1EEA9}" srcOrd="0"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7B4555C-F59F-429E-9642-501C4432173D}" type="doc">
      <dgm:prSet loTypeId="urn:microsoft.com/office/officeart/2005/8/layout/hierarchy2" loCatId="hierarchy" qsTypeId="urn:microsoft.com/office/officeart/2005/8/quickstyle/3d1" qsCatId="3D" csTypeId="urn:microsoft.com/office/officeart/2005/8/colors/accent3_2" csCatId="accent3" phldr="1"/>
      <dgm:spPr/>
      <dgm:t>
        <a:bodyPr/>
        <a:lstStyle/>
        <a:p>
          <a:endParaRPr lang="pt-BR"/>
        </a:p>
      </dgm:t>
    </dgm:pt>
    <dgm:pt modelId="{A771A4EF-1978-416D-9636-0CD289F67425}">
      <dgm:prSet phldrT="[Texto]" custT="1">
        <dgm:style>
          <a:lnRef idx="1">
            <a:schemeClr val="accent3"/>
          </a:lnRef>
          <a:fillRef idx="2">
            <a:schemeClr val="accent3"/>
          </a:fillRef>
          <a:effectRef idx="1">
            <a:schemeClr val="accent3"/>
          </a:effectRef>
          <a:fontRef idx="minor">
            <a:schemeClr val="dk1"/>
          </a:fontRef>
        </dgm:style>
      </dgm:prSet>
      <dgm:spPr/>
      <dgm:t>
        <a:bodyPr/>
        <a:lstStyle/>
        <a:p>
          <a:r>
            <a:rPr lang="pt-BR" sz="2400" dirty="0" smtClean="0">
              <a:solidFill>
                <a:schemeClr val="tx1"/>
              </a:solidFill>
              <a:latin typeface="Arial" pitchFamily="34" charset="0"/>
              <a:cs typeface="Arial" pitchFamily="34" charset="0"/>
            </a:rPr>
            <a:t>Rede física de serviços de saúde – próprios e privados contratados e indicadores de saúde</a:t>
          </a:r>
          <a:endParaRPr lang="pt-BR" sz="2400" dirty="0">
            <a:solidFill>
              <a:schemeClr val="tx1"/>
            </a:solidFill>
            <a:latin typeface="Arial" pitchFamily="34" charset="0"/>
            <a:cs typeface="Arial" pitchFamily="34" charset="0"/>
          </a:endParaRPr>
        </a:p>
      </dgm:t>
    </dgm:pt>
    <dgm:pt modelId="{7647CFAA-405C-49C1-AE90-198221A6FB0A}" type="parTrans" cxnId="{AC9E6061-904F-4E66-B8A5-04E132220C26}">
      <dgm:prSet/>
      <dgm:spPr/>
      <dgm:t>
        <a:bodyPr/>
        <a:lstStyle/>
        <a:p>
          <a:endParaRPr lang="pt-BR"/>
        </a:p>
      </dgm:t>
    </dgm:pt>
    <dgm:pt modelId="{A710070B-4C90-4424-B0D1-255B54F2CB92}" type="sibTrans" cxnId="{AC9E6061-904F-4E66-B8A5-04E132220C26}">
      <dgm:prSet/>
      <dgm:spPr/>
      <dgm:t>
        <a:bodyPr/>
        <a:lstStyle/>
        <a:p>
          <a:endParaRPr lang="pt-BR"/>
        </a:p>
      </dgm:t>
    </dgm:pt>
    <dgm:pt modelId="{413434A4-07E6-4933-A509-9A7B3EE85B1A}">
      <dgm:prSet phldrT="[Texto]" custT="1">
        <dgm:style>
          <a:lnRef idx="1">
            <a:schemeClr val="accent3"/>
          </a:lnRef>
          <a:fillRef idx="2">
            <a:schemeClr val="accent3"/>
          </a:fillRef>
          <a:effectRef idx="1">
            <a:schemeClr val="accent3"/>
          </a:effectRef>
          <a:fontRef idx="minor">
            <a:schemeClr val="dk1"/>
          </a:fontRef>
        </dgm:style>
      </dgm:prSet>
      <dgm:spPr/>
      <dgm:t>
        <a:bodyPr/>
        <a:lstStyle/>
        <a:p>
          <a:r>
            <a:rPr lang="pt-BR" sz="2400" dirty="0" smtClean="0">
              <a:solidFill>
                <a:schemeClr val="tx1"/>
              </a:solidFill>
              <a:latin typeface="Arial" pitchFamily="34" charset="0"/>
              <a:cs typeface="Arial" pitchFamily="34" charset="0"/>
            </a:rPr>
            <a:t>Relatório tipo de estabelecimento e tipo de administração </a:t>
          </a:r>
          <a:endParaRPr lang="pt-BR" sz="2400" dirty="0">
            <a:solidFill>
              <a:schemeClr val="tx1"/>
            </a:solidFill>
            <a:latin typeface="Arial" pitchFamily="34" charset="0"/>
            <a:cs typeface="Arial" pitchFamily="34" charset="0"/>
          </a:endParaRPr>
        </a:p>
      </dgm:t>
    </dgm:pt>
    <dgm:pt modelId="{2FFD5184-0DF3-4316-97E3-72863FE5F746}" type="parTrans" cxnId="{D303E393-64D0-4A05-BB91-06257620228D}">
      <dgm:prSet/>
      <dgm:spPr/>
      <dgm:t>
        <a:bodyPr/>
        <a:lstStyle/>
        <a:p>
          <a:endParaRPr lang="pt-BR" dirty="0"/>
        </a:p>
      </dgm:t>
    </dgm:pt>
    <dgm:pt modelId="{F93EAA60-B2EF-4804-975E-6D3F4FF36E15}" type="sibTrans" cxnId="{D303E393-64D0-4A05-BB91-06257620228D}">
      <dgm:prSet/>
      <dgm:spPr/>
      <dgm:t>
        <a:bodyPr/>
        <a:lstStyle/>
        <a:p>
          <a:endParaRPr lang="pt-BR"/>
        </a:p>
      </dgm:t>
    </dgm:pt>
    <dgm:pt modelId="{902B2BE8-AB03-43A2-9040-DC2EDE175F80}">
      <dgm:prSet phldrT="[Texto]" custT="1">
        <dgm:style>
          <a:lnRef idx="1">
            <a:schemeClr val="accent3"/>
          </a:lnRef>
          <a:fillRef idx="2">
            <a:schemeClr val="accent3"/>
          </a:fillRef>
          <a:effectRef idx="1">
            <a:schemeClr val="accent3"/>
          </a:effectRef>
          <a:fontRef idx="minor">
            <a:schemeClr val="dk1"/>
          </a:fontRef>
        </dgm:style>
      </dgm:prSet>
      <dgm:spPr/>
      <dgm:t>
        <a:bodyPr/>
        <a:lstStyle/>
        <a:p>
          <a:r>
            <a:rPr lang="pt-BR" sz="2400" dirty="0" smtClean="0">
              <a:solidFill>
                <a:schemeClr val="tx1"/>
              </a:solidFill>
              <a:latin typeface="Arial" pitchFamily="34" charset="0"/>
              <a:cs typeface="Arial" pitchFamily="34" charset="0"/>
            </a:rPr>
            <a:t>Relatório de dados e produção de serviços  </a:t>
          </a:r>
          <a:endParaRPr lang="pt-BR" sz="2400" dirty="0">
            <a:solidFill>
              <a:schemeClr val="tx1"/>
            </a:solidFill>
            <a:latin typeface="Arial" pitchFamily="34" charset="0"/>
            <a:cs typeface="Arial" pitchFamily="34" charset="0"/>
          </a:endParaRPr>
        </a:p>
      </dgm:t>
    </dgm:pt>
    <dgm:pt modelId="{7F877018-1219-4CC9-ADD5-37CCEFB5D793}" type="parTrans" cxnId="{321946BD-1B08-4B9E-8C75-582D58D6039D}">
      <dgm:prSet/>
      <dgm:spPr/>
      <dgm:t>
        <a:bodyPr/>
        <a:lstStyle/>
        <a:p>
          <a:endParaRPr lang="pt-BR" dirty="0">
            <a:ln>
              <a:solidFill>
                <a:srgbClr val="99AADB"/>
              </a:solidFill>
            </a:ln>
          </a:endParaRPr>
        </a:p>
      </dgm:t>
    </dgm:pt>
    <dgm:pt modelId="{F790F63D-769B-47E4-8016-1389263491C1}" type="sibTrans" cxnId="{321946BD-1B08-4B9E-8C75-582D58D6039D}">
      <dgm:prSet/>
      <dgm:spPr/>
      <dgm:t>
        <a:bodyPr/>
        <a:lstStyle/>
        <a:p>
          <a:endParaRPr lang="pt-BR"/>
        </a:p>
      </dgm:t>
    </dgm:pt>
    <dgm:pt modelId="{65796FFE-1FC3-4BBC-B134-15F12BBA65AE}">
      <dgm:prSet phldrT="[Texto]" custT="1">
        <dgm:style>
          <a:lnRef idx="1">
            <a:schemeClr val="accent3"/>
          </a:lnRef>
          <a:fillRef idx="2">
            <a:schemeClr val="accent3"/>
          </a:fillRef>
          <a:effectRef idx="1">
            <a:schemeClr val="accent3"/>
          </a:effectRef>
          <a:fontRef idx="minor">
            <a:schemeClr val="dk1"/>
          </a:fontRef>
        </dgm:style>
      </dgm:prSet>
      <dgm:spPr/>
      <dgm:t>
        <a:bodyPr/>
        <a:lstStyle/>
        <a:p>
          <a:r>
            <a:rPr lang="pt-BR" sz="2400" dirty="0" smtClean="0">
              <a:solidFill>
                <a:schemeClr val="tx1"/>
              </a:solidFill>
              <a:latin typeface="Arial" pitchFamily="34" charset="0"/>
              <a:cs typeface="Arial" pitchFamily="34" charset="0"/>
            </a:rPr>
            <a:t>Relatório de Indicadores de Saúde</a:t>
          </a:r>
          <a:endParaRPr lang="pt-BR" sz="2400" dirty="0">
            <a:solidFill>
              <a:schemeClr val="tx1"/>
            </a:solidFill>
            <a:latin typeface="Arial" pitchFamily="34" charset="0"/>
            <a:cs typeface="Arial" pitchFamily="34" charset="0"/>
          </a:endParaRPr>
        </a:p>
      </dgm:t>
    </dgm:pt>
    <dgm:pt modelId="{A79DA2B8-AB64-4FFE-8B72-2421196A7FAE}" type="parTrans" cxnId="{760AE6FA-C5D4-4F11-8675-05EB6B9EA528}">
      <dgm:prSet/>
      <dgm:spPr/>
      <dgm:t>
        <a:bodyPr/>
        <a:lstStyle/>
        <a:p>
          <a:endParaRPr lang="pt-BR" dirty="0"/>
        </a:p>
      </dgm:t>
    </dgm:pt>
    <dgm:pt modelId="{C882BB35-D5B4-45DD-A6C1-07C8EBAFD454}" type="sibTrans" cxnId="{760AE6FA-C5D4-4F11-8675-05EB6B9EA528}">
      <dgm:prSet/>
      <dgm:spPr/>
      <dgm:t>
        <a:bodyPr/>
        <a:lstStyle/>
        <a:p>
          <a:endParaRPr lang="pt-BR"/>
        </a:p>
      </dgm:t>
    </dgm:pt>
    <dgm:pt modelId="{C840D906-8372-4227-9065-A5E812B77064}" type="pres">
      <dgm:prSet presAssocID="{07B4555C-F59F-429E-9642-501C4432173D}" presName="diagram" presStyleCnt="0">
        <dgm:presLayoutVars>
          <dgm:chPref val="1"/>
          <dgm:dir/>
          <dgm:animOne val="branch"/>
          <dgm:animLvl val="lvl"/>
          <dgm:resizeHandles val="exact"/>
        </dgm:presLayoutVars>
      </dgm:prSet>
      <dgm:spPr/>
      <dgm:t>
        <a:bodyPr/>
        <a:lstStyle/>
        <a:p>
          <a:endParaRPr lang="pt-BR"/>
        </a:p>
      </dgm:t>
    </dgm:pt>
    <dgm:pt modelId="{B930E3CB-07A4-4512-9240-170DC0F45AC4}" type="pres">
      <dgm:prSet presAssocID="{A771A4EF-1978-416D-9636-0CD289F67425}" presName="root1" presStyleCnt="0"/>
      <dgm:spPr/>
      <dgm:t>
        <a:bodyPr/>
        <a:lstStyle/>
        <a:p>
          <a:endParaRPr lang="pt-BR"/>
        </a:p>
      </dgm:t>
    </dgm:pt>
    <dgm:pt modelId="{506D2194-BA34-4C61-9FE9-7A563D6EC2B4}" type="pres">
      <dgm:prSet presAssocID="{A771A4EF-1978-416D-9636-0CD289F67425}" presName="LevelOneTextNode" presStyleLbl="node0" presStyleIdx="0" presStyleCnt="1">
        <dgm:presLayoutVars>
          <dgm:chPref val="3"/>
        </dgm:presLayoutVars>
      </dgm:prSet>
      <dgm:spPr/>
      <dgm:t>
        <a:bodyPr/>
        <a:lstStyle/>
        <a:p>
          <a:endParaRPr lang="pt-BR"/>
        </a:p>
      </dgm:t>
    </dgm:pt>
    <dgm:pt modelId="{B9911EBD-882E-4CFE-845C-322FDD4480CD}" type="pres">
      <dgm:prSet presAssocID="{A771A4EF-1978-416D-9636-0CD289F67425}" presName="level2hierChild" presStyleCnt="0"/>
      <dgm:spPr/>
      <dgm:t>
        <a:bodyPr/>
        <a:lstStyle/>
        <a:p>
          <a:endParaRPr lang="pt-BR"/>
        </a:p>
      </dgm:t>
    </dgm:pt>
    <dgm:pt modelId="{1ADCE2F7-6882-42FC-9B3F-83AC71BC1CB3}" type="pres">
      <dgm:prSet presAssocID="{2FFD5184-0DF3-4316-97E3-72863FE5F746}" presName="conn2-1" presStyleLbl="parChTrans1D2" presStyleIdx="0" presStyleCnt="3"/>
      <dgm:spPr/>
      <dgm:t>
        <a:bodyPr/>
        <a:lstStyle/>
        <a:p>
          <a:endParaRPr lang="pt-BR"/>
        </a:p>
      </dgm:t>
    </dgm:pt>
    <dgm:pt modelId="{D92EA75A-D088-4E98-BEE9-6418B579BAA7}" type="pres">
      <dgm:prSet presAssocID="{2FFD5184-0DF3-4316-97E3-72863FE5F746}" presName="connTx" presStyleLbl="parChTrans1D2" presStyleIdx="0" presStyleCnt="3"/>
      <dgm:spPr/>
      <dgm:t>
        <a:bodyPr/>
        <a:lstStyle/>
        <a:p>
          <a:endParaRPr lang="pt-BR"/>
        </a:p>
      </dgm:t>
    </dgm:pt>
    <dgm:pt modelId="{7AB2658F-A655-4CE7-9D68-4841C118FA5E}" type="pres">
      <dgm:prSet presAssocID="{413434A4-07E6-4933-A509-9A7B3EE85B1A}" presName="root2" presStyleCnt="0"/>
      <dgm:spPr/>
      <dgm:t>
        <a:bodyPr/>
        <a:lstStyle/>
        <a:p>
          <a:endParaRPr lang="pt-BR"/>
        </a:p>
      </dgm:t>
    </dgm:pt>
    <dgm:pt modelId="{7AE3708A-B2CD-4958-8EC3-43C0347E577B}" type="pres">
      <dgm:prSet presAssocID="{413434A4-07E6-4933-A509-9A7B3EE85B1A}" presName="LevelTwoTextNode" presStyleLbl="node2" presStyleIdx="0" presStyleCnt="3" custScaleY="76479" custLinFactNeighborX="-231" custLinFactNeighborY="-5574">
        <dgm:presLayoutVars>
          <dgm:chPref val="3"/>
        </dgm:presLayoutVars>
      </dgm:prSet>
      <dgm:spPr/>
      <dgm:t>
        <a:bodyPr/>
        <a:lstStyle/>
        <a:p>
          <a:endParaRPr lang="pt-BR"/>
        </a:p>
      </dgm:t>
    </dgm:pt>
    <dgm:pt modelId="{810ADF6B-AA3A-464F-9E88-A49AEFA807A2}" type="pres">
      <dgm:prSet presAssocID="{413434A4-07E6-4933-A509-9A7B3EE85B1A}" presName="level3hierChild" presStyleCnt="0"/>
      <dgm:spPr/>
      <dgm:t>
        <a:bodyPr/>
        <a:lstStyle/>
        <a:p>
          <a:endParaRPr lang="pt-BR"/>
        </a:p>
      </dgm:t>
    </dgm:pt>
    <dgm:pt modelId="{BA1FD3DC-124B-48CA-8417-1A42C35FD90A}" type="pres">
      <dgm:prSet presAssocID="{7F877018-1219-4CC9-ADD5-37CCEFB5D793}" presName="conn2-1" presStyleLbl="parChTrans1D2" presStyleIdx="1" presStyleCnt="3"/>
      <dgm:spPr/>
      <dgm:t>
        <a:bodyPr/>
        <a:lstStyle/>
        <a:p>
          <a:endParaRPr lang="pt-BR"/>
        </a:p>
      </dgm:t>
    </dgm:pt>
    <dgm:pt modelId="{69F0EE13-9E63-445E-A012-CDB43C114723}" type="pres">
      <dgm:prSet presAssocID="{7F877018-1219-4CC9-ADD5-37CCEFB5D793}" presName="connTx" presStyleLbl="parChTrans1D2" presStyleIdx="1" presStyleCnt="3"/>
      <dgm:spPr/>
      <dgm:t>
        <a:bodyPr/>
        <a:lstStyle/>
        <a:p>
          <a:endParaRPr lang="pt-BR"/>
        </a:p>
      </dgm:t>
    </dgm:pt>
    <dgm:pt modelId="{8C075218-7059-433B-9E80-9CF1D01E567E}" type="pres">
      <dgm:prSet presAssocID="{902B2BE8-AB03-43A2-9040-DC2EDE175F80}" presName="root2" presStyleCnt="0"/>
      <dgm:spPr/>
      <dgm:t>
        <a:bodyPr/>
        <a:lstStyle/>
        <a:p>
          <a:endParaRPr lang="pt-BR"/>
        </a:p>
      </dgm:t>
    </dgm:pt>
    <dgm:pt modelId="{14B4035F-1C1C-448B-8779-A8EA9FB12037}" type="pres">
      <dgm:prSet presAssocID="{902B2BE8-AB03-43A2-9040-DC2EDE175F80}" presName="LevelTwoTextNode" presStyleLbl="node2" presStyleIdx="1" presStyleCnt="3" custScaleY="80338" custLinFactNeighborX="1669" custLinFactNeighborY="452">
        <dgm:presLayoutVars>
          <dgm:chPref val="3"/>
        </dgm:presLayoutVars>
      </dgm:prSet>
      <dgm:spPr/>
      <dgm:t>
        <a:bodyPr/>
        <a:lstStyle/>
        <a:p>
          <a:endParaRPr lang="pt-BR"/>
        </a:p>
      </dgm:t>
    </dgm:pt>
    <dgm:pt modelId="{532BAA48-7BD8-4A38-B1FC-82C4EB6534D1}" type="pres">
      <dgm:prSet presAssocID="{902B2BE8-AB03-43A2-9040-DC2EDE175F80}" presName="level3hierChild" presStyleCnt="0"/>
      <dgm:spPr/>
      <dgm:t>
        <a:bodyPr/>
        <a:lstStyle/>
        <a:p>
          <a:endParaRPr lang="pt-BR"/>
        </a:p>
      </dgm:t>
    </dgm:pt>
    <dgm:pt modelId="{FFF592BA-EB64-4B52-84E2-AB365CEDCF53}" type="pres">
      <dgm:prSet presAssocID="{A79DA2B8-AB64-4FFE-8B72-2421196A7FAE}" presName="conn2-1" presStyleLbl="parChTrans1D2" presStyleIdx="2" presStyleCnt="3"/>
      <dgm:spPr/>
      <dgm:t>
        <a:bodyPr/>
        <a:lstStyle/>
        <a:p>
          <a:endParaRPr lang="pt-BR"/>
        </a:p>
      </dgm:t>
    </dgm:pt>
    <dgm:pt modelId="{96B97B22-6236-4CA9-B039-7C3942B0CC95}" type="pres">
      <dgm:prSet presAssocID="{A79DA2B8-AB64-4FFE-8B72-2421196A7FAE}" presName="connTx" presStyleLbl="parChTrans1D2" presStyleIdx="2" presStyleCnt="3"/>
      <dgm:spPr/>
      <dgm:t>
        <a:bodyPr/>
        <a:lstStyle/>
        <a:p>
          <a:endParaRPr lang="pt-BR"/>
        </a:p>
      </dgm:t>
    </dgm:pt>
    <dgm:pt modelId="{B27B1EFF-95ED-40BC-A610-8C3DF24DCE48}" type="pres">
      <dgm:prSet presAssocID="{65796FFE-1FC3-4BBC-B134-15F12BBA65AE}" presName="root2" presStyleCnt="0"/>
      <dgm:spPr/>
      <dgm:t>
        <a:bodyPr/>
        <a:lstStyle/>
        <a:p>
          <a:endParaRPr lang="pt-BR"/>
        </a:p>
      </dgm:t>
    </dgm:pt>
    <dgm:pt modelId="{B7C6EB84-A2CC-47EE-A513-4BA2E5FDD118}" type="pres">
      <dgm:prSet presAssocID="{65796FFE-1FC3-4BBC-B134-15F12BBA65AE}" presName="LevelTwoTextNode" presStyleLbl="node2" presStyleIdx="2" presStyleCnt="3" custScaleY="68134">
        <dgm:presLayoutVars>
          <dgm:chPref val="3"/>
        </dgm:presLayoutVars>
      </dgm:prSet>
      <dgm:spPr/>
      <dgm:t>
        <a:bodyPr/>
        <a:lstStyle/>
        <a:p>
          <a:endParaRPr lang="pt-BR"/>
        </a:p>
      </dgm:t>
    </dgm:pt>
    <dgm:pt modelId="{766851EF-6FCE-41FB-9527-224F6495621B}" type="pres">
      <dgm:prSet presAssocID="{65796FFE-1FC3-4BBC-B134-15F12BBA65AE}" presName="level3hierChild" presStyleCnt="0"/>
      <dgm:spPr/>
      <dgm:t>
        <a:bodyPr/>
        <a:lstStyle/>
        <a:p>
          <a:endParaRPr lang="pt-BR"/>
        </a:p>
      </dgm:t>
    </dgm:pt>
  </dgm:ptLst>
  <dgm:cxnLst>
    <dgm:cxn modelId="{812A9B39-3C8E-48C4-B1A4-30208EF161AC}" type="presOf" srcId="{65796FFE-1FC3-4BBC-B134-15F12BBA65AE}" destId="{B7C6EB84-A2CC-47EE-A513-4BA2E5FDD118}" srcOrd="0" destOrd="0" presId="urn:microsoft.com/office/officeart/2005/8/layout/hierarchy2"/>
    <dgm:cxn modelId="{00B1F887-79D2-4FC7-B1B6-2DEB05F71CC2}" type="presOf" srcId="{A771A4EF-1978-416D-9636-0CD289F67425}" destId="{506D2194-BA34-4C61-9FE9-7A563D6EC2B4}" srcOrd="0" destOrd="0" presId="urn:microsoft.com/office/officeart/2005/8/layout/hierarchy2"/>
    <dgm:cxn modelId="{E6D7E23C-8D69-425F-A84B-DF835BA7F9A9}" type="presOf" srcId="{7F877018-1219-4CC9-ADD5-37CCEFB5D793}" destId="{BA1FD3DC-124B-48CA-8417-1A42C35FD90A}" srcOrd="0" destOrd="0" presId="urn:microsoft.com/office/officeart/2005/8/layout/hierarchy2"/>
    <dgm:cxn modelId="{760AE6FA-C5D4-4F11-8675-05EB6B9EA528}" srcId="{A771A4EF-1978-416D-9636-0CD289F67425}" destId="{65796FFE-1FC3-4BBC-B134-15F12BBA65AE}" srcOrd="2" destOrd="0" parTransId="{A79DA2B8-AB64-4FFE-8B72-2421196A7FAE}" sibTransId="{C882BB35-D5B4-45DD-A6C1-07C8EBAFD454}"/>
    <dgm:cxn modelId="{0E916E39-32DC-4BC3-98A2-0E6ADCD4DF44}" type="presOf" srcId="{2FFD5184-0DF3-4316-97E3-72863FE5F746}" destId="{D92EA75A-D088-4E98-BEE9-6418B579BAA7}" srcOrd="1" destOrd="0" presId="urn:microsoft.com/office/officeart/2005/8/layout/hierarchy2"/>
    <dgm:cxn modelId="{321946BD-1B08-4B9E-8C75-582D58D6039D}" srcId="{A771A4EF-1978-416D-9636-0CD289F67425}" destId="{902B2BE8-AB03-43A2-9040-DC2EDE175F80}" srcOrd="1" destOrd="0" parTransId="{7F877018-1219-4CC9-ADD5-37CCEFB5D793}" sibTransId="{F790F63D-769B-47E4-8016-1389263491C1}"/>
    <dgm:cxn modelId="{E0E3AB51-546E-4CF6-8651-FC16B6DE7F48}" type="presOf" srcId="{902B2BE8-AB03-43A2-9040-DC2EDE175F80}" destId="{14B4035F-1C1C-448B-8779-A8EA9FB12037}" srcOrd="0" destOrd="0" presId="urn:microsoft.com/office/officeart/2005/8/layout/hierarchy2"/>
    <dgm:cxn modelId="{3D08E399-2B20-4040-933E-7587644E690E}" type="presOf" srcId="{7F877018-1219-4CC9-ADD5-37CCEFB5D793}" destId="{69F0EE13-9E63-445E-A012-CDB43C114723}" srcOrd="1" destOrd="0" presId="urn:microsoft.com/office/officeart/2005/8/layout/hierarchy2"/>
    <dgm:cxn modelId="{81F28201-3D71-4507-AA0A-D009DCB5E76A}" type="presOf" srcId="{2FFD5184-0DF3-4316-97E3-72863FE5F746}" destId="{1ADCE2F7-6882-42FC-9B3F-83AC71BC1CB3}" srcOrd="0" destOrd="0" presId="urn:microsoft.com/office/officeart/2005/8/layout/hierarchy2"/>
    <dgm:cxn modelId="{AC9E6061-904F-4E66-B8A5-04E132220C26}" srcId="{07B4555C-F59F-429E-9642-501C4432173D}" destId="{A771A4EF-1978-416D-9636-0CD289F67425}" srcOrd="0" destOrd="0" parTransId="{7647CFAA-405C-49C1-AE90-198221A6FB0A}" sibTransId="{A710070B-4C90-4424-B0D1-255B54F2CB92}"/>
    <dgm:cxn modelId="{850F5071-2408-4AF1-A502-DCDE3A006F51}" type="presOf" srcId="{A79DA2B8-AB64-4FFE-8B72-2421196A7FAE}" destId="{96B97B22-6236-4CA9-B039-7C3942B0CC95}" srcOrd="1" destOrd="0" presId="urn:microsoft.com/office/officeart/2005/8/layout/hierarchy2"/>
    <dgm:cxn modelId="{028A2958-BD92-4A76-A029-FC080FECD876}" type="presOf" srcId="{A79DA2B8-AB64-4FFE-8B72-2421196A7FAE}" destId="{FFF592BA-EB64-4B52-84E2-AB365CEDCF53}" srcOrd="0" destOrd="0" presId="urn:microsoft.com/office/officeart/2005/8/layout/hierarchy2"/>
    <dgm:cxn modelId="{6FF0F20C-383A-41F7-A836-5C439B1F36A1}" type="presOf" srcId="{07B4555C-F59F-429E-9642-501C4432173D}" destId="{C840D906-8372-4227-9065-A5E812B77064}" srcOrd="0" destOrd="0" presId="urn:microsoft.com/office/officeart/2005/8/layout/hierarchy2"/>
    <dgm:cxn modelId="{084B489D-9BCB-4BBF-88A0-C41AB1454575}" type="presOf" srcId="{413434A4-07E6-4933-A509-9A7B3EE85B1A}" destId="{7AE3708A-B2CD-4958-8EC3-43C0347E577B}" srcOrd="0" destOrd="0" presId="urn:microsoft.com/office/officeart/2005/8/layout/hierarchy2"/>
    <dgm:cxn modelId="{D303E393-64D0-4A05-BB91-06257620228D}" srcId="{A771A4EF-1978-416D-9636-0CD289F67425}" destId="{413434A4-07E6-4933-A509-9A7B3EE85B1A}" srcOrd="0" destOrd="0" parTransId="{2FFD5184-0DF3-4316-97E3-72863FE5F746}" sibTransId="{F93EAA60-B2EF-4804-975E-6D3F4FF36E15}"/>
    <dgm:cxn modelId="{7BB7CC43-7A38-4643-85D6-42F5BAF693FA}" type="presParOf" srcId="{C840D906-8372-4227-9065-A5E812B77064}" destId="{B930E3CB-07A4-4512-9240-170DC0F45AC4}" srcOrd="0" destOrd="0" presId="urn:microsoft.com/office/officeart/2005/8/layout/hierarchy2"/>
    <dgm:cxn modelId="{574B20AA-F037-4451-8A23-4EC37B680148}" type="presParOf" srcId="{B930E3CB-07A4-4512-9240-170DC0F45AC4}" destId="{506D2194-BA34-4C61-9FE9-7A563D6EC2B4}" srcOrd="0" destOrd="0" presId="urn:microsoft.com/office/officeart/2005/8/layout/hierarchy2"/>
    <dgm:cxn modelId="{21000AC3-39C9-473C-945D-D6024CED8DA1}" type="presParOf" srcId="{B930E3CB-07A4-4512-9240-170DC0F45AC4}" destId="{B9911EBD-882E-4CFE-845C-322FDD4480CD}" srcOrd="1" destOrd="0" presId="urn:microsoft.com/office/officeart/2005/8/layout/hierarchy2"/>
    <dgm:cxn modelId="{D3897A1C-B62B-4238-8924-C514568D9AB8}" type="presParOf" srcId="{B9911EBD-882E-4CFE-845C-322FDD4480CD}" destId="{1ADCE2F7-6882-42FC-9B3F-83AC71BC1CB3}" srcOrd="0" destOrd="0" presId="urn:microsoft.com/office/officeart/2005/8/layout/hierarchy2"/>
    <dgm:cxn modelId="{9AE94FB2-1DA0-42C2-B5DE-764FDA966A36}" type="presParOf" srcId="{1ADCE2F7-6882-42FC-9B3F-83AC71BC1CB3}" destId="{D92EA75A-D088-4E98-BEE9-6418B579BAA7}" srcOrd="0" destOrd="0" presId="urn:microsoft.com/office/officeart/2005/8/layout/hierarchy2"/>
    <dgm:cxn modelId="{00A2D5F2-08E4-4508-A80E-5FC8ED4F4554}" type="presParOf" srcId="{B9911EBD-882E-4CFE-845C-322FDD4480CD}" destId="{7AB2658F-A655-4CE7-9D68-4841C118FA5E}" srcOrd="1" destOrd="0" presId="urn:microsoft.com/office/officeart/2005/8/layout/hierarchy2"/>
    <dgm:cxn modelId="{C67D8F51-D021-44B2-B841-556A58D0DC83}" type="presParOf" srcId="{7AB2658F-A655-4CE7-9D68-4841C118FA5E}" destId="{7AE3708A-B2CD-4958-8EC3-43C0347E577B}" srcOrd="0" destOrd="0" presId="urn:microsoft.com/office/officeart/2005/8/layout/hierarchy2"/>
    <dgm:cxn modelId="{02508221-D0EF-49A9-8E6E-F69C9F23089C}" type="presParOf" srcId="{7AB2658F-A655-4CE7-9D68-4841C118FA5E}" destId="{810ADF6B-AA3A-464F-9E88-A49AEFA807A2}" srcOrd="1" destOrd="0" presId="urn:microsoft.com/office/officeart/2005/8/layout/hierarchy2"/>
    <dgm:cxn modelId="{558D31B3-867C-415B-91F9-2B2ACF4CD9FA}" type="presParOf" srcId="{B9911EBD-882E-4CFE-845C-322FDD4480CD}" destId="{BA1FD3DC-124B-48CA-8417-1A42C35FD90A}" srcOrd="2" destOrd="0" presId="urn:microsoft.com/office/officeart/2005/8/layout/hierarchy2"/>
    <dgm:cxn modelId="{26FBA85C-B891-4AEF-946D-3FB1BD962B86}" type="presParOf" srcId="{BA1FD3DC-124B-48CA-8417-1A42C35FD90A}" destId="{69F0EE13-9E63-445E-A012-CDB43C114723}" srcOrd="0" destOrd="0" presId="urn:microsoft.com/office/officeart/2005/8/layout/hierarchy2"/>
    <dgm:cxn modelId="{79213415-BBC3-426D-810D-2C1320EE5FE2}" type="presParOf" srcId="{B9911EBD-882E-4CFE-845C-322FDD4480CD}" destId="{8C075218-7059-433B-9E80-9CF1D01E567E}" srcOrd="3" destOrd="0" presId="urn:microsoft.com/office/officeart/2005/8/layout/hierarchy2"/>
    <dgm:cxn modelId="{DC8945B8-724D-43F3-A238-4E2FF5F92722}" type="presParOf" srcId="{8C075218-7059-433B-9E80-9CF1D01E567E}" destId="{14B4035F-1C1C-448B-8779-A8EA9FB12037}" srcOrd="0" destOrd="0" presId="urn:microsoft.com/office/officeart/2005/8/layout/hierarchy2"/>
    <dgm:cxn modelId="{B6F3825A-5F50-4DE3-98B3-D6D62F7F5747}" type="presParOf" srcId="{8C075218-7059-433B-9E80-9CF1D01E567E}" destId="{532BAA48-7BD8-4A38-B1FC-82C4EB6534D1}" srcOrd="1" destOrd="0" presId="urn:microsoft.com/office/officeart/2005/8/layout/hierarchy2"/>
    <dgm:cxn modelId="{69BCA0C5-4BC9-4856-BC3C-49A6C7CAFC97}" type="presParOf" srcId="{B9911EBD-882E-4CFE-845C-322FDD4480CD}" destId="{FFF592BA-EB64-4B52-84E2-AB365CEDCF53}" srcOrd="4" destOrd="0" presId="urn:microsoft.com/office/officeart/2005/8/layout/hierarchy2"/>
    <dgm:cxn modelId="{93CAB0C7-1FAF-4937-B876-D83EE596DAC5}" type="presParOf" srcId="{FFF592BA-EB64-4B52-84E2-AB365CEDCF53}" destId="{96B97B22-6236-4CA9-B039-7C3942B0CC95}" srcOrd="0" destOrd="0" presId="urn:microsoft.com/office/officeart/2005/8/layout/hierarchy2"/>
    <dgm:cxn modelId="{9928CD6D-E42E-4E30-95EE-C8CC68A21994}" type="presParOf" srcId="{B9911EBD-882E-4CFE-845C-322FDD4480CD}" destId="{B27B1EFF-95ED-40BC-A610-8C3DF24DCE48}" srcOrd="5" destOrd="0" presId="urn:microsoft.com/office/officeart/2005/8/layout/hierarchy2"/>
    <dgm:cxn modelId="{74D91F1A-4E2D-4A5E-90DB-615AC5595979}" type="presParOf" srcId="{B27B1EFF-95ED-40BC-A610-8C3DF24DCE48}" destId="{B7C6EB84-A2CC-47EE-A513-4BA2E5FDD118}" srcOrd="0" destOrd="0" presId="urn:microsoft.com/office/officeart/2005/8/layout/hierarchy2"/>
    <dgm:cxn modelId="{39270530-CCEC-42ED-AEE5-AA3022405778}" type="presParOf" srcId="{B27B1EFF-95ED-40BC-A610-8C3DF24DCE48}" destId="{766851EF-6FCE-41FB-9527-224F6495621B}" srcOrd="1" destOrd="0" presId="urn:microsoft.com/office/officeart/2005/8/layout/hierarchy2"/>
  </dgm:cxnLst>
  <dgm:bg/>
  <dgm:whole>
    <a:ln w="15875">
      <a:solidFill>
        <a:schemeClr val="accent3">
          <a:lumMod val="60000"/>
          <a:lumOff val="40000"/>
        </a:schemeClr>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7B4555C-F59F-429E-9642-501C4432173D}" type="doc">
      <dgm:prSet loTypeId="urn:microsoft.com/office/officeart/2005/8/layout/hierarchy2" loCatId="hierarchy" qsTypeId="urn:microsoft.com/office/officeart/2005/8/quickstyle/3d1" qsCatId="3D" csTypeId="urn:microsoft.com/office/officeart/2005/8/colors/accent3_2" csCatId="accent3" phldr="1"/>
      <dgm:spPr/>
      <dgm:t>
        <a:bodyPr/>
        <a:lstStyle/>
        <a:p>
          <a:endParaRPr lang="pt-BR"/>
        </a:p>
      </dgm:t>
    </dgm:pt>
    <dgm:pt modelId="{902B2BE8-AB03-43A2-9040-DC2EDE175F80}">
      <dgm:prSet phldrT="[Texto]" custT="1">
        <dgm:style>
          <a:lnRef idx="1">
            <a:schemeClr val="accent3"/>
          </a:lnRef>
          <a:fillRef idx="2">
            <a:schemeClr val="accent3"/>
          </a:fillRef>
          <a:effectRef idx="1">
            <a:schemeClr val="accent3"/>
          </a:effectRef>
          <a:fontRef idx="minor">
            <a:schemeClr val="dk1"/>
          </a:fontRef>
        </dgm:style>
      </dgm:prSet>
      <dgm:spPr/>
      <dgm:t>
        <a:bodyPr/>
        <a:lstStyle/>
        <a:p>
          <a:r>
            <a:rPr lang="pt-BR" sz="3200" dirty="0" smtClean="0">
              <a:solidFill>
                <a:schemeClr val="tx1"/>
              </a:solidFill>
              <a:latin typeface="Arial" pitchFamily="34" charset="0"/>
              <a:cs typeface="Arial" pitchFamily="34" charset="0"/>
            </a:rPr>
            <a:t>Relatório de dados e produção de serviços  </a:t>
          </a:r>
          <a:endParaRPr lang="pt-BR" sz="3200" dirty="0">
            <a:solidFill>
              <a:schemeClr val="tx1"/>
            </a:solidFill>
            <a:latin typeface="Arial" pitchFamily="34" charset="0"/>
            <a:cs typeface="Arial" pitchFamily="34" charset="0"/>
          </a:endParaRPr>
        </a:p>
      </dgm:t>
    </dgm:pt>
    <dgm:pt modelId="{7F877018-1219-4CC9-ADD5-37CCEFB5D793}" type="parTrans" cxnId="{321946BD-1B08-4B9E-8C75-582D58D6039D}">
      <dgm:prSet/>
      <dgm:spPr/>
      <dgm:t>
        <a:bodyPr/>
        <a:lstStyle/>
        <a:p>
          <a:endParaRPr lang="pt-BR">
            <a:ln>
              <a:solidFill>
                <a:srgbClr val="99AADB"/>
              </a:solidFill>
            </a:ln>
          </a:endParaRPr>
        </a:p>
      </dgm:t>
    </dgm:pt>
    <dgm:pt modelId="{F790F63D-769B-47E4-8016-1389263491C1}" type="sibTrans" cxnId="{321946BD-1B08-4B9E-8C75-582D58D6039D}">
      <dgm:prSet/>
      <dgm:spPr/>
      <dgm:t>
        <a:bodyPr/>
        <a:lstStyle/>
        <a:p>
          <a:endParaRPr lang="pt-BR"/>
        </a:p>
      </dgm:t>
    </dgm:pt>
    <dgm:pt modelId="{C840D906-8372-4227-9065-A5E812B77064}" type="pres">
      <dgm:prSet presAssocID="{07B4555C-F59F-429E-9642-501C4432173D}" presName="diagram" presStyleCnt="0">
        <dgm:presLayoutVars>
          <dgm:chPref val="1"/>
          <dgm:dir/>
          <dgm:animOne val="branch"/>
          <dgm:animLvl val="lvl"/>
          <dgm:resizeHandles val="exact"/>
        </dgm:presLayoutVars>
      </dgm:prSet>
      <dgm:spPr/>
      <dgm:t>
        <a:bodyPr/>
        <a:lstStyle/>
        <a:p>
          <a:endParaRPr lang="pt-BR"/>
        </a:p>
      </dgm:t>
    </dgm:pt>
    <dgm:pt modelId="{0DF8BCDF-80D1-4CD7-848D-A5F60C754FE2}" type="pres">
      <dgm:prSet presAssocID="{902B2BE8-AB03-43A2-9040-DC2EDE175F80}" presName="root1" presStyleCnt="0"/>
      <dgm:spPr/>
    </dgm:pt>
    <dgm:pt modelId="{4FDC1229-9419-4934-B2BF-6F54F08D53CF}" type="pres">
      <dgm:prSet presAssocID="{902B2BE8-AB03-43A2-9040-DC2EDE175F80}" presName="LevelOneTextNode" presStyleLbl="node0" presStyleIdx="0" presStyleCnt="1" custScaleY="30882">
        <dgm:presLayoutVars>
          <dgm:chPref val="3"/>
        </dgm:presLayoutVars>
      </dgm:prSet>
      <dgm:spPr/>
      <dgm:t>
        <a:bodyPr/>
        <a:lstStyle/>
        <a:p>
          <a:endParaRPr lang="pt-BR"/>
        </a:p>
      </dgm:t>
    </dgm:pt>
    <dgm:pt modelId="{7BEFEF1A-0B1A-4E8C-A717-025830A046C1}" type="pres">
      <dgm:prSet presAssocID="{902B2BE8-AB03-43A2-9040-DC2EDE175F80}" presName="level2hierChild" presStyleCnt="0"/>
      <dgm:spPr/>
    </dgm:pt>
  </dgm:ptLst>
  <dgm:cxnLst>
    <dgm:cxn modelId="{9F714789-AB2D-4050-A2A8-095378A2C3BF}" type="presOf" srcId="{902B2BE8-AB03-43A2-9040-DC2EDE175F80}" destId="{4FDC1229-9419-4934-B2BF-6F54F08D53CF}" srcOrd="0" destOrd="0" presId="urn:microsoft.com/office/officeart/2005/8/layout/hierarchy2"/>
    <dgm:cxn modelId="{321946BD-1B08-4B9E-8C75-582D58D6039D}" srcId="{07B4555C-F59F-429E-9642-501C4432173D}" destId="{902B2BE8-AB03-43A2-9040-DC2EDE175F80}" srcOrd="0" destOrd="0" parTransId="{7F877018-1219-4CC9-ADD5-37CCEFB5D793}" sibTransId="{F790F63D-769B-47E4-8016-1389263491C1}"/>
    <dgm:cxn modelId="{8B026865-BDD0-4BE0-A759-16BFE10EDE20}" type="presOf" srcId="{07B4555C-F59F-429E-9642-501C4432173D}" destId="{C840D906-8372-4227-9065-A5E812B77064}" srcOrd="0" destOrd="0" presId="urn:microsoft.com/office/officeart/2005/8/layout/hierarchy2"/>
    <dgm:cxn modelId="{7D71C217-73C7-456C-BA5D-6427382D73A7}" type="presParOf" srcId="{C840D906-8372-4227-9065-A5E812B77064}" destId="{0DF8BCDF-80D1-4CD7-848D-A5F60C754FE2}" srcOrd="0" destOrd="0" presId="urn:microsoft.com/office/officeart/2005/8/layout/hierarchy2"/>
    <dgm:cxn modelId="{DEBF9B5A-EA37-48A5-836A-E0D98DB99C08}" type="presParOf" srcId="{0DF8BCDF-80D1-4CD7-848D-A5F60C754FE2}" destId="{4FDC1229-9419-4934-B2BF-6F54F08D53CF}" srcOrd="0" destOrd="0" presId="urn:microsoft.com/office/officeart/2005/8/layout/hierarchy2"/>
    <dgm:cxn modelId="{65060B1A-1A15-45A8-A0C0-0BD8945A8F77}" type="presParOf" srcId="{0DF8BCDF-80D1-4CD7-848D-A5F60C754FE2}" destId="{7BEFEF1A-0B1A-4E8C-A717-025830A046C1}" srcOrd="1" destOrd="0" presId="urn:microsoft.com/office/officeart/2005/8/layout/hierarchy2"/>
  </dgm:cxnLst>
  <dgm:bg/>
  <dgm:whole>
    <a:ln>
      <a:solidFill>
        <a:schemeClr val="bg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7B4555C-F59F-429E-9642-501C4432173D}" type="doc">
      <dgm:prSet loTypeId="urn:microsoft.com/office/officeart/2005/8/layout/hierarchy2" loCatId="hierarchy" qsTypeId="urn:microsoft.com/office/officeart/2005/8/quickstyle/3d1" qsCatId="3D" csTypeId="urn:microsoft.com/office/officeart/2005/8/colors/accent3_2" csCatId="accent3" phldr="1"/>
      <dgm:spPr/>
      <dgm:t>
        <a:bodyPr/>
        <a:lstStyle/>
        <a:p>
          <a:endParaRPr lang="pt-BR"/>
        </a:p>
      </dgm:t>
    </dgm:pt>
    <dgm:pt modelId="{65796FFE-1FC3-4BBC-B134-15F12BBA65AE}">
      <dgm:prSet phldrT="[Texto]" custT="1">
        <dgm:style>
          <a:lnRef idx="1">
            <a:schemeClr val="accent3"/>
          </a:lnRef>
          <a:fillRef idx="2">
            <a:schemeClr val="accent3"/>
          </a:fillRef>
          <a:effectRef idx="1">
            <a:schemeClr val="accent3"/>
          </a:effectRef>
          <a:fontRef idx="minor">
            <a:schemeClr val="dk1"/>
          </a:fontRef>
        </dgm:style>
      </dgm:prSet>
      <dgm:spPr/>
      <dgm:t>
        <a:bodyPr/>
        <a:lstStyle/>
        <a:p>
          <a:r>
            <a:rPr lang="pt-BR" sz="3600" b="1" dirty="0" smtClean="0">
              <a:solidFill>
                <a:schemeClr val="tx1"/>
              </a:solidFill>
              <a:latin typeface="Arial" pitchFamily="34" charset="0"/>
              <a:cs typeface="Arial" pitchFamily="34" charset="0"/>
            </a:rPr>
            <a:t>Relatório de Indicadores de Saúde</a:t>
          </a:r>
          <a:endParaRPr lang="pt-BR" sz="3600" b="1" dirty="0">
            <a:solidFill>
              <a:schemeClr val="tx1"/>
            </a:solidFill>
            <a:latin typeface="Arial" pitchFamily="34" charset="0"/>
            <a:cs typeface="Arial" pitchFamily="34" charset="0"/>
          </a:endParaRPr>
        </a:p>
      </dgm:t>
    </dgm:pt>
    <dgm:pt modelId="{A79DA2B8-AB64-4FFE-8B72-2421196A7FAE}" type="parTrans" cxnId="{760AE6FA-C5D4-4F11-8675-05EB6B9EA528}">
      <dgm:prSet/>
      <dgm:spPr/>
      <dgm:t>
        <a:bodyPr/>
        <a:lstStyle/>
        <a:p>
          <a:endParaRPr lang="pt-BR"/>
        </a:p>
      </dgm:t>
    </dgm:pt>
    <dgm:pt modelId="{C882BB35-D5B4-45DD-A6C1-07C8EBAFD454}" type="sibTrans" cxnId="{760AE6FA-C5D4-4F11-8675-05EB6B9EA528}">
      <dgm:prSet/>
      <dgm:spPr/>
      <dgm:t>
        <a:bodyPr/>
        <a:lstStyle/>
        <a:p>
          <a:endParaRPr lang="pt-BR"/>
        </a:p>
      </dgm:t>
    </dgm:pt>
    <dgm:pt modelId="{C840D906-8372-4227-9065-A5E812B77064}" type="pres">
      <dgm:prSet presAssocID="{07B4555C-F59F-429E-9642-501C4432173D}" presName="diagram" presStyleCnt="0">
        <dgm:presLayoutVars>
          <dgm:chPref val="1"/>
          <dgm:dir/>
          <dgm:animOne val="branch"/>
          <dgm:animLvl val="lvl"/>
          <dgm:resizeHandles val="exact"/>
        </dgm:presLayoutVars>
      </dgm:prSet>
      <dgm:spPr/>
      <dgm:t>
        <a:bodyPr/>
        <a:lstStyle/>
        <a:p>
          <a:endParaRPr lang="pt-BR"/>
        </a:p>
      </dgm:t>
    </dgm:pt>
    <dgm:pt modelId="{0821D3BB-B8C9-46E3-A714-786A62DF86A3}" type="pres">
      <dgm:prSet presAssocID="{65796FFE-1FC3-4BBC-B134-15F12BBA65AE}" presName="root1" presStyleCnt="0"/>
      <dgm:spPr/>
    </dgm:pt>
    <dgm:pt modelId="{6F95A89E-528F-4F35-9620-387466F991B1}" type="pres">
      <dgm:prSet presAssocID="{65796FFE-1FC3-4BBC-B134-15F12BBA65AE}" presName="LevelOneTextNode" presStyleLbl="node0" presStyleIdx="0" presStyleCnt="1" custScaleY="17193">
        <dgm:presLayoutVars>
          <dgm:chPref val="3"/>
        </dgm:presLayoutVars>
      </dgm:prSet>
      <dgm:spPr/>
      <dgm:t>
        <a:bodyPr/>
        <a:lstStyle/>
        <a:p>
          <a:endParaRPr lang="pt-BR"/>
        </a:p>
      </dgm:t>
    </dgm:pt>
    <dgm:pt modelId="{9F827F06-FC30-4EEF-AB78-4734BA8E8CEB}" type="pres">
      <dgm:prSet presAssocID="{65796FFE-1FC3-4BBC-B134-15F12BBA65AE}" presName="level2hierChild" presStyleCnt="0"/>
      <dgm:spPr/>
    </dgm:pt>
  </dgm:ptLst>
  <dgm:cxnLst>
    <dgm:cxn modelId="{0016FFAA-5D93-44F3-9528-7616E804D569}" type="presOf" srcId="{07B4555C-F59F-429E-9642-501C4432173D}" destId="{C840D906-8372-4227-9065-A5E812B77064}" srcOrd="0" destOrd="0" presId="urn:microsoft.com/office/officeart/2005/8/layout/hierarchy2"/>
    <dgm:cxn modelId="{D2D4A418-D8FF-4209-82D0-B1DE8512D256}" type="presOf" srcId="{65796FFE-1FC3-4BBC-B134-15F12BBA65AE}" destId="{6F95A89E-528F-4F35-9620-387466F991B1}" srcOrd="0" destOrd="0" presId="urn:microsoft.com/office/officeart/2005/8/layout/hierarchy2"/>
    <dgm:cxn modelId="{760AE6FA-C5D4-4F11-8675-05EB6B9EA528}" srcId="{07B4555C-F59F-429E-9642-501C4432173D}" destId="{65796FFE-1FC3-4BBC-B134-15F12BBA65AE}" srcOrd="0" destOrd="0" parTransId="{A79DA2B8-AB64-4FFE-8B72-2421196A7FAE}" sibTransId="{C882BB35-D5B4-45DD-A6C1-07C8EBAFD454}"/>
    <dgm:cxn modelId="{B43D8108-32D7-4BDD-BDF4-BB5334F4073A}" type="presParOf" srcId="{C840D906-8372-4227-9065-A5E812B77064}" destId="{0821D3BB-B8C9-46E3-A714-786A62DF86A3}" srcOrd="0" destOrd="0" presId="urn:microsoft.com/office/officeart/2005/8/layout/hierarchy2"/>
    <dgm:cxn modelId="{59B58239-B43A-470D-BE87-E8A5A4E9EE4C}" type="presParOf" srcId="{0821D3BB-B8C9-46E3-A714-786A62DF86A3}" destId="{6F95A89E-528F-4F35-9620-387466F991B1}" srcOrd="0" destOrd="0" presId="urn:microsoft.com/office/officeart/2005/8/layout/hierarchy2"/>
    <dgm:cxn modelId="{0F692EB6-9D64-42AF-8ADF-228082B9F437}" type="presParOf" srcId="{0821D3BB-B8C9-46E3-A714-786A62DF86A3}" destId="{9F827F06-FC30-4EEF-AB78-4734BA8E8CEB}" srcOrd="1" destOrd="0" presId="urn:microsoft.com/office/officeart/2005/8/layout/hierarchy2"/>
  </dgm:cxnLst>
  <dgm:bg/>
  <dgm:whole>
    <a:ln w="15875">
      <a:solidFill>
        <a:schemeClr val="bg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2946400" cy="496889"/>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pt-BR" dirty="0"/>
          </a:p>
        </p:txBody>
      </p:sp>
      <p:sp>
        <p:nvSpPr>
          <p:cNvPr id="3" name="Espaço Reservado para Data 2"/>
          <p:cNvSpPr>
            <a:spLocks noGrp="1"/>
          </p:cNvSpPr>
          <p:nvPr>
            <p:ph type="dt" sz="quarter" idx="1"/>
          </p:nvPr>
        </p:nvSpPr>
        <p:spPr>
          <a:xfrm>
            <a:off x="3849689" y="1"/>
            <a:ext cx="2946400" cy="496889"/>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12AF7FC9-C1CE-47D6-976C-EC98D2D60A61}" type="datetimeFigureOut">
              <a:rPr lang="pt-BR"/>
              <a:pPr>
                <a:defRPr/>
              </a:pPr>
              <a:t>30/05/2019</a:t>
            </a:fld>
            <a:endParaRPr lang="pt-BR" dirty="0"/>
          </a:p>
        </p:txBody>
      </p:sp>
      <p:sp>
        <p:nvSpPr>
          <p:cNvPr id="4" name="Espaço Reservado para Rodapé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pt-BR" dirty="0"/>
          </a:p>
        </p:txBody>
      </p:sp>
      <p:sp>
        <p:nvSpPr>
          <p:cNvPr id="5" name="Espaço Reservado para Número de Slide 4"/>
          <p:cNvSpPr>
            <a:spLocks noGrp="1"/>
          </p:cNvSpPr>
          <p:nvPr>
            <p:ph type="sldNum" sz="quarter" idx="3"/>
          </p:nvPr>
        </p:nvSpPr>
        <p:spPr>
          <a:xfrm>
            <a:off x="3849689" y="9428164"/>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D258237-7A60-44A6-9369-57D598BB2C10}" type="slidenum">
              <a:rPr lang="pt-BR" altLang="pt-BR"/>
              <a:pPr/>
              <a:t>‹nº›</a:t>
            </a:fld>
            <a:endParaRPr lang="pt-BR" altLang="pt-BR" dirty="0"/>
          </a:p>
        </p:txBody>
      </p:sp>
    </p:spTree>
    <p:extLst>
      <p:ext uri="{BB962C8B-B14F-4D97-AF65-F5344CB8AC3E}">
        <p14:creationId xmlns:p14="http://schemas.microsoft.com/office/powerpoint/2010/main" val="26175587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2946400" cy="495300"/>
          </a:xfrm>
          <a:prstGeom prst="rect">
            <a:avLst/>
          </a:prstGeom>
        </p:spPr>
        <p:txBody>
          <a:bodyPr vert="horz" lIns="96661" tIns="48331" rIns="96661" bIns="48331" rtlCol="0"/>
          <a:lstStyle>
            <a:lvl1pPr algn="l" eaLnBrk="1" hangingPunct="1">
              <a:defRPr sz="1300">
                <a:latin typeface="Arial" charset="0"/>
                <a:cs typeface="Arial" charset="0"/>
              </a:defRPr>
            </a:lvl1pPr>
          </a:lstStyle>
          <a:p>
            <a:pPr>
              <a:defRPr/>
            </a:pPr>
            <a:endParaRPr lang="pt-BR" dirty="0"/>
          </a:p>
        </p:txBody>
      </p:sp>
      <p:sp>
        <p:nvSpPr>
          <p:cNvPr id="3" name="Espaço Reservado para Data 2"/>
          <p:cNvSpPr>
            <a:spLocks noGrp="1"/>
          </p:cNvSpPr>
          <p:nvPr>
            <p:ph type="dt" idx="1"/>
          </p:nvPr>
        </p:nvSpPr>
        <p:spPr>
          <a:xfrm>
            <a:off x="3849689" y="1"/>
            <a:ext cx="2946400" cy="495300"/>
          </a:xfrm>
          <a:prstGeom prst="rect">
            <a:avLst/>
          </a:prstGeom>
        </p:spPr>
        <p:txBody>
          <a:bodyPr vert="horz" lIns="96661" tIns="48331" rIns="96661" bIns="48331" rtlCol="0"/>
          <a:lstStyle>
            <a:lvl1pPr algn="r" eaLnBrk="1" hangingPunct="1">
              <a:defRPr sz="1300">
                <a:latin typeface="Arial" charset="0"/>
                <a:cs typeface="Arial" charset="0"/>
              </a:defRPr>
            </a:lvl1pPr>
          </a:lstStyle>
          <a:p>
            <a:pPr>
              <a:defRPr/>
            </a:pPr>
            <a:fld id="{AE431DB5-4BE0-4D5F-A9DF-1DE788F8730F}" type="datetimeFigureOut">
              <a:rPr lang="pt-BR"/>
              <a:pPr>
                <a:defRPr/>
              </a:pPr>
              <a:t>30/05/2019</a:t>
            </a:fld>
            <a:endParaRPr lang="pt-BR" dirty="0"/>
          </a:p>
        </p:txBody>
      </p:sp>
      <p:sp>
        <p:nvSpPr>
          <p:cNvPr id="4" name="Espaço Reservado para Imagem de Sli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6661" tIns="48331" rIns="96661" bIns="48331" rtlCol="0" anchor="ctr"/>
          <a:lstStyle/>
          <a:p>
            <a:pPr lvl="0"/>
            <a:endParaRPr lang="pt-BR" noProof="0" dirty="0" smtClean="0"/>
          </a:p>
        </p:txBody>
      </p:sp>
      <p:sp>
        <p:nvSpPr>
          <p:cNvPr id="5" name="Espaço Reservado para Anotações 4"/>
          <p:cNvSpPr>
            <a:spLocks noGrp="1"/>
          </p:cNvSpPr>
          <p:nvPr>
            <p:ph type="body" sz="quarter" idx="3"/>
          </p:nvPr>
        </p:nvSpPr>
        <p:spPr>
          <a:xfrm>
            <a:off x="679451" y="4714876"/>
            <a:ext cx="5438775" cy="4467225"/>
          </a:xfrm>
          <a:prstGeom prst="rect">
            <a:avLst/>
          </a:prstGeom>
        </p:spPr>
        <p:txBody>
          <a:bodyPr vert="horz" lIns="96661" tIns="48331" rIns="96661" bIns="48331" rtlCol="0">
            <a:norm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 name="Espaço Reservado para Rodapé 5"/>
          <p:cNvSpPr>
            <a:spLocks noGrp="1"/>
          </p:cNvSpPr>
          <p:nvPr>
            <p:ph type="ftr" sz="quarter" idx="4"/>
          </p:nvPr>
        </p:nvSpPr>
        <p:spPr>
          <a:xfrm>
            <a:off x="0" y="9429750"/>
            <a:ext cx="2946400" cy="495300"/>
          </a:xfrm>
          <a:prstGeom prst="rect">
            <a:avLst/>
          </a:prstGeom>
        </p:spPr>
        <p:txBody>
          <a:bodyPr vert="horz" lIns="96661" tIns="48331" rIns="96661" bIns="48331" rtlCol="0" anchor="b"/>
          <a:lstStyle>
            <a:lvl1pPr algn="l" eaLnBrk="1" hangingPunct="1">
              <a:defRPr sz="1300">
                <a:latin typeface="Arial" charset="0"/>
                <a:cs typeface="Arial" charset="0"/>
              </a:defRPr>
            </a:lvl1pPr>
          </a:lstStyle>
          <a:p>
            <a:pPr>
              <a:defRPr/>
            </a:pPr>
            <a:endParaRPr lang="pt-BR" dirty="0"/>
          </a:p>
        </p:txBody>
      </p:sp>
      <p:sp>
        <p:nvSpPr>
          <p:cNvPr id="7" name="Espaço Reservado para Número de Slide 6"/>
          <p:cNvSpPr>
            <a:spLocks noGrp="1"/>
          </p:cNvSpPr>
          <p:nvPr>
            <p:ph type="sldNum" sz="quarter" idx="5"/>
          </p:nvPr>
        </p:nvSpPr>
        <p:spPr>
          <a:xfrm>
            <a:off x="3849689" y="9429750"/>
            <a:ext cx="2946400" cy="495300"/>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a:lvl1pPr>
          </a:lstStyle>
          <a:p>
            <a:fld id="{9CA9A6B8-422C-4C74-A21B-FC49691E29A3}" type="slidenum">
              <a:rPr lang="pt-BR" altLang="pt-BR"/>
              <a:pPr/>
              <a:t>‹nº›</a:t>
            </a:fld>
            <a:endParaRPr lang="pt-BR" altLang="pt-BR" dirty="0"/>
          </a:p>
        </p:txBody>
      </p:sp>
    </p:spTree>
    <p:extLst>
      <p:ext uri="{BB962C8B-B14F-4D97-AF65-F5344CB8AC3E}">
        <p14:creationId xmlns:p14="http://schemas.microsoft.com/office/powerpoint/2010/main" val="2461229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9CA9A6B8-422C-4C74-A21B-FC49691E29A3}" type="slidenum">
              <a:rPr lang="pt-BR" altLang="pt-BR" smtClean="0">
                <a:solidFill>
                  <a:prstClr val="black"/>
                </a:solidFill>
              </a:rPr>
              <a:pPr/>
              <a:t>16</a:t>
            </a:fld>
            <a:endParaRPr lang="pt-BR" altLang="pt-BR">
              <a:solidFill>
                <a:prstClr val="black"/>
              </a:solidFill>
            </a:endParaRPr>
          </a:p>
        </p:txBody>
      </p:sp>
    </p:spTree>
    <p:extLst>
      <p:ext uri="{BB962C8B-B14F-4D97-AF65-F5344CB8AC3E}">
        <p14:creationId xmlns:p14="http://schemas.microsoft.com/office/powerpoint/2010/main" val="1618326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9CA9A6B8-422C-4C74-A21B-FC49691E29A3}" type="slidenum">
              <a:rPr lang="pt-BR" altLang="pt-BR" smtClean="0"/>
              <a:pPr/>
              <a:t>33</a:t>
            </a:fld>
            <a:endParaRPr lang="pt-BR" altLang="pt-BR" dirty="0"/>
          </a:p>
        </p:txBody>
      </p:sp>
    </p:spTree>
    <p:extLst>
      <p:ext uri="{BB962C8B-B14F-4D97-AF65-F5344CB8AC3E}">
        <p14:creationId xmlns:p14="http://schemas.microsoft.com/office/powerpoint/2010/main" val="921234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9CA9A6B8-422C-4C74-A21B-FC49691E29A3}" type="slidenum">
              <a:rPr lang="pt-BR" altLang="pt-BR" smtClean="0"/>
              <a:pPr/>
              <a:t>42</a:t>
            </a:fld>
            <a:endParaRPr lang="pt-BR" altLang="pt-BR" dirty="0"/>
          </a:p>
        </p:txBody>
      </p:sp>
    </p:spTree>
    <p:extLst>
      <p:ext uri="{BB962C8B-B14F-4D97-AF65-F5344CB8AC3E}">
        <p14:creationId xmlns:p14="http://schemas.microsoft.com/office/powerpoint/2010/main" val="3869428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888B3061-9FFE-4FF5-A06E-654235F96D94}" type="datetimeFigureOut">
              <a:rPr lang="pt-BR"/>
              <a:pPr>
                <a:defRPr/>
              </a:pPr>
              <a:t>30/05/2019</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a:lvl1pPr>
          </a:lstStyle>
          <a:p>
            <a:fld id="{A1F5B9E7-C172-4345-AC2D-21E83A47EB73}" type="slidenum">
              <a:rPr lang="pt-BR" altLang="pt-BR"/>
              <a:pPr/>
              <a:t>‹nº›</a:t>
            </a:fld>
            <a:endParaRPr lang="pt-BR" altLang="pt-B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E773E4D7-2D98-41EF-8FBE-4D51D347CE09}" type="datetimeFigureOut">
              <a:rPr lang="pt-BR"/>
              <a:pPr>
                <a:defRPr/>
              </a:pPr>
              <a:t>30/05/2019</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a:lvl1pPr>
          </a:lstStyle>
          <a:p>
            <a:fld id="{2DC23604-3F8B-47AC-8979-3BBC099E1EE9}" type="slidenum">
              <a:rPr lang="pt-BR" altLang="pt-BR"/>
              <a:pPr/>
              <a:t>‹nº›</a:t>
            </a:fld>
            <a:endParaRPr lang="pt-BR" alt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4C3342B6-D631-4570-A9AC-31E3F2E89850}" type="datetimeFigureOut">
              <a:rPr lang="pt-BR"/>
              <a:pPr>
                <a:defRPr/>
              </a:pPr>
              <a:t>30/05/2019</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a:lvl1pPr>
          </a:lstStyle>
          <a:p>
            <a:fld id="{33A8CC8E-CEAE-4578-9E1B-0DFBF9A5149D}" type="slidenum">
              <a:rPr lang="pt-BR" altLang="pt-BR"/>
              <a:pPr/>
              <a:t>‹nº›</a:t>
            </a:fld>
            <a:endParaRPr lang="pt-BR" altLang="pt-B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Slide de título">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4_Slide de título">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6_Slide de título">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888B3061-9FFE-4FF5-A06E-654235F96D94}" type="datetimeFigureOut">
              <a:rPr lang="pt-BR">
                <a:solidFill>
                  <a:prstClr val="black">
                    <a:tint val="75000"/>
                  </a:prstClr>
                </a:solidFill>
              </a:rPr>
              <a:pPr>
                <a:defRPr/>
              </a:pPr>
              <a:t>30/05/2019</a:t>
            </a:fld>
            <a:endParaRPr lang="pt-BR" dirty="0">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dirty="0">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fld id="{A1F5B9E7-C172-4345-AC2D-21E83A47EB73}" type="slidenum">
              <a:rPr lang="pt-BR" altLang="pt-BR"/>
              <a:pPr/>
              <a:t>‹nº›</a:t>
            </a:fld>
            <a:endParaRPr lang="pt-BR" altLang="pt-BR" dirty="0"/>
          </a:p>
        </p:txBody>
      </p:sp>
    </p:spTree>
    <p:extLst>
      <p:ext uri="{BB962C8B-B14F-4D97-AF65-F5344CB8AC3E}">
        <p14:creationId xmlns:p14="http://schemas.microsoft.com/office/powerpoint/2010/main" val="527377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38C8F29A-B25E-4559-A76C-72871C047DE1}" type="datetimeFigureOut">
              <a:rPr lang="pt-BR">
                <a:solidFill>
                  <a:prstClr val="black">
                    <a:tint val="75000"/>
                  </a:prstClr>
                </a:solidFill>
              </a:rPr>
              <a:pPr>
                <a:defRPr/>
              </a:pPr>
              <a:t>30/05/2019</a:t>
            </a:fld>
            <a:endParaRPr lang="pt-BR" dirty="0">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dirty="0">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fld id="{AFD47773-5F49-4FE6-A23E-7B5E961C7DEF}" type="slidenum">
              <a:rPr lang="pt-BR" altLang="pt-BR"/>
              <a:pPr/>
              <a:t>‹nº›</a:t>
            </a:fld>
            <a:endParaRPr lang="pt-BR" altLang="pt-BR" dirty="0"/>
          </a:p>
        </p:txBody>
      </p:sp>
    </p:spTree>
    <p:extLst>
      <p:ext uri="{BB962C8B-B14F-4D97-AF65-F5344CB8AC3E}">
        <p14:creationId xmlns:p14="http://schemas.microsoft.com/office/powerpoint/2010/main" val="3385216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fld id="{AC7098E8-8A19-40C4-96C2-541DBA1F0FE4}" type="datetimeFigureOut">
              <a:rPr lang="pt-BR">
                <a:solidFill>
                  <a:prstClr val="black">
                    <a:tint val="75000"/>
                  </a:prstClr>
                </a:solidFill>
              </a:rPr>
              <a:pPr>
                <a:defRPr/>
              </a:pPr>
              <a:t>30/05/2019</a:t>
            </a:fld>
            <a:endParaRPr lang="pt-BR" dirty="0">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dirty="0">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fld id="{AABCC62A-3690-43A4-A3BE-7164BDA13601}" type="slidenum">
              <a:rPr lang="pt-BR" altLang="pt-BR"/>
              <a:pPr/>
              <a:t>‹nº›</a:t>
            </a:fld>
            <a:endParaRPr lang="pt-BR" altLang="pt-BR" dirty="0"/>
          </a:p>
        </p:txBody>
      </p:sp>
    </p:spTree>
    <p:extLst>
      <p:ext uri="{BB962C8B-B14F-4D97-AF65-F5344CB8AC3E}">
        <p14:creationId xmlns:p14="http://schemas.microsoft.com/office/powerpoint/2010/main" val="27074077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66505CCE-F9BF-4942-85CB-18DC16114174}" type="datetimeFigureOut">
              <a:rPr lang="pt-BR">
                <a:solidFill>
                  <a:prstClr val="black">
                    <a:tint val="75000"/>
                  </a:prstClr>
                </a:solidFill>
              </a:rPr>
              <a:pPr>
                <a:defRPr/>
              </a:pPr>
              <a:t>30/05/2019</a:t>
            </a:fld>
            <a:endParaRPr lang="pt-BR" dirty="0">
              <a:solidFill>
                <a:prstClr val="black">
                  <a:tint val="75000"/>
                </a:prstClr>
              </a:solidFill>
            </a:endParaRPr>
          </a:p>
        </p:txBody>
      </p:sp>
      <p:sp>
        <p:nvSpPr>
          <p:cNvPr id="6" name="Espaço Reservado para Rodapé 4"/>
          <p:cNvSpPr>
            <a:spLocks noGrp="1"/>
          </p:cNvSpPr>
          <p:nvPr>
            <p:ph type="ftr" sz="quarter" idx="11"/>
          </p:nvPr>
        </p:nvSpPr>
        <p:spPr/>
        <p:txBody>
          <a:bodyPr/>
          <a:lstStyle>
            <a:lvl1pPr>
              <a:defRPr/>
            </a:lvl1pPr>
          </a:lstStyle>
          <a:p>
            <a:pPr>
              <a:defRPr/>
            </a:pPr>
            <a:endParaRPr lang="pt-BR" dirty="0">
              <a:solidFill>
                <a:prstClr val="black">
                  <a:tint val="75000"/>
                </a:prstClr>
              </a:solidFill>
            </a:endParaRPr>
          </a:p>
        </p:txBody>
      </p:sp>
      <p:sp>
        <p:nvSpPr>
          <p:cNvPr id="7" name="Espaço Reservado para Número de Slide 5"/>
          <p:cNvSpPr>
            <a:spLocks noGrp="1"/>
          </p:cNvSpPr>
          <p:nvPr>
            <p:ph type="sldNum" sz="quarter" idx="12"/>
          </p:nvPr>
        </p:nvSpPr>
        <p:spPr/>
        <p:txBody>
          <a:bodyPr/>
          <a:lstStyle>
            <a:lvl1pPr>
              <a:defRPr/>
            </a:lvl1pPr>
          </a:lstStyle>
          <a:p>
            <a:fld id="{0E917708-C7CA-47A0-8393-F05942577A0C}" type="slidenum">
              <a:rPr lang="pt-BR" altLang="pt-BR"/>
              <a:pPr/>
              <a:t>‹nº›</a:t>
            </a:fld>
            <a:endParaRPr lang="pt-BR" altLang="pt-BR" dirty="0"/>
          </a:p>
        </p:txBody>
      </p:sp>
    </p:spTree>
    <p:extLst>
      <p:ext uri="{BB962C8B-B14F-4D97-AF65-F5344CB8AC3E}">
        <p14:creationId xmlns:p14="http://schemas.microsoft.com/office/powerpoint/2010/main" val="13580393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734963AF-727B-4000-96EC-5EF2BD576822}" type="datetimeFigureOut">
              <a:rPr lang="pt-BR">
                <a:solidFill>
                  <a:prstClr val="black">
                    <a:tint val="75000"/>
                  </a:prstClr>
                </a:solidFill>
              </a:rPr>
              <a:pPr>
                <a:defRPr/>
              </a:pPr>
              <a:t>30/05/2019</a:t>
            </a:fld>
            <a:endParaRPr lang="pt-BR" dirty="0">
              <a:solidFill>
                <a:prstClr val="black">
                  <a:tint val="75000"/>
                </a:prstClr>
              </a:solidFill>
            </a:endParaRPr>
          </a:p>
        </p:txBody>
      </p:sp>
      <p:sp>
        <p:nvSpPr>
          <p:cNvPr id="8" name="Espaço Reservado para Rodapé 4"/>
          <p:cNvSpPr>
            <a:spLocks noGrp="1"/>
          </p:cNvSpPr>
          <p:nvPr>
            <p:ph type="ftr" sz="quarter" idx="11"/>
          </p:nvPr>
        </p:nvSpPr>
        <p:spPr/>
        <p:txBody>
          <a:bodyPr/>
          <a:lstStyle>
            <a:lvl1pPr>
              <a:defRPr/>
            </a:lvl1pPr>
          </a:lstStyle>
          <a:p>
            <a:pPr>
              <a:defRPr/>
            </a:pPr>
            <a:endParaRPr lang="pt-BR" dirty="0">
              <a:solidFill>
                <a:prstClr val="black">
                  <a:tint val="75000"/>
                </a:prstClr>
              </a:solidFill>
            </a:endParaRPr>
          </a:p>
        </p:txBody>
      </p:sp>
      <p:sp>
        <p:nvSpPr>
          <p:cNvPr id="9" name="Espaço Reservado para Número de Slide 5"/>
          <p:cNvSpPr>
            <a:spLocks noGrp="1"/>
          </p:cNvSpPr>
          <p:nvPr>
            <p:ph type="sldNum" sz="quarter" idx="12"/>
          </p:nvPr>
        </p:nvSpPr>
        <p:spPr/>
        <p:txBody>
          <a:bodyPr/>
          <a:lstStyle>
            <a:lvl1pPr>
              <a:defRPr/>
            </a:lvl1pPr>
          </a:lstStyle>
          <a:p>
            <a:fld id="{2F6953CD-51C6-4958-9C0C-25D1134C9DD7}" type="slidenum">
              <a:rPr lang="pt-BR" altLang="pt-BR"/>
              <a:pPr/>
              <a:t>‹nº›</a:t>
            </a:fld>
            <a:endParaRPr lang="pt-BR" altLang="pt-BR" dirty="0"/>
          </a:p>
        </p:txBody>
      </p:sp>
    </p:spTree>
    <p:extLst>
      <p:ext uri="{BB962C8B-B14F-4D97-AF65-F5344CB8AC3E}">
        <p14:creationId xmlns:p14="http://schemas.microsoft.com/office/powerpoint/2010/main" val="1820476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38C8F29A-B25E-4559-A76C-72871C047DE1}" type="datetimeFigureOut">
              <a:rPr lang="pt-BR"/>
              <a:pPr>
                <a:defRPr/>
              </a:pPr>
              <a:t>30/05/2019</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a:lvl1pPr>
          </a:lstStyle>
          <a:p>
            <a:fld id="{AFD47773-5F49-4FE6-A23E-7B5E961C7DEF}" type="slidenum">
              <a:rPr lang="pt-BR" altLang="pt-BR"/>
              <a:pPr/>
              <a:t>‹nº›</a:t>
            </a:fld>
            <a:endParaRPr lang="pt-BR" altLang="pt-B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70CB0D32-9F18-411D-B48D-F64DF10FC385}" type="datetimeFigureOut">
              <a:rPr lang="pt-BR">
                <a:solidFill>
                  <a:prstClr val="black">
                    <a:tint val="75000"/>
                  </a:prstClr>
                </a:solidFill>
              </a:rPr>
              <a:pPr>
                <a:defRPr/>
              </a:pPr>
              <a:t>30/05/2019</a:t>
            </a:fld>
            <a:endParaRPr lang="pt-BR" dirty="0">
              <a:solidFill>
                <a:prstClr val="black">
                  <a:tint val="75000"/>
                </a:prstClr>
              </a:solidFill>
            </a:endParaRPr>
          </a:p>
        </p:txBody>
      </p:sp>
      <p:sp>
        <p:nvSpPr>
          <p:cNvPr id="4" name="Espaço Reservado para Rodapé 4"/>
          <p:cNvSpPr>
            <a:spLocks noGrp="1"/>
          </p:cNvSpPr>
          <p:nvPr>
            <p:ph type="ftr" sz="quarter" idx="11"/>
          </p:nvPr>
        </p:nvSpPr>
        <p:spPr/>
        <p:txBody>
          <a:bodyPr/>
          <a:lstStyle>
            <a:lvl1pPr>
              <a:defRPr/>
            </a:lvl1pPr>
          </a:lstStyle>
          <a:p>
            <a:pPr>
              <a:defRPr/>
            </a:pPr>
            <a:endParaRPr lang="pt-BR" dirty="0">
              <a:solidFill>
                <a:prstClr val="black">
                  <a:tint val="75000"/>
                </a:prstClr>
              </a:solidFill>
            </a:endParaRPr>
          </a:p>
        </p:txBody>
      </p:sp>
      <p:sp>
        <p:nvSpPr>
          <p:cNvPr id="5" name="Espaço Reservado para Número de Slide 5"/>
          <p:cNvSpPr>
            <a:spLocks noGrp="1"/>
          </p:cNvSpPr>
          <p:nvPr>
            <p:ph type="sldNum" sz="quarter" idx="12"/>
          </p:nvPr>
        </p:nvSpPr>
        <p:spPr/>
        <p:txBody>
          <a:bodyPr/>
          <a:lstStyle>
            <a:lvl1pPr>
              <a:defRPr/>
            </a:lvl1pPr>
          </a:lstStyle>
          <a:p>
            <a:fld id="{8035ACF9-F4E6-4AFB-9AB1-1073C3FDB3AE}" type="slidenum">
              <a:rPr lang="pt-BR" altLang="pt-BR"/>
              <a:pPr/>
              <a:t>‹nº›</a:t>
            </a:fld>
            <a:endParaRPr lang="pt-BR" altLang="pt-BR" dirty="0"/>
          </a:p>
        </p:txBody>
      </p:sp>
    </p:spTree>
    <p:extLst>
      <p:ext uri="{BB962C8B-B14F-4D97-AF65-F5344CB8AC3E}">
        <p14:creationId xmlns:p14="http://schemas.microsoft.com/office/powerpoint/2010/main" val="38032173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6F4CC078-5755-420E-BC0C-FAE6957EC267}" type="datetimeFigureOut">
              <a:rPr lang="pt-BR">
                <a:solidFill>
                  <a:prstClr val="black">
                    <a:tint val="75000"/>
                  </a:prstClr>
                </a:solidFill>
              </a:rPr>
              <a:pPr>
                <a:defRPr/>
              </a:pPr>
              <a:t>30/05/2019</a:t>
            </a:fld>
            <a:endParaRPr lang="pt-BR" dirty="0">
              <a:solidFill>
                <a:prstClr val="black">
                  <a:tint val="75000"/>
                </a:prstClr>
              </a:solidFill>
            </a:endParaRPr>
          </a:p>
        </p:txBody>
      </p:sp>
      <p:sp>
        <p:nvSpPr>
          <p:cNvPr id="3" name="Espaço Reservado para Rodapé 4"/>
          <p:cNvSpPr>
            <a:spLocks noGrp="1"/>
          </p:cNvSpPr>
          <p:nvPr>
            <p:ph type="ftr" sz="quarter" idx="11"/>
          </p:nvPr>
        </p:nvSpPr>
        <p:spPr/>
        <p:txBody>
          <a:bodyPr/>
          <a:lstStyle>
            <a:lvl1pPr>
              <a:defRPr/>
            </a:lvl1pPr>
          </a:lstStyle>
          <a:p>
            <a:pPr>
              <a:defRPr/>
            </a:pPr>
            <a:endParaRPr lang="pt-BR" dirty="0">
              <a:solidFill>
                <a:prstClr val="black">
                  <a:tint val="75000"/>
                </a:prstClr>
              </a:solidFill>
            </a:endParaRPr>
          </a:p>
        </p:txBody>
      </p:sp>
      <p:sp>
        <p:nvSpPr>
          <p:cNvPr id="4" name="Espaço Reservado para Número de Slide 5"/>
          <p:cNvSpPr>
            <a:spLocks noGrp="1"/>
          </p:cNvSpPr>
          <p:nvPr>
            <p:ph type="sldNum" sz="quarter" idx="12"/>
          </p:nvPr>
        </p:nvSpPr>
        <p:spPr/>
        <p:txBody>
          <a:bodyPr/>
          <a:lstStyle>
            <a:lvl1pPr>
              <a:defRPr/>
            </a:lvl1pPr>
          </a:lstStyle>
          <a:p>
            <a:fld id="{7A57BC52-086B-4D00-A977-DD810B0810AC}" type="slidenum">
              <a:rPr lang="pt-BR" altLang="pt-BR"/>
              <a:pPr/>
              <a:t>‹nº›</a:t>
            </a:fld>
            <a:endParaRPr lang="pt-BR" altLang="pt-BR" dirty="0"/>
          </a:p>
        </p:txBody>
      </p:sp>
    </p:spTree>
    <p:extLst>
      <p:ext uri="{BB962C8B-B14F-4D97-AF65-F5344CB8AC3E}">
        <p14:creationId xmlns:p14="http://schemas.microsoft.com/office/powerpoint/2010/main" val="32020347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84F73CB5-7BB7-4D23-AEA8-F0326B454D18}" type="datetimeFigureOut">
              <a:rPr lang="pt-BR">
                <a:solidFill>
                  <a:prstClr val="black">
                    <a:tint val="75000"/>
                  </a:prstClr>
                </a:solidFill>
              </a:rPr>
              <a:pPr>
                <a:defRPr/>
              </a:pPr>
              <a:t>30/05/2019</a:t>
            </a:fld>
            <a:endParaRPr lang="pt-BR" dirty="0">
              <a:solidFill>
                <a:prstClr val="black">
                  <a:tint val="75000"/>
                </a:prstClr>
              </a:solidFill>
            </a:endParaRPr>
          </a:p>
        </p:txBody>
      </p:sp>
      <p:sp>
        <p:nvSpPr>
          <p:cNvPr id="6" name="Espaço Reservado para Rodapé 4"/>
          <p:cNvSpPr>
            <a:spLocks noGrp="1"/>
          </p:cNvSpPr>
          <p:nvPr>
            <p:ph type="ftr" sz="quarter" idx="11"/>
          </p:nvPr>
        </p:nvSpPr>
        <p:spPr/>
        <p:txBody>
          <a:bodyPr/>
          <a:lstStyle>
            <a:lvl1pPr>
              <a:defRPr/>
            </a:lvl1pPr>
          </a:lstStyle>
          <a:p>
            <a:pPr>
              <a:defRPr/>
            </a:pPr>
            <a:endParaRPr lang="pt-BR" dirty="0">
              <a:solidFill>
                <a:prstClr val="black">
                  <a:tint val="75000"/>
                </a:prstClr>
              </a:solidFill>
            </a:endParaRPr>
          </a:p>
        </p:txBody>
      </p:sp>
      <p:sp>
        <p:nvSpPr>
          <p:cNvPr id="7" name="Espaço Reservado para Número de Slide 5"/>
          <p:cNvSpPr>
            <a:spLocks noGrp="1"/>
          </p:cNvSpPr>
          <p:nvPr>
            <p:ph type="sldNum" sz="quarter" idx="12"/>
          </p:nvPr>
        </p:nvSpPr>
        <p:spPr/>
        <p:txBody>
          <a:bodyPr/>
          <a:lstStyle>
            <a:lvl1pPr>
              <a:defRPr/>
            </a:lvl1pPr>
          </a:lstStyle>
          <a:p>
            <a:fld id="{66029FF3-E994-46F7-8FB6-3E790AFD6EC3}" type="slidenum">
              <a:rPr lang="pt-BR" altLang="pt-BR"/>
              <a:pPr/>
              <a:t>‹nº›</a:t>
            </a:fld>
            <a:endParaRPr lang="pt-BR" altLang="pt-BR" dirty="0"/>
          </a:p>
        </p:txBody>
      </p:sp>
    </p:spTree>
    <p:extLst>
      <p:ext uri="{BB962C8B-B14F-4D97-AF65-F5344CB8AC3E}">
        <p14:creationId xmlns:p14="http://schemas.microsoft.com/office/powerpoint/2010/main" val="12421680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dirty="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F8DDBAEB-5592-406E-BF7D-E0AF7144ECF0}" type="datetimeFigureOut">
              <a:rPr lang="pt-BR">
                <a:solidFill>
                  <a:prstClr val="black">
                    <a:tint val="75000"/>
                  </a:prstClr>
                </a:solidFill>
              </a:rPr>
              <a:pPr>
                <a:defRPr/>
              </a:pPr>
              <a:t>30/05/2019</a:t>
            </a:fld>
            <a:endParaRPr lang="pt-BR" dirty="0">
              <a:solidFill>
                <a:prstClr val="black">
                  <a:tint val="75000"/>
                </a:prstClr>
              </a:solidFill>
            </a:endParaRPr>
          </a:p>
        </p:txBody>
      </p:sp>
      <p:sp>
        <p:nvSpPr>
          <p:cNvPr id="6" name="Espaço Reservado para Rodapé 4"/>
          <p:cNvSpPr>
            <a:spLocks noGrp="1"/>
          </p:cNvSpPr>
          <p:nvPr>
            <p:ph type="ftr" sz="quarter" idx="11"/>
          </p:nvPr>
        </p:nvSpPr>
        <p:spPr/>
        <p:txBody>
          <a:bodyPr/>
          <a:lstStyle>
            <a:lvl1pPr>
              <a:defRPr/>
            </a:lvl1pPr>
          </a:lstStyle>
          <a:p>
            <a:pPr>
              <a:defRPr/>
            </a:pPr>
            <a:endParaRPr lang="pt-BR" dirty="0">
              <a:solidFill>
                <a:prstClr val="black">
                  <a:tint val="75000"/>
                </a:prstClr>
              </a:solidFill>
            </a:endParaRPr>
          </a:p>
        </p:txBody>
      </p:sp>
      <p:sp>
        <p:nvSpPr>
          <p:cNvPr id="7" name="Espaço Reservado para Número de Slide 5"/>
          <p:cNvSpPr>
            <a:spLocks noGrp="1"/>
          </p:cNvSpPr>
          <p:nvPr>
            <p:ph type="sldNum" sz="quarter" idx="12"/>
          </p:nvPr>
        </p:nvSpPr>
        <p:spPr/>
        <p:txBody>
          <a:bodyPr/>
          <a:lstStyle>
            <a:lvl1pPr>
              <a:defRPr/>
            </a:lvl1pPr>
          </a:lstStyle>
          <a:p>
            <a:fld id="{9DF9874D-4335-48FE-87D8-623F79C122A5}" type="slidenum">
              <a:rPr lang="pt-BR" altLang="pt-BR"/>
              <a:pPr/>
              <a:t>‹nº›</a:t>
            </a:fld>
            <a:endParaRPr lang="pt-BR" altLang="pt-BR" dirty="0"/>
          </a:p>
        </p:txBody>
      </p:sp>
    </p:spTree>
    <p:extLst>
      <p:ext uri="{BB962C8B-B14F-4D97-AF65-F5344CB8AC3E}">
        <p14:creationId xmlns:p14="http://schemas.microsoft.com/office/powerpoint/2010/main" val="14522688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E773E4D7-2D98-41EF-8FBE-4D51D347CE09}" type="datetimeFigureOut">
              <a:rPr lang="pt-BR">
                <a:solidFill>
                  <a:prstClr val="black">
                    <a:tint val="75000"/>
                  </a:prstClr>
                </a:solidFill>
              </a:rPr>
              <a:pPr>
                <a:defRPr/>
              </a:pPr>
              <a:t>30/05/2019</a:t>
            </a:fld>
            <a:endParaRPr lang="pt-BR" dirty="0">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dirty="0">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fld id="{2DC23604-3F8B-47AC-8979-3BBC099E1EE9}" type="slidenum">
              <a:rPr lang="pt-BR" altLang="pt-BR"/>
              <a:pPr/>
              <a:t>‹nº›</a:t>
            </a:fld>
            <a:endParaRPr lang="pt-BR" altLang="pt-BR" dirty="0"/>
          </a:p>
        </p:txBody>
      </p:sp>
    </p:spTree>
    <p:extLst>
      <p:ext uri="{BB962C8B-B14F-4D97-AF65-F5344CB8AC3E}">
        <p14:creationId xmlns:p14="http://schemas.microsoft.com/office/powerpoint/2010/main" val="3543220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4C3342B6-D631-4570-A9AC-31E3F2E89850}" type="datetimeFigureOut">
              <a:rPr lang="pt-BR">
                <a:solidFill>
                  <a:prstClr val="black">
                    <a:tint val="75000"/>
                  </a:prstClr>
                </a:solidFill>
              </a:rPr>
              <a:pPr>
                <a:defRPr/>
              </a:pPr>
              <a:t>30/05/2019</a:t>
            </a:fld>
            <a:endParaRPr lang="pt-BR" dirty="0">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dirty="0">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fld id="{33A8CC8E-CEAE-4578-9E1B-0DFBF9A5149D}" type="slidenum">
              <a:rPr lang="pt-BR" altLang="pt-BR"/>
              <a:pPr/>
              <a:t>‹nº›</a:t>
            </a:fld>
            <a:endParaRPr lang="pt-BR" altLang="pt-BR" dirty="0"/>
          </a:p>
        </p:txBody>
      </p:sp>
    </p:spTree>
    <p:extLst>
      <p:ext uri="{BB962C8B-B14F-4D97-AF65-F5344CB8AC3E}">
        <p14:creationId xmlns:p14="http://schemas.microsoft.com/office/powerpoint/2010/main" val="33274702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3_Slide de título">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Tree>
    <p:extLst>
      <p:ext uri="{BB962C8B-B14F-4D97-AF65-F5344CB8AC3E}">
        <p14:creationId xmlns:p14="http://schemas.microsoft.com/office/powerpoint/2010/main" val="29819443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34_Slide de título">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Tree>
    <p:extLst>
      <p:ext uri="{BB962C8B-B14F-4D97-AF65-F5344CB8AC3E}">
        <p14:creationId xmlns:p14="http://schemas.microsoft.com/office/powerpoint/2010/main" val="42695775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36_Slide de título">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Tree>
    <p:extLst>
      <p:ext uri="{BB962C8B-B14F-4D97-AF65-F5344CB8AC3E}">
        <p14:creationId xmlns:p14="http://schemas.microsoft.com/office/powerpoint/2010/main" val="20265653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25_Slide de título">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Tree>
    <p:extLst>
      <p:ext uri="{BB962C8B-B14F-4D97-AF65-F5344CB8AC3E}">
        <p14:creationId xmlns:p14="http://schemas.microsoft.com/office/powerpoint/2010/main" val="1267287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fld id="{AC7098E8-8A19-40C4-96C2-541DBA1F0FE4}" type="datetimeFigureOut">
              <a:rPr lang="pt-BR"/>
              <a:pPr>
                <a:defRPr/>
              </a:pPr>
              <a:t>30/05/2019</a:t>
            </a:fld>
            <a:endParaRPr lang="pt-BR" dirty="0"/>
          </a:p>
        </p:txBody>
      </p:sp>
      <p:sp>
        <p:nvSpPr>
          <p:cNvPr id="5" name="Espaço Reservado para Rodapé 4"/>
          <p:cNvSpPr>
            <a:spLocks noGrp="1"/>
          </p:cNvSpPr>
          <p:nvPr>
            <p:ph type="ftr" sz="quarter" idx="11"/>
          </p:nvPr>
        </p:nvSpPr>
        <p:spPr/>
        <p:txBody>
          <a:bodyPr/>
          <a:lstStyle>
            <a:lvl1pPr>
              <a:defRPr/>
            </a:lvl1pPr>
          </a:lstStyle>
          <a:p>
            <a:pPr>
              <a:defRPr/>
            </a:pPr>
            <a:endParaRPr lang="pt-BR" dirty="0"/>
          </a:p>
        </p:txBody>
      </p:sp>
      <p:sp>
        <p:nvSpPr>
          <p:cNvPr id="6" name="Espaço Reservado para Número de Slide 5"/>
          <p:cNvSpPr>
            <a:spLocks noGrp="1"/>
          </p:cNvSpPr>
          <p:nvPr>
            <p:ph type="sldNum" sz="quarter" idx="12"/>
          </p:nvPr>
        </p:nvSpPr>
        <p:spPr/>
        <p:txBody>
          <a:bodyPr/>
          <a:lstStyle>
            <a:lvl1pPr>
              <a:defRPr/>
            </a:lvl1pPr>
          </a:lstStyle>
          <a:p>
            <a:fld id="{AABCC62A-3690-43A4-A3BE-7164BDA13601}" type="slidenum">
              <a:rPr lang="pt-BR" altLang="pt-BR"/>
              <a:pPr/>
              <a:t>‹nº›</a:t>
            </a:fld>
            <a:endParaRPr lang="pt-BR" altLang="pt-B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66505CCE-F9BF-4942-85CB-18DC16114174}" type="datetimeFigureOut">
              <a:rPr lang="pt-BR"/>
              <a:pPr>
                <a:defRPr/>
              </a:pPr>
              <a:t>30/05/2019</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dirty="0"/>
          </a:p>
        </p:txBody>
      </p:sp>
      <p:sp>
        <p:nvSpPr>
          <p:cNvPr id="7" name="Espaço Reservado para Número de Slide 5"/>
          <p:cNvSpPr>
            <a:spLocks noGrp="1"/>
          </p:cNvSpPr>
          <p:nvPr>
            <p:ph type="sldNum" sz="quarter" idx="12"/>
          </p:nvPr>
        </p:nvSpPr>
        <p:spPr/>
        <p:txBody>
          <a:bodyPr/>
          <a:lstStyle>
            <a:lvl1pPr>
              <a:defRPr/>
            </a:lvl1pPr>
          </a:lstStyle>
          <a:p>
            <a:fld id="{0E917708-C7CA-47A0-8393-F05942577A0C}" type="slidenum">
              <a:rPr lang="pt-BR" altLang="pt-BR"/>
              <a:pPr/>
              <a:t>‹nº›</a:t>
            </a:fld>
            <a:endParaRPr lang="pt-BR" altLang="pt-B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734963AF-727B-4000-96EC-5EF2BD576822}" type="datetimeFigureOut">
              <a:rPr lang="pt-BR"/>
              <a:pPr>
                <a:defRPr/>
              </a:pPr>
              <a:t>30/05/2019</a:t>
            </a:fld>
            <a:endParaRPr lang="pt-BR" dirty="0"/>
          </a:p>
        </p:txBody>
      </p:sp>
      <p:sp>
        <p:nvSpPr>
          <p:cNvPr id="8" name="Espaço Reservado para Rodapé 4"/>
          <p:cNvSpPr>
            <a:spLocks noGrp="1"/>
          </p:cNvSpPr>
          <p:nvPr>
            <p:ph type="ftr" sz="quarter" idx="11"/>
          </p:nvPr>
        </p:nvSpPr>
        <p:spPr/>
        <p:txBody>
          <a:bodyPr/>
          <a:lstStyle>
            <a:lvl1pPr>
              <a:defRPr/>
            </a:lvl1pPr>
          </a:lstStyle>
          <a:p>
            <a:pPr>
              <a:defRPr/>
            </a:pPr>
            <a:endParaRPr lang="pt-BR" dirty="0"/>
          </a:p>
        </p:txBody>
      </p:sp>
      <p:sp>
        <p:nvSpPr>
          <p:cNvPr id="9" name="Espaço Reservado para Número de Slide 5"/>
          <p:cNvSpPr>
            <a:spLocks noGrp="1"/>
          </p:cNvSpPr>
          <p:nvPr>
            <p:ph type="sldNum" sz="quarter" idx="12"/>
          </p:nvPr>
        </p:nvSpPr>
        <p:spPr/>
        <p:txBody>
          <a:bodyPr/>
          <a:lstStyle>
            <a:lvl1pPr>
              <a:defRPr/>
            </a:lvl1pPr>
          </a:lstStyle>
          <a:p>
            <a:fld id="{2F6953CD-51C6-4958-9C0C-25D1134C9DD7}" type="slidenum">
              <a:rPr lang="pt-BR" altLang="pt-BR"/>
              <a:pPr/>
              <a:t>‹nº›</a:t>
            </a:fld>
            <a:endParaRPr lang="pt-BR" altLang="pt-B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70CB0D32-9F18-411D-B48D-F64DF10FC385}" type="datetimeFigureOut">
              <a:rPr lang="pt-BR"/>
              <a:pPr>
                <a:defRPr/>
              </a:pPr>
              <a:t>30/05/2019</a:t>
            </a:fld>
            <a:endParaRPr lang="pt-BR" dirty="0"/>
          </a:p>
        </p:txBody>
      </p:sp>
      <p:sp>
        <p:nvSpPr>
          <p:cNvPr id="4" name="Espaço Reservado para Rodapé 4"/>
          <p:cNvSpPr>
            <a:spLocks noGrp="1"/>
          </p:cNvSpPr>
          <p:nvPr>
            <p:ph type="ftr" sz="quarter" idx="11"/>
          </p:nvPr>
        </p:nvSpPr>
        <p:spPr/>
        <p:txBody>
          <a:bodyPr/>
          <a:lstStyle>
            <a:lvl1pPr>
              <a:defRPr/>
            </a:lvl1pPr>
          </a:lstStyle>
          <a:p>
            <a:pPr>
              <a:defRPr/>
            </a:pPr>
            <a:endParaRPr lang="pt-BR" dirty="0"/>
          </a:p>
        </p:txBody>
      </p:sp>
      <p:sp>
        <p:nvSpPr>
          <p:cNvPr id="5" name="Espaço Reservado para Número de Slide 5"/>
          <p:cNvSpPr>
            <a:spLocks noGrp="1"/>
          </p:cNvSpPr>
          <p:nvPr>
            <p:ph type="sldNum" sz="quarter" idx="12"/>
          </p:nvPr>
        </p:nvSpPr>
        <p:spPr/>
        <p:txBody>
          <a:bodyPr/>
          <a:lstStyle>
            <a:lvl1pPr>
              <a:defRPr/>
            </a:lvl1pPr>
          </a:lstStyle>
          <a:p>
            <a:fld id="{8035ACF9-F4E6-4AFB-9AB1-1073C3FDB3AE}" type="slidenum">
              <a:rPr lang="pt-BR" altLang="pt-BR"/>
              <a:pPr/>
              <a:t>‹nº›</a:t>
            </a:fld>
            <a:endParaRPr lang="pt-BR" alt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6F4CC078-5755-420E-BC0C-FAE6957EC267}" type="datetimeFigureOut">
              <a:rPr lang="pt-BR"/>
              <a:pPr>
                <a:defRPr/>
              </a:pPr>
              <a:t>30/05/2019</a:t>
            </a:fld>
            <a:endParaRPr lang="pt-BR" dirty="0"/>
          </a:p>
        </p:txBody>
      </p:sp>
      <p:sp>
        <p:nvSpPr>
          <p:cNvPr id="3" name="Espaço Reservado para Rodapé 4"/>
          <p:cNvSpPr>
            <a:spLocks noGrp="1"/>
          </p:cNvSpPr>
          <p:nvPr>
            <p:ph type="ftr" sz="quarter" idx="11"/>
          </p:nvPr>
        </p:nvSpPr>
        <p:spPr/>
        <p:txBody>
          <a:bodyPr/>
          <a:lstStyle>
            <a:lvl1pPr>
              <a:defRPr/>
            </a:lvl1pPr>
          </a:lstStyle>
          <a:p>
            <a:pPr>
              <a:defRPr/>
            </a:pPr>
            <a:endParaRPr lang="pt-BR" dirty="0"/>
          </a:p>
        </p:txBody>
      </p:sp>
      <p:sp>
        <p:nvSpPr>
          <p:cNvPr id="4" name="Espaço Reservado para Número de Slide 5"/>
          <p:cNvSpPr>
            <a:spLocks noGrp="1"/>
          </p:cNvSpPr>
          <p:nvPr>
            <p:ph type="sldNum" sz="quarter" idx="12"/>
          </p:nvPr>
        </p:nvSpPr>
        <p:spPr/>
        <p:txBody>
          <a:bodyPr/>
          <a:lstStyle>
            <a:lvl1pPr>
              <a:defRPr/>
            </a:lvl1pPr>
          </a:lstStyle>
          <a:p>
            <a:fld id="{7A57BC52-086B-4D00-A977-DD810B0810AC}" type="slidenum">
              <a:rPr lang="pt-BR" altLang="pt-BR"/>
              <a:pPr/>
              <a:t>‹nº›</a:t>
            </a:fld>
            <a:endParaRPr lang="pt-BR" alt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84F73CB5-7BB7-4D23-AEA8-F0326B454D18}" type="datetimeFigureOut">
              <a:rPr lang="pt-BR"/>
              <a:pPr>
                <a:defRPr/>
              </a:pPr>
              <a:t>30/05/2019</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dirty="0"/>
          </a:p>
        </p:txBody>
      </p:sp>
      <p:sp>
        <p:nvSpPr>
          <p:cNvPr id="7" name="Espaço Reservado para Número de Slide 5"/>
          <p:cNvSpPr>
            <a:spLocks noGrp="1"/>
          </p:cNvSpPr>
          <p:nvPr>
            <p:ph type="sldNum" sz="quarter" idx="12"/>
          </p:nvPr>
        </p:nvSpPr>
        <p:spPr/>
        <p:txBody>
          <a:bodyPr/>
          <a:lstStyle>
            <a:lvl1pPr>
              <a:defRPr/>
            </a:lvl1pPr>
          </a:lstStyle>
          <a:p>
            <a:fld id="{66029FF3-E994-46F7-8FB6-3E790AFD6EC3}" type="slidenum">
              <a:rPr lang="pt-BR" altLang="pt-BR"/>
              <a:pPr/>
              <a:t>‹nº›</a:t>
            </a:fld>
            <a:endParaRPr lang="pt-BR" altLang="pt-B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dirty="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F8DDBAEB-5592-406E-BF7D-E0AF7144ECF0}" type="datetimeFigureOut">
              <a:rPr lang="pt-BR"/>
              <a:pPr>
                <a:defRPr/>
              </a:pPr>
              <a:t>30/05/2019</a:t>
            </a:fld>
            <a:endParaRPr lang="pt-BR" dirty="0"/>
          </a:p>
        </p:txBody>
      </p:sp>
      <p:sp>
        <p:nvSpPr>
          <p:cNvPr id="6" name="Espaço Reservado para Rodapé 4"/>
          <p:cNvSpPr>
            <a:spLocks noGrp="1"/>
          </p:cNvSpPr>
          <p:nvPr>
            <p:ph type="ftr" sz="quarter" idx="11"/>
          </p:nvPr>
        </p:nvSpPr>
        <p:spPr/>
        <p:txBody>
          <a:bodyPr/>
          <a:lstStyle>
            <a:lvl1pPr>
              <a:defRPr/>
            </a:lvl1pPr>
          </a:lstStyle>
          <a:p>
            <a:pPr>
              <a:defRPr/>
            </a:pPr>
            <a:endParaRPr lang="pt-BR" dirty="0"/>
          </a:p>
        </p:txBody>
      </p:sp>
      <p:sp>
        <p:nvSpPr>
          <p:cNvPr id="7" name="Espaço Reservado para Número de Slide 5"/>
          <p:cNvSpPr>
            <a:spLocks noGrp="1"/>
          </p:cNvSpPr>
          <p:nvPr>
            <p:ph type="sldNum" sz="quarter" idx="12"/>
          </p:nvPr>
        </p:nvSpPr>
        <p:spPr/>
        <p:txBody>
          <a:bodyPr/>
          <a:lstStyle>
            <a:lvl1pPr>
              <a:defRPr/>
            </a:lvl1pPr>
          </a:lstStyle>
          <a:p>
            <a:fld id="{9DF9874D-4335-48FE-87D8-623F79C122A5}" type="slidenum">
              <a:rPr lang="pt-BR" altLang="pt-BR"/>
              <a:pPr/>
              <a:t>‹nº›</a:t>
            </a:fld>
            <a:endParaRPr lang="pt-BR" altLang="pt-B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theme" Target="../theme/theme2.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altLang="pt-BR" smtClean="0"/>
              <a:t>Clique para editar o estilo do título mestre</a:t>
            </a:r>
          </a:p>
        </p:txBody>
      </p:sp>
      <p:sp>
        <p:nvSpPr>
          <p:cNvPr id="1027" name="Espaço Reservado para Tex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cs typeface="Arial" charset="0"/>
              </a:defRPr>
            </a:lvl1pPr>
          </a:lstStyle>
          <a:p>
            <a:pPr>
              <a:defRPr/>
            </a:pPr>
            <a:fld id="{6AF72373-8798-4B2E-A57F-A8654F4281EA}" type="datetimeFigureOut">
              <a:rPr lang="pt-BR"/>
              <a:pPr>
                <a:defRPr/>
              </a:pPr>
              <a:t>30/05/2019</a:t>
            </a:fld>
            <a:endParaRPr lang="pt-BR" dirty="0"/>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cs typeface="Arial" charset="0"/>
              </a:defRPr>
            </a:lvl1pPr>
          </a:lstStyle>
          <a:p>
            <a:pPr>
              <a:defRPr/>
            </a:pPr>
            <a:endParaRPr lang="pt-BR" dirty="0"/>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6B75B99A-C56A-4687-92E3-1AE14ACD8B5F}" type="slidenum">
              <a:rPr lang="pt-BR" altLang="pt-BR"/>
              <a:pPr/>
              <a:t>‹nº›</a:t>
            </a:fld>
            <a:endParaRPr lang="pt-BR" altLang="pt-BR" dirty="0"/>
          </a:p>
        </p:txBody>
      </p:sp>
    </p:spTree>
  </p:cSld>
  <p:clrMap bg1="lt1" tx1="dk1" bg2="lt2" tx2="dk2" accent1="accent1" accent2="accent2" accent3="accent3" accent4="accent4" accent5="accent5" accent6="accent6" hlink="hlink" folHlink="folHlink"/>
  <p:sldLayoutIdLst>
    <p:sldLayoutId id="2147490161" r:id="rId1"/>
    <p:sldLayoutId id="2147490162" r:id="rId2"/>
    <p:sldLayoutId id="2147490163" r:id="rId3"/>
    <p:sldLayoutId id="2147490164" r:id="rId4"/>
    <p:sldLayoutId id="2147490165" r:id="rId5"/>
    <p:sldLayoutId id="2147490166" r:id="rId6"/>
    <p:sldLayoutId id="2147490167" r:id="rId7"/>
    <p:sldLayoutId id="2147490168" r:id="rId8"/>
    <p:sldLayoutId id="2147490169" r:id="rId9"/>
    <p:sldLayoutId id="2147490170" r:id="rId10"/>
    <p:sldLayoutId id="2147490171" r:id="rId11"/>
    <p:sldLayoutId id="2147490172" r:id="rId12"/>
    <p:sldLayoutId id="2147490174" r:id="rId13"/>
    <p:sldLayoutId id="2147490175" r:id="rId14"/>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altLang="pt-BR" smtClean="0"/>
              <a:t>Clique para editar o estilo do título mestre</a:t>
            </a:r>
          </a:p>
        </p:txBody>
      </p:sp>
      <p:sp>
        <p:nvSpPr>
          <p:cNvPr id="1027" name="Espaço Reservado para Tex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cs typeface="Arial" charset="0"/>
              </a:defRPr>
            </a:lvl1pPr>
          </a:lstStyle>
          <a:p>
            <a:pPr>
              <a:defRPr/>
            </a:pPr>
            <a:fld id="{6AF72373-8798-4B2E-A57F-A8654F4281EA}" type="datetimeFigureOut">
              <a:rPr lang="pt-BR">
                <a:solidFill>
                  <a:prstClr val="black">
                    <a:tint val="75000"/>
                  </a:prstClr>
                </a:solidFill>
              </a:rPr>
              <a:pPr>
                <a:defRPr/>
              </a:pPr>
              <a:t>30/05/2019</a:t>
            </a:fld>
            <a:endParaRPr lang="pt-BR" dirty="0">
              <a:solidFill>
                <a:prstClr val="black">
                  <a:tint val="75000"/>
                </a:prstClr>
              </a:solidFill>
            </a:endParaRP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cs typeface="Arial" charset="0"/>
              </a:defRPr>
            </a:lvl1pPr>
          </a:lstStyle>
          <a:p>
            <a:pPr>
              <a:defRPr/>
            </a:pPr>
            <a:endParaRPr lang="pt-BR" dirty="0">
              <a:solidFill>
                <a:prstClr val="black">
                  <a:tint val="75000"/>
                </a:prstClr>
              </a:solidFill>
            </a:endParaRP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6B75B99A-C56A-4687-92E3-1AE14ACD8B5F}" type="slidenum">
              <a:rPr lang="pt-BR" altLang="pt-BR"/>
              <a:pPr/>
              <a:t>‹nº›</a:t>
            </a:fld>
            <a:endParaRPr lang="pt-BR" altLang="pt-BR" dirty="0"/>
          </a:p>
        </p:txBody>
      </p:sp>
    </p:spTree>
    <p:extLst>
      <p:ext uri="{BB962C8B-B14F-4D97-AF65-F5344CB8AC3E}">
        <p14:creationId xmlns:p14="http://schemas.microsoft.com/office/powerpoint/2010/main" val="1239731121"/>
      </p:ext>
    </p:extLst>
  </p:cSld>
  <p:clrMap bg1="lt1" tx1="dk1" bg2="lt2" tx2="dk2" accent1="accent1" accent2="accent2" accent3="accent3" accent4="accent4" accent5="accent5" accent6="accent6" hlink="hlink" folHlink="folHlink"/>
  <p:sldLayoutIdLst>
    <p:sldLayoutId id="2147490177" r:id="rId1"/>
    <p:sldLayoutId id="2147490178" r:id="rId2"/>
    <p:sldLayoutId id="2147490179" r:id="rId3"/>
    <p:sldLayoutId id="2147490180" r:id="rId4"/>
    <p:sldLayoutId id="2147490181" r:id="rId5"/>
    <p:sldLayoutId id="2147490182" r:id="rId6"/>
    <p:sldLayoutId id="2147490183" r:id="rId7"/>
    <p:sldLayoutId id="2147490184" r:id="rId8"/>
    <p:sldLayoutId id="2147490185" r:id="rId9"/>
    <p:sldLayoutId id="2147490186" r:id="rId10"/>
    <p:sldLayoutId id="2147490187" r:id="rId11"/>
    <p:sldLayoutId id="2147490188" r:id="rId12"/>
    <p:sldLayoutId id="2147490189" r:id="rId13"/>
    <p:sldLayoutId id="2147490190" r:id="rId14"/>
    <p:sldLayoutId id="2147490191" r:id="rId15"/>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04813"/>
            <a:ext cx="9144000"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pic>
        <p:nvPicPr>
          <p:cNvPr id="10245" name="Picture 3"/>
          <p:cNvPicPr>
            <a:picLocks noChangeAspect="1" noChangeArrowheads="1"/>
          </p:cNvPicPr>
          <p:nvPr/>
        </p:nvPicPr>
        <p:blipFill>
          <a:blip r:embed="rId2" cstate="print">
            <a:lum bright="2000" contrast="-4000"/>
          </a:blip>
          <a:srcRect/>
          <a:stretch>
            <a:fillRect/>
          </a:stretch>
        </p:blipFill>
        <p:spPr bwMode="auto">
          <a:xfrm>
            <a:off x="250825" y="292100"/>
            <a:ext cx="2624138" cy="620712"/>
          </a:xfrm>
          <a:prstGeom prst="rect">
            <a:avLst/>
          </a:prstGeom>
          <a:noFill/>
          <a:ln w="9525">
            <a:noFill/>
            <a:miter lim="800000"/>
            <a:headEnd/>
            <a:tailEnd/>
          </a:ln>
        </p:spPr>
      </p:pic>
      <p:sp>
        <p:nvSpPr>
          <p:cNvPr id="10246" name="CaixaDeTexto 10"/>
          <p:cNvSpPr txBox="1">
            <a:spLocks noChangeArrowheads="1"/>
          </p:cNvSpPr>
          <p:nvPr/>
        </p:nvSpPr>
        <p:spPr bwMode="auto">
          <a:xfrm>
            <a:off x="468313" y="1773238"/>
            <a:ext cx="8135937" cy="587375"/>
          </a:xfrm>
          <a:prstGeom prst="rect">
            <a:avLst/>
          </a:prstGeom>
          <a:noFill/>
          <a:ln w="9525">
            <a:noFill/>
            <a:miter lim="800000"/>
            <a:headEnd/>
            <a:tailEnd/>
          </a:ln>
        </p:spPr>
        <p:txBody>
          <a:bodyPr>
            <a:spAutoFit/>
          </a:bodyPr>
          <a:lstStyle/>
          <a:p>
            <a:pPr indent="809625" algn="just" eaLnBrk="1" hangingPunct="1">
              <a:lnSpc>
                <a:spcPct val="150000"/>
              </a:lnSpc>
            </a:pPr>
            <a:r>
              <a:rPr lang="pt-BR" altLang="pt-BR" sz="2400" dirty="0"/>
              <a:t>	</a:t>
            </a:r>
            <a:endParaRPr lang="pt-BR" altLang="pt-BR" sz="2400" dirty="0">
              <a:latin typeface="Calibri" pitchFamily="34" charset="0"/>
            </a:endParaRPr>
          </a:p>
        </p:txBody>
      </p:sp>
      <p:sp>
        <p:nvSpPr>
          <p:cNvPr id="10247" name="CaixaDeTexto 8"/>
          <p:cNvSpPr txBox="1">
            <a:spLocks noChangeArrowheads="1"/>
          </p:cNvSpPr>
          <p:nvPr/>
        </p:nvSpPr>
        <p:spPr bwMode="auto">
          <a:xfrm>
            <a:off x="3203575" y="492125"/>
            <a:ext cx="5832921"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sp>
        <p:nvSpPr>
          <p:cNvPr id="10" name="CaixaDeTexto 9"/>
          <p:cNvSpPr txBox="1"/>
          <p:nvPr/>
        </p:nvSpPr>
        <p:spPr>
          <a:xfrm>
            <a:off x="1285852" y="5242173"/>
            <a:ext cx="6643734" cy="1200329"/>
          </a:xfrm>
          <a:prstGeom prst="rect">
            <a:avLst/>
          </a:prstGeom>
          <a:solidFill>
            <a:schemeClr val="bg1"/>
          </a:solidFill>
          <a:ln>
            <a:noFill/>
          </a:ln>
        </p:spPr>
        <p:txBody>
          <a:bodyPr wrap="square" rtlCol="0">
            <a:spAutoFit/>
          </a:bodyPr>
          <a:lstStyle/>
          <a:p>
            <a:pPr algn="ctr"/>
            <a:r>
              <a:rPr lang="pt-BR" b="1" dirty="0" smtClean="0"/>
              <a:t>SECRETARIA  </a:t>
            </a:r>
            <a:r>
              <a:rPr lang="pt-BR" b="1" dirty="0"/>
              <a:t>MUNICIPAL  DE  SAÚDE   </a:t>
            </a:r>
          </a:p>
          <a:p>
            <a:pPr algn="ctr"/>
            <a:r>
              <a:rPr lang="pt-BR" b="1" dirty="0"/>
              <a:t>RELATÓRIO  QUADRIMESTRAL</a:t>
            </a:r>
          </a:p>
          <a:p>
            <a:pPr algn="ctr"/>
            <a:r>
              <a:rPr lang="pt-BR" b="1" dirty="0" smtClean="0"/>
              <a:t>JANEIRO A ABRIL - 2019</a:t>
            </a:r>
            <a:endParaRPr lang="pt-BR" b="1" dirty="0"/>
          </a:p>
          <a:p>
            <a:endParaRPr lang="pt-BR" dirty="0">
              <a:solidFill>
                <a:srgbClr val="FF0000"/>
              </a:solidFill>
            </a:endParaRPr>
          </a:p>
        </p:txBody>
      </p:sp>
      <p:pic>
        <p:nvPicPr>
          <p:cNvPr id="1028" name="Picture 4" descr="Imagem relaciona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068926"/>
            <a:ext cx="7152729" cy="41732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3" name="CaixaDeTexto 8"/>
          <p:cNvSpPr txBox="1">
            <a:spLocks noChangeArrowheads="1"/>
          </p:cNvSpPr>
          <p:nvPr/>
        </p:nvSpPr>
        <p:spPr bwMode="auto">
          <a:xfrm>
            <a:off x="3203575" y="0"/>
            <a:ext cx="5940425" cy="400050"/>
          </a:xfrm>
          <a:prstGeom prst="rect">
            <a:avLst/>
          </a:prstGeom>
          <a:noFill/>
          <a:ln w="9525">
            <a:noFill/>
            <a:miter lim="800000"/>
            <a:headEnd/>
            <a:tailEnd/>
          </a:ln>
        </p:spPr>
        <p:txBody>
          <a:bodyPr>
            <a:spAutoFit/>
          </a:bodyPr>
          <a:lstStyle/>
          <a:p>
            <a:pPr eaLnBrk="1" hangingPunct="1"/>
            <a:r>
              <a:rPr lang="pt-BR" altLang="pt-BR" sz="2000" b="1" dirty="0">
                <a:solidFill>
                  <a:prstClr val="white"/>
                </a:solidFill>
              </a:rPr>
              <a:t>3° RELATÓRIO QUADRIMESTRAL 2016 </a:t>
            </a:r>
          </a:p>
        </p:txBody>
      </p:sp>
      <p:sp>
        <p:nvSpPr>
          <p:cNvPr id="19462" name="CaixaDeTexto 10"/>
          <p:cNvSpPr txBox="1">
            <a:spLocks noChangeArrowheads="1"/>
          </p:cNvSpPr>
          <p:nvPr/>
        </p:nvSpPr>
        <p:spPr bwMode="auto">
          <a:xfrm>
            <a:off x="755576" y="2348880"/>
            <a:ext cx="8135937" cy="587375"/>
          </a:xfrm>
          <a:prstGeom prst="rect">
            <a:avLst/>
          </a:prstGeom>
          <a:noFill/>
          <a:ln w="9525">
            <a:noFill/>
            <a:miter lim="800000"/>
            <a:headEnd/>
            <a:tailEnd/>
          </a:ln>
        </p:spPr>
        <p:txBody>
          <a:bodyPr>
            <a:spAutoFit/>
          </a:bodyPr>
          <a:lstStyle/>
          <a:p>
            <a:pPr indent="809625" algn="just" eaLnBrk="1" hangingPunct="1">
              <a:lnSpc>
                <a:spcPct val="150000"/>
              </a:lnSpc>
            </a:pPr>
            <a:r>
              <a:rPr lang="pt-BR" altLang="pt-BR" sz="2400" dirty="0">
                <a:solidFill>
                  <a:prstClr val="black"/>
                </a:solidFill>
              </a:rPr>
              <a:t>	</a:t>
            </a:r>
            <a:endParaRPr lang="pt-BR" altLang="pt-BR" sz="2400" dirty="0">
              <a:solidFill>
                <a:prstClr val="black"/>
              </a:solidFill>
              <a:latin typeface="Calibri" pitchFamily="34" charset="0"/>
            </a:endParaRPr>
          </a:p>
        </p:txBody>
      </p:sp>
      <p:sp>
        <p:nvSpPr>
          <p:cNvPr id="12" name="Retângulo 11"/>
          <p:cNvSpPr/>
          <p:nvPr/>
        </p:nvSpPr>
        <p:spPr>
          <a:xfrm>
            <a:off x="1997478" y="4181282"/>
            <a:ext cx="4000528" cy="13573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115000"/>
              </a:lnSpc>
              <a:spcBef>
                <a:spcPts val="0"/>
              </a:spcBef>
              <a:spcAft>
                <a:spcPts val="1000"/>
              </a:spcAft>
              <a:defRPr/>
            </a:pPr>
            <a:endParaRPr lang="pt-BR" sz="4800" dirty="0">
              <a:solidFill>
                <a:prstClr val="black"/>
              </a:solidFill>
              <a:ea typeface="Calibri"/>
              <a:cs typeface="Times New Roman"/>
            </a:endParaRPr>
          </a:p>
        </p:txBody>
      </p:sp>
      <p:pic>
        <p:nvPicPr>
          <p:cNvPr id="10" name="Picture 3"/>
          <p:cNvPicPr>
            <a:picLocks noChangeAspect="1" noChangeArrowheads="1"/>
          </p:cNvPicPr>
          <p:nvPr/>
        </p:nvPicPr>
        <p:blipFill>
          <a:blip r:embed="rId2" cstate="print">
            <a:lum bright="2000" contrast="-4000"/>
          </a:blip>
          <a:srcRect/>
          <a:stretch>
            <a:fillRect/>
          </a:stretch>
        </p:blipFill>
        <p:spPr bwMode="auto">
          <a:xfrm>
            <a:off x="-1" y="29182"/>
            <a:ext cx="2771801" cy="537192"/>
          </a:xfrm>
          <a:prstGeom prst="rect">
            <a:avLst/>
          </a:prstGeom>
          <a:noFill/>
          <a:ln w="9525">
            <a:noFill/>
            <a:miter lim="800000"/>
            <a:headEnd/>
            <a:tailEnd/>
          </a:ln>
        </p:spPr>
      </p:pic>
      <p:sp>
        <p:nvSpPr>
          <p:cNvPr id="3" name="CaixaDeTexto 2"/>
          <p:cNvSpPr txBox="1"/>
          <p:nvPr/>
        </p:nvSpPr>
        <p:spPr>
          <a:xfrm>
            <a:off x="2231256" y="2348880"/>
            <a:ext cx="5184576" cy="1569660"/>
          </a:xfrm>
          <a:prstGeom prst="rect">
            <a:avLst/>
          </a:prstGeom>
          <a:noFill/>
        </p:spPr>
        <p:txBody>
          <a:bodyPr wrap="square" rtlCol="0">
            <a:spAutoFit/>
          </a:bodyPr>
          <a:lstStyle/>
          <a:p>
            <a:pPr algn="ctr"/>
            <a:r>
              <a:rPr lang="pt-BR" sz="4800" b="1" dirty="0" smtClean="0">
                <a:solidFill>
                  <a:prstClr val="black"/>
                </a:solidFill>
              </a:rPr>
              <a:t>RECURSOS FINANCEIROS</a:t>
            </a:r>
            <a:endParaRPr lang="pt-BR" sz="4800" b="1" dirty="0">
              <a:solidFill>
                <a:prstClr val="black"/>
              </a:solidFill>
            </a:endParaRPr>
          </a:p>
        </p:txBody>
      </p:sp>
      <p:sp>
        <p:nvSpPr>
          <p:cNvPr id="11" name="CaixaDeTexto 10"/>
          <p:cNvSpPr txBox="1">
            <a:spLocks noChangeArrowheads="1"/>
          </p:cNvSpPr>
          <p:nvPr/>
        </p:nvSpPr>
        <p:spPr bwMode="auto">
          <a:xfrm>
            <a:off x="3203575" y="4763"/>
            <a:ext cx="5940425"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pPr eaLnBrk="1" hangingPunct="1"/>
            <a:r>
              <a:rPr lang="pt-BR" altLang="pt-BR" sz="2000" b="1" dirty="0" smtClean="0">
                <a:solidFill>
                  <a:prstClr val="white"/>
                </a:solidFill>
              </a:rPr>
              <a:t>1° </a:t>
            </a:r>
            <a:r>
              <a:rPr lang="pt-BR" altLang="pt-BR" sz="2000" b="1" dirty="0">
                <a:solidFill>
                  <a:prstClr val="white"/>
                </a:solidFill>
              </a:rPr>
              <a:t>RELATÓRIO QUADRIMESTRAL </a:t>
            </a:r>
            <a:r>
              <a:rPr lang="pt-BR" altLang="pt-BR" sz="2000" b="1" dirty="0" smtClean="0">
                <a:solidFill>
                  <a:prstClr val="white"/>
                </a:solidFill>
              </a:rPr>
              <a:t>2019</a:t>
            </a:r>
            <a:endParaRPr lang="pt-BR" altLang="pt-BR" sz="2000" b="1" dirty="0">
              <a:solidFill>
                <a:prstClr val="white"/>
              </a:solidFill>
            </a:endParaRPr>
          </a:p>
        </p:txBody>
      </p:sp>
    </p:spTree>
    <p:extLst>
      <p:ext uri="{BB962C8B-B14F-4D97-AF65-F5344CB8AC3E}">
        <p14:creationId xmlns:p14="http://schemas.microsoft.com/office/powerpoint/2010/main" val="2853441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28604"/>
            <a:ext cx="9144000" cy="64293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115000"/>
              </a:lnSpc>
              <a:spcBef>
                <a:spcPts val="0"/>
              </a:spcBef>
              <a:spcAft>
                <a:spcPts val="1000"/>
              </a:spcAft>
              <a:defRPr/>
            </a:pPr>
            <a:endParaRPr lang="pt-BR" sz="2800" dirty="0">
              <a:solidFill>
                <a:prstClr val="white"/>
              </a:solidFill>
              <a:ea typeface="Calibri"/>
              <a:cs typeface="Times New Roman"/>
            </a:endParaRPr>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pic>
        <p:nvPicPr>
          <p:cNvPr id="20485" name="Picture 3"/>
          <p:cNvPicPr>
            <a:picLocks noChangeAspect="1" noChangeArrowheads="1"/>
          </p:cNvPicPr>
          <p:nvPr/>
        </p:nvPicPr>
        <p:blipFill>
          <a:blip r:embed="rId2" cstate="print">
            <a:lum bright="2000" contrast="-4000"/>
          </a:blip>
          <a:srcRect/>
          <a:stretch>
            <a:fillRect/>
          </a:stretch>
        </p:blipFill>
        <p:spPr bwMode="auto">
          <a:xfrm>
            <a:off x="250825" y="71438"/>
            <a:ext cx="2624138" cy="620712"/>
          </a:xfrm>
          <a:prstGeom prst="rect">
            <a:avLst/>
          </a:prstGeom>
          <a:noFill/>
          <a:ln w="9525">
            <a:noFill/>
            <a:miter lim="800000"/>
            <a:headEnd/>
            <a:tailEnd/>
          </a:ln>
        </p:spPr>
      </p:pic>
      <p:sp>
        <p:nvSpPr>
          <p:cNvPr id="10" name="CaixaDeTexto 9"/>
          <p:cNvSpPr txBox="1"/>
          <p:nvPr/>
        </p:nvSpPr>
        <p:spPr>
          <a:xfrm>
            <a:off x="251735" y="804470"/>
            <a:ext cx="8641655" cy="5309146"/>
          </a:xfrm>
          <a:prstGeom prst="rect">
            <a:avLst/>
          </a:prstGeom>
          <a:solidFill>
            <a:schemeClr val="accent3">
              <a:lumMod val="60000"/>
              <a:lumOff val="40000"/>
            </a:schemeClr>
          </a:solidFill>
          <a:ln w="19050">
            <a:solidFill>
              <a:schemeClr val="accent3">
                <a:lumMod val="60000"/>
                <a:lumOff val="40000"/>
              </a:schemeClr>
            </a:solidFill>
          </a:ln>
          <a:effectLst>
            <a:outerShdw blurRad="50800" dist="38100" dir="18900000" algn="bl" rotWithShape="0">
              <a:prstClr val="black">
                <a:alpha val="40000"/>
              </a:prstClr>
            </a:outerShdw>
          </a:effectLst>
          <a:scene3d>
            <a:camera prst="orthographicFront"/>
            <a:lightRig rig="threePt" dir="t"/>
          </a:scene3d>
          <a:sp3d>
            <a:bevelT w="6350" h="88900"/>
            <a:bevelB w="6350"/>
          </a:sp3d>
        </p:spPr>
        <p:txBody>
          <a:bodyPr wrap="square" rtlCol="0">
            <a:spAutoFit/>
          </a:bodyPr>
          <a:lstStyle/>
          <a:p>
            <a:pPr algn="just"/>
            <a:r>
              <a:rPr lang="pt-BR" sz="2400" dirty="0" smtClean="0"/>
              <a:t>           </a:t>
            </a:r>
            <a:r>
              <a:rPr lang="pt-BR" sz="2100" dirty="0" smtClean="0"/>
              <a:t>O </a:t>
            </a:r>
            <a:r>
              <a:rPr lang="pt-BR" sz="2100" dirty="0"/>
              <a:t>montante e a fonte de recursos aplicados no período têm suas informações oriundas dos relatórios gerenciais do </a:t>
            </a:r>
            <a:r>
              <a:rPr lang="pt-BR" sz="2100" b="1" dirty="0"/>
              <a:t>Sistema Nacional de Informação sobre Orçamento Público em Saúde – SIOPS</a:t>
            </a:r>
            <a:r>
              <a:rPr lang="pt-BR" sz="2100" dirty="0"/>
              <a:t>, de obrigatoriedade de registro e atualização permanente dos dados.</a:t>
            </a:r>
          </a:p>
          <a:p>
            <a:pPr algn="just"/>
            <a:r>
              <a:rPr lang="pt-BR" sz="2100" dirty="0" smtClean="0"/>
              <a:t>            </a:t>
            </a:r>
          </a:p>
          <a:p>
            <a:pPr algn="just"/>
            <a:r>
              <a:rPr lang="pt-BR" sz="2100" dirty="0" smtClean="0"/>
              <a:t>	Cabe </a:t>
            </a:r>
            <a:r>
              <a:rPr lang="pt-BR" sz="2100" dirty="0"/>
              <a:t>ao gestor de saúde, declarante dos dados contidos, a responsabilidade pela garantia de registro dos dados no SIOPS, nos prazos definidos, assim como pela fidedignidade dos dados homologados, aos quais conferirá fé pública para todos os fins previstos na Lei Complementar 141/2012.</a:t>
            </a:r>
          </a:p>
          <a:p>
            <a:pPr algn="just"/>
            <a:r>
              <a:rPr lang="pt-BR" sz="2100" dirty="0" smtClean="0"/>
              <a:t>           </a:t>
            </a:r>
          </a:p>
          <a:p>
            <a:pPr algn="just"/>
            <a:r>
              <a:rPr lang="pt-BR" sz="2100" dirty="0" smtClean="0"/>
              <a:t>	Uma </a:t>
            </a:r>
            <a:r>
              <a:rPr lang="pt-BR" sz="2100" dirty="0"/>
              <a:t>das </a:t>
            </a:r>
            <a:r>
              <a:rPr lang="pt-BR" sz="2100" b="1" dirty="0"/>
              <a:t>principais funcionalidades </a:t>
            </a:r>
            <a:r>
              <a:rPr lang="pt-BR" sz="2100" dirty="0"/>
              <a:t>do SIOPS é </a:t>
            </a:r>
            <a:r>
              <a:rPr lang="pt-BR" sz="2100" b="1" dirty="0"/>
              <a:t>calcular automaticamente </a:t>
            </a:r>
            <a:r>
              <a:rPr lang="pt-BR" sz="2100" dirty="0"/>
              <a:t>a </a:t>
            </a:r>
            <a:r>
              <a:rPr lang="pt-BR" sz="2100" b="1" dirty="0"/>
              <a:t>aplicação mínima da receita de impostos e transferências vinculadas </a:t>
            </a:r>
            <a:r>
              <a:rPr lang="pt-BR" sz="2100" dirty="0"/>
              <a:t>às </a:t>
            </a:r>
            <a:r>
              <a:rPr lang="pt-BR" sz="2100" dirty="0" smtClean="0"/>
              <a:t>Ações e Serviços Públicos em </a:t>
            </a:r>
            <a:r>
              <a:rPr lang="pt-BR" sz="2100" dirty="0" err="1" smtClean="0"/>
              <a:t>Sáude</a:t>
            </a:r>
            <a:r>
              <a:rPr lang="pt-BR" sz="2100" dirty="0" smtClean="0"/>
              <a:t> – ASPS.</a:t>
            </a:r>
            <a:endParaRPr lang="pt-BR" sz="2100" b="1" i="1" u="sng" dirty="0"/>
          </a:p>
        </p:txBody>
      </p:sp>
      <p:sp>
        <p:nvSpPr>
          <p:cNvPr id="9" name="CaixaDeTexto 8"/>
          <p:cNvSpPr txBox="1">
            <a:spLocks noChangeArrowheads="1"/>
          </p:cNvSpPr>
          <p:nvPr/>
        </p:nvSpPr>
        <p:spPr bwMode="auto">
          <a:xfrm>
            <a:off x="3203575" y="4763"/>
            <a:ext cx="5940425"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pPr eaLnBrk="1" hangingPunct="1"/>
            <a:r>
              <a:rPr lang="pt-BR" altLang="pt-BR" sz="2000" b="1" dirty="0" smtClean="0">
                <a:solidFill>
                  <a:prstClr val="white"/>
                </a:solidFill>
              </a:rPr>
              <a:t>1° </a:t>
            </a:r>
            <a:r>
              <a:rPr lang="pt-BR" altLang="pt-BR" sz="2000" b="1" dirty="0">
                <a:solidFill>
                  <a:prstClr val="white"/>
                </a:solidFill>
              </a:rPr>
              <a:t>RELATÓRIO QUADRIMESTRAL </a:t>
            </a:r>
            <a:r>
              <a:rPr lang="pt-BR" altLang="pt-BR" sz="2000" b="1" dirty="0" smtClean="0">
                <a:solidFill>
                  <a:prstClr val="white"/>
                </a:solidFill>
              </a:rPr>
              <a:t>2019</a:t>
            </a:r>
            <a:endParaRPr lang="pt-BR" altLang="pt-BR" sz="2000" b="1" dirty="0">
              <a:solidFill>
                <a:prstClr val="white"/>
              </a:solidFill>
            </a:endParaRPr>
          </a:p>
        </p:txBody>
      </p:sp>
    </p:spTree>
    <p:extLst>
      <p:ext uri="{BB962C8B-B14F-4D97-AF65-F5344CB8AC3E}">
        <p14:creationId xmlns:p14="http://schemas.microsoft.com/office/powerpoint/2010/main" val="4900020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28604"/>
            <a:ext cx="9144000" cy="64293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115000"/>
              </a:lnSpc>
              <a:spcBef>
                <a:spcPts val="0"/>
              </a:spcBef>
              <a:spcAft>
                <a:spcPts val="1000"/>
              </a:spcAft>
              <a:defRPr/>
            </a:pPr>
            <a:endParaRPr lang="pt-BR" sz="2800" dirty="0">
              <a:solidFill>
                <a:prstClr val="white"/>
              </a:solidFill>
              <a:ea typeface="Calibri"/>
              <a:cs typeface="Times New Roman"/>
            </a:endParaRPr>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pic>
        <p:nvPicPr>
          <p:cNvPr id="20485" name="Picture 3"/>
          <p:cNvPicPr>
            <a:picLocks noChangeAspect="1" noChangeArrowheads="1"/>
          </p:cNvPicPr>
          <p:nvPr/>
        </p:nvPicPr>
        <p:blipFill>
          <a:blip r:embed="rId2" cstate="print">
            <a:lum bright="2000" contrast="-4000"/>
          </a:blip>
          <a:srcRect/>
          <a:stretch>
            <a:fillRect/>
          </a:stretch>
        </p:blipFill>
        <p:spPr bwMode="auto">
          <a:xfrm>
            <a:off x="250825" y="71438"/>
            <a:ext cx="2624138" cy="620712"/>
          </a:xfrm>
          <a:prstGeom prst="rect">
            <a:avLst/>
          </a:prstGeom>
          <a:noFill/>
          <a:ln w="9525">
            <a:noFill/>
            <a:miter lim="800000"/>
            <a:headEnd/>
            <a:tailEnd/>
          </a:ln>
        </p:spPr>
      </p:pic>
      <p:sp>
        <p:nvSpPr>
          <p:cNvPr id="10" name="CaixaDeTexto 9"/>
          <p:cNvSpPr txBox="1"/>
          <p:nvPr/>
        </p:nvSpPr>
        <p:spPr>
          <a:xfrm>
            <a:off x="251735" y="804470"/>
            <a:ext cx="8641655" cy="5909310"/>
          </a:xfrm>
          <a:prstGeom prst="rect">
            <a:avLst/>
          </a:prstGeom>
          <a:solidFill>
            <a:schemeClr val="accent3">
              <a:lumMod val="60000"/>
              <a:lumOff val="40000"/>
            </a:schemeClr>
          </a:solidFill>
          <a:ln w="19050">
            <a:solidFill>
              <a:schemeClr val="accent3">
                <a:lumMod val="60000"/>
                <a:lumOff val="40000"/>
              </a:schemeClr>
            </a:solidFill>
          </a:ln>
          <a:effectLst>
            <a:outerShdw blurRad="50800" dist="38100" dir="18900000" algn="bl" rotWithShape="0">
              <a:prstClr val="black">
                <a:alpha val="40000"/>
              </a:prstClr>
            </a:outerShdw>
          </a:effectLst>
          <a:scene3d>
            <a:camera prst="orthographicFront"/>
            <a:lightRig rig="threePt" dir="t"/>
          </a:scene3d>
          <a:sp3d>
            <a:bevelT w="6350" h="88900"/>
            <a:bevelB w="6350"/>
          </a:sp3d>
        </p:spPr>
        <p:txBody>
          <a:bodyPr wrap="square" rtlCol="0">
            <a:spAutoFit/>
          </a:bodyPr>
          <a:lstStyle/>
          <a:p>
            <a:pPr algn="just"/>
            <a:r>
              <a:rPr lang="pt-BR" sz="2000" dirty="0" smtClean="0">
                <a:solidFill>
                  <a:prstClr val="black"/>
                </a:solidFill>
              </a:rPr>
              <a:t>	</a:t>
            </a:r>
            <a:r>
              <a:rPr lang="pt-BR" sz="2100" dirty="0" smtClean="0"/>
              <a:t>A </a:t>
            </a:r>
            <a:r>
              <a:rPr lang="pt-BR" sz="2100" dirty="0"/>
              <a:t>Lei Complementar 141/2012, em seu artigo 3º, estabelece quais despesas são consideradas como </a:t>
            </a:r>
            <a:r>
              <a:rPr lang="pt-BR" sz="2100" i="1" dirty="0"/>
              <a:t>“ações e serviços públicos de saúde”</a:t>
            </a:r>
            <a:r>
              <a:rPr lang="pt-BR" sz="2100" dirty="0"/>
              <a:t> e no 4º, quais despesas não são consideradas.</a:t>
            </a:r>
          </a:p>
          <a:p>
            <a:pPr algn="just"/>
            <a:r>
              <a:rPr lang="pt-BR" sz="2100" dirty="0" smtClean="0"/>
              <a:t>         	</a:t>
            </a:r>
          </a:p>
          <a:p>
            <a:pPr algn="just"/>
            <a:r>
              <a:rPr lang="pt-BR" sz="2100" dirty="0" smtClean="0"/>
              <a:t>	Os </a:t>
            </a:r>
            <a:r>
              <a:rPr lang="pt-BR" sz="2100" dirty="0"/>
              <a:t>municípios deverão aplicar, </a:t>
            </a:r>
            <a:r>
              <a:rPr lang="pt-BR" sz="2100" b="1" dirty="0"/>
              <a:t>anualmente</a:t>
            </a:r>
            <a:r>
              <a:rPr lang="pt-BR" sz="2100" dirty="0"/>
              <a:t>, em ações e serviços públicos de saúde, no </a:t>
            </a:r>
            <a:r>
              <a:rPr lang="pt-BR" sz="2100" b="1" dirty="0"/>
              <a:t>mínimo 15% da arrecadação dos imposto</a:t>
            </a:r>
            <a:r>
              <a:rPr lang="pt-BR" sz="2100" dirty="0"/>
              <a:t>s a que se refere o artigo 156, 158 e 159 da Constituição </a:t>
            </a:r>
            <a:r>
              <a:rPr lang="pt-BR" sz="2100" dirty="0" smtClean="0"/>
              <a:t>Federal.</a:t>
            </a:r>
          </a:p>
          <a:p>
            <a:pPr algn="just"/>
            <a:r>
              <a:rPr lang="pt-BR" sz="2100" b="1" dirty="0" smtClean="0"/>
              <a:t>	</a:t>
            </a:r>
          </a:p>
          <a:p>
            <a:pPr algn="just"/>
            <a:r>
              <a:rPr lang="pt-BR" sz="2100" b="1" dirty="0" smtClean="0"/>
              <a:t>	Compete ao Ministério da Saúde definir as diretrizes para o funcionamento deste Sistema Informatizado</a:t>
            </a:r>
            <a:r>
              <a:rPr lang="pt-BR" sz="2100" dirty="0" smtClean="0"/>
              <a:t>, bem como os prazos para o registro e homologação das informações do SIOPS.  Os referidos prazos devem estar em conformidade com o artigo 52 da Lei Complementar 101/2000 (Lei de Responsabilidade Fiscal), em atendimento ao que determina o § 3º do art. 165 da Constituição Federal, que estabelece que o </a:t>
            </a:r>
            <a:r>
              <a:rPr lang="pt-BR" sz="2100" b="1" dirty="0" smtClean="0"/>
              <a:t>Relatório Resumido da Execução Orçamentária (RREO), </a:t>
            </a:r>
            <a:r>
              <a:rPr lang="pt-BR" sz="2100" dirty="0" smtClean="0"/>
              <a:t>deve ser publicado até 30 dias após o encerramento de cada bimestre.</a:t>
            </a:r>
            <a:endParaRPr lang="pt-BR" sz="2100" b="1" i="1" u="sng" dirty="0"/>
          </a:p>
        </p:txBody>
      </p:sp>
      <p:sp>
        <p:nvSpPr>
          <p:cNvPr id="9" name="CaixaDeTexto 8"/>
          <p:cNvSpPr txBox="1">
            <a:spLocks noChangeArrowheads="1"/>
          </p:cNvSpPr>
          <p:nvPr/>
        </p:nvSpPr>
        <p:spPr bwMode="auto">
          <a:xfrm>
            <a:off x="3203575" y="4763"/>
            <a:ext cx="5940425"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pPr eaLnBrk="1" hangingPunct="1"/>
            <a:r>
              <a:rPr lang="pt-BR" altLang="pt-BR" sz="2000" b="1" dirty="0" smtClean="0">
                <a:solidFill>
                  <a:prstClr val="white"/>
                </a:solidFill>
              </a:rPr>
              <a:t>1° </a:t>
            </a:r>
            <a:r>
              <a:rPr lang="pt-BR" altLang="pt-BR" sz="2000" b="1" dirty="0">
                <a:solidFill>
                  <a:prstClr val="white"/>
                </a:solidFill>
              </a:rPr>
              <a:t>RELATÓRIO QUADRIMESTRAL </a:t>
            </a:r>
            <a:r>
              <a:rPr lang="pt-BR" altLang="pt-BR" sz="2000" b="1" dirty="0" smtClean="0">
                <a:solidFill>
                  <a:prstClr val="white"/>
                </a:solidFill>
              </a:rPr>
              <a:t>2018</a:t>
            </a:r>
            <a:endParaRPr lang="pt-BR" altLang="pt-BR" sz="2000" b="1" dirty="0">
              <a:solidFill>
                <a:prstClr val="white"/>
              </a:solidFill>
            </a:endParaRPr>
          </a:p>
        </p:txBody>
      </p:sp>
    </p:spTree>
    <p:extLst>
      <p:ext uri="{BB962C8B-B14F-4D97-AF65-F5344CB8AC3E}">
        <p14:creationId xmlns:p14="http://schemas.microsoft.com/office/powerpoint/2010/main" val="41447917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ângulo 8"/>
          <p:cNvSpPr/>
          <p:nvPr/>
        </p:nvSpPr>
        <p:spPr>
          <a:xfrm>
            <a:off x="0" y="0"/>
            <a:ext cx="9144000" cy="6858000"/>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sp>
        <p:nvSpPr>
          <p:cNvPr id="12" name="Retângulo 11"/>
          <p:cNvSpPr/>
          <p:nvPr/>
        </p:nvSpPr>
        <p:spPr>
          <a:xfrm>
            <a:off x="0" y="404813"/>
            <a:ext cx="9144000"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115000"/>
              </a:lnSpc>
              <a:spcBef>
                <a:spcPts val="0"/>
              </a:spcBef>
              <a:spcAft>
                <a:spcPts val="1000"/>
              </a:spcAft>
              <a:defRPr/>
            </a:pPr>
            <a:endParaRPr lang="pt-BR" sz="2800" dirty="0">
              <a:solidFill>
                <a:prstClr val="white"/>
              </a:solidFill>
              <a:ea typeface="Calibri"/>
              <a:cs typeface="Times New Roman"/>
            </a:endParaRPr>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pic>
        <p:nvPicPr>
          <p:cNvPr id="22533" name="Picture 3"/>
          <p:cNvPicPr>
            <a:picLocks noChangeAspect="1" noChangeArrowheads="1"/>
          </p:cNvPicPr>
          <p:nvPr/>
        </p:nvPicPr>
        <p:blipFill>
          <a:blip r:embed="rId2" cstate="print">
            <a:lum bright="2000" contrast="-4000"/>
          </a:blip>
          <a:srcRect/>
          <a:stretch>
            <a:fillRect/>
          </a:stretch>
        </p:blipFill>
        <p:spPr bwMode="auto">
          <a:xfrm>
            <a:off x="250825" y="71438"/>
            <a:ext cx="2624138" cy="620712"/>
          </a:xfrm>
          <a:prstGeom prst="rect">
            <a:avLst/>
          </a:prstGeom>
          <a:noFill/>
          <a:ln w="9525">
            <a:noFill/>
            <a:miter lim="800000"/>
            <a:headEnd/>
            <a:tailEnd/>
          </a:ln>
        </p:spPr>
      </p:pic>
      <p:sp>
        <p:nvSpPr>
          <p:cNvPr id="22534" name="CaixaDeTexto 10"/>
          <p:cNvSpPr txBox="1">
            <a:spLocks noChangeArrowheads="1"/>
          </p:cNvSpPr>
          <p:nvPr/>
        </p:nvSpPr>
        <p:spPr bwMode="auto">
          <a:xfrm>
            <a:off x="0" y="1285860"/>
            <a:ext cx="9144000" cy="4832092"/>
          </a:xfrm>
          <a:prstGeom prst="rect">
            <a:avLst/>
          </a:prstGeom>
          <a:noFill/>
          <a:ln w="9525">
            <a:noFill/>
            <a:miter lim="800000"/>
            <a:headEnd/>
            <a:tailEnd/>
          </a:ln>
        </p:spPr>
        <p:txBody>
          <a:bodyPr wrap="square">
            <a:spAutoFit/>
          </a:bodyPr>
          <a:lstStyle/>
          <a:p>
            <a:pPr algn="ctr" eaLnBrk="1" hangingPunct="1"/>
            <a:r>
              <a:rPr lang="pt-BR" altLang="pt-BR" sz="3200" b="1" dirty="0" smtClean="0"/>
              <a:t>RELATÓRIO </a:t>
            </a:r>
            <a:r>
              <a:rPr lang="pt-BR" altLang="pt-BR" sz="3200" b="1" dirty="0"/>
              <a:t>RESUMIDO </a:t>
            </a:r>
            <a:r>
              <a:rPr lang="pt-BR" altLang="pt-BR" sz="3200" b="1" dirty="0" smtClean="0"/>
              <a:t>DA </a:t>
            </a:r>
            <a:r>
              <a:rPr lang="pt-BR" altLang="pt-BR" sz="3200" b="1" dirty="0"/>
              <a:t>EXECUÇÃO ORÇAMENTÁRIA </a:t>
            </a:r>
            <a:r>
              <a:rPr lang="pt-BR" altLang="pt-BR" sz="3200" b="1" dirty="0" smtClean="0"/>
              <a:t>– RREO</a:t>
            </a:r>
          </a:p>
          <a:p>
            <a:pPr algn="ctr" eaLnBrk="1" hangingPunct="1"/>
            <a:endParaRPr lang="pt-BR" altLang="pt-BR" sz="3200" b="1" dirty="0" smtClean="0"/>
          </a:p>
          <a:p>
            <a:pPr algn="ctr" eaLnBrk="1" hangingPunct="1"/>
            <a:r>
              <a:rPr lang="pt-BR" altLang="pt-BR" sz="2800" b="1" dirty="0" smtClean="0"/>
              <a:t>DEMONSTRATIVO DAS RECEITAS E DESPESAS COM AÇÕES EM SERVIÇOS PÚBLICOS DE SAÚDE</a:t>
            </a:r>
          </a:p>
          <a:p>
            <a:pPr algn="ctr" eaLnBrk="1" hangingPunct="1"/>
            <a:r>
              <a:rPr lang="pt-BR" altLang="pt-BR" sz="2800" b="1" dirty="0" smtClean="0"/>
              <a:t>ORÇAMENTO FISCAL E DA SEGURIDADE SOCIAL</a:t>
            </a:r>
          </a:p>
          <a:p>
            <a:pPr algn="ctr" eaLnBrk="1" hangingPunct="1"/>
            <a:endParaRPr lang="pt-BR" altLang="pt-BR" sz="3200" b="1" dirty="0" smtClean="0"/>
          </a:p>
          <a:p>
            <a:pPr algn="ctr" eaLnBrk="1" hangingPunct="1"/>
            <a:r>
              <a:rPr lang="pt-BR" altLang="pt-BR" sz="3200" b="1" dirty="0" smtClean="0"/>
              <a:t>2º BIMESTRE DE 2019</a:t>
            </a:r>
          </a:p>
          <a:p>
            <a:pPr algn="ctr" eaLnBrk="1" hangingPunct="1"/>
            <a:endParaRPr lang="pt-BR" altLang="pt-BR" sz="3200" b="1" dirty="0" smtClean="0"/>
          </a:p>
          <a:p>
            <a:pPr algn="ctr" eaLnBrk="1" hangingPunct="1"/>
            <a:r>
              <a:rPr lang="pt-BR" altLang="pt-BR" sz="3200" b="1" dirty="0" smtClean="0"/>
              <a:t>Dados Homologados em 28/05/2019 17:44:33</a:t>
            </a:r>
          </a:p>
        </p:txBody>
      </p:sp>
      <p:sp>
        <p:nvSpPr>
          <p:cNvPr id="22535" name="CaixaDeTexto 8"/>
          <p:cNvSpPr txBox="1">
            <a:spLocks noChangeArrowheads="1"/>
          </p:cNvSpPr>
          <p:nvPr/>
        </p:nvSpPr>
        <p:spPr bwMode="auto">
          <a:xfrm>
            <a:off x="3203575" y="0"/>
            <a:ext cx="5940425" cy="400110"/>
          </a:xfrm>
          <a:prstGeom prst="rect">
            <a:avLst/>
          </a:prstGeom>
          <a:gradFill>
            <a:gsLst>
              <a:gs pos="0">
                <a:schemeClr val="accent3">
                  <a:lumMod val="75000"/>
                </a:schemeClr>
              </a:gs>
              <a:gs pos="80000">
                <a:schemeClr val="accent3">
                  <a:shade val="93000"/>
                  <a:satMod val="130000"/>
                </a:schemeClr>
              </a:gs>
              <a:gs pos="100000">
                <a:schemeClr val="accent3">
                  <a:shade val="94000"/>
                  <a:satMod val="135000"/>
                </a:schemeClr>
              </a:gs>
            </a:gsLst>
            <a:lin ang="16200000" scaled="0"/>
          </a:gradFill>
          <a:ln w="9525">
            <a:noFill/>
            <a:miter lim="800000"/>
            <a:headEnd/>
            <a:tailEnd/>
          </a:ln>
          <a:scene3d>
            <a:camera prst="orthographicFront"/>
            <a:lightRig rig="threePt" dir="t"/>
          </a:scene3d>
          <a:sp3d>
            <a:bevelT w="63500" h="25400"/>
          </a:sp3d>
        </p:spPr>
        <p:txBody>
          <a:bodyPr wrap="square">
            <a:spAutoFit/>
          </a:bodyPr>
          <a:lstStyle/>
          <a:p>
            <a:pPr eaLnBrk="1" hangingPunct="1"/>
            <a:r>
              <a:rPr lang="pt-BR" altLang="pt-BR" sz="2000" b="1" dirty="0" smtClean="0">
                <a:solidFill>
                  <a:prstClr val="white"/>
                </a:solidFill>
              </a:rPr>
              <a:t>1° RELATÓRIO QUADRIMESTRAL 2019</a:t>
            </a:r>
          </a:p>
        </p:txBody>
      </p:sp>
    </p:spTree>
    <p:extLst>
      <p:ext uri="{BB962C8B-B14F-4D97-AF65-F5344CB8AC3E}">
        <p14:creationId xmlns:p14="http://schemas.microsoft.com/office/powerpoint/2010/main" val="1489438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04813"/>
            <a:ext cx="9144000"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115000"/>
              </a:lnSpc>
              <a:spcBef>
                <a:spcPts val="0"/>
              </a:spcBef>
              <a:spcAft>
                <a:spcPts val="1000"/>
              </a:spcAft>
              <a:defRPr/>
            </a:pPr>
            <a:endParaRPr lang="pt-BR" sz="2800" dirty="0">
              <a:solidFill>
                <a:prstClr val="white"/>
              </a:solidFill>
              <a:ea typeface="Calibri"/>
              <a:cs typeface="Times New Roman"/>
            </a:endParaRPr>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pic>
        <p:nvPicPr>
          <p:cNvPr id="24581" name="Picture 3"/>
          <p:cNvPicPr>
            <a:picLocks noChangeAspect="1" noChangeArrowheads="1"/>
          </p:cNvPicPr>
          <p:nvPr/>
        </p:nvPicPr>
        <p:blipFill>
          <a:blip r:embed="rId2" cstate="print">
            <a:lum bright="2000" contrast="-4000"/>
          </a:blip>
          <a:srcRect/>
          <a:stretch>
            <a:fillRect/>
          </a:stretch>
        </p:blipFill>
        <p:spPr bwMode="auto">
          <a:xfrm>
            <a:off x="250825" y="71438"/>
            <a:ext cx="2624138" cy="620712"/>
          </a:xfrm>
          <a:prstGeom prst="rect">
            <a:avLst/>
          </a:prstGeom>
          <a:noFill/>
          <a:ln w="9525">
            <a:noFill/>
            <a:miter lim="800000"/>
            <a:headEnd/>
            <a:tailEnd/>
          </a:ln>
        </p:spPr>
      </p:pic>
      <p:sp>
        <p:nvSpPr>
          <p:cNvPr id="24582" name="CaixaDeTexto 10"/>
          <p:cNvSpPr txBox="1">
            <a:spLocks noChangeArrowheads="1"/>
          </p:cNvSpPr>
          <p:nvPr/>
        </p:nvSpPr>
        <p:spPr bwMode="auto">
          <a:xfrm>
            <a:off x="468313" y="1773238"/>
            <a:ext cx="8135937" cy="668337"/>
          </a:xfrm>
          <a:prstGeom prst="rect">
            <a:avLst/>
          </a:prstGeom>
          <a:noFill/>
          <a:ln w="9525">
            <a:noFill/>
            <a:miter lim="800000"/>
            <a:headEnd/>
            <a:tailEnd/>
          </a:ln>
        </p:spPr>
        <p:txBody>
          <a:bodyPr>
            <a:spAutoFit/>
          </a:bodyPr>
          <a:lstStyle/>
          <a:p>
            <a:pPr indent="809625" algn="ctr" eaLnBrk="1" hangingPunct="1">
              <a:lnSpc>
                <a:spcPct val="150000"/>
              </a:lnSpc>
            </a:pPr>
            <a:r>
              <a:rPr lang="pt-BR" altLang="pt-BR" sz="2800">
                <a:solidFill>
                  <a:srgbClr val="002060"/>
                </a:solidFill>
              </a:rPr>
              <a:t>	</a:t>
            </a:r>
            <a:endParaRPr lang="pt-BR" altLang="pt-BR" sz="3200" b="1">
              <a:solidFill>
                <a:srgbClr val="002060"/>
              </a:solidFill>
              <a:latin typeface="Calibri" pitchFamily="34" charset="0"/>
            </a:endParaRPr>
          </a:p>
        </p:txBody>
      </p:sp>
      <p:graphicFrame>
        <p:nvGraphicFramePr>
          <p:cNvPr id="3" name="Tabela 2"/>
          <p:cNvGraphicFramePr>
            <a:graphicFrameLocks noGrp="1"/>
          </p:cNvGraphicFramePr>
          <p:nvPr>
            <p:extLst>
              <p:ext uri="{D42A27DB-BD31-4B8C-83A1-F6EECF244321}">
                <p14:modId xmlns:p14="http://schemas.microsoft.com/office/powerpoint/2010/main" val="1413749804"/>
              </p:ext>
            </p:extLst>
          </p:nvPr>
        </p:nvGraphicFramePr>
        <p:xfrm>
          <a:off x="179512" y="692692"/>
          <a:ext cx="8766420" cy="6165307"/>
        </p:xfrm>
        <a:graphic>
          <a:graphicData uri="http://schemas.openxmlformats.org/drawingml/2006/table">
            <a:tbl>
              <a:tblPr firstRow="1" firstCol="1" bandRow="1">
                <a:tableStyleId>{5C22544A-7EE6-4342-B048-85BDC9FD1C3A}</a:tableStyleId>
              </a:tblPr>
              <a:tblGrid>
                <a:gridCol w="4212430"/>
                <a:gridCol w="1188171"/>
                <a:gridCol w="1206819"/>
                <a:gridCol w="1189037"/>
                <a:gridCol w="969963"/>
              </a:tblGrid>
              <a:tr h="194542">
                <a:tc rowSpan="2">
                  <a:txBody>
                    <a:bodyPr/>
                    <a:lstStyle/>
                    <a:p>
                      <a:pPr algn="ctr">
                        <a:lnSpc>
                          <a:spcPct val="115000"/>
                        </a:lnSpc>
                        <a:spcAft>
                          <a:spcPts val="0"/>
                        </a:spcAft>
                      </a:pPr>
                      <a:r>
                        <a:rPr lang="pt-BR" sz="1400" dirty="0">
                          <a:solidFill>
                            <a:schemeClr val="tx1"/>
                          </a:solidFill>
                          <a:effectLst/>
                          <a:latin typeface="Arial" pitchFamily="34" charset="0"/>
                          <a:cs typeface="Arial" pitchFamily="34" charset="0"/>
                        </a:rPr>
                        <a:t>RECEITAS PARA APURAÇÃO DA APLICAÇÃO EM AÇÕES E SERVIÇOS PÚBLICOS DE </a:t>
                      </a:r>
                      <a:r>
                        <a:rPr lang="pt-BR" sz="1400" dirty="0" smtClean="0">
                          <a:solidFill>
                            <a:schemeClr val="tx1"/>
                          </a:solidFill>
                          <a:effectLst/>
                          <a:latin typeface="Arial" pitchFamily="34" charset="0"/>
                          <a:cs typeface="Arial" pitchFamily="34" charset="0"/>
                        </a:rPr>
                        <a:t>SAÚDE</a:t>
                      </a:r>
                      <a:endParaRPr lang="pt-BR" sz="2400"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rowSpan="2">
                  <a:txBody>
                    <a:bodyPr/>
                    <a:lstStyle/>
                    <a:p>
                      <a:pPr algn="ctr">
                        <a:lnSpc>
                          <a:spcPct val="115000"/>
                        </a:lnSpc>
                        <a:spcAft>
                          <a:spcPts val="0"/>
                        </a:spcAft>
                      </a:pPr>
                      <a:r>
                        <a:rPr lang="pt-BR" sz="1100" dirty="0">
                          <a:solidFill>
                            <a:schemeClr val="tx1"/>
                          </a:solidFill>
                          <a:effectLst/>
                          <a:latin typeface="Arial" pitchFamily="34" charset="0"/>
                          <a:cs typeface="Arial" pitchFamily="34" charset="0"/>
                        </a:rPr>
                        <a:t>PREVISÃO INICIAL</a:t>
                      </a:r>
                      <a:endParaRPr lang="pt-BR" sz="1800"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rowSpan="2">
                  <a:txBody>
                    <a:bodyPr/>
                    <a:lstStyle/>
                    <a:p>
                      <a:pPr algn="ctr">
                        <a:lnSpc>
                          <a:spcPct val="115000"/>
                        </a:lnSpc>
                        <a:spcAft>
                          <a:spcPts val="0"/>
                        </a:spcAft>
                      </a:pPr>
                      <a:r>
                        <a:rPr lang="pt-BR" sz="1100" dirty="0">
                          <a:solidFill>
                            <a:schemeClr val="tx1"/>
                          </a:solidFill>
                          <a:effectLst/>
                          <a:latin typeface="Arial" pitchFamily="34" charset="0"/>
                          <a:cs typeface="Arial" pitchFamily="34" charset="0"/>
                        </a:rPr>
                        <a:t>PREVISÃO ATUALIZADA (a)</a:t>
                      </a:r>
                      <a:endParaRPr lang="pt-BR" sz="1800"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gridSpan="2">
                  <a:txBody>
                    <a:bodyPr/>
                    <a:lstStyle/>
                    <a:p>
                      <a:pPr algn="ctr">
                        <a:lnSpc>
                          <a:spcPct val="115000"/>
                        </a:lnSpc>
                        <a:spcAft>
                          <a:spcPts val="0"/>
                        </a:spcAft>
                      </a:pPr>
                      <a:r>
                        <a:rPr lang="pt-BR" sz="1100" dirty="0">
                          <a:solidFill>
                            <a:schemeClr val="tx1"/>
                          </a:solidFill>
                          <a:effectLst/>
                          <a:latin typeface="Arial" pitchFamily="34" charset="0"/>
                          <a:cs typeface="Arial" pitchFamily="34" charset="0"/>
                        </a:rPr>
                        <a:t>RECEITAS REALIZADAS</a:t>
                      </a:r>
                      <a:endParaRPr lang="pt-BR" sz="1800"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hMerge="1">
                  <a:txBody>
                    <a:bodyPr/>
                    <a:lstStyle/>
                    <a:p>
                      <a:endParaRPr lang="pt-BR"/>
                    </a:p>
                  </a:txBody>
                  <a:tcPr/>
                </a:tc>
              </a:tr>
              <a:tr h="372022">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a:lnSpc>
                          <a:spcPct val="115000"/>
                        </a:lnSpc>
                        <a:spcAft>
                          <a:spcPts val="0"/>
                        </a:spcAft>
                      </a:pPr>
                      <a:r>
                        <a:rPr lang="pt-BR" sz="1100" dirty="0">
                          <a:solidFill>
                            <a:schemeClr val="tx1"/>
                          </a:solidFill>
                          <a:effectLst/>
                          <a:latin typeface="Arial" pitchFamily="34" charset="0"/>
                          <a:cs typeface="Arial" pitchFamily="34" charset="0"/>
                        </a:rPr>
                        <a:t>Até o Bimestre (b)</a:t>
                      </a:r>
                      <a:endParaRPr lang="pt-BR" sz="1800"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a:txBody>
                    <a:bodyPr/>
                    <a:lstStyle/>
                    <a:p>
                      <a:pPr algn="ctr">
                        <a:lnSpc>
                          <a:spcPct val="115000"/>
                        </a:lnSpc>
                        <a:spcAft>
                          <a:spcPts val="0"/>
                        </a:spcAft>
                      </a:pPr>
                      <a:r>
                        <a:rPr lang="pt-BR" sz="1100" dirty="0">
                          <a:solidFill>
                            <a:schemeClr val="tx1"/>
                          </a:solidFill>
                          <a:effectLst/>
                          <a:latin typeface="Arial" pitchFamily="34" charset="0"/>
                          <a:cs typeface="Arial" pitchFamily="34" charset="0"/>
                        </a:rPr>
                        <a:t>% (b / a) x 100</a:t>
                      </a:r>
                      <a:endParaRPr lang="pt-BR" sz="1800"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r>
              <a:tr h="372022">
                <a:tc>
                  <a:txBody>
                    <a:bodyPr/>
                    <a:lstStyle/>
                    <a:p>
                      <a:pPr algn="just">
                        <a:lnSpc>
                          <a:spcPct val="115000"/>
                        </a:lnSpc>
                        <a:spcAft>
                          <a:spcPts val="0"/>
                        </a:spcAft>
                      </a:pPr>
                      <a:r>
                        <a:rPr lang="pt-BR" sz="1200" b="1" u="sng" dirty="0">
                          <a:solidFill>
                            <a:schemeClr val="tx1"/>
                          </a:solidFill>
                          <a:effectLst/>
                          <a:latin typeface="Arial" pitchFamily="34" charset="0"/>
                          <a:cs typeface="Arial" pitchFamily="34" charset="0"/>
                        </a:rPr>
                        <a:t>RECEITA DE IMPOSTOS LÍQUIDA (I)</a:t>
                      </a:r>
                      <a:endParaRPr lang="pt-BR" sz="2000" b="1" u="sng"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b="1" u="sng" dirty="0" smtClean="0">
                          <a:solidFill>
                            <a:schemeClr val="tx1"/>
                          </a:solidFill>
                          <a:effectLst/>
                          <a:latin typeface="Arial" pitchFamily="34" charset="0"/>
                          <a:cs typeface="Arial" pitchFamily="34" charset="0"/>
                        </a:rPr>
                        <a:t>1.080.098.000,00</a:t>
                      </a:r>
                      <a:endParaRPr lang="pt-BR" sz="1800" b="1" u="sng"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b="1" u="sng" dirty="0" smtClean="0">
                          <a:solidFill>
                            <a:schemeClr val="tx1"/>
                          </a:solidFill>
                          <a:effectLst/>
                          <a:latin typeface="Arial" pitchFamily="34" charset="0"/>
                          <a:cs typeface="Arial" pitchFamily="34" charset="0"/>
                        </a:rPr>
                        <a:t>1.080.098.000,00</a:t>
                      </a:r>
                      <a:endParaRPr lang="pt-BR" sz="1800" b="1" u="sng"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b="1" u="sng" dirty="0" smtClean="0">
                          <a:solidFill>
                            <a:schemeClr val="tx1"/>
                          </a:solidFill>
                          <a:effectLst/>
                          <a:latin typeface="Arial" pitchFamily="34" charset="0"/>
                          <a:cs typeface="Arial" pitchFamily="34" charset="0"/>
                        </a:rPr>
                        <a:t>443.147.150,32</a:t>
                      </a:r>
                      <a:endParaRPr lang="pt-BR" sz="1800" b="1" u="sng"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b="1" u="sng" dirty="0" smtClean="0">
                          <a:solidFill>
                            <a:schemeClr val="tx1"/>
                          </a:solidFill>
                          <a:effectLst/>
                          <a:latin typeface="Arial" pitchFamily="34" charset="0"/>
                          <a:cs typeface="Arial" pitchFamily="34" charset="0"/>
                        </a:rPr>
                        <a:t>41,03</a:t>
                      </a:r>
                      <a:endParaRPr lang="pt-BR" sz="1800" b="1" u="sng"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372022">
                <a:tc>
                  <a:txBody>
                    <a:bodyPr/>
                    <a:lstStyle/>
                    <a:p>
                      <a:pPr algn="just">
                        <a:lnSpc>
                          <a:spcPct val="115000"/>
                        </a:lnSpc>
                        <a:spcAft>
                          <a:spcPts val="0"/>
                        </a:spcAft>
                      </a:pPr>
                      <a:r>
                        <a:rPr lang="pt-BR" sz="1200" b="0" dirty="0">
                          <a:solidFill>
                            <a:schemeClr val="tx1"/>
                          </a:solidFill>
                          <a:effectLst/>
                          <a:latin typeface="Arial" pitchFamily="34" charset="0"/>
                          <a:cs typeface="Arial" pitchFamily="34" charset="0"/>
                        </a:rPr>
                        <a:t>Imposto Predial e Territorial Urbano - IPTU</a:t>
                      </a:r>
                      <a:endParaRPr lang="pt-BR" sz="20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434.060.000,00</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434.060.000,00</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236.962.862,29</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ea typeface="Calibri"/>
                          <a:cs typeface="Arial" pitchFamily="34" charset="0"/>
                        </a:rPr>
                        <a:t>54,59</a:t>
                      </a:r>
                      <a:endParaRPr lang="pt-BR" sz="11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r>
              <a:tr h="230545">
                <a:tc>
                  <a:txBody>
                    <a:bodyPr/>
                    <a:lstStyle/>
                    <a:p>
                      <a:pPr algn="just">
                        <a:lnSpc>
                          <a:spcPct val="115000"/>
                        </a:lnSpc>
                        <a:spcAft>
                          <a:spcPts val="0"/>
                        </a:spcAft>
                      </a:pPr>
                      <a:r>
                        <a:rPr lang="pt-BR" sz="1200" b="0" dirty="0">
                          <a:solidFill>
                            <a:schemeClr val="tx1"/>
                          </a:solidFill>
                          <a:effectLst/>
                          <a:latin typeface="Arial" pitchFamily="34" charset="0"/>
                          <a:cs typeface="Arial" pitchFamily="34" charset="0"/>
                        </a:rPr>
                        <a:t>Imposto sobre Transmissão de Bens </a:t>
                      </a:r>
                      <a:r>
                        <a:rPr lang="pt-BR" sz="1200" b="0" dirty="0" err="1">
                          <a:solidFill>
                            <a:schemeClr val="tx1"/>
                          </a:solidFill>
                          <a:effectLst/>
                          <a:latin typeface="Arial" pitchFamily="34" charset="0"/>
                          <a:cs typeface="Arial" pitchFamily="34" charset="0"/>
                        </a:rPr>
                        <a:t>Intervivos</a:t>
                      </a:r>
                      <a:r>
                        <a:rPr lang="pt-BR" sz="1200" b="0" dirty="0">
                          <a:solidFill>
                            <a:schemeClr val="tx1"/>
                          </a:solidFill>
                          <a:effectLst/>
                          <a:latin typeface="Arial" pitchFamily="34" charset="0"/>
                          <a:cs typeface="Arial" pitchFamily="34" charset="0"/>
                        </a:rPr>
                        <a:t> - ITBI</a:t>
                      </a:r>
                      <a:endParaRPr lang="pt-BR" sz="20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63.289.000,00</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63.289.000,00</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20.418.219,52</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ea typeface="Calibri"/>
                          <a:cs typeface="Arial" pitchFamily="34" charset="0"/>
                        </a:rPr>
                        <a:t>32,26</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230545">
                <a:tc>
                  <a:txBody>
                    <a:bodyPr/>
                    <a:lstStyle/>
                    <a:p>
                      <a:pPr algn="just">
                        <a:lnSpc>
                          <a:spcPct val="115000"/>
                        </a:lnSpc>
                        <a:spcAft>
                          <a:spcPts val="0"/>
                        </a:spcAft>
                      </a:pPr>
                      <a:r>
                        <a:rPr lang="pt-BR" sz="1200" b="0" dirty="0">
                          <a:solidFill>
                            <a:schemeClr val="tx1"/>
                          </a:solidFill>
                          <a:effectLst/>
                          <a:latin typeface="Arial" pitchFamily="34" charset="0"/>
                          <a:cs typeface="Arial" pitchFamily="34" charset="0"/>
                        </a:rPr>
                        <a:t>Imposto sobre Serviços de Qualquer Natureza - ISS</a:t>
                      </a:r>
                      <a:endParaRPr lang="pt-BR" sz="20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355.113.000,00</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355.113.000,00</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101.089.525,48</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ea typeface="Calibri"/>
                          <a:cs typeface="Arial" pitchFamily="34" charset="0"/>
                        </a:rPr>
                        <a:t>28,47</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r>
              <a:tr h="230545">
                <a:tc>
                  <a:txBody>
                    <a:bodyPr/>
                    <a:lstStyle/>
                    <a:p>
                      <a:pPr algn="just">
                        <a:lnSpc>
                          <a:spcPct val="115000"/>
                        </a:lnSpc>
                        <a:spcAft>
                          <a:spcPts val="0"/>
                        </a:spcAft>
                      </a:pPr>
                      <a:r>
                        <a:rPr lang="pt-BR" sz="1200" b="0" dirty="0">
                          <a:solidFill>
                            <a:schemeClr val="tx1"/>
                          </a:solidFill>
                          <a:effectLst/>
                          <a:latin typeface="Arial" pitchFamily="34" charset="0"/>
                          <a:cs typeface="Arial" pitchFamily="34" charset="0"/>
                        </a:rPr>
                        <a:t>Imposto de Renda Retido na Fonte - IRRF</a:t>
                      </a:r>
                      <a:endParaRPr lang="pt-BR" sz="20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177.861.000,00</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177.861.000,00</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ea typeface="Calibri"/>
                          <a:cs typeface="Arial" pitchFamily="34" charset="0"/>
                        </a:rPr>
                        <a:t>54.638.174,27</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ea typeface="Calibri"/>
                          <a:cs typeface="Arial" pitchFamily="34" charset="0"/>
                        </a:rPr>
                        <a:t>30,72</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230545">
                <a:tc>
                  <a:txBody>
                    <a:bodyPr/>
                    <a:lstStyle/>
                    <a:p>
                      <a:pPr algn="just">
                        <a:lnSpc>
                          <a:spcPct val="115000"/>
                        </a:lnSpc>
                        <a:spcAft>
                          <a:spcPts val="0"/>
                        </a:spcAft>
                      </a:pPr>
                      <a:r>
                        <a:rPr lang="pt-BR" sz="1200" b="0" dirty="0">
                          <a:solidFill>
                            <a:schemeClr val="tx1"/>
                          </a:solidFill>
                          <a:effectLst/>
                          <a:latin typeface="Arial" pitchFamily="34" charset="0"/>
                          <a:cs typeface="Arial" pitchFamily="34" charset="0"/>
                        </a:rPr>
                        <a:t>Imposto Territorial Rural - ITR</a:t>
                      </a:r>
                      <a:endParaRPr lang="pt-BR" sz="20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100" dirty="0" smtClean="0">
                          <a:solidFill>
                            <a:schemeClr val="tx1"/>
                          </a:solidFill>
                          <a:effectLst/>
                          <a:latin typeface="Arial" pitchFamily="34" charset="0"/>
                          <a:cs typeface="Arial" pitchFamily="34" charset="0"/>
                        </a:rPr>
                        <a:t>-</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100" dirty="0" smtClean="0">
                          <a:solidFill>
                            <a:schemeClr val="tx1"/>
                          </a:solidFill>
                          <a:effectLst/>
                          <a:latin typeface="Arial" pitchFamily="34" charset="0"/>
                          <a:cs typeface="Arial" pitchFamily="34" charset="0"/>
                        </a:rPr>
                        <a:t>-</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100" dirty="0" smtClean="0">
                          <a:solidFill>
                            <a:schemeClr val="tx1"/>
                          </a:solidFill>
                          <a:effectLst/>
                          <a:latin typeface="Arial" pitchFamily="34" charset="0"/>
                          <a:cs typeface="Arial" pitchFamily="34" charset="0"/>
                        </a:rPr>
                        <a:t>-</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100" dirty="0" smtClean="0">
                          <a:solidFill>
                            <a:schemeClr val="tx1"/>
                          </a:solidFill>
                          <a:effectLst/>
                          <a:latin typeface="Arial" pitchFamily="34" charset="0"/>
                          <a:cs typeface="Arial" pitchFamily="34" charset="0"/>
                        </a:rPr>
                        <a:t>-</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r>
              <a:tr h="230545">
                <a:tc>
                  <a:txBody>
                    <a:bodyPr/>
                    <a:lstStyle/>
                    <a:p>
                      <a:pPr algn="just">
                        <a:lnSpc>
                          <a:spcPct val="115000"/>
                        </a:lnSpc>
                        <a:spcAft>
                          <a:spcPts val="0"/>
                        </a:spcAft>
                      </a:pPr>
                      <a:r>
                        <a:rPr lang="pt-BR" sz="1200" b="0" dirty="0">
                          <a:solidFill>
                            <a:schemeClr val="tx1"/>
                          </a:solidFill>
                          <a:effectLst/>
                          <a:latin typeface="Arial" pitchFamily="34" charset="0"/>
                          <a:cs typeface="Arial" pitchFamily="34" charset="0"/>
                        </a:rPr>
                        <a:t>Multas, Juros de Mora e Outros Encargos dos Impostos</a:t>
                      </a:r>
                      <a:endParaRPr lang="pt-BR" sz="20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7.549.000,00</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7.549.000,00</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2.651.944,96</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ea typeface="Calibri"/>
                          <a:cs typeface="Arial" pitchFamily="34" charset="0"/>
                        </a:rPr>
                        <a:t>35,13</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230545">
                <a:tc>
                  <a:txBody>
                    <a:bodyPr/>
                    <a:lstStyle/>
                    <a:p>
                      <a:pPr algn="just">
                        <a:lnSpc>
                          <a:spcPct val="115000"/>
                        </a:lnSpc>
                        <a:spcAft>
                          <a:spcPts val="0"/>
                        </a:spcAft>
                      </a:pPr>
                      <a:r>
                        <a:rPr lang="pt-BR" sz="1200" b="0" dirty="0">
                          <a:solidFill>
                            <a:schemeClr val="tx1"/>
                          </a:solidFill>
                          <a:effectLst/>
                          <a:latin typeface="Arial" pitchFamily="34" charset="0"/>
                          <a:cs typeface="Arial" pitchFamily="34" charset="0"/>
                        </a:rPr>
                        <a:t>Dívida Ativa dos Impostos</a:t>
                      </a:r>
                      <a:endParaRPr lang="pt-BR" sz="20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37.996.000,00</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37.996.000,00</a:t>
                      </a:r>
                    </a:p>
                  </a:txBody>
                  <a:tcPr marL="28575" marR="28575" marT="0" marB="0" anchor="ctr">
                    <a:solidFill>
                      <a:schemeClr val="bg1">
                        <a:lumMod val="95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ea typeface="Calibri"/>
                          <a:cs typeface="Arial" pitchFamily="34" charset="0"/>
                        </a:rPr>
                        <a:t>25.098.642,18</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ea typeface="Calibri"/>
                          <a:cs typeface="Arial" pitchFamily="34" charset="0"/>
                        </a:rPr>
                        <a:t>66,06</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r>
              <a:tr h="230545">
                <a:tc>
                  <a:txBody>
                    <a:bodyPr/>
                    <a:lstStyle/>
                    <a:p>
                      <a:pPr algn="just">
                        <a:lnSpc>
                          <a:spcPct val="115000"/>
                        </a:lnSpc>
                        <a:spcAft>
                          <a:spcPts val="0"/>
                        </a:spcAft>
                      </a:pPr>
                      <a:r>
                        <a:rPr lang="pt-BR" sz="1200" b="0" dirty="0">
                          <a:solidFill>
                            <a:schemeClr val="tx1"/>
                          </a:solidFill>
                          <a:effectLst/>
                          <a:latin typeface="Arial" pitchFamily="34" charset="0"/>
                          <a:cs typeface="Arial" pitchFamily="34" charset="0"/>
                        </a:rPr>
                        <a:t>Multas, Juros de Mora e Outros Encargos da Dívida Ativa</a:t>
                      </a:r>
                      <a:endParaRPr lang="pt-BR" sz="20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4.230.000,00</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4.230.000,00</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ea typeface="Calibri"/>
                          <a:cs typeface="Arial" pitchFamily="34" charset="0"/>
                        </a:rPr>
                        <a:t>2.287.781,62</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ea typeface="Calibri"/>
                          <a:cs typeface="Arial" pitchFamily="34" charset="0"/>
                        </a:rPr>
                        <a:t>54,08</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424455">
                <a:tc>
                  <a:txBody>
                    <a:bodyPr/>
                    <a:lstStyle/>
                    <a:p>
                      <a:pPr algn="just">
                        <a:lnSpc>
                          <a:spcPct val="115000"/>
                        </a:lnSpc>
                        <a:spcAft>
                          <a:spcPts val="0"/>
                        </a:spcAft>
                      </a:pPr>
                      <a:r>
                        <a:rPr lang="pt-BR" sz="1200" u="sng" dirty="0">
                          <a:solidFill>
                            <a:schemeClr val="tx1"/>
                          </a:solidFill>
                          <a:effectLst/>
                          <a:latin typeface="Arial" pitchFamily="34" charset="0"/>
                          <a:cs typeface="Arial" pitchFamily="34" charset="0"/>
                        </a:rPr>
                        <a:t>RECEITA DE TRANSFERÊNCIAS CONSTITUCIONAIS E LEGAIS (II)</a:t>
                      </a:r>
                      <a:endParaRPr lang="pt-BR" sz="2000" u="sng"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b="1" u="sng" dirty="0" smtClean="0">
                          <a:solidFill>
                            <a:schemeClr val="tx1"/>
                          </a:solidFill>
                          <a:effectLst/>
                          <a:latin typeface="Arial" pitchFamily="34" charset="0"/>
                          <a:cs typeface="Arial" pitchFamily="34" charset="0"/>
                        </a:rPr>
                        <a:t>838.997.000,00</a:t>
                      </a:r>
                      <a:endParaRPr lang="pt-BR" sz="1800" b="1" u="sng"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b="1" u="sng" dirty="0" smtClean="0">
                          <a:solidFill>
                            <a:schemeClr val="tx1"/>
                          </a:solidFill>
                          <a:effectLst/>
                          <a:latin typeface="Arial" pitchFamily="34" charset="0"/>
                          <a:cs typeface="Arial" pitchFamily="34" charset="0"/>
                        </a:rPr>
                        <a:t>838.997.000,00</a:t>
                      </a:r>
                      <a:endParaRPr lang="pt-BR" sz="1800" b="1" u="sng"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b="1" u="sng" dirty="0" smtClean="0">
                          <a:solidFill>
                            <a:schemeClr val="tx1"/>
                          </a:solidFill>
                          <a:effectLst/>
                          <a:latin typeface="Arial" pitchFamily="34" charset="0"/>
                          <a:cs typeface="Arial" pitchFamily="34" charset="0"/>
                        </a:rPr>
                        <a:t>309.886.500,72</a:t>
                      </a:r>
                      <a:endParaRPr lang="pt-BR" sz="1800" b="1" u="sng"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b="1" u="sng" dirty="0" smtClean="0">
                          <a:solidFill>
                            <a:schemeClr val="tx1"/>
                          </a:solidFill>
                          <a:effectLst/>
                          <a:latin typeface="Arial" pitchFamily="34" charset="0"/>
                          <a:ea typeface="Calibri"/>
                          <a:cs typeface="Arial" pitchFamily="34" charset="0"/>
                        </a:rPr>
                        <a:t>36,94</a:t>
                      </a:r>
                      <a:endParaRPr lang="pt-BR" sz="1800" b="1" u="sng"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r>
              <a:tr h="230545">
                <a:tc>
                  <a:txBody>
                    <a:bodyPr/>
                    <a:lstStyle/>
                    <a:p>
                      <a:pPr algn="just">
                        <a:lnSpc>
                          <a:spcPct val="115000"/>
                        </a:lnSpc>
                        <a:spcAft>
                          <a:spcPts val="0"/>
                        </a:spcAft>
                      </a:pPr>
                      <a:r>
                        <a:rPr lang="pt-BR" sz="1200" b="0" dirty="0">
                          <a:solidFill>
                            <a:schemeClr val="tx1"/>
                          </a:solidFill>
                          <a:effectLst/>
                          <a:latin typeface="Arial" pitchFamily="34" charset="0"/>
                          <a:cs typeface="Arial" pitchFamily="34" charset="0"/>
                        </a:rPr>
                        <a:t>Cota-Parte FPM</a:t>
                      </a:r>
                      <a:endParaRPr lang="pt-BR" sz="20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208.832.000,00</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208.832.000,00</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56.178.144,01</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ea typeface="Calibri"/>
                          <a:cs typeface="Arial" pitchFamily="34" charset="0"/>
                        </a:rPr>
                        <a:t>26,90</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230545">
                <a:tc>
                  <a:txBody>
                    <a:bodyPr/>
                    <a:lstStyle/>
                    <a:p>
                      <a:pPr algn="just">
                        <a:lnSpc>
                          <a:spcPct val="115000"/>
                        </a:lnSpc>
                        <a:spcAft>
                          <a:spcPts val="0"/>
                        </a:spcAft>
                      </a:pPr>
                      <a:r>
                        <a:rPr lang="pt-BR" sz="1200" b="0" dirty="0">
                          <a:solidFill>
                            <a:schemeClr val="tx1"/>
                          </a:solidFill>
                          <a:effectLst/>
                          <a:latin typeface="Arial" pitchFamily="34" charset="0"/>
                          <a:cs typeface="Arial" pitchFamily="34" charset="0"/>
                        </a:rPr>
                        <a:t>Cota-Parte ITR</a:t>
                      </a:r>
                      <a:endParaRPr lang="pt-BR" sz="20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6.993.000,00</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6.993.000,00</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ea typeface="Calibri"/>
                          <a:cs typeface="Arial" pitchFamily="34" charset="0"/>
                        </a:rPr>
                        <a:t>857.103,21</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ea typeface="Calibri"/>
                          <a:cs typeface="Arial" pitchFamily="34" charset="0"/>
                        </a:rPr>
                        <a:t>12,26</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r>
              <a:tr h="230545">
                <a:tc>
                  <a:txBody>
                    <a:bodyPr/>
                    <a:lstStyle/>
                    <a:p>
                      <a:pPr algn="just">
                        <a:lnSpc>
                          <a:spcPct val="115000"/>
                        </a:lnSpc>
                        <a:spcAft>
                          <a:spcPts val="0"/>
                        </a:spcAft>
                      </a:pPr>
                      <a:r>
                        <a:rPr lang="pt-BR" sz="1200" b="0" dirty="0">
                          <a:solidFill>
                            <a:schemeClr val="tx1"/>
                          </a:solidFill>
                          <a:effectLst/>
                          <a:latin typeface="Arial" pitchFamily="34" charset="0"/>
                          <a:cs typeface="Arial" pitchFamily="34" charset="0"/>
                        </a:rPr>
                        <a:t>Cota-Parte IPVA</a:t>
                      </a:r>
                      <a:endParaRPr lang="pt-BR" sz="20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141.439.000,00</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141.439.000,00</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ea typeface="Calibri"/>
                          <a:cs typeface="Arial" pitchFamily="34" charset="0"/>
                        </a:rPr>
                        <a:t>98.697.524,78</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ea typeface="Calibri"/>
                          <a:cs typeface="Arial" pitchFamily="34" charset="0"/>
                        </a:rPr>
                        <a:t>69,78</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372022">
                <a:tc>
                  <a:txBody>
                    <a:bodyPr/>
                    <a:lstStyle/>
                    <a:p>
                      <a:pPr algn="just">
                        <a:lnSpc>
                          <a:spcPct val="115000"/>
                        </a:lnSpc>
                        <a:spcAft>
                          <a:spcPts val="0"/>
                        </a:spcAft>
                      </a:pPr>
                      <a:r>
                        <a:rPr lang="pt-BR" sz="1200" b="0" dirty="0">
                          <a:solidFill>
                            <a:schemeClr val="tx1"/>
                          </a:solidFill>
                          <a:effectLst/>
                          <a:latin typeface="Arial" pitchFamily="34" charset="0"/>
                          <a:cs typeface="Arial" pitchFamily="34" charset="0"/>
                        </a:rPr>
                        <a:t>Cota-Parte ICMS</a:t>
                      </a:r>
                      <a:endParaRPr lang="pt-BR" sz="20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475.503.000,00</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475.503.000,00</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ea typeface="Calibri"/>
                          <a:cs typeface="Arial" pitchFamily="34" charset="0"/>
                        </a:rPr>
                        <a:t>152.438.691,70</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ea typeface="Calibri"/>
                          <a:cs typeface="Arial" pitchFamily="34" charset="0"/>
                        </a:rPr>
                        <a:t>32,06</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r>
              <a:tr h="230545">
                <a:tc>
                  <a:txBody>
                    <a:bodyPr/>
                    <a:lstStyle/>
                    <a:p>
                      <a:pPr algn="just">
                        <a:lnSpc>
                          <a:spcPct val="115000"/>
                        </a:lnSpc>
                        <a:spcAft>
                          <a:spcPts val="0"/>
                        </a:spcAft>
                      </a:pPr>
                      <a:r>
                        <a:rPr lang="pt-BR" sz="1200" b="0" dirty="0">
                          <a:solidFill>
                            <a:schemeClr val="tx1"/>
                          </a:solidFill>
                          <a:effectLst/>
                          <a:latin typeface="Arial" pitchFamily="34" charset="0"/>
                          <a:cs typeface="Arial" pitchFamily="34" charset="0"/>
                        </a:rPr>
                        <a:t>Cota-Parte IPI-Exportação</a:t>
                      </a:r>
                      <a:endParaRPr lang="pt-BR" sz="20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4.717.000,00</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4.717.000,00</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ea typeface="Calibri"/>
                          <a:cs typeface="Arial" pitchFamily="34" charset="0"/>
                        </a:rPr>
                        <a:t>1.715.037,02</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ea typeface="Calibri"/>
                          <a:cs typeface="Arial" pitchFamily="34" charset="0"/>
                        </a:rPr>
                        <a:t>36,36</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424455">
                <a:tc>
                  <a:txBody>
                    <a:bodyPr/>
                    <a:lstStyle/>
                    <a:p>
                      <a:pPr algn="just">
                        <a:lnSpc>
                          <a:spcPct val="115000"/>
                        </a:lnSpc>
                        <a:spcAft>
                          <a:spcPts val="0"/>
                        </a:spcAft>
                      </a:pPr>
                      <a:r>
                        <a:rPr lang="pt-BR" sz="1200" b="0" dirty="0">
                          <a:solidFill>
                            <a:schemeClr val="tx1"/>
                          </a:solidFill>
                          <a:effectLst/>
                          <a:latin typeface="Arial" pitchFamily="34" charset="0"/>
                          <a:cs typeface="Arial" pitchFamily="34" charset="0"/>
                        </a:rPr>
                        <a:t>Compensações Financeiras Provenientes de Impostos e Transferências Constitucionais</a:t>
                      </a:r>
                      <a:endParaRPr lang="pt-BR" sz="20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1.513.000,00</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1.513.000,00</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ea typeface="Calibri"/>
                          <a:cs typeface="Arial" pitchFamily="34" charset="0"/>
                        </a:rPr>
                        <a:t>0,00</a:t>
                      </a:r>
                      <a:endParaRPr lang="pt-BR" sz="11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ea typeface="Calibri"/>
                          <a:cs typeface="Arial" pitchFamily="34" charset="0"/>
                        </a:rPr>
                        <a:t>0,00</a:t>
                      </a:r>
                      <a:endParaRPr lang="pt-BR" sz="11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r>
              <a:tr h="230545">
                <a:tc>
                  <a:txBody>
                    <a:bodyPr/>
                    <a:lstStyle/>
                    <a:p>
                      <a:pPr algn="just">
                        <a:lnSpc>
                          <a:spcPct val="115000"/>
                        </a:lnSpc>
                        <a:spcAft>
                          <a:spcPts val="0"/>
                        </a:spcAft>
                      </a:pPr>
                      <a:r>
                        <a:rPr lang="pt-BR" sz="1200" b="0" dirty="0">
                          <a:solidFill>
                            <a:schemeClr val="tx1"/>
                          </a:solidFill>
                          <a:effectLst/>
                          <a:latin typeface="Arial" pitchFamily="34" charset="0"/>
                          <a:cs typeface="Arial" pitchFamily="34" charset="0"/>
                        </a:rPr>
                        <a:t>    Desoneração ICMS (LC 87/96)</a:t>
                      </a:r>
                      <a:endParaRPr lang="pt-BR" sz="20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1.513.000,00</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1.513.000,00</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ea typeface="Calibri"/>
                          <a:cs typeface="Arial" pitchFamily="34" charset="0"/>
                        </a:rPr>
                        <a:t>0,00</a:t>
                      </a:r>
                      <a:endParaRPr lang="pt-BR" sz="11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ea typeface="Calibri"/>
                          <a:cs typeface="Arial" pitchFamily="34" charset="0"/>
                        </a:rPr>
                        <a:t>0,00</a:t>
                      </a:r>
                    </a:p>
                  </a:txBody>
                  <a:tcPr marL="28575" marR="28575" marT="0" marB="0" anchor="ctr">
                    <a:solidFill>
                      <a:schemeClr val="accent3">
                        <a:lumMod val="40000"/>
                        <a:lumOff val="60000"/>
                      </a:schemeClr>
                    </a:solidFill>
                  </a:tcPr>
                </a:tc>
              </a:tr>
              <a:tr h="230545">
                <a:tc>
                  <a:txBody>
                    <a:bodyPr/>
                    <a:lstStyle/>
                    <a:p>
                      <a:pPr algn="just">
                        <a:lnSpc>
                          <a:spcPct val="115000"/>
                        </a:lnSpc>
                        <a:spcAft>
                          <a:spcPts val="0"/>
                        </a:spcAft>
                      </a:pPr>
                      <a:r>
                        <a:rPr lang="pt-BR" sz="1200" b="0" dirty="0">
                          <a:solidFill>
                            <a:schemeClr val="tx1"/>
                          </a:solidFill>
                          <a:effectLst/>
                          <a:latin typeface="Arial" pitchFamily="34" charset="0"/>
                          <a:cs typeface="Arial" pitchFamily="34" charset="0"/>
                        </a:rPr>
                        <a:t>    Outras</a:t>
                      </a:r>
                      <a:endParaRPr lang="pt-BR" sz="20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100" dirty="0" smtClean="0">
                          <a:solidFill>
                            <a:schemeClr val="tx1"/>
                          </a:solidFill>
                          <a:effectLst/>
                          <a:latin typeface="Arial" pitchFamily="34" charset="0"/>
                          <a:cs typeface="Arial" pitchFamily="34" charset="0"/>
                        </a:rPr>
                        <a:t>-</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100" dirty="0" smtClean="0">
                          <a:solidFill>
                            <a:schemeClr val="tx1"/>
                          </a:solidFill>
                          <a:effectLst/>
                          <a:latin typeface="Arial" pitchFamily="34" charset="0"/>
                          <a:cs typeface="Arial" pitchFamily="34" charset="0"/>
                        </a:rPr>
                        <a:t>-</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a:t>
                      </a:r>
                      <a:endParaRPr lang="pt-BR" sz="11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a:t>
                      </a:r>
                      <a:endParaRPr lang="pt-BR" sz="11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r>
              <a:tr h="636682">
                <a:tc>
                  <a:txBody>
                    <a:bodyPr/>
                    <a:lstStyle/>
                    <a:p>
                      <a:pPr algn="just">
                        <a:lnSpc>
                          <a:spcPct val="115000"/>
                        </a:lnSpc>
                        <a:spcAft>
                          <a:spcPts val="0"/>
                        </a:spcAft>
                      </a:pPr>
                      <a:r>
                        <a:rPr lang="pt-BR" sz="1200" dirty="0">
                          <a:solidFill>
                            <a:schemeClr val="tx1"/>
                          </a:solidFill>
                          <a:effectLst/>
                          <a:latin typeface="Arial" pitchFamily="34" charset="0"/>
                          <a:cs typeface="Arial" pitchFamily="34" charset="0"/>
                        </a:rPr>
                        <a:t>TOTAL DAS RECEITAS PARA APURAÇÃO DA APLICAÇÃO EM AÇÕES E SERVIÇOS PÚBLICOS DE SAÚDE (III) = I + II</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c>
                  <a:txBody>
                    <a:bodyPr/>
                    <a:lstStyle/>
                    <a:p>
                      <a:pPr algn="r">
                        <a:lnSpc>
                          <a:spcPct val="115000"/>
                        </a:lnSpc>
                        <a:spcAft>
                          <a:spcPts val="0"/>
                        </a:spcAft>
                      </a:pPr>
                      <a:r>
                        <a:rPr lang="pt-BR" sz="1100" b="1" dirty="0" smtClean="0">
                          <a:solidFill>
                            <a:schemeClr val="tx1"/>
                          </a:solidFill>
                          <a:effectLst/>
                          <a:latin typeface="Arial" pitchFamily="34" charset="0"/>
                          <a:cs typeface="Arial" pitchFamily="34" charset="0"/>
                        </a:rPr>
                        <a:t>1.919.095.000,00</a:t>
                      </a:r>
                      <a:endParaRPr lang="pt-BR" sz="18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c>
                  <a:txBody>
                    <a:bodyPr/>
                    <a:lstStyle/>
                    <a:p>
                      <a:pPr algn="r">
                        <a:lnSpc>
                          <a:spcPct val="115000"/>
                        </a:lnSpc>
                        <a:spcAft>
                          <a:spcPts val="0"/>
                        </a:spcAft>
                      </a:pPr>
                      <a:r>
                        <a:rPr lang="pt-BR" sz="1100" b="1" dirty="0" smtClean="0">
                          <a:solidFill>
                            <a:schemeClr val="tx1"/>
                          </a:solidFill>
                          <a:effectLst/>
                          <a:latin typeface="Arial" pitchFamily="34" charset="0"/>
                          <a:cs typeface="Arial" pitchFamily="34" charset="0"/>
                        </a:rPr>
                        <a:t>1.919.095.000,00</a:t>
                      </a:r>
                      <a:endParaRPr lang="pt-BR" sz="18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c>
                  <a:txBody>
                    <a:bodyPr/>
                    <a:lstStyle/>
                    <a:p>
                      <a:pPr algn="r">
                        <a:lnSpc>
                          <a:spcPct val="115000"/>
                        </a:lnSpc>
                        <a:spcAft>
                          <a:spcPts val="0"/>
                        </a:spcAft>
                      </a:pPr>
                      <a:r>
                        <a:rPr lang="pt-BR" sz="1100" b="1" dirty="0" smtClean="0">
                          <a:solidFill>
                            <a:schemeClr val="tx1"/>
                          </a:solidFill>
                          <a:effectLst/>
                          <a:latin typeface="Arial" pitchFamily="34" charset="0"/>
                          <a:cs typeface="Arial" pitchFamily="34" charset="0"/>
                        </a:rPr>
                        <a:t>753.033.651,04</a:t>
                      </a:r>
                      <a:endParaRPr lang="pt-BR" sz="18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c>
                  <a:txBody>
                    <a:bodyPr/>
                    <a:lstStyle/>
                    <a:p>
                      <a:pPr algn="r">
                        <a:lnSpc>
                          <a:spcPct val="115000"/>
                        </a:lnSpc>
                        <a:spcAft>
                          <a:spcPts val="0"/>
                        </a:spcAft>
                      </a:pPr>
                      <a:r>
                        <a:rPr lang="pt-BR" sz="1100" b="1" dirty="0" smtClean="0">
                          <a:solidFill>
                            <a:schemeClr val="tx1"/>
                          </a:solidFill>
                          <a:effectLst/>
                          <a:latin typeface="Arial" pitchFamily="34" charset="0"/>
                          <a:ea typeface="Calibri"/>
                          <a:cs typeface="Arial" pitchFamily="34" charset="0"/>
                        </a:rPr>
                        <a:t>39,24</a:t>
                      </a:r>
                      <a:endParaRPr lang="pt-BR" sz="18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r>
            </a:tbl>
          </a:graphicData>
        </a:graphic>
      </p:graphicFrame>
      <p:sp>
        <p:nvSpPr>
          <p:cNvPr id="10" name="CaixaDeTexto 8"/>
          <p:cNvSpPr txBox="1">
            <a:spLocks noChangeArrowheads="1"/>
          </p:cNvSpPr>
          <p:nvPr/>
        </p:nvSpPr>
        <p:spPr bwMode="auto">
          <a:xfrm>
            <a:off x="3203575" y="0"/>
            <a:ext cx="5940425" cy="400110"/>
          </a:xfrm>
          <a:prstGeom prst="rect">
            <a:avLst/>
          </a:prstGeom>
          <a:gradFill>
            <a:gsLst>
              <a:gs pos="0">
                <a:schemeClr val="accent3">
                  <a:lumMod val="75000"/>
                </a:schemeClr>
              </a:gs>
              <a:gs pos="80000">
                <a:schemeClr val="accent3">
                  <a:shade val="93000"/>
                  <a:satMod val="130000"/>
                </a:schemeClr>
              </a:gs>
              <a:gs pos="100000">
                <a:schemeClr val="accent3">
                  <a:shade val="94000"/>
                  <a:satMod val="135000"/>
                </a:schemeClr>
              </a:gs>
            </a:gsLst>
            <a:lin ang="16200000" scaled="0"/>
          </a:gradFill>
          <a:ln w="9525">
            <a:noFill/>
            <a:miter lim="800000"/>
            <a:headEnd/>
            <a:tailEnd/>
          </a:ln>
          <a:scene3d>
            <a:camera prst="orthographicFront"/>
            <a:lightRig rig="threePt" dir="t"/>
          </a:scene3d>
          <a:sp3d>
            <a:bevelT w="63500" h="25400"/>
          </a:sp3d>
        </p:spPr>
        <p:txBody>
          <a:bodyPr wrap="square">
            <a:spAutoFit/>
          </a:bodyPr>
          <a:lstStyle/>
          <a:p>
            <a:pPr eaLnBrk="1" hangingPunct="1"/>
            <a:r>
              <a:rPr lang="pt-BR" altLang="pt-BR" sz="2000" b="1" dirty="0" smtClean="0">
                <a:solidFill>
                  <a:prstClr val="white"/>
                </a:solidFill>
              </a:rPr>
              <a:t>1° RELATÓRIO QUADRIMESTRAL 2019</a:t>
            </a:r>
          </a:p>
        </p:txBody>
      </p:sp>
    </p:spTree>
    <p:extLst>
      <p:ext uri="{BB962C8B-B14F-4D97-AF65-F5344CB8AC3E}">
        <p14:creationId xmlns:p14="http://schemas.microsoft.com/office/powerpoint/2010/main" val="26397124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04813"/>
            <a:ext cx="9144000"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115000"/>
              </a:lnSpc>
              <a:spcBef>
                <a:spcPts val="0"/>
              </a:spcBef>
              <a:spcAft>
                <a:spcPts val="1000"/>
              </a:spcAft>
              <a:defRPr/>
            </a:pPr>
            <a:endParaRPr lang="pt-BR" sz="2800" dirty="0">
              <a:solidFill>
                <a:prstClr val="white"/>
              </a:solidFill>
              <a:ea typeface="Calibri"/>
              <a:cs typeface="Times New Roman"/>
            </a:endParaRPr>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pic>
        <p:nvPicPr>
          <p:cNvPr id="25605" name="Picture 3"/>
          <p:cNvPicPr>
            <a:picLocks noChangeAspect="1" noChangeArrowheads="1"/>
          </p:cNvPicPr>
          <p:nvPr/>
        </p:nvPicPr>
        <p:blipFill>
          <a:blip r:embed="rId2" cstate="print">
            <a:lum bright="2000" contrast="-4000"/>
          </a:blip>
          <a:srcRect/>
          <a:stretch>
            <a:fillRect/>
          </a:stretch>
        </p:blipFill>
        <p:spPr bwMode="auto">
          <a:xfrm>
            <a:off x="250825" y="71438"/>
            <a:ext cx="2624138" cy="620712"/>
          </a:xfrm>
          <a:prstGeom prst="rect">
            <a:avLst/>
          </a:prstGeom>
          <a:noFill/>
          <a:ln w="9525">
            <a:noFill/>
            <a:miter lim="800000"/>
            <a:headEnd/>
            <a:tailEnd/>
          </a:ln>
        </p:spPr>
      </p:pic>
      <p:sp>
        <p:nvSpPr>
          <p:cNvPr id="8" name="CaixaDeTexto 7"/>
          <p:cNvSpPr txBox="1"/>
          <p:nvPr/>
        </p:nvSpPr>
        <p:spPr>
          <a:xfrm>
            <a:off x="250825" y="836613"/>
            <a:ext cx="8640763" cy="314894"/>
          </a:xfrm>
          <a:prstGeom prst="rect">
            <a:avLst/>
          </a:prstGeom>
          <a:noFill/>
        </p:spPr>
        <p:txBody>
          <a:bodyPr>
            <a:spAutoFit/>
          </a:bodyPr>
          <a:lstStyle/>
          <a:p>
            <a:pPr algn="just" eaLnBrk="1" hangingPunct="1">
              <a:lnSpc>
                <a:spcPct val="150000"/>
              </a:lnSpc>
              <a:spcAft>
                <a:spcPts val="1000"/>
              </a:spcAft>
              <a:defRPr/>
            </a:pPr>
            <a:r>
              <a:rPr lang="pt-BR" sz="1100" dirty="0" smtClean="0">
                <a:solidFill>
                  <a:prstClr val="black"/>
                </a:solidFill>
                <a:latin typeface="Arial" panose="020B0604020202020204" pitchFamily="34" charset="0"/>
                <a:ea typeface="Calibri"/>
                <a:cs typeface="Arial" panose="020B0604020202020204" pitchFamily="34" charset="0"/>
              </a:rPr>
              <a:t>            </a:t>
            </a:r>
            <a:endParaRPr lang="pt-BR" sz="1100" dirty="0">
              <a:solidFill>
                <a:prstClr val="black"/>
              </a:solidFill>
              <a:latin typeface="Arial" panose="020B0604020202020204" pitchFamily="34" charset="0"/>
              <a:ea typeface="Calibri"/>
              <a:cs typeface="Arial" panose="020B0604020202020204" pitchFamily="34" charset="0"/>
            </a:endParaRPr>
          </a:p>
        </p:txBody>
      </p:sp>
      <p:graphicFrame>
        <p:nvGraphicFramePr>
          <p:cNvPr id="2" name="Tabela 1"/>
          <p:cNvGraphicFramePr>
            <a:graphicFrameLocks noGrp="1"/>
          </p:cNvGraphicFramePr>
          <p:nvPr>
            <p:extLst>
              <p:ext uri="{D42A27DB-BD31-4B8C-83A1-F6EECF244321}">
                <p14:modId xmlns:p14="http://schemas.microsoft.com/office/powerpoint/2010/main" val="4108284515"/>
              </p:ext>
            </p:extLst>
          </p:nvPr>
        </p:nvGraphicFramePr>
        <p:xfrm>
          <a:off x="276626" y="1019050"/>
          <a:ext cx="8614963" cy="5290274"/>
        </p:xfrm>
        <a:graphic>
          <a:graphicData uri="http://schemas.openxmlformats.org/drawingml/2006/table">
            <a:tbl>
              <a:tblPr firstRow="1" firstCol="1" bandRow="1">
                <a:tableStyleId>{5C22544A-7EE6-4342-B048-85BDC9FD1C3A}</a:tableStyleId>
              </a:tblPr>
              <a:tblGrid>
                <a:gridCol w="3575294"/>
                <a:gridCol w="1512168"/>
                <a:gridCol w="1512168"/>
                <a:gridCol w="1368152"/>
                <a:gridCol w="647181"/>
              </a:tblGrid>
              <a:tr h="480934">
                <a:tc rowSpan="2">
                  <a:txBody>
                    <a:bodyPr/>
                    <a:lstStyle/>
                    <a:p>
                      <a:pPr algn="ctr">
                        <a:lnSpc>
                          <a:spcPct val="115000"/>
                        </a:lnSpc>
                        <a:spcAft>
                          <a:spcPts val="0"/>
                        </a:spcAft>
                      </a:pPr>
                      <a:r>
                        <a:rPr lang="pt-BR" sz="1200" dirty="0">
                          <a:solidFill>
                            <a:schemeClr val="tx1"/>
                          </a:solidFill>
                          <a:effectLst/>
                          <a:latin typeface="Arial" pitchFamily="34" charset="0"/>
                          <a:cs typeface="Arial" pitchFamily="34" charset="0"/>
                        </a:rPr>
                        <a:t>RECEITAS ADICIONAIS PARA FINANCIAMENTO DA SAÚDE</a:t>
                      </a:r>
                      <a:endParaRPr lang="pt-BR" sz="1200"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rowSpan="2">
                  <a:txBody>
                    <a:bodyPr/>
                    <a:lstStyle/>
                    <a:p>
                      <a:pPr algn="ctr">
                        <a:lnSpc>
                          <a:spcPct val="115000"/>
                        </a:lnSpc>
                        <a:spcAft>
                          <a:spcPts val="0"/>
                        </a:spcAft>
                      </a:pPr>
                      <a:r>
                        <a:rPr lang="pt-BR" sz="1200" dirty="0">
                          <a:solidFill>
                            <a:schemeClr val="tx1"/>
                          </a:solidFill>
                          <a:effectLst/>
                          <a:latin typeface="Arial" pitchFamily="34" charset="0"/>
                          <a:cs typeface="Arial" pitchFamily="34" charset="0"/>
                        </a:rPr>
                        <a:t>PREVISÃO INICIAL</a:t>
                      </a:r>
                      <a:endParaRPr lang="pt-BR" sz="1200"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rowSpan="2">
                  <a:txBody>
                    <a:bodyPr/>
                    <a:lstStyle/>
                    <a:p>
                      <a:pPr algn="ctr">
                        <a:lnSpc>
                          <a:spcPct val="115000"/>
                        </a:lnSpc>
                        <a:spcAft>
                          <a:spcPts val="0"/>
                        </a:spcAft>
                      </a:pPr>
                      <a:r>
                        <a:rPr lang="pt-BR" sz="1200" dirty="0">
                          <a:solidFill>
                            <a:schemeClr val="tx1"/>
                          </a:solidFill>
                          <a:effectLst/>
                          <a:latin typeface="Arial" pitchFamily="34" charset="0"/>
                          <a:cs typeface="Arial" pitchFamily="34" charset="0"/>
                        </a:rPr>
                        <a:t>PREVISÃO ATUALIZADA (c)</a:t>
                      </a:r>
                      <a:endParaRPr lang="pt-BR" sz="1200"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gridSpan="2">
                  <a:txBody>
                    <a:bodyPr/>
                    <a:lstStyle/>
                    <a:p>
                      <a:pPr algn="ctr">
                        <a:lnSpc>
                          <a:spcPct val="115000"/>
                        </a:lnSpc>
                        <a:spcAft>
                          <a:spcPts val="0"/>
                        </a:spcAft>
                      </a:pPr>
                      <a:r>
                        <a:rPr lang="pt-BR" sz="1200" dirty="0">
                          <a:solidFill>
                            <a:schemeClr val="tx1"/>
                          </a:solidFill>
                          <a:effectLst/>
                          <a:latin typeface="Arial" pitchFamily="34" charset="0"/>
                          <a:cs typeface="Arial" pitchFamily="34" charset="0"/>
                        </a:rPr>
                        <a:t>RECEITAS REALIZADAS</a:t>
                      </a:r>
                      <a:endParaRPr lang="pt-BR" sz="1200"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hMerge="1">
                  <a:txBody>
                    <a:bodyPr/>
                    <a:lstStyle/>
                    <a:p>
                      <a:endParaRPr lang="pt-BR"/>
                    </a:p>
                  </a:txBody>
                  <a:tcPr/>
                </a:tc>
              </a:tr>
              <a:tr h="480934">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a:lnSpc>
                          <a:spcPct val="115000"/>
                        </a:lnSpc>
                        <a:spcAft>
                          <a:spcPts val="0"/>
                        </a:spcAft>
                      </a:pPr>
                      <a:r>
                        <a:rPr lang="pt-BR" sz="1200" dirty="0">
                          <a:solidFill>
                            <a:schemeClr val="tx1"/>
                          </a:solidFill>
                          <a:effectLst/>
                          <a:latin typeface="Arial" pitchFamily="34" charset="0"/>
                          <a:cs typeface="Arial" pitchFamily="34" charset="0"/>
                        </a:rPr>
                        <a:t>Até o Bimestre (d)</a:t>
                      </a:r>
                      <a:endParaRPr lang="pt-BR" sz="1200"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a:txBody>
                    <a:bodyPr/>
                    <a:lstStyle/>
                    <a:p>
                      <a:pPr algn="ctr">
                        <a:lnSpc>
                          <a:spcPct val="115000"/>
                        </a:lnSpc>
                        <a:spcAft>
                          <a:spcPts val="0"/>
                        </a:spcAft>
                      </a:pPr>
                      <a:r>
                        <a:rPr lang="pt-BR" sz="1200" dirty="0">
                          <a:solidFill>
                            <a:schemeClr val="tx1"/>
                          </a:solidFill>
                          <a:effectLst/>
                          <a:latin typeface="Arial" pitchFamily="34" charset="0"/>
                          <a:cs typeface="Arial" pitchFamily="34" charset="0"/>
                        </a:rPr>
                        <a:t>% (d / c) x 100</a:t>
                      </a:r>
                      <a:endParaRPr lang="pt-BR" sz="1200"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r>
              <a:tr h="480934">
                <a:tc>
                  <a:txBody>
                    <a:bodyPr/>
                    <a:lstStyle/>
                    <a:p>
                      <a:pPr algn="just">
                        <a:lnSpc>
                          <a:spcPct val="115000"/>
                        </a:lnSpc>
                        <a:spcAft>
                          <a:spcPts val="0"/>
                        </a:spcAft>
                      </a:pPr>
                      <a:r>
                        <a:rPr lang="pt-BR" sz="1200" dirty="0">
                          <a:solidFill>
                            <a:schemeClr val="tx1"/>
                          </a:solidFill>
                          <a:effectLst/>
                          <a:latin typeface="Arial" pitchFamily="34" charset="0"/>
                          <a:cs typeface="Arial" pitchFamily="34" charset="0"/>
                        </a:rPr>
                        <a:t>TRANSFERÊNCIA DE RECURSOS DO SISTEMA ÚNICO DE SAÚDE-SUS</a:t>
                      </a:r>
                      <a:endParaRPr lang="pt-BR" sz="12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b="1" dirty="0" smtClean="0">
                          <a:solidFill>
                            <a:schemeClr val="tx1"/>
                          </a:solidFill>
                          <a:effectLst/>
                          <a:latin typeface="Arial" pitchFamily="34" charset="0"/>
                          <a:cs typeface="Arial" pitchFamily="34" charset="0"/>
                        </a:rPr>
                        <a:t>781.119.000,00</a:t>
                      </a:r>
                      <a:endParaRPr lang="pt-BR" sz="12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b="1" dirty="0" smtClean="0">
                          <a:solidFill>
                            <a:schemeClr val="tx1"/>
                          </a:solidFill>
                          <a:effectLst/>
                          <a:latin typeface="Arial" pitchFamily="34" charset="0"/>
                          <a:cs typeface="Arial" pitchFamily="34" charset="0"/>
                        </a:rPr>
                        <a:t>781.119.000,00</a:t>
                      </a:r>
                      <a:endParaRPr lang="pt-BR" sz="12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b="1" dirty="0" smtClean="0">
                          <a:solidFill>
                            <a:schemeClr val="tx1"/>
                          </a:solidFill>
                          <a:effectLst/>
                          <a:latin typeface="Arial" pitchFamily="34" charset="0"/>
                          <a:cs typeface="Arial" pitchFamily="34" charset="0"/>
                        </a:rPr>
                        <a:t>175.243.303,51</a:t>
                      </a:r>
                      <a:endParaRPr lang="pt-BR" sz="12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b="1" dirty="0" smtClean="0">
                          <a:solidFill>
                            <a:schemeClr val="tx1"/>
                          </a:solidFill>
                          <a:effectLst/>
                          <a:latin typeface="Arial" pitchFamily="34" charset="0"/>
                          <a:ea typeface="Calibri"/>
                          <a:cs typeface="Arial" pitchFamily="34" charset="0"/>
                        </a:rPr>
                        <a:t>22,43</a:t>
                      </a:r>
                      <a:endParaRPr lang="pt-BR" sz="12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480934">
                <a:tc>
                  <a:txBody>
                    <a:bodyPr/>
                    <a:lstStyle/>
                    <a:p>
                      <a:pPr algn="just">
                        <a:lnSpc>
                          <a:spcPct val="115000"/>
                        </a:lnSpc>
                        <a:spcAft>
                          <a:spcPts val="0"/>
                        </a:spcAft>
                      </a:pPr>
                      <a:r>
                        <a:rPr lang="pt-BR" sz="1200" b="0" dirty="0">
                          <a:solidFill>
                            <a:schemeClr val="tx1"/>
                          </a:solidFill>
                          <a:effectLst/>
                          <a:latin typeface="Arial" pitchFamily="34" charset="0"/>
                          <a:cs typeface="Arial" pitchFamily="34" charset="0"/>
                        </a:rPr>
                        <a:t>Provenientes da União</a:t>
                      </a: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b="0" dirty="0" smtClean="0">
                          <a:solidFill>
                            <a:schemeClr val="tx1"/>
                          </a:solidFill>
                          <a:effectLst/>
                          <a:latin typeface="Arial" pitchFamily="34" charset="0"/>
                          <a:cs typeface="Arial" pitchFamily="34" charset="0"/>
                        </a:rPr>
                        <a:t>646.456.000,00</a:t>
                      </a: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b="0" dirty="0" smtClean="0">
                          <a:solidFill>
                            <a:schemeClr val="tx1"/>
                          </a:solidFill>
                          <a:effectLst/>
                          <a:latin typeface="Arial" pitchFamily="34" charset="0"/>
                          <a:cs typeface="Arial" pitchFamily="34" charset="0"/>
                        </a:rPr>
                        <a:t>646.456.000,00</a:t>
                      </a: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b="0" dirty="0" smtClean="0">
                          <a:solidFill>
                            <a:schemeClr val="tx1"/>
                          </a:solidFill>
                          <a:effectLst/>
                          <a:latin typeface="Arial" pitchFamily="34" charset="0"/>
                          <a:ea typeface="Calibri"/>
                          <a:cs typeface="Arial" pitchFamily="34" charset="0"/>
                        </a:rPr>
                        <a:t>128.529.314,44</a:t>
                      </a: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b="0" dirty="0" smtClean="0">
                          <a:solidFill>
                            <a:schemeClr val="tx1"/>
                          </a:solidFill>
                          <a:effectLst/>
                          <a:latin typeface="Arial" pitchFamily="34" charset="0"/>
                          <a:ea typeface="Calibri"/>
                          <a:cs typeface="Arial" pitchFamily="34" charset="0"/>
                        </a:rPr>
                        <a:t>19,88</a:t>
                      </a: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r>
              <a:tr h="480934">
                <a:tc>
                  <a:txBody>
                    <a:bodyPr/>
                    <a:lstStyle/>
                    <a:p>
                      <a:pPr algn="just">
                        <a:lnSpc>
                          <a:spcPct val="115000"/>
                        </a:lnSpc>
                        <a:spcAft>
                          <a:spcPts val="0"/>
                        </a:spcAft>
                      </a:pPr>
                      <a:r>
                        <a:rPr lang="pt-BR" sz="1200" b="0" dirty="0">
                          <a:solidFill>
                            <a:schemeClr val="tx1"/>
                          </a:solidFill>
                          <a:effectLst/>
                          <a:latin typeface="Arial" pitchFamily="34" charset="0"/>
                          <a:cs typeface="Arial" pitchFamily="34" charset="0"/>
                        </a:rPr>
                        <a:t>Provenientes dos Estados</a:t>
                      </a: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b="0" dirty="0" smtClean="0">
                          <a:solidFill>
                            <a:schemeClr val="tx1"/>
                          </a:solidFill>
                          <a:effectLst/>
                          <a:latin typeface="Arial" pitchFamily="34" charset="0"/>
                          <a:cs typeface="Arial" pitchFamily="34" charset="0"/>
                        </a:rPr>
                        <a:t>96.191.000,00</a:t>
                      </a: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b="0" dirty="0" smtClean="0">
                          <a:solidFill>
                            <a:schemeClr val="tx1"/>
                          </a:solidFill>
                          <a:effectLst/>
                          <a:latin typeface="Arial" pitchFamily="34" charset="0"/>
                          <a:cs typeface="Arial" pitchFamily="34" charset="0"/>
                        </a:rPr>
                        <a:t>96.191.000,00</a:t>
                      </a: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b="0" dirty="0" smtClean="0">
                          <a:solidFill>
                            <a:schemeClr val="tx1"/>
                          </a:solidFill>
                          <a:effectLst/>
                          <a:latin typeface="Arial" pitchFamily="34" charset="0"/>
                          <a:ea typeface="Calibri"/>
                          <a:cs typeface="Arial" pitchFamily="34" charset="0"/>
                        </a:rPr>
                        <a:t>37.097.126,79</a:t>
                      </a: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b="0" dirty="0" smtClean="0">
                          <a:solidFill>
                            <a:schemeClr val="tx1"/>
                          </a:solidFill>
                          <a:effectLst/>
                          <a:latin typeface="Arial" pitchFamily="34" charset="0"/>
                          <a:ea typeface="Calibri"/>
                          <a:cs typeface="Arial" pitchFamily="34" charset="0"/>
                        </a:rPr>
                        <a:t>38,57</a:t>
                      </a: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480934">
                <a:tc>
                  <a:txBody>
                    <a:bodyPr/>
                    <a:lstStyle/>
                    <a:p>
                      <a:pPr algn="just">
                        <a:lnSpc>
                          <a:spcPct val="115000"/>
                        </a:lnSpc>
                        <a:spcAft>
                          <a:spcPts val="0"/>
                        </a:spcAft>
                      </a:pPr>
                      <a:r>
                        <a:rPr lang="pt-BR" sz="1200" b="0" dirty="0">
                          <a:solidFill>
                            <a:schemeClr val="tx1"/>
                          </a:solidFill>
                          <a:effectLst/>
                          <a:latin typeface="Arial" pitchFamily="34" charset="0"/>
                          <a:cs typeface="Arial" pitchFamily="34" charset="0"/>
                        </a:rPr>
                        <a:t>Provenientes de Outros Municípios</a:t>
                      </a: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b="0" dirty="0" smtClean="0">
                          <a:solidFill>
                            <a:schemeClr val="tx1"/>
                          </a:solidFill>
                          <a:effectLst/>
                          <a:latin typeface="Arial" pitchFamily="34" charset="0"/>
                          <a:ea typeface="Calibri"/>
                          <a:cs typeface="Arial" pitchFamily="34" charset="0"/>
                        </a:rPr>
                        <a:t>0,00</a:t>
                      </a: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b="0" dirty="0" smtClean="0">
                          <a:solidFill>
                            <a:schemeClr val="tx1"/>
                          </a:solidFill>
                          <a:effectLst/>
                          <a:latin typeface="Arial" pitchFamily="34" charset="0"/>
                          <a:ea typeface="Calibri"/>
                          <a:cs typeface="Arial" pitchFamily="34" charset="0"/>
                        </a:rPr>
                        <a:t>0,00</a:t>
                      </a: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b="0" dirty="0" smtClean="0">
                          <a:solidFill>
                            <a:schemeClr val="tx1"/>
                          </a:solidFill>
                          <a:effectLst/>
                          <a:latin typeface="Arial" pitchFamily="34" charset="0"/>
                          <a:ea typeface="Calibri"/>
                          <a:cs typeface="Arial" pitchFamily="34" charset="0"/>
                        </a:rPr>
                        <a:t>0,00</a:t>
                      </a: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b="0" dirty="0" smtClean="0">
                          <a:solidFill>
                            <a:schemeClr val="tx1"/>
                          </a:solidFill>
                          <a:effectLst/>
                          <a:latin typeface="Arial" pitchFamily="34" charset="0"/>
                          <a:ea typeface="Calibri"/>
                          <a:cs typeface="Arial" pitchFamily="34" charset="0"/>
                        </a:rPr>
                        <a:t>0,00</a:t>
                      </a: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r>
              <a:tr h="480934">
                <a:tc>
                  <a:txBody>
                    <a:bodyPr/>
                    <a:lstStyle/>
                    <a:p>
                      <a:pPr algn="just">
                        <a:lnSpc>
                          <a:spcPct val="115000"/>
                        </a:lnSpc>
                        <a:spcAft>
                          <a:spcPts val="0"/>
                        </a:spcAft>
                      </a:pPr>
                      <a:r>
                        <a:rPr lang="pt-BR" sz="1200" b="0" dirty="0" smtClean="0">
                          <a:solidFill>
                            <a:schemeClr val="tx1"/>
                          </a:solidFill>
                          <a:effectLst/>
                          <a:latin typeface="Arial" pitchFamily="34" charset="0"/>
                          <a:cs typeface="Arial" pitchFamily="34" charset="0"/>
                        </a:rPr>
                        <a:t>Outras Receitas do SUS</a:t>
                      </a: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b="0" dirty="0" smtClean="0">
                          <a:solidFill>
                            <a:schemeClr val="tx1"/>
                          </a:solidFill>
                          <a:effectLst/>
                          <a:latin typeface="Arial" pitchFamily="34" charset="0"/>
                          <a:ea typeface="Calibri"/>
                          <a:cs typeface="Arial" pitchFamily="34" charset="0"/>
                        </a:rPr>
                        <a:t>38.472.000,00</a:t>
                      </a: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b="0" dirty="0" smtClean="0">
                          <a:solidFill>
                            <a:schemeClr val="tx1"/>
                          </a:solidFill>
                          <a:effectLst/>
                          <a:latin typeface="Arial" pitchFamily="34" charset="0"/>
                          <a:ea typeface="Calibri"/>
                          <a:cs typeface="Arial" pitchFamily="34" charset="0"/>
                        </a:rPr>
                        <a:t>38.472.000,00</a:t>
                      </a: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b="0" dirty="0" smtClean="0">
                          <a:solidFill>
                            <a:schemeClr val="tx1"/>
                          </a:solidFill>
                          <a:effectLst/>
                          <a:latin typeface="Arial" pitchFamily="34" charset="0"/>
                          <a:ea typeface="Calibri"/>
                          <a:cs typeface="Arial" pitchFamily="34" charset="0"/>
                        </a:rPr>
                        <a:t>9.616.862,28</a:t>
                      </a: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b="0" dirty="0" smtClean="0">
                          <a:solidFill>
                            <a:schemeClr val="tx1"/>
                          </a:solidFill>
                          <a:effectLst/>
                          <a:latin typeface="Arial" pitchFamily="34" charset="0"/>
                          <a:ea typeface="Calibri"/>
                          <a:cs typeface="Arial" pitchFamily="34" charset="0"/>
                        </a:rPr>
                        <a:t>25,00</a:t>
                      </a: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480934">
                <a:tc>
                  <a:txBody>
                    <a:bodyPr/>
                    <a:lstStyle/>
                    <a:p>
                      <a:pPr algn="just">
                        <a:lnSpc>
                          <a:spcPct val="115000"/>
                        </a:lnSpc>
                        <a:spcAft>
                          <a:spcPts val="0"/>
                        </a:spcAft>
                      </a:pPr>
                      <a:r>
                        <a:rPr lang="pt-BR" sz="1200" b="0" dirty="0">
                          <a:solidFill>
                            <a:schemeClr val="tx1"/>
                          </a:solidFill>
                          <a:effectLst/>
                          <a:latin typeface="Arial" pitchFamily="34" charset="0"/>
                          <a:cs typeface="Arial" pitchFamily="34" charset="0"/>
                        </a:rPr>
                        <a:t>TRANSFERÊNCIAS VOLUNTÁRIAS</a:t>
                      </a: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r>
              <a:tr h="480934">
                <a:tc>
                  <a:txBody>
                    <a:bodyPr/>
                    <a:lstStyle/>
                    <a:p>
                      <a:pPr algn="just">
                        <a:lnSpc>
                          <a:spcPct val="115000"/>
                        </a:lnSpc>
                        <a:spcAft>
                          <a:spcPts val="0"/>
                        </a:spcAft>
                      </a:pPr>
                      <a:r>
                        <a:rPr lang="pt-BR" sz="1200" b="0" dirty="0">
                          <a:solidFill>
                            <a:schemeClr val="tx1"/>
                          </a:solidFill>
                          <a:effectLst/>
                          <a:latin typeface="Arial" pitchFamily="34" charset="0"/>
                          <a:cs typeface="Arial" pitchFamily="34" charset="0"/>
                        </a:rPr>
                        <a:t>RECEITA DE OPERAÇÕES DE CRÉDITO VINCULADAS À SAÚDE</a:t>
                      </a: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b="0" dirty="0" smtClean="0">
                          <a:solidFill>
                            <a:schemeClr val="tx1"/>
                          </a:solidFill>
                          <a:effectLst/>
                          <a:latin typeface="Arial" pitchFamily="34" charset="0"/>
                          <a:ea typeface="Calibri"/>
                          <a:cs typeface="Arial" pitchFamily="34" charset="0"/>
                        </a:rPr>
                        <a:t>0,00</a:t>
                      </a: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b="0" dirty="0" smtClean="0">
                          <a:solidFill>
                            <a:schemeClr val="tx1"/>
                          </a:solidFill>
                          <a:effectLst/>
                          <a:latin typeface="Arial" pitchFamily="34" charset="0"/>
                          <a:ea typeface="Calibri"/>
                          <a:cs typeface="Arial" pitchFamily="34" charset="0"/>
                        </a:rPr>
                        <a:t>0,00</a:t>
                      </a: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pt-BR" sz="1200" b="0" dirty="0" smtClean="0">
                          <a:solidFill>
                            <a:schemeClr val="tx1"/>
                          </a:solidFill>
                          <a:effectLst/>
                          <a:latin typeface="Arial" pitchFamily="34" charset="0"/>
                          <a:ea typeface="Calibri"/>
                          <a:cs typeface="Arial" pitchFamily="34" charset="0"/>
                        </a:rPr>
                        <a:t>0,00</a:t>
                      </a:r>
                    </a:p>
                  </a:txBody>
                  <a:tcPr marL="28575" marR="28575" marT="0" marB="0" anchor="ctr">
                    <a:solidFill>
                      <a:schemeClr val="accent3">
                        <a:lumMod val="40000"/>
                        <a:lumOff val="60000"/>
                      </a:schemeClr>
                    </a:solidFill>
                  </a:tcPr>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pt-BR" sz="1200" b="0" dirty="0" smtClean="0">
                          <a:solidFill>
                            <a:schemeClr val="tx1"/>
                          </a:solidFill>
                          <a:effectLst/>
                          <a:latin typeface="Arial" pitchFamily="34" charset="0"/>
                          <a:ea typeface="Calibri"/>
                          <a:cs typeface="Arial" pitchFamily="34" charset="0"/>
                        </a:rPr>
                        <a:t>0,00</a:t>
                      </a:r>
                    </a:p>
                  </a:txBody>
                  <a:tcPr marL="28575" marR="28575" marT="0" marB="0" anchor="ctr">
                    <a:solidFill>
                      <a:schemeClr val="accent3">
                        <a:lumMod val="40000"/>
                        <a:lumOff val="60000"/>
                      </a:schemeClr>
                    </a:solidFill>
                  </a:tcPr>
                </a:tc>
              </a:tr>
              <a:tr h="480934">
                <a:tc>
                  <a:txBody>
                    <a:bodyPr/>
                    <a:lstStyle/>
                    <a:p>
                      <a:pPr algn="just">
                        <a:lnSpc>
                          <a:spcPct val="115000"/>
                        </a:lnSpc>
                        <a:spcAft>
                          <a:spcPts val="0"/>
                        </a:spcAft>
                      </a:pPr>
                      <a:r>
                        <a:rPr lang="pt-BR" sz="1200" b="0" dirty="0">
                          <a:solidFill>
                            <a:schemeClr val="tx1"/>
                          </a:solidFill>
                          <a:effectLst/>
                          <a:latin typeface="Arial" pitchFamily="34" charset="0"/>
                          <a:cs typeface="Arial" pitchFamily="34" charset="0"/>
                        </a:rPr>
                        <a:t>OUTRAS RECEITAS PARA FINANCIAMENTO DA SAÚDE</a:t>
                      </a: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b="0" dirty="0" smtClean="0">
                          <a:solidFill>
                            <a:schemeClr val="tx1"/>
                          </a:solidFill>
                          <a:effectLst/>
                          <a:latin typeface="Arial" pitchFamily="34" charset="0"/>
                          <a:ea typeface="Calibri"/>
                          <a:cs typeface="Arial" pitchFamily="34" charset="0"/>
                        </a:rPr>
                        <a:t>0,00</a:t>
                      </a: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b="0" dirty="0" smtClean="0">
                          <a:solidFill>
                            <a:schemeClr val="tx1"/>
                          </a:solidFill>
                          <a:effectLst/>
                          <a:latin typeface="Arial" pitchFamily="34" charset="0"/>
                          <a:ea typeface="Calibri"/>
                          <a:cs typeface="Arial" pitchFamily="34" charset="0"/>
                        </a:rPr>
                        <a:t>0,00</a:t>
                      </a:r>
                      <a:endParaRPr lang="pt-BR" sz="12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pt-BR" sz="1200" b="0" dirty="0" smtClean="0">
                          <a:solidFill>
                            <a:schemeClr val="tx1"/>
                          </a:solidFill>
                          <a:effectLst/>
                          <a:latin typeface="Arial" pitchFamily="34" charset="0"/>
                          <a:ea typeface="Calibri"/>
                          <a:cs typeface="Arial" pitchFamily="34" charset="0"/>
                        </a:rPr>
                        <a:t>0,00</a:t>
                      </a:r>
                    </a:p>
                  </a:txBody>
                  <a:tcPr marL="28575" marR="28575" marT="0" marB="0" anchor="ctr">
                    <a:solidFill>
                      <a:schemeClr val="bg1">
                        <a:lumMod val="95000"/>
                      </a:schemeClr>
                    </a:solidFill>
                  </a:tcPr>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pt-BR" sz="1200" b="0" dirty="0" smtClean="0">
                          <a:solidFill>
                            <a:schemeClr val="tx1"/>
                          </a:solidFill>
                          <a:effectLst/>
                          <a:latin typeface="Arial" pitchFamily="34" charset="0"/>
                          <a:ea typeface="Calibri"/>
                          <a:cs typeface="Arial" pitchFamily="34" charset="0"/>
                        </a:rPr>
                        <a:t>0,00</a:t>
                      </a:r>
                    </a:p>
                  </a:txBody>
                  <a:tcPr marL="28575" marR="28575" marT="0" marB="0" anchor="ctr">
                    <a:solidFill>
                      <a:schemeClr val="bg1">
                        <a:lumMod val="95000"/>
                      </a:schemeClr>
                    </a:solidFill>
                  </a:tcPr>
                </a:tc>
              </a:tr>
              <a:tr h="480934">
                <a:tc>
                  <a:txBody>
                    <a:bodyPr/>
                    <a:lstStyle/>
                    <a:p>
                      <a:pPr algn="just">
                        <a:lnSpc>
                          <a:spcPct val="115000"/>
                        </a:lnSpc>
                        <a:spcAft>
                          <a:spcPts val="0"/>
                        </a:spcAft>
                      </a:pPr>
                      <a:r>
                        <a:rPr lang="pt-BR" sz="1200" dirty="0">
                          <a:solidFill>
                            <a:schemeClr val="tx1"/>
                          </a:solidFill>
                          <a:effectLst/>
                          <a:latin typeface="Arial" pitchFamily="34" charset="0"/>
                          <a:cs typeface="Arial" pitchFamily="34" charset="0"/>
                        </a:rPr>
                        <a:t>TOTAL RECEITAS ADICIONAIS PARA FINANCIAMENTO DA SAÚDE</a:t>
                      </a:r>
                      <a:endParaRPr lang="pt-BR" sz="12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c>
                  <a:txBody>
                    <a:bodyPr/>
                    <a:lstStyle/>
                    <a:p>
                      <a:pPr algn="r">
                        <a:lnSpc>
                          <a:spcPct val="115000"/>
                        </a:lnSpc>
                        <a:spcAft>
                          <a:spcPts val="0"/>
                        </a:spcAft>
                      </a:pPr>
                      <a:r>
                        <a:rPr lang="pt-BR" sz="1200" b="1" dirty="0" smtClean="0">
                          <a:solidFill>
                            <a:schemeClr val="tx1"/>
                          </a:solidFill>
                          <a:effectLst/>
                          <a:latin typeface="Arial" pitchFamily="34" charset="0"/>
                          <a:cs typeface="Arial" pitchFamily="34" charset="0"/>
                        </a:rPr>
                        <a:t>781.119.000,00</a:t>
                      </a:r>
                      <a:endParaRPr lang="pt-BR" sz="12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c>
                  <a:txBody>
                    <a:bodyPr/>
                    <a:lstStyle/>
                    <a:p>
                      <a:pPr algn="r">
                        <a:lnSpc>
                          <a:spcPct val="115000"/>
                        </a:lnSpc>
                        <a:spcAft>
                          <a:spcPts val="0"/>
                        </a:spcAft>
                      </a:pPr>
                      <a:r>
                        <a:rPr lang="pt-BR" sz="1200" b="1" dirty="0" smtClean="0">
                          <a:solidFill>
                            <a:schemeClr val="tx1"/>
                          </a:solidFill>
                          <a:effectLst/>
                          <a:latin typeface="Arial" pitchFamily="34" charset="0"/>
                          <a:cs typeface="Arial" pitchFamily="34" charset="0"/>
                        </a:rPr>
                        <a:t>781.119.000,00</a:t>
                      </a:r>
                      <a:endParaRPr lang="pt-BR" sz="12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c>
                  <a:txBody>
                    <a:bodyPr/>
                    <a:lstStyle/>
                    <a:p>
                      <a:pPr algn="r">
                        <a:lnSpc>
                          <a:spcPct val="115000"/>
                        </a:lnSpc>
                        <a:spcAft>
                          <a:spcPts val="0"/>
                        </a:spcAft>
                      </a:pPr>
                      <a:r>
                        <a:rPr lang="pt-BR" sz="1200" b="1" dirty="0" smtClean="0">
                          <a:solidFill>
                            <a:schemeClr val="tx1"/>
                          </a:solidFill>
                          <a:effectLst/>
                          <a:latin typeface="Arial" pitchFamily="34" charset="0"/>
                          <a:ea typeface="+mn-ea"/>
                          <a:cs typeface="Arial" pitchFamily="34" charset="0"/>
                        </a:rPr>
                        <a:t>175.243.303,51</a:t>
                      </a:r>
                    </a:p>
                  </a:txBody>
                  <a:tcPr marL="28575" marR="28575" marT="0" marB="0" anchor="ctr">
                    <a:solidFill>
                      <a:schemeClr val="accent3">
                        <a:lumMod val="60000"/>
                        <a:lumOff val="40000"/>
                      </a:schemeClr>
                    </a:solidFill>
                  </a:tcPr>
                </a:tc>
                <a:tc>
                  <a:txBody>
                    <a:bodyPr/>
                    <a:lstStyle/>
                    <a:p>
                      <a:pPr algn="r">
                        <a:lnSpc>
                          <a:spcPct val="115000"/>
                        </a:lnSpc>
                        <a:spcAft>
                          <a:spcPts val="0"/>
                        </a:spcAft>
                      </a:pPr>
                      <a:r>
                        <a:rPr lang="pt-BR" sz="1200" b="1" dirty="0" smtClean="0">
                          <a:solidFill>
                            <a:schemeClr val="tx1"/>
                          </a:solidFill>
                          <a:effectLst/>
                          <a:latin typeface="Arial" pitchFamily="34" charset="0"/>
                          <a:cs typeface="Arial" pitchFamily="34" charset="0"/>
                        </a:rPr>
                        <a:t>22,43</a:t>
                      </a:r>
                      <a:endParaRPr lang="pt-BR" sz="12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r>
            </a:tbl>
          </a:graphicData>
        </a:graphic>
      </p:graphicFrame>
      <p:sp>
        <p:nvSpPr>
          <p:cNvPr id="10" name="CaixaDeTexto 8"/>
          <p:cNvSpPr txBox="1">
            <a:spLocks noChangeArrowheads="1"/>
          </p:cNvSpPr>
          <p:nvPr/>
        </p:nvSpPr>
        <p:spPr bwMode="auto">
          <a:xfrm>
            <a:off x="3203575" y="0"/>
            <a:ext cx="5940425" cy="400110"/>
          </a:xfrm>
          <a:prstGeom prst="rect">
            <a:avLst/>
          </a:prstGeom>
          <a:gradFill>
            <a:gsLst>
              <a:gs pos="0">
                <a:schemeClr val="accent3">
                  <a:lumMod val="75000"/>
                </a:schemeClr>
              </a:gs>
              <a:gs pos="80000">
                <a:schemeClr val="accent3">
                  <a:shade val="93000"/>
                  <a:satMod val="130000"/>
                </a:schemeClr>
              </a:gs>
              <a:gs pos="100000">
                <a:schemeClr val="accent3">
                  <a:shade val="94000"/>
                  <a:satMod val="135000"/>
                </a:schemeClr>
              </a:gs>
            </a:gsLst>
            <a:lin ang="16200000" scaled="0"/>
          </a:gradFill>
          <a:ln w="9525">
            <a:noFill/>
            <a:miter lim="800000"/>
            <a:headEnd/>
            <a:tailEnd/>
          </a:ln>
          <a:scene3d>
            <a:camera prst="orthographicFront"/>
            <a:lightRig rig="threePt" dir="t"/>
          </a:scene3d>
          <a:sp3d>
            <a:bevelT w="63500" h="25400"/>
          </a:sp3d>
        </p:spPr>
        <p:txBody>
          <a:bodyPr wrap="square">
            <a:spAutoFit/>
          </a:bodyPr>
          <a:lstStyle/>
          <a:p>
            <a:pPr eaLnBrk="1" hangingPunct="1"/>
            <a:r>
              <a:rPr lang="pt-BR" altLang="pt-BR" sz="2000" b="1" dirty="0" smtClean="0">
                <a:solidFill>
                  <a:prstClr val="white"/>
                </a:solidFill>
              </a:rPr>
              <a:t>1° RELATÓRIO QUADRIMESTRAL 2019</a:t>
            </a:r>
          </a:p>
        </p:txBody>
      </p:sp>
    </p:spTree>
    <p:extLst>
      <p:ext uri="{BB962C8B-B14F-4D97-AF65-F5344CB8AC3E}">
        <p14:creationId xmlns:p14="http://schemas.microsoft.com/office/powerpoint/2010/main" val="38454665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04813"/>
            <a:ext cx="9144000"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115000"/>
              </a:lnSpc>
              <a:spcBef>
                <a:spcPts val="0"/>
              </a:spcBef>
              <a:spcAft>
                <a:spcPts val="1000"/>
              </a:spcAft>
              <a:defRPr/>
            </a:pPr>
            <a:endParaRPr lang="pt-BR" sz="2800" dirty="0">
              <a:solidFill>
                <a:prstClr val="white"/>
              </a:solidFill>
              <a:ea typeface="Calibri"/>
              <a:cs typeface="Times New Roman"/>
            </a:endParaRPr>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pic>
        <p:nvPicPr>
          <p:cNvPr id="26629" name="Picture 3"/>
          <p:cNvPicPr>
            <a:picLocks noChangeAspect="1" noChangeArrowheads="1"/>
          </p:cNvPicPr>
          <p:nvPr/>
        </p:nvPicPr>
        <p:blipFill>
          <a:blip r:embed="rId3" cstate="print">
            <a:lum bright="2000" contrast="-4000"/>
          </a:blip>
          <a:srcRect/>
          <a:stretch>
            <a:fillRect/>
          </a:stretch>
        </p:blipFill>
        <p:spPr bwMode="auto">
          <a:xfrm>
            <a:off x="250825" y="71438"/>
            <a:ext cx="2624138" cy="620712"/>
          </a:xfrm>
          <a:prstGeom prst="rect">
            <a:avLst/>
          </a:prstGeom>
          <a:noFill/>
          <a:ln w="9525">
            <a:noFill/>
            <a:miter lim="800000"/>
            <a:headEnd/>
            <a:tailEnd/>
          </a:ln>
        </p:spPr>
      </p:pic>
      <p:sp>
        <p:nvSpPr>
          <p:cNvPr id="26630" name="CaixaDeTexto 10"/>
          <p:cNvSpPr txBox="1">
            <a:spLocks noChangeArrowheads="1"/>
          </p:cNvSpPr>
          <p:nvPr/>
        </p:nvSpPr>
        <p:spPr bwMode="auto">
          <a:xfrm>
            <a:off x="468313" y="1773238"/>
            <a:ext cx="8135937" cy="668337"/>
          </a:xfrm>
          <a:prstGeom prst="rect">
            <a:avLst/>
          </a:prstGeom>
          <a:noFill/>
          <a:ln w="9525">
            <a:noFill/>
            <a:miter lim="800000"/>
            <a:headEnd/>
            <a:tailEnd/>
          </a:ln>
        </p:spPr>
        <p:txBody>
          <a:bodyPr>
            <a:spAutoFit/>
          </a:bodyPr>
          <a:lstStyle/>
          <a:p>
            <a:pPr indent="809625" algn="ctr" eaLnBrk="1" hangingPunct="1">
              <a:lnSpc>
                <a:spcPct val="150000"/>
              </a:lnSpc>
            </a:pPr>
            <a:r>
              <a:rPr lang="pt-BR" altLang="pt-BR" sz="2800">
                <a:solidFill>
                  <a:srgbClr val="002060"/>
                </a:solidFill>
              </a:rPr>
              <a:t>	</a:t>
            </a:r>
            <a:endParaRPr lang="pt-BR" altLang="pt-BR" sz="2800" b="1">
              <a:solidFill>
                <a:srgbClr val="002060"/>
              </a:solidFill>
              <a:latin typeface="Calibri" pitchFamily="34" charset="0"/>
            </a:endParaRPr>
          </a:p>
        </p:txBody>
      </p:sp>
      <p:graphicFrame>
        <p:nvGraphicFramePr>
          <p:cNvPr id="2" name="Tabela 1"/>
          <p:cNvGraphicFramePr>
            <a:graphicFrameLocks noGrp="1"/>
          </p:cNvGraphicFramePr>
          <p:nvPr>
            <p:extLst>
              <p:ext uri="{D42A27DB-BD31-4B8C-83A1-F6EECF244321}">
                <p14:modId xmlns:p14="http://schemas.microsoft.com/office/powerpoint/2010/main" val="1713851216"/>
              </p:ext>
            </p:extLst>
          </p:nvPr>
        </p:nvGraphicFramePr>
        <p:xfrm>
          <a:off x="250822" y="749612"/>
          <a:ext cx="8785674" cy="5877304"/>
        </p:xfrm>
        <a:graphic>
          <a:graphicData uri="http://schemas.openxmlformats.org/drawingml/2006/table">
            <a:tbl>
              <a:tblPr firstRow="1" firstCol="1" bandRow="1">
                <a:tableStyleId>{5C22544A-7EE6-4342-B048-85BDC9FD1C3A}</a:tableStyleId>
              </a:tblPr>
              <a:tblGrid>
                <a:gridCol w="2664994"/>
                <a:gridCol w="1296144"/>
                <a:gridCol w="1296144"/>
                <a:gridCol w="1296144"/>
                <a:gridCol w="482396"/>
                <a:gridCol w="1245796"/>
                <a:gridCol w="504056"/>
              </a:tblGrid>
              <a:tr h="505428">
                <a:tc rowSpan="2">
                  <a:txBody>
                    <a:bodyPr/>
                    <a:lstStyle/>
                    <a:p>
                      <a:pPr algn="ctr">
                        <a:lnSpc>
                          <a:spcPct val="115000"/>
                        </a:lnSpc>
                        <a:spcAft>
                          <a:spcPts val="0"/>
                        </a:spcAft>
                      </a:pPr>
                      <a:r>
                        <a:rPr lang="pt-BR" sz="1800" dirty="0">
                          <a:solidFill>
                            <a:schemeClr val="tx1"/>
                          </a:solidFill>
                          <a:effectLst/>
                          <a:latin typeface="Arial" pitchFamily="34" charset="0"/>
                          <a:cs typeface="Arial" pitchFamily="34" charset="0"/>
                        </a:rPr>
                        <a:t>DESPESAS COM </a:t>
                      </a:r>
                      <a:r>
                        <a:rPr lang="pt-BR" sz="1800" dirty="0" smtClean="0">
                          <a:solidFill>
                            <a:schemeClr val="tx1"/>
                          </a:solidFill>
                          <a:effectLst/>
                          <a:latin typeface="Arial" pitchFamily="34" charset="0"/>
                          <a:cs typeface="Arial" pitchFamily="34" charset="0"/>
                        </a:rPr>
                        <a:t>SAÚDE</a:t>
                      </a:r>
                    </a:p>
                    <a:p>
                      <a:pPr algn="ctr">
                        <a:lnSpc>
                          <a:spcPct val="115000"/>
                        </a:lnSpc>
                        <a:spcAft>
                          <a:spcPts val="0"/>
                        </a:spcAft>
                      </a:pPr>
                      <a:r>
                        <a:rPr lang="pt-BR" sz="1800" dirty="0" smtClean="0">
                          <a:solidFill>
                            <a:schemeClr val="tx1"/>
                          </a:solidFill>
                          <a:effectLst/>
                          <a:latin typeface="Arial" pitchFamily="34" charset="0"/>
                          <a:cs typeface="Arial" pitchFamily="34" charset="0"/>
                        </a:rPr>
                        <a:t> </a:t>
                      </a:r>
                      <a:r>
                        <a:rPr lang="pt-BR" sz="1800" dirty="0">
                          <a:solidFill>
                            <a:schemeClr val="tx1"/>
                          </a:solidFill>
                          <a:effectLst/>
                          <a:latin typeface="Arial" pitchFamily="34" charset="0"/>
                          <a:cs typeface="Arial" pitchFamily="34" charset="0"/>
                        </a:rPr>
                        <a:t>(Por Grupo de Natureza </a:t>
                      </a:r>
                      <a:endParaRPr lang="pt-BR" sz="1800" dirty="0" smtClean="0">
                        <a:solidFill>
                          <a:schemeClr val="tx1"/>
                        </a:solidFill>
                        <a:effectLst/>
                        <a:latin typeface="Arial" pitchFamily="34" charset="0"/>
                        <a:cs typeface="Arial" pitchFamily="34" charset="0"/>
                      </a:endParaRPr>
                    </a:p>
                    <a:p>
                      <a:pPr algn="ctr">
                        <a:lnSpc>
                          <a:spcPct val="115000"/>
                        </a:lnSpc>
                        <a:spcAft>
                          <a:spcPts val="0"/>
                        </a:spcAft>
                      </a:pPr>
                      <a:r>
                        <a:rPr lang="pt-BR" sz="1800" dirty="0" smtClean="0">
                          <a:solidFill>
                            <a:schemeClr val="tx1"/>
                          </a:solidFill>
                          <a:effectLst/>
                          <a:latin typeface="Arial" pitchFamily="34" charset="0"/>
                          <a:cs typeface="Arial" pitchFamily="34" charset="0"/>
                        </a:rPr>
                        <a:t>de </a:t>
                      </a:r>
                      <a:r>
                        <a:rPr lang="pt-BR" sz="1800" dirty="0">
                          <a:solidFill>
                            <a:schemeClr val="tx1"/>
                          </a:solidFill>
                          <a:effectLst/>
                          <a:latin typeface="Arial" pitchFamily="34" charset="0"/>
                          <a:cs typeface="Arial" pitchFamily="34" charset="0"/>
                        </a:rPr>
                        <a:t>Despesa)</a:t>
                      </a:r>
                      <a:endParaRPr lang="pt-BR" sz="1800"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rowSpan="2">
                  <a:txBody>
                    <a:bodyPr/>
                    <a:lstStyle/>
                    <a:p>
                      <a:pPr algn="ctr">
                        <a:lnSpc>
                          <a:spcPct val="115000"/>
                        </a:lnSpc>
                        <a:spcAft>
                          <a:spcPts val="0"/>
                        </a:spcAft>
                      </a:pPr>
                      <a:r>
                        <a:rPr lang="pt-BR" sz="1400" dirty="0">
                          <a:solidFill>
                            <a:schemeClr val="tx1"/>
                          </a:solidFill>
                          <a:effectLst/>
                          <a:latin typeface="Arial" pitchFamily="34" charset="0"/>
                          <a:cs typeface="Arial" pitchFamily="34" charset="0"/>
                        </a:rPr>
                        <a:t>DOTAÇÃO INICIAL</a:t>
                      </a:r>
                      <a:endParaRPr lang="pt-BR" sz="2400"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rowSpan="2">
                  <a:txBody>
                    <a:bodyPr/>
                    <a:lstStyle/>
                    <a:p>
                      <a:pPr algn="ctr">
                        <a:lnSpc>
                          <a:spcPct val="115000"/>
                        </a:lnSpc>
                        <a:spcAft>
                          <a:spcPts val="0"/>
                        </a:spcAft>
                      </a:pPr>
                      <a:r>
                        <a:rPr lang="pt-BR" sz="1400" dirty="0">
                          <a:solidFill>
                            <a:schemeClr val="tx1"/>
                          </a:solidFill>
                          <a:effectLst/>
                          <a:latin typeface="Arial" pitchFamily="34" charset="0"/>
                          <a:cs typeface="Arial" pitchFamily="34" charset="0"/>
                        </a:rPr>
                        <a:t>DOTAÇÃO ATUALIZADA (e)</a:t>
                      </a:r>
                      <a:endParaRPr lang="pt-BR" sz="2400"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gridSpan="2">
                  <a:txBody>
                    <a:bodyPr/>
                    <a:lstStyle/>
                    <a:p>
                      <a:pPr algn="ctr">
                        <a:lnSpc>
                          <a:spcPct val="115000"/>
                        </a:lnSpc>
                        <a:spcAft>
                          <a:spcPts val="0"/>
                        </a:spcAft>
                      </a:pPr>
                      <a:r>
                        <a:rPr lang="pt-BR" sz="1600" dirty="0">
                          <a:solidFill>
                            <a:schemeClr val="tx1"/>
                          </a:solidFill>
                          <a:effectLst/>
                          <a:latin typeface="Arial" pitchFamily="34" charset="0"/>
                          <a:cs typeface="Arial" pitchFamily="34" charset="0"/>
                        </a:rPr>
                        <a:t>DESPESAS EMPENHADAS</a:t>
                      </a:r>
                      <a:endParaRPr lang="pt-BR" sz="2800"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hMerge="1">
                  <a:txBody>
                    <a:bodyPr/>
                    <a:lstStyle/>
                    <a:p>
                      <a:endParaRPr lang="pt-BR"/>
                    </a:p>
                  </a:txBody>
                  <a:tcPr/>
                </a:tc>
                <a:tc gridSpan="2">
                  <a:txBody>
                    <a:bodyPr/>
                    <a:lstStyle/>
                    <a:p>
                      <a:pPr algn="ctr">
                        <a:lnSpc>
                          <a:spcPct val="115000"/>
                        </a:lnSpc>
                        <a:spcAft>
                          <a:spcPts val="0"/>
                        </a:spcAft>
                      </a:pPr>
                      <a:r>
                        <a:rPr lang="pt-BR" sz="1600" dirty="0">
                          <a:solidFill>
                            <a:schemeClr val="tx1"/>
                          </a:solidFill>
                          <a:effectLst/>
                          <a:latin typeface="Arial" pitchFamily="34" charset="0"/>
                          <a:cs typeface="Arial" pitchFamily="34" charset="0"/>
                        </a:rPr>
                        <a:t>DESPESAS LIQUIDADAS</a:t>
                      </a:r>
                      <a:endParaRPr lang="pt-BR" sz="2800"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hMerge="1">
                  <a:txBody>
                    <a:bodyPr/>
                    <a:lstStyle/>
                    <a:p>
                      <a:endParaRPr lang="pt-BR"/>
                    </a:p>
                  </a:txBody>
                  <a:tcPr/>
                </a:tc>
              </a:tr>
              <a:tr h="505428">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a:lnSpc>
                          <a:spcPct val="115000"/>
                        </a:lnSpc>
                        <a:spcAft>
                          <a:spcPts val="0"/>
                        </a:spcAft>
                      </a:pPr>
                      <a:r>
                        <a:rPr lang="pt-BR" sz="1400" dirty="0">
                          <a:solidFill>
                            <a:schemeClr val="tx1"/>
                          </a:solidFill>
                          <a:effectLst/>
                          <a:latin typeface="Arial" pitchFamily="34" charset="0"/>
                          <a:cs typeface="Arial" pitchFamily="34" charset="0"/>
                        </a:rPr>
                        <a:t>Até o Bimestre (f)</a:t>
                      </a:r>
                      <a:endParaRPr lang="pt-BR" sz="2400"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a:txBody>
                    <a:bodyPr/>
                    <a:lstStyle/>
                    <a:p>
                      <a:pPr algn="ctr">
                        <a:lnSpc>
                          <a:spcPct val="115000"/>
                        </a:lnSpc>
                        <a:spcAft>
                          <a:spcPts val="0"/>
                        </a:spcAft>
                      </a:pPr>
                      <a:r>
                        <a:rPr lang="pt-BR" sz="1400" dirty="0">
                          <a:solidFill>
                            <a:schemeClr val="tx1"/>
                          </a:solidFill>
                          <a:effectLst/>
                          <a:latin typeface="Arial" pitchFamily="34" charset="0"/>
                          <a:cs typeface="Arial" pitchFamily="34" charset="0"/>
                        </a:rPr>
                        <a:t>% (f / e) x 100</a:t>
                      </a:r>
                      <a:endParaRPr lang="pt-BR" sz="2400"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a:txBody>
                    <a:bodyPr/>
                    <a:lstStyle/>
                    <a:p>
                      <a:pPr algn="ctr">
                        <a:lnSpc>
                          <a:spcPct val="115000"/>
                        </a:lnSpc>
                        <a:spcAft>
                          <a:spcPts val="0"/>
                        </a:spcAft>
                      </a:pPr>
                      <a:r>
                        <a:rPr lang="pt-BR" sz="1400" dirty="0">
                          <a:solidFill>
                            <a:schemeClr val="tx1"/>
                          </a:solidFill>
                          <a:effectLst/>
                          <a:latin typeface="Arial" pitchFamily="34" charset="0"/>
                          <a:cs typeface="Arial" pitchFamily="34" charset="0"/>
                        </a:rPr>
                        <a:t>Até o Bimestre (g)</a:t>
                      </a:r>
                      <a:endParaRPr lang="pt-BR" sz="2400"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a:txBody>
                    <a:bodyPr/>
                    <a:lstStyle/>
                    <a:p>
                      <a:pPr algn="ctr">
                        <a:lnSpc>
                          <a:spcPct val="115000"/>
                        </a:lnSpc>
                        <a:spcAft>
                          <a:spcPts val="0"/>
                        </a:spcAft>
                      </a:pPr>
                      <a:r>
                        <a:rPr lang="pt-BR" sz="1400" dirty="0">
                          <a:solidFill>
                            <a:schemeClr val="tx1"/>
                          </a:solidFill>
                          <a:effectLst/>
                          <a:latin typeface="Arial" pitchFamily="34" charset="0"/>
                          <a:cs typeface="Arial" pitchFamily="34" charset="0"/>
                        </a:rPr>
                        <a:t>% (g / e) x 100</a:t>
                      </a:r>
                      <a:endParaRPr lang="pt-BR" sz="2400"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r>
              <a:tr h="505428">
                <a:tc>
                  <a:txBody>
                    <a:bodyPr/>
                    <a:lstStyle/>
                    <a:p>
                      <a:pPr algn="just">
                        <a:lnSpc>
                          <a:spcPct val="115000"/>
                        </a:lnSpc>
                        <a:spcAft>
                          <a:spcPts val="0"/>
                        </a:spcAft>
                      </a:pPr>
                      <a:r>
                        <a:rPr lang="pt-BR" sz="1600" b="1" dirty="0">
                          <a:solidFill>
                            <a:schemeClr val="tx1"/>
                          </a:solidFill>
                          <a:effectLst/>
                          <a:latin typeface="Arial" pitchFamily="34" charset="0"/>
                          <a:cs typeface="Arial" pitchFamily="34" charset="0"/>
                        </a:rPr>
                        <a:t>DESPESAS CORRENTES</a:t>
                      </a:r>
                      <a:endParaRPr lang="pt-BR" sz="28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b="1" dirty="0" smtClean="0">
                          <a:solidFill>
                            <a:schemeClr val="tx1"/>
                          </a:solidFill>
                          <a:effectLst/>
                          <a:latin typeface="Arial" pitchFamily="34" charset="0"/>
                          <a:cs typeface="Arial" pitchFamily="34" charset="0"/>
                        </a:rPr>
                        <a:t>1.310.322.000,00</a:t>
                      </a:r>
                      <a:endParaRPr lang="pt-BR" sz="20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b="1" dirty="0" smtClean="0">
                          <a:solidFill>
                            <a:schemeClr val="tx1"/>
                          </a:solidFill>
                          <a:effectLst/>
                          <a:latin typeface="Arial" pitchFamily="34" charset="0"/>
                          <a:cs typeface="Arial" pitchFamily="34" charset="0"/>
                        </a:rPr>
                        <a:t>1.303.746.000,00</a:t>
                      </a:r>
                      <a:endParaRPr lang="pt-BR" sz="20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b="1" dirty="0" smtClean="0">
                          <a:solidFill>
                            <a:schemeClr val="tx1"/>
                          </a:solidFill>
                          <a:effectLst/>
                          <a:latin typeface="Arial" pitchFamily="34" charset="0"/>
                          <a:cs typeface="Arial" pitchFamily="34" charset="0"/>
                        </a:rPr>
                        <a:t>942.017.197,18</a:t>
                      </a:r>
                      <a:endParaRPr lang="pt-BR" sz="20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b="1" dirty="0" smtClean="0">
                          <a:solidFill>
                            <a:schemeClr val="tx1"/>
                          </a:solidFill>
                          <a:effectLst/>
                          <a:latin typeface="Arial" pitchFamily="34" charset="0"/>
                          <a:cs typeface="Arial" pitchFamily="34" charset="0"/>
                        </a:rPr>
                        <a:t>72,25</a:t>
                      </a:r>
                      <a:endParaRPr lang="pt-BR" sz="20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b="1" dirty="0" smtClean="0">
                          <a:solidFill>
                            <a:schemeClr val="tx1"/>
                          </a:solidFill>
                          <a:effectLst/>
                          <a:latin typeface="Arial" pitchFamily="34" charset="0"/>
                          <a:ea typeface="Calibri"/>
                          <a:cs typeface="Arial" pitchFamily="34" charset="0"/>
                        </a:rPr>
                        <a:t>340.149.736,73</a:t>
                      </a:r>
                      <a:endParaRPr lang="pt-BR" sz="20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b="1" dirty="0" smtClean="0">
                          <a:solidFill>
                            <a:schemeClr val="tx1"/>
                          </a:solidFill>
                          <a:effectLst/>
                          <a:latin typeface="Arial" pitchFamily="34" charset="0"/>
                          <a:ea typeface="Calibri"/>
                          <a:cs typeface="Arial" pitchFamily="34" charset="0"/>
                        </a:rPr>
                        <a:t>26,09</a:t>
                      </a:r>
                      <a:endParaRPr lang="pt-BR" sz="20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505428">
                <a:tc>
                  <a:txBody>
                    <a:bodyPr/>
                    <a:lstStyle/>
                    <a:p>
                      <a:pPr algn="just">
                        <a:lnSpc>
                          <a:spcPct val="115000"/>
                        </a:lnSpc>
                        <a:spcAft>
                          <a:spcPts val="0"/>
                        </a:spcAft>
                      </a:pPr>
                      <a:r>
                        <a:rPr lang="pt-BR" sz="1400" b="0" dirty="0">
                          <a:solidFill>
                            <a:schemeClr val="tx1"/>
                          </a:solidFill>
                          <a:effectLst/>
                          <a:latin typeface="Arial" pitchFamily="34" charset="0"/>
                          <a:cs typeface="Arial" pitchFamily="34" charset="0"/>
                        </a:rPr>
                        <a:t>Pessoal e Encargos Sociais</a:t>
                      </a:r>
                      <a:endParaRPr lang="pt-BR" sz="24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424.747.000,00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ea typeface="+mn-ea"/>
                          <a:cs typeface="Arial" pitchFamily="34" charset="0"/>
                        </a:rPr>
                        <a:t>424.747.000,00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ea typeface="Calibri"/>
                          <a:cs typeface="Arial" pitchFamily="34" charset="0"/>
                        </a:rPr>
                        <a:t>418.119.972,36</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ea typeface="Calibri"/>
                          <a:cs typeface="Arial" pitchFamily="34" charset="0"/>
                        </a:rPr>
                        <a:t>98,44</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ea typeface="Calibri"/>
                          <a:cs typeface="Arial" pitchFamily="34" charset="0"/>
                        </a:rPr>
                        <a:t>137.072.557,79</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ea typeface="Calibri"/>
                          <a:cs typeface="Arial" pitchFamily="34" charset="0"/>
                        </a:rPr>
                        <a:t>32,27</a:t>
                      </a:r>
                    </a:p>
                  </a:txBody>
                  <a:tcPr marL="28575" marR="28575" marT="0" marB="0" anchor="ctr">
                    <a:solidFill>
                      <a:schemeClr val="bg1">
                        <a:lumMod val="95000"/>
                      </a:schemeClr>
                    </a:solidFill>
                  </a:tcPr>
                </a:tc>
              </a:tr>
              <a:tr h="505428">
                <a:tc>
                  <a:txBody>
                    <a:bodyPr/>
                    <a:lstStyle/>
                    <a:p>
                      <a:pPr algn="just">
                        <a:lnSpc>
                          <a:spcPct val="115000"/>
                        </a:lnSpc>
                        <a:spcAft>
                          <a:spcPts val="0"/>
                        </a:spcAft>
                      </a:pPr>
                      <a:r>
                        <a:rPr lang="pt-BR" sz="1400" b="0" dirty="0">
                          <a:solidFill>
                            <a:schemeClr val="tx1"/>
                          </a:solidFill>
                          <a:effectLst/>
                          <a:latin typeface="Arial" pitchFamily="34" charset="0"/>
                          <a:cs typeface="Arial" pitchFamily="34" charset="0"/>
                        </a:rPr>
                        <a:t>Juros e Encargos da Dívida</a:t>
                      </a:r>
                      <a:endParaRPr lang="pt-BR" sz="24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a:solidFill>
                            <a:schemeClr val="tx1"/>
                          </a:solidFill>
                          <a:effectLst/>
                          <a:latin typeface="Arial" pitchFamily="34" charset="0"/>
                          <a:cs typeface="Arial" pitchFamily="34" charset="0"/>
                        </a:rPr>
                        <a:t>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a:solidFill>
                            <a:schemeClr val="tx1"/>
                          </a:solidFill>
                          <a:effectLst/>
                          <a:latin typeface="Arial" pitchFamily="34" charset="0"/>
                          <a:cs typeface="Arial" pitchFamily="34" charset="0"/>
                        </a:rPr>
                        <a:t>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a:solidFill>
                            <a:schemeClr val="tx1"/>
                          </a:solidFill>
                          <a:effectLst/>
                          <a:latin typeface="Arial" pitchFamily="34" charset="0"/>
                          <a:cs typeface="Arial" pitchFamily="34" charset="0"/>
                        </a:rPr>
                        <a:t>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a:solidFill>
                            <a:schemeClr val="tx1"/>
                          </a:solidFill>
                          <a:effectLst/>
                          <a:latin typeface="Arial" pitchFamily="34" charset="0"/>
                          <a:cs typeface="Arial" pitchFamily="34" charset="0"/>
                        </a:rPr>
                        <a:t>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505428">
                <a:tc>
                  <a:txBody>
                    <a:bodyPr/>
                    <a:lstStyle/>
                    <a:p>
                      <a:pPr algn="just">
                        <a:lnSpc>
                          <a:spcPct val="115000"/>
                        </a:lnSpc>
                        <a:spcAft>
                          <a:spcPts val="0"/>
                        </a:spcAft>
                      </a:pPr>
                      <a:r>
                        <a:rPr lang="pt-BR" sz="1400" b="0" dirty="0">
                          <a:solidFill>
                            <a:schemeClr val="tx1"/>
                          </a:solidFill>
                          <a:effectLst/>
                          <a:latin typeface="Arial" pitchFamily="34" charset="0"/>
                          <a:cs typeface="Arial" pitchFamily="34" charset="0"/>
                        </a:rPr>
                        <a:t>Outras Despesas Correntes</a:t>
                      </a:r>
                      <a:endParaRPr lang="pt-BR" sz="24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885.575.000,00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878.999.000,00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ea typeface="+mn-ea"/>
                          <a:cs typeface="Arial" pitchFamily="34" charset="0"/>
                        </a:rPr>
                        <a:t>523.897.224,82</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ea typeface="Calibri"/>
                          <a:cs typeface="Arial" pitchFamily="34" charset="0"/>
                        </a:rPr>
                        <a:t>59,60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ea typeface="Calibri"/>
                          <a:cs typeface="Arial" pitchFamily="34" charset="0"/>
                        </a:rPr>
                        <a:t>203.077.178,94</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ea typeface="Calibri"/>
                          <a:cs typeface="Arial" pitchFamily="34" charset="0"/>
                        </a:rPr>
                        <a:t>23,10</a:t>
                      </a:r>
                      <a:endParaRPr lang="pt-BR" sz="12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r>
              <a:tr h="505428">
                <a:tc>
                  <a:txBody>
                    <a:bodyPr/>
                    <a:lstStyle/>
                    <a:p>
                      <a:pPr algn="just">
                        <a:lnSpc>
                          <a:spcPct val="115000"/>
                        </a:lnSpc>
                        <a:spcAft>
                          <a:spcPts val="0"/>
                        </a:spcAft>
                      </a:pPr>
                      <a:r>
                        <a:rPr lang="pt-BR" sz="1600" dirty="0">
                          <a:solidFill>
                            <a:schemeClr val="tx1"/>
                          </a:solidFill>
                          <a:effectLst/>
                          <a:latin typeface="Arial" pitchFamily="34" charset="0"/>
                          <a:cs typeface="Arial" pitchFamily="34" charset="0"/>
                        </a:rPr>
                        <a:t>DESPESAS DE CAPITAL</a:t>
                      </a:r>
                      <a:endParaRPr lang="pt-BR" sz="2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b="1" dirty="0" smtClean="0">
                          <a:solidFill>
                            <a:schemeClr val="tx1"/>
                          </a:solidFill>
                          <a:effectLst/>
                          <a:latin typeface="Arial" pitchFamily="34" charset="0"/>
                          <a:cs typeface="Arial" pitchFamily="34" charset="0"/>
                        </a:rPr>
                        <a:t>36.342.000,00</a:t>
                      </a:r>
                      <a:endParaRPr lang="pt-BR" sz="20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b="1" dirty="0" smtClean="0">
                          <a:solidFill>
                            <a:schemeClr val="tx1"/>
                          </a:solidFill>
                          <a:effectLst/>
                          <a:latin typeface="Arial" pitchFamily="34" charset="0"/>
                          <a:cs typeface="Arial" pitchFamily="34" charset="0"/>
                        </a:rPr>
                        <a:t>35.298.000,00</a:t>
                      </a:r>
                      <a:endParaRPr lang="pt-BR" sz="20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b="1" dirty="0" smtClean="0">
                          <a:solidFill>
                            <a:schemeClr val="tx1"/>
                          </a:solidFill>
                          <a:effectLst/>
                          <a:latin typeface="Arial" pitchFamily="34" charset="0"/>
                          <a:ea typeface="Calibri"/>
                          <a:cs typeface="Arial" pitchFamily="34" charset="0"/>
                        </a:rPr>
                        <a:t>428.277,00</a:t>
                      </a:r>
                      <a:endParaRPr lang="pt-BR" sz="20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b="1" dirty="0" smtClean="0">
                          <a:solidFill>
                            <a:schemeClr val="tx1"/>
                          </a:solidFill>
                          <a:effectLst/>
                          <a:latin typeface="Arial" pitchFamily="34" charset="0"/>
                          <a:ea typeface="Calibri"/>
                          <a:cs typeface="Arial" pitchFamily="34" charset="0"/>
                        </a:rPr>
                        <a:t>1,21</a:t>
                      </a:r>
                      <a:endParaRPr lang="pt-BR" sz="20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b="1" dirty="0" smtClean="0">
                          <a:solidFill>
                            <a:schemeClr val="tx1"/>
                          </a:solidFill>
                          <a:effectLst/>
                          <a:latin typeface="Arial" pitchFamily="34" charset="0"/>
                          <a:cs typeface="Arial" pitchFamily="34" charset="0"/>
                        </a:rPr>
                        <a:t>63.087,70</a:t>
                      </a:r>
                      <a:endParaRPr lang="pt-BR" sz="20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b="1" dirty="0" smtClean="0">
                          <a:solidFill>
                            <a:schemeClr val="tx1"/>
                          </a:solidFill>
                          <a:effectLst/>
                          <a:latin typeface="Arial" pitchFamily="34" charset="0"/>
                          <a:ea typeface="Calibri"/>
                          <a:cs typeface="Arial" pitchFamily="34" charset="0"/>
                        </a:rPr>
                        <a:t>0,18</a:t>
                      </a:r>
                      <a:endParaRPr lang="pt-BR" sz="12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505428">
                <a:tc>
                  <a:txBody>
                    <a:bodyPr/>
                    <a:lstStyle/>
                    <a:p>
                      <a:pPr algn="just">
                        <a:lnSpc>
                          <a:spcPct val="115000"/>
                        </a:lnSpc>
                        <a:spcAft>
                          <a:spcPts val="0"/>
                        </a:spcAft>
                      </a:pPr>
                      <a:r>
                        <a:rPr lang="pt-BR" sz="1600" b="0" dirty="0">
                          <a:solidFill>
                            <a:schemeClr val="tx1"/>
                          </a:solidFill>
                          <a:effectLst/>
                          <a:latin typeface="Arial" pitchFamily="34" charset="0"/>
                          <a:cs typeface="Arial" pitchFamily="34" charset="0"/>
                        </a:rPr>
                        <a:t>Investimentos</a:t>
                      </a:r>
                      <a:endParaRPr lang="pt-BR" sz="28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36.342.000,00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ea typeface="Calibri"/>
                          <a:cs typeface="Arial" pitchFamily="34" charset="0"/>
                        </a:rPr>
                        <a:t>35.298.000,00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b="0" dirty="0" smtClean="0">
                          <a:solidFill>
                            <a:schemeClr val="tx1"/>
                          </a:solidFill>
                          <a:effectLst/>
                          <a:latin typeface="Arial" pitchFamily="34" charset="0"/>
                          <a:ea typeface="Calibri"/>
                          <a:cs typeface="Arial" pitchFamily="34" charset="0"/>
                        </a:rPr>
                        <a:t>428.277,00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ea typeface="Calibri"/>
                          <a:cs typeface="Arial" pitchFamily="34" charset="0"/>
                        </a:rPr>
                        <a:t>1,21</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63.087,70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0,18</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r>
              <a:tr h="505428">
                <a:tc>
                  <a:txBody>
                    <a:bodyPr/>
                    <a:lstStyle/>
                    <a:p>
                      <a:pPr algn="just">
                        <a:lnSpc>
                          <a:spcPct val="115000"/>
                        </a:lnSpc>
                        <a:spcAft>
                          <a:spcPts val="0"/>
                        </a:spcAft>
                      </a:pPr>
                      <a:r>
                        <a:rPr lang="pt-BR" sz="1600" b="0" dirty="0">
                          <a:solidFill>
                            <a:schemeClr val="tx1"/>
                          </a:solidFill>
                          <a:effectLst/>
                          <a:latin typeface="Arial" pitchFamily="34" charset="0"/>
                          <a:cs typeface="Arial" pitchFamily="34" charset="0"/>
                        </a:rPr>
                        <a:t>Inversões Financeiras</a:t>
                      </a:r>
                      <a:endParaRPr lang="pt-BR" sz="28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a:solidFill>
                            <a:schemeClr val="tx1"/>
                          </a:solidFill>
                          <a:effectLst/>
                          <a:latin typeface="Arial" pitchFamily="34" charset="0"/>
                          <a:cs typeface="Arial" pitchFamily="34" charset="0"/>
                        </a:rPr>
                        <a:t>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a:solidFill>
                            <a:schemeClr val="tx1"/>
                          </a:solidFill>
                          <a:effectLst/>
                          <a:latin typeface="Arial" pitchFamily="34" charset="0"/>
                          <a:cs typeface="Arial" pitchFamily="34" charset="0"/>
                        </a:rPr>
                        <a:t>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a:solidFill>
                            <a:schemeClr val="tx1"/>
                          </a:solidFill>
                          <a:effectLst/>
                          <a:latin typeface="Arial" pitchFamily="34" charset="0"/>
                          <a:cs typeface="Arial" pitchFamily="34" charset="0"/>
                        </a:rPr>
                        <a:t>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a:solidFill>
                            <a:schemeClr val="tx1"/>
                          </a:solidFill>
                          <a:effectLst/>
                          <a:latin typeface="Arial" pitchFamily="34" charset="0"/>
                          <a:cs typeface="Arial" pitchFamily="34" charset="0"/>
                        </a:rPr>
                        <a:t>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a:solidFill>
                            <a:schemeClr val="tx1"/>
                          </a:solidFill>
                          <a:effectLst/>
                          <a:latin typeface="Arial" pitchFamily="34" charset="0"/>
                          <a:cs typeface="Arial" pitchFamily="34" charset="0"/>
                        </a:rPr>
                        <a:t>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a:solidFill>
                            <a:schemeClr val="tx1"/>
                          </a:solidFill>
                          <a:effectLst/>
                          <a:latin typeface="Arial" pitchFamily="34" charset="0"/>
                          <a:cs typeface="Arial" pitchFamily="34" charset="0"/>
                        </a:rPr>
                        <a:t>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505428">
                <a:tc>
                  <a:txBody>
                    <a:bodyPr/>
                    <a:lstStyle/>
                    <a:p>
                      <a:pPr algn="just">
                        <a:lnSpc>
                          <a:spcPct val="115000"/>
                        </a:lnSpc>
                        <a:spcAft>
                          <a:spcPts val="0"/>
                        </a:spcAft>
                      </a:pPr>
                      <a:r>
                        <a:rPr lang="pt-BR" sz="1600" b="0" dirty="0">
                          <a:solidFill>
                            <a:schemeClr val="tx1"/>
                          </a:solidFill>
                          <a:effectLst/>
                          <a:latin typeface="Arial" pitchFamily="34" charset="0"/>
                          <a:cs typeface="Arial" pitchFamily="34" charset="0"/>
                        </a:rPr>
                        <a:t>Amortização da Dívida</a:t>
                      </a:r>
                      <a:endParaRPr lang="pt-BR" sz="28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a:solidFill>
                            <a:schemeClr val="tx1"/>
                          </a:solidFill>
                          <a:effectLst/>
                          <a:latin typeface="Arial" pitchFamily="34" charset="0"/>
                          <a:cs typeface="Arial" pitchFamily="34" charset="0"/>
                        </a:rPr>
                        <a:t>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a:solidFill>
                            <a:schemeClr val="tx1"/>
                          </a:solidFill>
                          <a:effectLst/>
                          <a:latin typeface="Arial" pitchFamily="34" charset="0"/>
                          <a:cs typeface="Arial" pitchFamily="34" charset="0"/>
                        </a:rPr>
                        <a:t>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a:solidFill>
                            <a:schemeClr val="tx1"/>
                          </a:solidFill>
                          <a:effectLst/>
                          <a:latin typeface="Arial" pitchFamily="34" charset="0"/>
                          <a:cs typeface="Arial" pitchFamily="34" charset="0"/>
                        </a:rPr>
                        <a:t>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a:solidFill>
                            <a:schemeClr val="tx1"/>
                          </a:solidFill>
                          <a:effectLst/>
                          <a:latin typeface="Arial" pitchFamily="34" charset="0"/>
                          <a:cs typeface="Arial" pitchFamily="34" charset="0"/>
                        </a:rPr>
                        <a:t>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a:solidFill>
                            <a:schemeClr val="tx1"/>
                          </a:solidFill>
                          <a:effectLst/>
                          <a:latin typeface="Arial" pitchFamily="34" charset="0"/>
                          <a:cs typeface="Arial" pitchFamily="34" charset="0"/>
                        </a:rPr>
                        <a:t>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a:solidFill>
                            <a:schemeClr val="tx1"/>
                          </a:solidFill>
                          <a:effectLst/>
                          <a:latin typeface="Arial" pitchFamily="34" charset="0"/>
                          <a:cs typeface="Arial" pitchFamily="34" charset="0"/>
                        </a:rPr>
                        <a:t>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r>
              <a:tr h="505428">
                <a:tc>
                  <a:txBody>
                    <a:bodyPr/>
                    <a:lstStyle/>
                    <a:p>
                      <a:pPr algn="just">
                        <a:lnSpc>
                          <a:spcPct val="115000"/>
                        </a:lnSpc>
                        <a:spcAft>
                          <a:spcPts val="0"/>
                        </a:spcAft>
                      </a:pPr>
                      <a:r>
                        <a:rPr lang="pt-BR" sz="1600" b="1" dirty="0">
                          <a:solidFill>
                            <a:schemeClr val="tx1"/>
                          </a:solidFill>
                          <a:effectLst/>
                          <a:latin typeface="Arial" pitchFamily="34" charset="0"/>
                          <a:cs typeface="Arial" pitchFamily="34" charset="0"/>
                        </a:rPr>
                        <a:t>TOTAL DAS DESPESAS COM SAÚDE </a:t>
                      </a:r>
                      <a:endParaRPr lang="pt-BR" sz="28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c>
                  <a:txBody>
                    <a:bodyPr/>
                    <a:lstStyle/>
                    <a:p>
                      <a:pPr algn="r">
                        <a:lnSpc>
                          <a:spcPct val="115000"/>
                        </a:lnSpc>
                        <a:spcAft>
                          <a:spcPts val="0"/>
                        </a:spcAft>
                      </a:pPr>
                      <a:r>
                        <a:rPr lang="pt-BR" sz="1200" b="1" dirty="0" smtClean="0">
                          <a:solidFill>
                            <a:schemeClr val="tx1"/>
                          </a:solidFill>
                          <a:effectLst/>
                          <a:latin typeface="Arial" pitchFamily="34" charset="0"/>
                          <a:cs typeface="Arial" pitchFamily="34" charset="0"/>
                        </a:rPr>
                        <a:t>1.346.664.000,00</a:t>
                      </a:r>
                      <a:endParaRPr lang="pt-BR" sz="20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c>
                  <a:txBody>
                    <a:bodyPr/>
                    <a:lstStyle/>
                    <a:p>
                      <a:pPr algn="r">
                        <a:lnSpc>
                          <a:spcPct val="115000"/>
                        </a:lnSpc>
                        <a:spcAft>
                          <a:spcPts val="0"/>
                        </a:spcAft>
                      </a:pPr>
                      <a:r>
                        <a:rPr lang="pt-BR" sz="1200" b="1" dirty="0" smtClean="0">
                          <a:solidFill>
                            <a:schemeClr val="tx1"/>
                          </a:solidFill>
                          <a:effectLst/>
                          <a:latin typeface="Arial" pitchFamily="34" charset="0"/>
                          <a:cs typeface="Arial" pitchFamily="34" charset="0"/>
                        </a:rPr>
                        <a:t>1.339.044.000,00</a:t>
                      </a:r>
                      <a:endParaRPr lang="pt-BR" sz="20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c>
                  <a:txBody>
                    <a:bodyPr/>
                    <a:lstStyle/>
                    <a:p>
                      <a:pPr algn="r">
                        <a:lnSpc>
                          <a:spcPct val="115000"/>
                        </a:lnSpc>
                        <a:spcAft>
                          <a:spcPts val="0"/>
                        </a:spcAft>
                      </a:pPr>
                      <a:r>
                        <a:rPr lang="pt-BR" sz="1200" b="1" dirty="0" smtClean="0">
                          <a:solidFill>
                            <a:schemeClr val="tx1"/>
                          </a:solidFill>
                          <a:effectLst/>
                          <a:latin typeface="Arial" pitchFamily="34" charset="0"/>
                          <a:ea typeface="+mn-ea"/>
                          <a:cs typeface="Arial" pitchFamily="34" charset="0"/>
                        </a:rPr>
                        <a:t>942.445.474,18</a:t>
                      </a:r>
                      <a:endParaRPr lang="pt-BR" sz="20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c>
                  <a:txBody>
                    <a:bodyPr/>
                    <a:lstStyle/>
                    <a:p>
                      <a:pPr algn="r">
                        <a:lnSpc>
                          <a:spcPct val="115000"/>
                        </a:lnSpc>
                        <a:spcAft>
                          <a:spcPts val="0"/>
                        </a:spcAft>
                      </a:pPr>
                      <a:r>
                        <a:rPr lang="pt-BR" sz="1200" b="1" dirty="0" smtClean="0">
                          <a:solidFill>
                            <a:schemeClr val="tx1"/>
                          </a:solidFill>
                          <a:effectLst/>
                          <a:latin typeface="Arial" pitchFamily="34" charset="0"/>
                          <a:ea typeface="Calibri"/>
                          <a:cs typeface="Arial" pitchFamily="34" charset="0"/>
                        </a:rPr>
                        <a:t>70,38</a:t>
                      </a:r>
                      <a:endParaRPr lang="pt-BR" sz="20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c>
                  <a:txBody>
                    <a:bodyPr/>
                    <a:lstStyle/>
                    <a:p>
                      <a:pPr algn="r">
                        <a:lnSpc>
                          <a:spcPct val="115000"/>
                        </a:lnSpc>
                        <a:spcAft>
                          <a:spcPts val="0"/>
                        </a:spcAft>
                      </a:pPr>
                      <a:r>
                        <a:rPr lang="pt-BR" sz="1200" b="1" dirty="0" smtClean="0">
                          <a:solidFill>
                            <a:schemeClr val="tx1"/>
                          </a:solidFill>
                          <a:effectLst/>
                          <a:latin typeface="Arial" pitchFamily="34" charset="0"/>
                          <a:ea typeface="+mn-ea"/>
                          <a:cs typeface="Arial" pitchFamily="34" charset="0"/>
                        </a:rPr>
                        <a:t>340.212.824,43</a:t>
                      </a:r>
                      <a:endParaRPr lang="pt-BR" sz="20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c>
                  <a:txBody>
                    <a:bodyPr/>
                    <a:lstStyle/>
                    <a:p>
                      <a:pPr algn="r">
                        <a:lnSpc>
                          <a:spcPct val="115000"/>
                        </a:lnSpc>
                        <a:spcAft>
                          <a:spcPts val="0"/>
                        </a:spcAft>
                      </a:pPr>
                      <a:r>
                        <a:rPr lang="pt-BR" sz="1200" b="1" dirty="0" smtClean="0">
                          <a:solidFill>
                            <a:schemeClr val="tx1"/>
                          </a:solidFill>
                          <a:effectLst/>
                          <a:latin typeface="Arial" pitchFamily="34" charset="0"/>
                          <a:ea typeface="Calibri"/>
                          <a:cs typeface="Arial" pitchFamily="34" charset="0"/>
                        </a:rPr>
                        <a:t>25,41</a:t>
                      </a:r>
                      <a:endParaRPr lang="pt-BR" sz="12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r>
            </a:tbl>
          </a:graphicData>
        </a:graphic>
      </p:graphicFrame>
      <p:sp>
        <p:nvSpPr>
          <p:cNvPr id="10" name="CaixaDeTexto 8"/>
          <p:cNvSpPr txBox="1">
            <a:spLocks noChangeArrowheads="1"/>
          </p:cNvSpPr>
          <p:nvPr/>
        </p:nvSpPr>
        <p:spPr bwMode="auto">
          <a:xfrm>
            <a:off x="3203575" y="0"/>
            <a:ext cx="5940425" cy="400110"/>
          </a:xfrm>
          <a:prstGeom prst="rect">
            <a:avLst/>
          </a:prstGeom>
          <a:gradFill>
            <a:gsLst>
              <a:gs pos="0">
                <a:schemeClr val="accent3">
                  <a:lumMod val="75000"/>
                </a:schemeClr>
              </a:gs>
              <a:gs pos="80000">
                <a:schemeClr val="accent3">
                  <a:shade val="93000"/>
                  <a:satMod val="130000"/>
                </a:schemeClr>
              </a:gs>
              <a:gs pos="100000">
                <a:schemeClr val="accent3">
                  <a:shade val="94000"/>
                  <a:satMod val="135000"/>
                </a:schemeClr>
              </a:gs>
            </a:gsLst>
            <a:lin ang="16200000" scaled="0"/>
          </a:gradFill>
          <a:ln w="9525">
            <a:noFill/>
            <a:miter lim="800000"/>
            <a:headEnd/>
            <a:tailEnd/>
          </a:ln>
          <a:scene3d>
            <a:camera prst="orthographicFront"/>
            <a:lightRig rig="threePt" dir="t"/>
          </a:scene3d>
          <a:sp3d>
            <a:bevelT w="63500" h="25400"/>
          </a:sp3d>
        </p:spPr>
        <p:txBody>
          <a:bodyPr wrap="square">
            <a:spAutoFit/>
          </a:bodyPr>
          <a:lstStyle/>
          <a:p>
            <a:pPr eaLnBrk="1" hangingPunct="1"/>
            <a:r>
              <a:rPr lang="pt-BR" altLang="pt-BR" sz="2000" b="1" dirty="0" smtClean="0">
                <a:solidFill>
                  <a:prstClr val="white"/>
                </a:solidFill>
              </a:rPr>
              <a:t>1° RELATÓRIO QUADRIMESTRAL 2019</a:t>
            </a:r>
          </a:p>
        </p:txBody>
      </p:sp>
    </p:spTree>
    <p:extLst>
      <p:ext uri="{BB962C8B-B14F-4D97-AF65-F5344CB8AC3E}">
        <p14:creationId xmlns:p14="http://schemas.microsoft.com/office/powerpoint/2010/main" val="22638432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04813"/>
            <a:ext cx="9144000"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115000"/>
              </a:lnSpc>
              <a:spcBef>
                <a:spcPts val="0"/>
              </a:spcBef>
              <a:spcAft>
                <a:spcPts val="1000"/>
              </a:spcAft>
              <a:defRPr/>
            </a:pPr>
            <a:endParaRPr lang="pt-BR" sz="2800" dirty="0">
              <a:solidFill>
                <a:prstClr val="white"/>
              </a:solidFill>
              <a:ea typeface="Calibri"/>
              <a:cs typeface="Times New Roman"/>
            </a:endParaRPr>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pic>
        <p:nvPicPr>
          <p:cNvPr id="27653" name="Picture 3"/>
          <p:cNvPicPr>
            <a:picLocks noChangeAspect="1" noChangeArrowheads="1"/>
          </p:cNvPicPr>
          <p:nvPr/>
        </p:nvPicPr>
        <p:blipFill>
          <a:blip r:embed="rId2" cstate="print">
            <a:lum bright="2000" contrast="-4000"/>
          </a:blip>
          <a:srcRect/>
          <a:stretch>
            <a:fillRect/>
          </a:stretch>
        </p:blipFill>
        <p:spPr bwMode="auto">
          <a:xfrm>
            <a:off x="250825" y="71438"/>
            <a:ext cx="2624138" cy="620712"/>
          </a:xfrm>
          <a:prstGeom prst="rect">
            <a:avLst/>
          </a:prstGeom>
          <a:noFill/>
          <a:ln w="9525">
            <a:noFill/>
            <a:miter lim="800000"/>
            <a:headEnd/>
            <a:tailEnd/>
          </a:ln>
        </p:spPr>
      </p:pic>
      <p:sp>
        <p:nvSpPr>
          <p:cNvPr id="27654" name="CaixaDeTexto 10"/>
          <p:cNvSpPr txBox="1">
            <a:spLocks noChangeArrowheads="1"/>
          </p:cNvSpPr>
          <p:nvPr/>
        </p:nvSpPr>
        <p:spPr bwMode="auto">
          <a:xfrm>
            <a:off x="468313" y="1773238"/>
            <a:ext cx="8135937" cy="668337"/>
          </a:xfrm>
          <a:prstGeom prst="rect">
            <a:avLst/>
          </a:prstGeom>
          <a:noFill/>
          <a:ln w="9525">
            <a:noFill/>
            <a:miter lim="800000"/>
            <a:headEnd/>
            <a:tailEnd/>
          </a:ln>
        </p:spPr>
        <p:txBody>
          <a:bodyPr>
            <a:spAutoFit/>
          </a:bodyPr>
          <a:lstStyle/>
          <a:p>
            <a:pPr indent="809625" algn="ctr" eaLnBrk="1" hangingPunct="1">
              <a:lnSpc>
                <a:spcPct val="150000"/>
              </a:lnSpc>
            </a:pPr>
            <a:r>
              <a:rPr lang="pt-BR" altLang="pt-BR" sz="2800">
                <a:solidFill>
                  <a:srgbClr val="002060"/>
                </a:solidFill>
              </a:rPr>
              <a:t>	</a:t>
            </a:r>
            <a:endParaRPr lang="pt-BR" altLang="pt-BR" sz="2800" b="1">
              <a:solidFill>
                <a:srgbClr val="002060"/>
              </a:solidFill>
              <a:latin typeface="Calibri" pitchFamily="34"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3510279054"/>
              </p:ext>
            </p:extLst>
          </p:nvPr>
        </p:nvGraphicFramePr>
        <p:xfrm>
          <a:off x="107502" y="692150"/>
          <a:ext cx="8856985" cy="5531102"/>
        </p:xfrm>
        <a:graphic>
          <a:graphicData uri="http://schemas.openxmlformats.org/drawingml/2006/table">
            <a:tbl>
              <a:tblPr firstRow="1" firstCol="1" bandRow="1">
                <a:tableStyleId>{93296810-A885-4BE3-A3E7-6D5BEEA58F35}</a:tableStyleId>
              </a:tblPr>
              <a:tblGrid>
                <a:gridCol w="3678680"/>
                <a:gridCol w="1071570"/>
                <a:gridCol w="1071570"/>
                <a:gridCol w="1071570"/>
                <a:gridCol w="428628"/>
                <a:gridCol w="1071570"/>
                <a:gridCol w="463397"/>
              </a:tblGrid>
              <a:tr h="298051">
                <a:tc rowSpan="2">
                  <a:txBody>
                    <a:bodyPr/>
                    <a:lstStyle/>
                    <a:p>
                      <a:pPr algn="ctr">
                        <a:lnSpc>
                          <a:spcPct val="115000"/>
                        </a:lnSpc>
                        <a:spcAft>
                          <a:spcPts val="0"/>
                        </a:spcAft>
                      </a:pPr>
                      <a:r>
                        <a:rPr lang="pt-BR" sz="1400" dirty="0">
                          <a:solidFill>
                            <a:schemeClr val="tx1"/>
                          </a:solidFill>
                          <a:effectLst/>
                          <a:latin typeface="Arial" pitchFamily="34" charset="0"/>
                          <a:cs typeface="Arial" pitchFamily="34" charset="0"/>
                        </a:rPr>
                        <a:t>DESPESAS COM SAÚDE NÃO COMPUTADAS PARA FINS DE APURAÇÃO DO PERCENTUAL MÍNIMO</a:t>
                      </a:r>
                      <a:endParaRPr lang="pt-BR" sz="1400"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rowSpan="2">
                  <a:txBody>
                    <a:bodyPr/>
                    <a:lstStyle/>
                    <a:p>
                      <a:pPr algn="ctr">
                        <a:lnSpc>
                          <a:spcPct val="115000"/>
                        </a:lnSpc>
                        <a:spcAft>
                          <a:spcPts val="0"/>
                        </a:spcAft>
                      </a:pPr>
                      <a:r>
                        <a:rPr lang="pt-BR" sz="1200" b="1" dirty="0">
                          <a:solidFill>
                            <a:schemeClr val="tx1"/>
                          </a:solidFill>
                          <a:effectLst/>
                          <a:latin typeface="Arial" pitchFamily="34" charset="0"/>
                          <a:cs typeface="Arial" pitchFamily="34" charset="0"/>
                        </a:rPr>
                        <a:t>DOTAÇÃO INICIAL</a:t>
                      </a:r>
                      <a:endParaRPr lang="pt-BR" sz="2000" b="1"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rowSpan="2">
                  <a:txBody>
                    <a:bodyPr/>
                    <a:lstStyle/>
                    <a:p>
                      <a:pPr algn="ctr">
                        <a:lnSpc>
                          <a:spcPct val="115000"/>
                        </a:lnSpc>
                        <a:spcAft>
                          <a:spcPts val="0"/>
                        </a:spcAft>
                      </a:pPr>
                      <a:r>
                        <a:rPr lang="pt-BR" sz="1050" b="1" dirty="0">
                          <a:solidFill>
                            <a:schemeClr val="tx1"/>
                          </a:solidFill>
                          <a:effectLst/>
                          <a:latin typeface="Arial" pitchFamily="34" charset="0"/>
                          <a:cs typeface="Arial" pitchFamily="34" charset="0"/>
                        </a:rPr>
                        <a:t>DOTAÇÃO ATUALIZADA</a:t>
                      </a:r>
                      <a:endParaRPr lang="pt-BR" sz="1600" b="1"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gridSpan="2">
                  <a:txBody>
                    <a:bodyPr/>
                    <a:lstStyle/>
                    <a:p>
                      <a:pPr algn="ctr">
                        <a:lnSpc>
                          <a:spcPct val="115000"/>
                        </a:lnSpc>
                        <a:spcAft>
                          <a:spcPts val="0"/>
                        </a:spcAft>
                      </a:pPr>
                      <a:r>
                        <a:rPr lang="pt-BR" sz="1100" b="1" dirty="0">
                          <a:solidFill>
                            <a:schemeClr val="tx1"/>
                          </a:solidFill>
                          <a:effectLst/>
                        </a:rPr>
                        <a:t>DESPESAS EMPENHADAS</a:t>
                      </a:r>
                      <a:endParaRPr lang="pt-BR" sz="1800" b="1" dirty="0">
                        <a:solidFill>
                          <a:schemeClr val="tx1"/>
                        </a:solidFill>
                        <a:effectLst/>
                        <a:latin typeface="Calibri"/>
                        <a:ea typeface="Calibri"/>
                        <a:cs typeface="Times New Roman"/>
                      </a:endParaRPr>
                    </a:p>
                  </a:txBody>
                  <a:tcPr marL="0" marR="28575" marT="0" marB="0" anchor="ctr">
                    <a:solidFill>
                      <a:schemeClr val="accent3">
                        <a:lumMod val="60000"/>
                        <a:lumOff val="40000"/>
                      </a:schemeClr>
                    </a:solidFill>
                  </a:tcPr>
                </a:tc>
                <a:tc hMerge="1">
                  <a:txBody>
                    <a:bodyPr/>
                    <a:lstStyle/>
                    <a:p>
                      <a:endParaRPr lang="pt-BR"/>
                    </a:p>
                  </a:txBody>
                  <a:tcPr/>
                </a:tc>
                <a:tc gridSpan="2">
                  <a:txBody>
                    <a:bodyPr/>
                    <a:lstStyle/>
                    <a:p>
                      <a:pPr algn="ctr">
                        <a:lnSpc>
                          <a:spcPct val="115000"/>
                        </a:lnSpc>
                        <a:spcAft>
                          <a:spcPts val="0"/>
                        </a:spcAft>
                      </a:pPr>
                      <a:r>
                        <a:rPr lang="pt-BR" sz="1100" b="1" dirty="0">
                          <a:solidFill>
                            <a:schemeClr val="tx1"/>
                          </a:solidFill>
                          <a:effectLst/>
                        </a:rPr>
                        <a:t>DESPESAS LIQUIDADAS</a:t>
                      </a:r>
                      <a:endParaRPr lang="pt-BR" sz="1800" b="1" dirty="0">
                        <a:solidFill>
                          <a:schemeClr val="tx1"/>
                        </a:solidFill>
                        <a:effectLst/>
                        <a:latin typeface="Calibri"/>
                        <a:ea typeface="Calibri"/>
                        <a:cs typeface="Times New Roman"/>
                      </a:endParaRPr>
                    </a:p>
                  </a:txBody>
                  <a:tcPr marL="0" marR="28575" marT="0" marB="0" anchor="ctr">
                    <a:solidFill>
                      <a:schemeClr val="accent3">
                        <a:lumMod val="60000"/>
                        <a:lumOff val="40000"/>
                      </a:schemeClr>
                    </a:solidFill>
                  </a:tcPr>
                </a:tc>
                <a:tc hMerge="1">
                  <a:txBody>
                    <a:bodyPr/>
                    <a:lstStyle/>
                    <a:p>
                      <a:endParaRPr lang="pt-BR"/>
                    </a:p>
                  </a:txBody>
                  <a:tcPr/>
                </a:tc>
              </a:tr>
              <a:tr h="581411">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a:lnSpc>
                          <a:spcPct val="115000"/>
                        </a:lnSpc>
                        <a:spcAft>
                          <a:spcPts val="0"/>
                        </a:spcAft>
                      </a:pPr>
                      <a:r>
                        <a:rPr lang="pt-BR" sz="1100" b="1" dirty="0">
                          <a:solidFill>
                            <a:schemeClr val="tx1"/>
                          </a:solidFill>
                          <a:effectLst/>
                          <a:latin typeface="Arial" pitchFamily="34" charset="0"/>
                          <a:cs typeface="Arial" pitchFamily="34" charset="0"/>
                        </a:rPr>
                        <a:t>Até o Bimestre (h)</a:t>
                      </a:r>
                      <a:endParaRPr lang="pt-BR" sz="1100" b="1"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a:txBody>
                    <a:bodyPr/>
                    <a:lstStyle/>
                    <a:p>
                      <a:pPr algn="ctr">
                        <a:lnSpc>
                          <a:spcPct val="115000"/>
                        </a:lnSpc>
                        <a:spcAft>
                          <a:spcPts val="0"/>
                        </a:spcAft>
                      </a:pPr>
                      <a:r>
                        <a:rPr lang="pt-BR" sz="1100" b="1" dirty="0">
                          <a:solidFill>
                            <a:schemeClr val="tx1"/>
                          </a:solidFill>
                          <a:effectLst/>
                          <a:latin typeface="Arial" pitchFamily="34" charset="0"/>
                          <a:cs typeface="Arial" pitchFamily="34" charset="0"/>
                        </a:rPr>
                        <a:t>% (h / </a:t>
                      </a:r>
                      <a:r>
                        <a:rPr lang="pt-BR" sz="1100" b="1" dirty="0" err="1">
                          <a:solidFill>
                            <a:schemeClr val="tx1"/>
                          </a:solidFill>
                          <a:effectLst/>
                          <a:latin typeface="Arial" pitchFamily="34" charset="0"/>
                          <a:cs typeface="Arial" pitchFamily="34" charset="0"/>
                        </a:rPr>
                        <a:t>IVf</a:t>
                      </a:r>
                      <a:r>
                        <a:rPr lang="pt-BR" sz="1100" b="1" dirty="0">
                          <a:solidFill>
                            <a:schemeClr val="tx1"/>
                          </a:solidFill>
                          <a:effectLst/>
                          <a:latin typeface="Arial" pitchFamily="34" charset="0"/>
                          <a:cs typeface="Arial" pitchFamily="34" charset="0"/>
                        </a:rPr>
                        <a:t>) x 100</a:t>
                      </a:r>
                      <a:endParaRPr lang="pt-BR" sz="1100" b="1"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a:txBody>
                    <a:bodyPr/>
                    <a:lstStyle/>
                    <a:p>
                      <a:pPr algn="ctr">
                        <a:lnSpc>
                          <a:spcPct val="115000"/>
                        </a:lnSpc>
                        <a:spcAft>
                          <a:spcPts val="0"/>
                        </a:spcAft>
                      </a:pPr>
                      <a:r>
                        <a:rPr lang="pt-BR" sz="1100" b="1" dirty="0">
                          <a:solidFill>
                            <a:schemeClr val="tx1"/>
                          </a:solidFill>
                          <a:effectLst/>
                          <a:latin typeface="Arial" pitchFamily="34" charset="0"/>
                          <a:cs typeface="Arial" pitchFamily="34" charset="0"/>
                        </a:rPr>
                        <a:t>Até o Bimestre (i)</a:t>
                      </a:r>
                      <a:endParaRPr lang="pt-BR" sz="1100" b="1"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a:txBody>
                    <a:bodyPr/>
                    <a:lstStyle/>
                    <a:p>
                      <a:pPr algn="ctr">
                        <a:lnSpc>
                          <a:spcPct val="115000"/>
                        </a:lnSpc>
                        <a:spcAft>
                          <a:spcPts val="0"/>
                        </a:spcAft>
                      </a:pPr>
                      <a:r>
                        <a:rPr lang="pt-BR" sz="1100" b="1" dirty="0">
                          <a:solidFill>
                            <a:schemeClr val="tx1"/>
                          </a:solidFill>
                          <a:effectLst/>
                          <a:latin typeface="Arial" pitchFamily="34" charset="0"/>
                          <a:cs typeface="Arial" pitchFamily="34" charset="0"/>
                        </a:rPr>
                        <a:t>% (i/</a:t>
                      </a:r>
                      <a:r>
                        <a:rPr lang="pt-BR" sz="1100" b="1" dirty="0" err="1">
                          <a:solidFill>
                            <a:schemeClr val="tx1"/>
                          </a:solidFill>
                          <a:effectLst/>
                          <a:latin typeface="Arial" pitchFamily="34" charset="0"/>
                          <a:cs typeface="Arial" pitchFamily="34" charset="0"/>
                        </a:rPr>
                        <a:t>IVg</a:t>
                      </a:r>
                      <a:r>
                        <a:rPr lang="pt-BR" sz="1100" b="1" dirty="0">
                          <a:solidFill>
                            <a:schemeClr val="tx1"/>
                          </a:solidFill>
                          <a:effectLst/>
                          <a:latin typeface="Arial" pitchFamily="34" charset="0"/>
                          <a:cs typeface="Arial" pitchFamily="34" charset="0"/>
                        </a:rPr>
                        <a:t>) x 100</a:t>
                      </a:r>
                      <a:endParaRPr lang="pt-BR" sz="1100" b="1"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r>
              <a:tr h="343349">
                <a:tc>
                  <a:txBody>
                    <a:bodyPr/>
                    <a:lstStyle/>
                    <a:p>
                      <a:pPr algn="just">
                        <a:lnSpc>
                          <a:spcPct val="115000"/>
                        </a:lnSpc>
                        <a:spcAft>
                          <a:spcPts val="0"/>
                        </a:spcAft>
                      </a:pPr>
                      <a:r>
                        <a:rPr lang="pt-BR" sz="1100" dirty="0">
                          <a:solidFill>
                            <a:schemeClr val="tx1"/>
                          </a:solidFill>
                          <a:effectLst/>
                          <a:latin typeface="Arial" pitchFamily="34" charset="0"/>
                          <a:cs typeface="Arial" pitchFamily="34" charset="0"/>
                        </a:rPr>
                        <a:t>DESPESAS COM INATIVOS E PENSIONISTAS</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800" dirty="0" smtClean="0">
                          <a:solidFill>
                            <a:schemeClr val="tx1"/>
                          </a:solidFill>
                          <a:effectLst/>
                          <a:latin typeface="Arial" pitchFamily="34" charset="0"/>
                          <a:ea typeface="Calibri"/>
                          <a:cs typeface="Arial" pitchFamily="34" charset="0"/>
                        </a:rPr>
                        <a:t>-</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0,00</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pt-BR" sz="1100" dirty="0" smtClean="0">
                          <a:solidFill>
                            <a:schemeClr val="tx1"/>
                          </a:solidFill>
                          <a:effectLst/>
                          <a:latin typeface="Arial" pitchFamily="34" charset="0"/>
                          <a:cs typeface="Arial" pitchFamily="34" charset="0"/>
                        </a:rPr>
                        <a:t>0,00</a:t>
                      </a:r>
                      <a:endParaRPr lang="pt-BR" sz="1800" dirty="0" smtClean="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pt-BR" sz="1100" dirty="0" smtClean="0">
                          <a:solidFill>
                            <a:schemeClr val="tx1"/>
                          </a:solidFill>
                          <a:effectLst/>
                          <a:latin typeface="Arial" pitchFamily="34" charset="0"/>
                          <a:cs typeface="Arial" pitchFamily="34" charset="0"/>
                        </a:rPr>
                        <a:t>0,00</a:t>
                      </a:r>
                      <a:endParaRPr lang="pt-BR" sz="1800" dirty="0" smtClean="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pt-BR" sz="1100" dirty="0" smtClean="0">
                          <a:solidFill>
                            <a:schemeClr val="tx1"/>
                          </a:solidFill>
                          <a:effectLst/>
                          <a:latin typeface="Arial" pitchFamily="34" charset="0"/>
                          <a:cs typeface="Arial" pitchFamily="34" charset="0"/>
                        </a:rPr>
                        <a:t>0,00</a:t>
                      </a:r>
                      <a:endParaRPr lang="pt-BR" sz="1800" dirty="0" smtClean="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marL="0" marR="0" indent="0" algn="r" defTabSz="914400" rtl="0" eaLnBrk="1" fontAlgn="auto" latinLnBrk="0" hangingPunct="1">
                        <a:lnSpc>
                          <a:spcPct val="115000"/>
                        </a:lnSpc>
                        <a:spcBef>
                          <a:spcPts val="0"/>
                        </a:spcBef>
                        <a:spcAft>
                          <a:spcPts val="0"/>
                        </a:spcAft>
                        <a:buClrTx/>
                        <a:buSzTx/>
                        <a:buFontTx/>
                        <a:buNone/>
                        <a:tabLst/>
                        <a:defRPr/>
                      </a:pPr>
                      <a:r>
                        <a:rPr lang="pt-BR" sz="1100" dirty="0" smtClean="0">
                          <a:solidFill>
                            <a:schemeClr val="tx1"/>
                          </a:solidFill>
                          <a:effectLst/>
                          <a:latin typeface="Arial" pitchFamily="34" charset="0"/>
                          <a:cs typeface="Arial" pitchFamily="34" charset="0"/>
                        </a:rPr>
                        <a:t>0,00</a:t>
                      </a:r>
                      <a:endParaRPr lang="pt-BR" sz="1800" dirty="0" smtClean="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513907">
                <a:tc>
                  <a:txBody>
                    <a:bodyPr/>
                    <a:lstStyle/>
                    <a:p>
                      <a:pPr algn="just">
                        <a:lnSpc>
                          <a:spcPct val="115000"/>
                        </a:lnSpc>
                        <a:spcAft>
                          <a:spcPts val="0"/>
                        </a:spcAft>
                      </a:pPr>
                      <a:r>
                        <a:rPr lang="pt-BR" sz="1100" dirty="0">
                          <a:solidFill>
                            <a:schemeClr val="tx1"/>
                          </a:solidFill>
                          <a:effectLst/>
                          <a:latin typeface="Arial" pitchFamily="34" charset="0"/>
                          <a:cs typeface="Arial" pitchFamily="34" charset="0"/>
                        </a:rPr>
                        <a:t>DESPESA COM ASSISTÊNCIA À SAÚDE QUE NÃO ATENDE AO PRINCÍPIO DE ACESSO UNIVERSAL</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800" b="1" dirty="0" smtClean="0">
                          <a:solidFill>
                            <a:schemeClr val="tx1"/>
                          </a:solidFill>
                          <a:effectLst/>
                          <a:latin typeface="Arial" pitchFamily="34" charset="0"/>
                          <a:ea typeface="Calibri"/>
                          <a:cs typeface="Arial" pitchFamily="34" charset="0"/>
                        </a:rPr>
                        <a:t>-</a:t>
                      </a:r>
                      <a:endParaRPr lang="pt-BR" sz="1800" b="1"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b="1" dirty="0" smtClean="0">
                          <a:solidFill>
                            <a:schemeClr val="tx1"/>
                          </a:solidFill>
                          <a:effectLst/>
                          <a:latin typeface="Arial" pitchFamily="34" charset="0"/>
                          <a:cs typeface="Arial" pitchFamily="34" charset="0"/>
                        </a:rPr>
                        <a:t>91.538.000,00</a:t>
                      </a:r>
                      <a:endParaRPr lang="pt-BR" sz="1800" b="1"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b="1" dirty="0" smtClean="0">
                          <a:solidFill>
                            <a:schemeClr val="tx1"/>
                          </a:solidFill>
                          <a:effectLst/>
                          <a:latin typeface="Arial" pitchFamily="34" charset="0"/>
                          <a:ea typeface="Calibri"/>
                          <a:cs typeface="Arial" pitchFamily="34" charset="0"/>
                        </a:rPr>
                        <a:t>88.938.284,20</a:t>
                      </a:r>
                      <a:endParaRPr lang="pt-BR" sz="1100" b="1"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b="1" dirty="0" smtClean="0">
                          <a:solidFill>
                            <a:schemeClr val="tx1"/>
                          </a:solidFill>
                          <a:effectLst/>
                          <a:latin typeface="Arial" pitchFamily="34" charset="0"/>
                          <a:ea typeface="Calibri"/>
                          <a:cs typeface="Arial" pitchFamily="34" charset="0"/>
                        </a:rPr>
                        <a:t>9,44</a:t>
                      </a:r>
                      <a:endParaRPr lang="pt-BR" sz="1100" b="1"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b="1" dirty="0" smtClean="0">
                          <a:solidFill>
                            <a:schemeClr val="tx1"/>
                          </a:solidFill>
                          <a:effectLst/>
                          <a:latin typeface="Arial" pitchFamily="34" charset="0"/>
                          <a:cs typeface="Arial" pitchFamily="34" charset="0"/>
                        </a:rPr>
                        <a:t>49.661.003,74</a:t>
                      </a:r>
                      <a:endParaRPr lang="pt-BR" sz="1800" b="1"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b="1" dirty="0" smtClean="0">
                          <a:solidFill>
                            <a:schemeClr val="tx1"/>
                          </a:solidFill>
                          <a:effectLst/>
                          <a:latin typeface="Arial" pitchFamily="34" charset="0"/>
                          <a:cs typeface="Arial" pitchFamily="34" charset="0"/>
                        </a:rPr>
                        <a:t>14,60</a:t>
                      </a:r>
                    </a:p>
                  </a:txBody>
                  <a:tcPr marL="28575" marR="28575" marT="0" marB="0" anchor="ctr">
                    <a:solidFill>
                      <a:schemeClr val="bg1">
                        <a:lumMod val="95000"/>
                      </a:schemeClr>
                    </a:solidFill>
                  </a:tcPr>
                </a:tc>
              </a:tr>
              <a:tr h="500066">
                <a:tc>
                  <a:txBody>
                    <a:bodyPr/>
                    <a:lstStyle/>
                    <a:p>
                      <a:pPr algn="just">
                        <a:lnSpc>
                          <a:spcPct val="115000"/>
                        </a:lnSpc>
                        <a:spcAft>
                          <a:spcPts val="0"/>
                        </a:spcAft>
                      </a:pPr>
                      <a:r>
                        <a:rPr lang="pt-BR" sz="1100" dirty="0">
                          <a:solidFill>
                            <a:schemeClr val="tx1"/>
                          </a:solidFill>
                          <a:effectLst/>
                          <a:latin typeface="Arial" pitchFamily="34" charset="0"/>
                          <a:cs typeface="Arial" pitchFamily="34" charset="0"/>
                        </a:rPr>
                        <a:t>DESPESAS CUSTEADAS COM OUTROS RECURSOS</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800" b="1" dirty="0" smtClean="0">
                          <a:solidFill>
                            <a:schemeClr val="tx1"/>
                          </a:solidFill>
                          <a:effectLst/>
                          <a:latin typeface="Arial" pitchFamily="34" charset="0"/>
                          <a:ea typeface="Calibri"/>
                          <a:cs typeface="Arial" pitchFamily="34" charset="0"/>
                        </a:rPr>
                        <a:t>-</a:t>
                      </a:r>
                      <a:endParaRPr lang="pt-BR" sz="18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b="1" dirty="0" smtClean="0">
                          <a:solidFill>
                            <a:schemeClr val="tx1"/>
                          </a:solidFill>
                          <a:effectLst/>
                          <a:latin typeface="Arial" pitchFamily="34" charset="0"/>
                          <a:cs typeface="Arial" pitchFamily="34" charset="0"/>
                        </a:rPr>
                        <a:t>804.884.000,00</a:t>
                      </a:r>
                      <a:endParaRPr lang="pt-BR" sz="18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b="1" dirty="0" smtClean="0">
                          <a:solidFill>
                            <a:schemeClr val="tx1"/>
                          </a:solidFill>
                          <a:effectLst/>
                          <a:latin typeface="Arial" pitchFamily="34" charset="0"/>
                          <a:cs typeface="Arial" pitchFamily="34" charset="0"/>
                        </a:rPr>
                        <a:t>467.340.539,15</a:t>
                      </a:r>
                      <a:endParaRPr lang="pt-BR" sz="18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b="1" dirty="0" smtClean="0">
                          <a:solidFill>
                            <a:schemeClr val="tx1"/>
                          </a:solidFill>
                          <a:effectLst/>
                          <a:latin typeface="Arial" pitchFamily="34" charset="0"/>
                          <a:cs typeface="Arial" pitchFamily="34" charset="0"/>
                        </a:rPr>
                        <a:t>49,59</a:t>
                      </a:r>
                      <a:endParaRPr lang="pt-BR" sz="18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b="1" dirty="0" smtClean="0">
                          <a:solidFill>
                            <a:schemeClr val="tx1"/>
                          </a:solidFill>
                          <a:effectLst/>
                          <a:latin typeface="Arial" pitchFamily="34" charset="0"/>
                          <a:cs typeface="Arial" pitchFamily="34" charset="0"/>
                        </a:rPr>
                        <a:t>181.305.648,96</a:t>
                      </a:r>
                      <a:endParaRPr lang="pt-BR" sz="18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b="1" dirty="0" smtClean="0">
                          <a:solidFill>
                            <a:schemeClr val="tx1"/>
                          </a:solidFill>
                          <a:effectLst/>
                          <a:latin typeface="Arial" pitchFamily="34" charset="0"/>
                          <a:cs typeface="Arial" pitchFamily="34" charset="0"/>
                        </a:rPr>
                        <a:t>53,29</a:t>
                      </a:r>
                      <a:endParaRPr lang="pt-BR" sz="18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512285">
                <a:tc>
                  <a:txBody>
                    <a:bodyPr/>
                    <a:lstStyle/>
                    <a:p>
                      <a:pPr algn="just">
                        <a:lnSpc>
                          <a:spcPct val="115000"/>
                        </a:lnSpc>
                        <a:spcAft>
                          <a:spcPts val="0"/>
                        </a:spcAft>
                      </a:pPr>
                      <a:r>
                        <a:rPr lang="pt-BR" sz="1000" b="0" dirty="0" smtClean="0">
                          <a:solidFill>
                            <a:schemeClr val="tx1"/>
                          </a:solidFill>
                          <a:effectLst/>
                          <a:latin typeface="Arial" pitchFamily="34" charset="0"/>
                          <a:cs typeface="Arial" pitchFamily="34" charset="0"/>
                        </a:rPr>
                        <a:t>RECURSOS DE TRANSFERÊNCIAS DO</a:t>
                      </a:r>
                      <a:r>
                        <a:rPr lang="pt-BR" sz="1000" b="0" baseline="0" dirty="0" smtClean="0">
                          <a:solidFill>
                            <a:schemeClr val="tx1"/>
                          </a:solidFill>
                          <a:effectLst/>
                          <a:latin typeface="Arial" pitchFamily="34" charset="0"/>
                          <a:cs typeface="Arial" pitchFamily="34" charset="0"/>
                        </a:rPr>
                        <a:t> SUS</a:t>
                      </a:r>
                      <a:endParaRPr lang="pt-BR" sz="14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600" b="0" dirty="0" smtClean="0">
                          <a:solidFill>
                            <a:schemeClr val="tx1"/>
                          </a:solidFill>
                          <a:effectLst/>
                          <a:latin typeface="Arial" pitchFamily="34" charset="0"/>
                          <a:ea typeface="Calibri"/>
                          <a:cs typeface="Arial" pitchFamily="34" charset="0"/>
                        </a:rPr>
                        <a:t>-</a:t>
                      </a:r>
                      <a:endParaRPr lang="pt-BR" sz="16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050" b="0" dirty="0" smtClean="0">
                          <a:solidFill>
                            <a:schemeClr val="tx1"/>
                          </a:solidFill>
                          <a:effectLst/>
                          <a:latin typeface="Arial" pitchFamily="34" charset="0"/>
                          <a:cs typeface="Arial" pitchFamily="34" charset="0"/>
                        </a:rPr>
                        <a:t>758.573.000,00</a:t>
                      </a:r>
                      <a:endParaRPr lang="pt-BR" sz="16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050" b="0" dirty="0" smtClean="0">
                          <a:solidFill>
                            <a:schemeClr val="tx1"/>
                          </a:solidFill>
                          <a:effectLst/>
                          <a:latin typeface="Arial" pitchFamily="34" charset="0"/>
                          <a:cs typeface="Arial" pitchFamily="34" charset="0"/>
                        </a:rPr>
                        <a:t>440.469.233,26</a:t>
                      </a:r>
                      <a:endParaRPr lang="pt-BR" sz="16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050" b="0" dirty="0" smtClean="0">
                          <a:solidFill>
                            <a:schemeClr val="tx1"/>
                          </a:solidFill>
                          <a:effectLst/>
                          <a:latin typeface="Arial" pitchFamily="34" charset="0"/>
                          <a:cs typeface="Arial" pitchFamily="34" charset="0"/>
                        </a:rPr>
                        <a:t>46,74</a:t>
                      </a:r>
                      <a:endParaRPr lang="pt-BR" sz="16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050" b="0" dirty="0" smtClean="0">
                          <a:solidFill>
                            <a:schemeClr val="tx1"/>
                          </a:solidFill>
                          <a:effectLst/>
                          <a:latin typeface="Arial" pitchFamily="34" charset="0"/>
                          <a:cs typeface="Arial" pitchFamily="34" charset="0"/>
                        </a:rPr>
                        <a:t>172.783.735,81</a:t>
                      </a:r>
                      <a:endParaRPr lang="pt-BR" sz="16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050" b="0" dirty="0" smtClean="0">
                          <a:solidFill>
                            <a:schemeClr val="tx1"/>
                          </a:solidFill>
                          <a:effectLst/>
                          <a:latin typeface="Arial" pitchFamily="34" charset="0"/>
                          <a:cs typeface="Arial" pitchFamily="34" charset="0"/>
                        </a:rPr>
                        <a:t>50,79</a:t>
                      </a:r>
                      <a:endParaRPr lang="pt-BR" sz="16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r>
              <a:tr h="216579">
                <a:tc>
                  <a:txBody>
                    <a:bodyPr/>
                    <a:lstStyle/>
                    <a:p>
                      <a:pPr algn="just">
                        <a:lnSpc>
                          <a:spcPct val="115000"/>
                        </a:lnSpc>
                        <a:spcAft>
                          <a:spcPts val="0"/>
                        </a:spcAft>
                      </a:pPr>
                      <a:r>
                        <a:rPr lang="pt-BR" sz="1050" b="0" dirty="0" smtClean="0">
                          <a:solidFill>
                            <a:schemeClr val="tx1"/>
                          </a:solidFill>
                          <a:effectLst/>
                          <a:latin typeface="Arial" pitchFamily="34" charset="0"/>
                          <a:ea typeface="+mn-ea"/>
                          <a:cs typeface="Arial" pitchFamily="34" charset="0"/>
                        </a:rPr>
                        <a:t>RECURSOS</a:t>
                      </a:r>
                      <a:r>
                        <a:rPr lang="pt-BR" sz="1050" b="0" baseline="0" dirty="0" smtClean="0">
                          <a:solidFill>
                            <a:schemeClr val="tx1"/>
                          </a:solidFill>
                          <a:effectLst/>
                          <a:latin typeface="Arial" pitchFamily="34" charset="0"/>
                          <a:ea typeface="+mn-ea"/>
                          <a:cs typeface="Arial" pitchFamily="34" charset="0"/>
                        </a:rPr>
                        <a:t> DE OPERAÇÃO DE CRÉDITO</a:t>
                      </a:r>
                      <a:endParaRPr lang="pt-BR" sz="16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600" b="0" dirty="0" smtClean="0">
                          <a:solidFill>
                            <a:schemeClr val="tx1"/>
                          </a:solidFill>
                          <a:effectLst/>
                          <a:latin typeface="Arial" pitchFamily="34" charset="0"/>
                          <a:ea typeface="Calibri"/>
                          <a:cs typeface="Arial" pitchFamily="34" charset="0"/>
                        </a:rPr>
                        <a:t>-</a:t>
                      </a:r>
                      <a:endParaRPr lang="pt-BR" sz="16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050" b="0" dirty="0" smtClean="0">
                          <a:solidFill>
                            <a:schemeClr val="tx1"/>
                          </a:solidFill>
                          <a:effectLst/>
                          <a:latin typeface="Arial" pitchFamily="34" charset="0"/>
                          <a:cs typeface="Arial" pitchFamily="34" charset="0"/>
                        </a:rPr>
                        <a:t>-</a:t>
                      </a:r>
                      <a:endParaRPr lang="pt-BR" sz="16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050" b="0" dirty="0" smtClean="0">
                          <a:solidFill>
                            <a:schemeClr val="tx1"/>
                          </a:solidFill>
                          <a:effectLst/>
                          <a:latin typeface="Arial" pitchFamily="34" charset="0"/>
                          <a:cs typeface="Arial" pitchFamily="34" charset="0"/>
                        </a:rPr>
                        <a:t>-</a:t>
                      </a:r>
                      <a:endParaRPr lang="pt-BR" sz="16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050" b="0" dirty="0" smtClean="0">
                          <a:solidFill>
                            <a:schemeClr val="tx1"/>
                          </a:solidFill>
                          <a:effectLst/>
                          <a:latin typeface="Arial" pitchFamily="34" charset="0"/>
                          <a:cs typeface="Arial" pitchFamily="34" charset="0"/>
                        </a:rPr>
                        <a:t>-</a:t>
                      </a:r>
                      <a:endParaRPr lang="pt-BR" sz="16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050" b="0" dirty="0" smtClean="0">
                          <a:solidFill>
                            <a:schemeClr val="tx1"/>
                          </a:solidFill>
                          <a:effectLst/>
                          <a:latin typeface="Arial" pitchFamily="34" charset="0"/>
                          <a:cs typeface="Arial" pitchFamily="34" charset="0"/>
                        </a:rPr>
                        <a:t>-</a:t>
                      </a:r>
                      <a:endParaRPr lang="pt-BR" sz="16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050" b="0" dirty="0" smtClean="0">
                          <a:solidFill>
                            <a:schemeClr val="tx1"/>
                          </a:solidFill>
                          <a:effectLst/>
                          <a:latin typeface="Arial" pitchFamily="34" charset="0"/>
                          <a:cs typeface="Arial" pitchFamily="34" charset="0"/>
                        </a:rPr>
                        <a:t>-</a:t>
                      </a:r>
                      <a:endParaRPr lang="pt-BR" sz="16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283487">
                <a:tc>
                  <a:txBody>
                    <a:bodyPr/>
                    <a:lstStyle/>
                    <a:p>
                      <a:pPr algn="just">
                        <a:lnSpc>
                          <a:spcPct val="115000"/>
                        </a:lnSpc>
                        <a:spcAft>
                          <a:spcPts val="0"/>
                        </a:spcAft>
                      </a:pPr>
                      <a:r>
                        <a:rPr lang="pt-BR" sz="1050" b="0" dirty="0" smtClean="0">
                          <a:solidFill>
                            <a:schemeClr val="tx1"/>
                          </a:solidFill>
                          <a:effectLst/>
                          <a:latin typeface="Arial" pitchFamily="34" charset="0"/>
                          <a:cs typeface="Arial" pitchFamily="34" charset="0"/>
                        </a:rPr>
                        <a:t>OUTROS</a:t>
                      </a:r>
                      <a:r>
                        <a:rPr lang="pt-BR" sz="1050" b="0" baseline="0" dirty="0" smtClean="0">
                          <a:solidFill>
                            <a:schemeClr val="tx1"/>
                          </a:solidFill>
                          <a:effectLst/>
                          <a:latin typeface="Arial" pitchFamily="34" charset="0"/>
                          <a:cs typeface="Arial" pitchFamily="34" charset="0"/>
                        </a:rPr>
                        <a:t> RECURSOS</a:t>
                      </a:r>
                      <a:endParaRPr lang="pt-BR" sz="16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600" b="0" dirty="0" smtClean="0">
                          <a:solidFill>
                            <a:schemeClr val="tx1"/>
                          </a:solidFill>
                          <a:effectLst/>
                          <a:latin typeface="Arial" pitchFamily="34" charset="0"/>
                          <a:ea typeface="Calibri"/>
                          <a:cs typeface="Arial" pitchFamily="34" charset="0"/>
                        </a:rPr>
                        <a:t>-</a:t>
                      </a:r>
                      <a:endParaRPr lang="pt-BR" sz="16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050" b="0" dirty="0" smtClean="0">
                          <a:solidFill>
                            <a:schemeClr val="tx1"/>
                          </a:solidFill>
                          <a:effectLst/>
                          <a:latin typeface="Arial" pitchFamily="34" charset="0"/>
                          <a:cs typeface="Arial" pitchFamily="34" charset="0"/>
                        </a:rPr>
                        <a:t>46.311.000,00</a:t>
                      </a:r>
                      <a:endParaRPr lang="pt-BR" sz="16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050" b="0" dirty="0" smtClean="0">
                          <a:solidFill>
                            <a:schemeClr val="tx1"/>
                          </a:solidFill>
                          <a:effectLst/>
                          <a:latin typeface="Arial" pitchFamily="34" charset="0"/>
                          <a:cs typeface="Arial" pitchFamily="34" charset="0"/>
                        </a:rPr>
                        <a:t>26.871.305,89</a:t>
                      </a:r>
                      <a:endParaRPr lang="pt-BR" sz="16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050" b="0" dirty="0" smtClean="0">
                          <a:solidFill>
                            <a:schemeClr val="tx1"/>
                          </a:solidFill>
                          <a:effectLst/>
                          <a:latin typeface="Arial" pitchFamily="34" charset="0"/>
                          <a:cs typeface="Arial" pitchFamily="34" charset="0"/>
                        </a:rPr>
                        <a:t>2,85</a:t>
                      </a:r>
                      <a:endParaRPr lang="pt-BR" sz="16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050" b="0" dirty="0" smtClean="0">
                          <a:solidFill>
                            <a:schemeClr val="tx1"/>
                          </a:solidFill>
                          <a:effectLst/>
                          <a:latin typeface="Arial" pitchFamily="34" charset="0"/>
                          <a:ea typeface="Calibri"/>
                          <a:cs typeface="Arial" pitchFamily="34" charset="0"/>
                        </a:rPr>
                        <a:t>8.521.913,15</a:t>
                      </a:r>
                      <a:endParaRPr lang="pt-BR" sz="16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050" b="0" dirty="0" smtClean="0">
                          <a:solidFill>
                            <a:schemeClr val="tx1"/>
                          </a:solidFill>
                          <a:effectLst/>
                          <a:latin typeface="Arial" pitchFamily="34" charset="0"/>
                          <a:cs typeface="Arial" pitchFamily="34" charset="0"/>
                        </a:rPr>
                        <a:t>2,50</a:t>
                      </a:r>
                    </a:p>
                  </a:txBody>
                  <a:tcPr marL="28575" marR="28575" marT="0" marB="0" anchor="ctr">
                    <a:solidFill>
                      <a:schemeClr val="bg1">
                        <a:lumMod val="95000"/>
                      </a:schemeClr>
                    </a:solidFill>
                  </a:tcPr>
                </a:tc>
              </a:tr>
              <a:tr h="207330">
                <a:tc>
                  <a:txBody>
                    <a:bodyPr/>
                    <a:lstStyle/>
                    <a:p>
                      <a:pPr algn="just">
                        <a:lnSpc>
                          <a:spcPct val="115000"/>
                        </a:lnSpc>
                        <a:spcAft>
                          <a:spcPts val="0"/>
                        </a:spcAft>
                      </a:pPr>
                      <a:r>
                        <a:rPr lang="pt-BR" sz="1000" b="0" dirty="0" smtClean="0">
                          <a:solidFill>
                            <a:schemeClr val="tx1"/>
                          </a:solidFill>
                          <a:effectLst/>
                          <a:latin typeface="Arial" pitchFamily="34" charset="0"/>
                          <a:cs typeface="Arial" pitchFamily="34" charset="0"/>
                        </a:rPr>
                        <a:t>OUTRAS</a:t>
                      </a:r>
                      <a:r>
                        <a:rPr lang="pt-BR" sz="1000" b="0" baseline="0" dirty="0" smtClean="0">
                          <a:solidFill>
                            <a:schemeClr val="tx1"/>
                          </a:solidFill>
                          <a:effectLst/>
                          <a:latin typeface="Arial" pitchFamily="34" charset="0"/>
                          <a:cs typeface="Arial" pitchFamily="34" charset="0"/>
                        </a:rPr>
                        <a:t> AÇÕES E SERVIÇOS NÃO COMPUTADOS</a:t>
                      </a:r>
                      <a:endParaRPr lang="pt-BR" sz="14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600" b="0" dirty="0" smtClean="0">
                          <a:solidFill>
                            <a:schemeClr val="tx1"/>
                          </a:solidFill>
                          <a:effectLst/>
                          <a:latin typeface="Arial" pitchFamily="34" charset="0"/>
                          <a:ea typeface="Calibri"/>
                          <a:cs typeface="Arial" pitchFamily="34" charset="0"/>
                        </a:rPr>
                        <a:t>-</a:t>
                      </a:r>
                      <a:endParaRPr lang="pt-BR" sz="16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050" b="0" dirty="0" smtClean="0">
                          <a:solidFill>
                            <a:schemeClr val="tx1"/>
                          </a:solidFill>
                          <a:effectLst/>
                          <a:latin typeface="Arial" pitchFamily="34" charset="0"/>
                          <a:cs typeface="Arial" pitchFamily="34" charset="0"/>
                        </a:rPr>
                        <a:t>-</a:t>
                      </a:r>
                      <a:endParaRPr lang="pt-BR" sz="16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050" b="0" dirty="0" smtClean="0">
                          <a:solidFill>
                            <a:schemeClr val="tx1"/>
                          </a:solidFill>
                          <a:effectLst/>
                          <a:latin typeface="Arial" pitchFamily="34" charset="0"/>
                          <a:ea typeface="Calibri"/>
                          <a:cs typeface="Arial" pitchFamily="34" charset="0"/>
                        </a:rPr>
                        <a:t>-</a:t>
                      </a:r>
                      <a:endParaRPr lang="pt-BR" sz="105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050" b="0" dirty="0" smtClean="0">
                          <a:solidFill>
                            <a:schemeClr val="tx1"/>
                          </a:solidFill>
                          <a:effectLst/>
                          <a:latin typeface="Arial" pitchFamily="34" charset="0"/>
                          <a:cs typeface="Arial" pitchFamily="34" charset="0"/>
                        </a:rPr>
                        <a:t>-</a:t>
                      </a:r>
                      <a:endParaRPr lang="pt-BR" sz="16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050" b="0" dirty="0" smtClean="0">
                          <a:solidFill>
                            <a:schemeClr val="tx1"/>
                          </a:solidFill>
                          <a:effectLst/>
                          <a:latin typeface="Arial" pitchFamily="34" charset="0"/>
                          <a:cs typeface="Arial" pitchFamily="34" charset="0"/>
                        </a:rPr>
                        <a:t>-</a:t>
                      </a:r>
                      <a:endParaRPr lang="pt-BR" sz="16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050" b="0" dirty="0" smtClean="0">
                          <a:solidFill>
                            <a:schemeClr val="tx1"/>
                          </a:solidFill>
                          <a:effectLst/>
                          <a:latin typeface="Arial" pitchFamily="34" charset="0"/>
                          <a:cs typeface="Arial" pitchFamily="34" charset="0"/>
                        </a:rPr>
                        <a:t>-</a:t>
                      </a:r>
                      <a:endParaRPr lang="pt-BR" sz="16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451071">
                <a:tc>
                  <a:txBody>
                    <a:bodyPr/>
                    <a:lstStyle/>
                    <a:p>
                      <a:pPr algn="just">
                        <a:lnSpc>
                          <a:spcPct val="115000"/>
                        </a:lnSpc>
                        <a:spcAft>
                          <a:spcPts val="0"/>
                        </a:spcAft>
                      </a:pPr>
                      <a:r>
                        <a:rPr lang="pt-BR" sz="1000" b="0" dirty="0" smtClean="0">
                          <a:solidFill>
                            <a:schemeClr val="tx1"/>
                          </a:solidFill>
                          <a:effectLst/>
                          <a:latin typeface="Arial" pitchFamily="34" charset="0"/>
                          <a:cs typeface="Arial" pitchFamily="34" charset="0"/>
                        </a:rPr>
                        <a:t>RESTOS A PAGAR NÃO PROCESSADOS INSCRITOS INDEVIDAMENTE NO EXERCÍCIO SEM DISPONIBILIDADE </a:t>
                      </a:r>
                      <a:r>
                        <a:rPr lang="pt-BR" sz="1000" b="0" dirty="0" err="1" smtClean="0">
                          <a:solidFill>
                            <a:schemeClr val="tx1"/>
                          </a:solidFill>
                          <a:effectLst/>
                          <a:latin typeface="Arial" pitchFamily="34" charset="0"/>
                          <a:cs typeface="Arial" pitchFamily="34" charset="0"/>
                        </a:rPr>
                        <a:t>FINANCEIRA¹</a:t>
                      </a:r>
                      <a:endParaRPr lang="pt-BR" sz="14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800" dirty="0" smtClean="0">
                          <a:solidFill>
                            <a:schemeClr val="tx1"/>
                          </a:solidFill>
                          <a:effectLst/>
                          <a:latin typeface="Arial" pitchFamily="34" charset="0"/>
                          <a:ea typeface="Calibri"/>
                          <a:cs typeface="Arial" pitchFamily="34" charset="0"/>
                        </a:rPr>
                        <a:t>-</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100" dirty="0" smtClean="0">
                          <a:solidFill>
                            <a:schemeClr val="tx1"/>
                          </a:solidFill>
                          <a:effectLst/>
                          <a:latin typeface="Arial" pitchFamily="34" charset="0"/>
                          <a:cs typeface="Arial" pitchFamily="34" charset="0"/>
                        </a:rPr>
                        <a:t>-</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100" dirty="0" smtClean="0">
                          <a:solidFill>
                            <a:schemeClr val="tx1"/>
                          </a:solidFill>
                          <a:effectLst/>
                          <a:latin typeface="Arial" pitchFamily="34" charset="0"/>
                          <a:cs typeface="Arial" pitchFamily="34" charset="0"/>
                        </a:rPr>
                        <a:t>-</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100" dirty="0" smtClean="0">
                          <a:solidFill>
                            <a:schemeClr val="tx1"/>
                          </a:solidFill>
                          <a:effectLst/>
                          <a:latin typeface="Arial" pitchFamily="34" charset="0"/>
                          <a:cs typeface="Arial" pitchFamily="34" charset="0"/>
                        </a:rPr>
                        <a:t>-</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100" dirty="0" smtClean="0">
                          <a:solidFill>
                            <a:schemeClr val="tx1"/>
                          </a:solidFill>
                          <a:effectLst/>
                          <a:latin typeface="Arial" pitchFamily="34" charset="0"/>
                          <a:cs typeface="Arial" pitchFamily="34" charset="0"/>
                        </a:rPr>
                        <a:t>-</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100" dirty="0" smtClean="0">
                          <a:solidFill>
                            <a:schemeClr val="tx1"/>
                          </a:solidFill>
                          <a:effectLst/>
                          <a:latin typeface="Arial" pitchFamily="34" charset="0"/>
                          <a:cs typeface="Arial" pitchFamily="34" charset="0"/>
                        </a:rPr>
                        <a:t>-</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r>
              <a:tr h="368841">
                <a:tc>
                  <a:txBody>
                    <a:bodyPr/>
                    <a:lstStyle/>
                    <a:p>
                      <a:pPr algn="just">
                        <a:lnSpc>
                          <a:spcPct val="115000"/>
                        </a:lnSpc>
                        <a:spcAft>
                          <a:spcPts val="0"/>
                        </a:spcAft>
                      </a:pPr>
                      <a:r>
                        <a:rPr lang="pt-BR" sz="1000" b="0" dirty="0">
                          <a:solidFill>
                            <a:schemeClr val="tx1"/>
                          </a:solidFill>
                          <a:effectLst/>
                          <a:latin typeface="Arial" pitchFamily="34" charset="0"/>
                          <a:cs typeface="Arial" pitchFamily="34" charset="0"/>
                        </a:rPr>
                        <a:t>DESPESAS CUSTEADAS COM DISPONIBILIDADE DE CAIXA VINCULADA AOS RESTOS A PAGAR CANCELADOS²</a:t>
                      </a:r>
                      <a:endParaRPr lang="pt-BR" sz="14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800" dirty="0" smtClean="0">
                          <a:solidFill>
                            <a:schemeClr val="tx1"/>
                          </a:solidFill>
                          <a:effectLst/>
                          <a:latin typeface="Arial" pitchFamily="34" charset="0"/>
                          <a:ea typeface="Calibri"/>
                          <a:cs typeface="Arial" pitchFamily="34" charset="0"/>
                        </a:rPr>
                        <a:t>-</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100" dirty="0" smtClean="0">
                          <a:solidFill>
                            <a:schemeClr val="tx1"/>
                          </a:solidFill>
                          <a:effectLst/>
                          <a:latin typeface="Arial" pitchFamily="34" charset="0"/>
                          <a:cs typeface="Arial" pitchFamily="34" charset="0"/>
                        </a:rPr>
                        <a:t>-</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100" dirty="0" smtClean="0">
                          <a:solidFill>
                            <a:schemeClr val="tx1"/>
                          </a:solidFill>
                          <a:effectLst/>
                          <a:latin typeface="Arial" pitchFamily="34" charset="0"/>
                          <a:cs typeface="Arial" pitchFamily="34" charset="0"/>
                        </a:rPr>
                        <a:t>-</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100" dirty="0" smtClean="0">
                          <a:solidFill>
                            <a:schemeClr val="tx1"/>
                          </a:solidFill>
                          <a:effectLst/>
                          <a:latin typeface="Arial" pitchFamily="34" charset="0"/>
                          <a:cs typeface="Arial" pitchFamily="34" charset="0"/>
                        </a:rPr>
                        <a:t>-</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100" dirty="0" smtClean="0">
                          <a:solidFill>
                            <a:schemeClr val="tx1"/>
                          </a:solidFill>
                          <a:effectLst/>
                          <a:latin typeface="Arial" pitchFamily="34" charset="0"/>
                          <a:cs typeface="Arial" pitchFamily="34" charset="0"/>
                        </a:rPr>
                        <a:t>-</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100" dirty="0" smtClean="0">
                          <a:solidFill>
                            <a:schemeClr val="tx1"/>
                          </a:solidFill>
                          <a:effectLst/>
                          <a:latin typeface="Arial" pitchFamily="34" charset="0"/>
                          <a:cs typeface="Arial" pitchFamily="34" charset="0"/>
                        </a:rPr>
                        <a:t>-</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510973">
                <a:tc>
                  <a:txBody>
                    <a:bodyPr/>
                    <a:lstStyle/>
                    <a:p>
                      <a:pPr algn="just">
                        <a:lnSpc>
                          <a:spcPct val="115000"/>
                        </a:lnSpc>
                        <a:spcAft>
                          <a:spcPts val="0"/>
                        </a:spcAft>
                      </a:pPr>
                      <a:r>
                        <a:rPr lang="pt-BR" sz="1000" b="0" dirty="0">
                          <a:solidFill>
                            <a:schemeClr val="tx1"/>
                          </a:solidFill>
                          <a:effectLst/>
                          <a:latin typeface="Arial" pitchFamily="34" charset="0"/>
                          <a:cs typeface="Arial" pitchFamily="34" charset="0"/>
                        </a:rPr>
                        <a:t>DESPESAS CUSTEADAS COM RECURSOS VINCULADOS À PARCELA DO PERCENTUAL MÍNIMO QUE NÃO FOI APLICADA EM AÇÕES E SERVIÇOS DE SAÚDE EM EXERCÍCIOS ANTERIORES³</a:t>
                      </a:r>
                      <a:endParaRPr lang="pt-BR" sz="14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800" dirty="0" smtClean="0">
                          <a:solidFill>
                            <a:schemeClr val="tx1"/>
                          </a:solidFill>
                          <a:effectLst/>
                          <a:latin typeface="Arial" pitchFamily="34" charset="0"/>
                          <a:ea typeface="Calibri"/>
                          <a:cs typeface="Arial" pitchFamily="34" charset="0"/>
                        </a:rPr>
                        <a:t>-</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100" dirty="0" smtClean="0">
                          <a:solidFill>
                            <a:schemeClr val="tx1"/>
                          </a:solidFill>
                          <a:effectLst/>
                          <a:latin typeface="Arial" pitchFamily="34" charset="0"/>
                          <a:cs typeface="Arial" pitchFamily="34" charset="0"/>
                        </a:rPr>
                        <a:t>-</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100" dirty="0" smtClean="0">
                          <a:solidFill>
                            <a:schemeClr val="tx1"/>
                          </a:solidFill>
                          <a:effectLst/>
                          <a:latin typeface="Arial" pitchFamily="34" charset="0"/>
                          <a:cs typeface="Arial" pitchFamily="34" charset="0"/>
                        </a:rPr>
                        <a:t>-</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100" dirty="0" smtClean="0">
                          <a:solidFill>
                            <a:schemeClr val="tx1"/>
                          </a:solidFill>
                          <a:effectLst/>
                          <a:latin typeface="Arial" pitchFamily="34" charset="0"/>
                          <a:cs typeface="Arial" pitchFamily="34" charset="0"/>
                        </a:rPr>
                        <a:t>-</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100" dirty="0" smtClean="0">
                          <a:solidFill>
                            <a:schemeClr val="tx1"/>
                          </a:solidFill>
                          <a:effectLst/>
                          <a:latin typeface="Arial" pitchFamily="34" charset="0"/>
                          <a:cs typeface="Arial" pitchFamily="34" charset="0"/>
                        </a:rPr>
                        <a:t>-</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100" dirty="0" smtClean="0">
                          <a:solidFill>
                            <a:schemeClr val="tx1"/>
                          </a:solidFill>
                          <a:effectLst/>
                          <a:latin typeface="Arial" pitchFamily="34" charset="0"/>
                          <a:cs typeface="Arial" pitchFamily="34" charset="0"/>
                        </a:rPr>
                        <a:t>-</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r>
              <a:tr h="419649">
                <a:tc>
                  <a:txBody>
                    <a:bodyPr/>
                    <a:lstStyle/>
                    <a:p>
                      <a:pPr algn="just">
                        <a:lnSpc>
                          <a:spcPct val="115000"/>
                        </a:lnSpc>
                        <a:spcAft>
                          <a:spcPts val="0"/>
                        </a:spcAft>
                      </a:pPr>
                      <a:r>
                        <a:rPr lang="pt-BR" sz="1100" dirty="0">
                          <a:solidFill>
                            <a:schemeClr val="tx1"/>
                          </a:solidFill>
                          <a:effectLst/>
                          <a:latin typeface="Arial" pitchFamily="34" charset="0"/>
                          <a:cs typeface="Arial" pitchFamily="34" charset="0"/>
                        </a:rPr>
                        <a:t>TOTAL DAS DESPESAS COM SAÚDE NÃO COMPUTADAS (V</a:t>
                      </a:r>
                      <a:r>
                        <a:rPr lang="pt-BR" sz="1050" dirty="0">
                          <a:solidFill>
                            <a:schemeClr val="tx1"/>
                          </a:solidFill>
                          <a:effectLst/>
                          <a:latin typeface="Arial" pitchFamily="34" charset="0"/>
                          <a:cs typeface="Arial" pitchFamily="34" charset="0"/>
                        </a:rPr>
                        <a:t>)</a:t>
                      </a:r>
                      <a:endParaRPr lang="pt-BR" sz="16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800" b="1" dirty="0" smtClean="0">
                          <a:solidFill>
                            <a:schemeClr val="tx1"/>
                          </a:solidFill>
                          <a:effectLst/>
                          <a:latin typeface="Arial" pitchFamily="34" charset="0"/>
                          <a:ea typeface="Calibri"/>
                          <a:cs typeface="Arial" pitchFamily="34" charset="0"/>
                        </a:rPr>
                        <a:t>-</a:t>
                      </a:r>
                      <a:endParaRPr lang="pt-BR" sz="18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100" b="1" dirty="0" smtClean="0">
                          <a:solidFill>
                            <a:schemeClr val="tx1"/>
                          </a:solidFill>
                          <a:effectLst/>
                          <a:latin typeface="Arial" pitchFamily="34" charset="0"/>
                          <a:cs typeface="Arial" pitchFamily="34" charset="0"/>
                        </a:rPr>
                        <a:t>-</a:t>
                      </a:r>
                      <a:endParaRPr lang="pt-BR" sz="18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b="1" dirty="0" smtClean="0">
                          <a:solidFill>
                            <a:schemeClr val="tx1"/>
                          </a:solidFill>
                          <a:effectLst/>
                          <a:latin typeface="Arial" pitchFamily="34" charset="0"/>
                          <a:cs typeface="Arial" pitchFamily="34" charset="0"/>
                        </a:rPr>
                        <a:t>556.278.823,35</a:t>
                      </a:r>
                      <a:endParaRPr lang="pt-BR" sz="18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b="1" dirty="0" smtClean="0">
                          <a:solidFill>
                            <a:schemeClr val="tx1"/>
                          </a:solidFill>
                          <a:effectLst/>
                          <a:latin typeface="Arial" pitchFamily="34" charset="0"/>
                          <a:cs typeface="Arial" pitchFamily="34" charset="0"/>
                        </a:rPr>
                        <a:t>59,03</a:t>
                      </a:r>
                      <a:endParaRPr lang="pt-BR" sz="18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b="1" dirty="0" smtClean="0">
                          <a:solidFill>
                            <a:schemeClr val="tx1"/>
                          </a:solidFill>
                          <a:effectLst/>
                          <a:latin typeface="Arial" pitchFamily="34" charset="0"/>
                          <a:cs typeface="Arial" pitchFamily="34" charset="0"/>
                        </a:rPr>
                        <a:t>230.966.652,70</a:t>
                      </a:r>
                      <a:endParaRPr lang="pt-BR" sz="18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100" b="1" dirty="0" smtClean="0">
                          <a:solidFill>
                            <a:schemeClr val="tx1"/>
                          </a:solidFill>
                          <a:effectLst/>
                          <a:latin typeface="Arial" pitchFamily="34" charset="0"/>
                          <a:cs typeface="Arial" pitchFamily="34" charset="0"/>
                        </a:rPr>
                        <a:t>67,89</a:t>
                      </a:r>
                      <a:endParaRPr lang="pt-BR" sz="18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3219452198"/>
              </p:ext>
            </p:extLst>
          </p:nvPr>
        </p:nvGraphicFramePr>
        <p:xfrm>
          <a:off x="142844" y="6286520"/>
          <a:ext cx="8856982" cy="432048"/>
        </p:xfrm>
        <a:graphic>
          <a:graphicData uri="http://schemas.openxmlformats.org/drawingml/2006/table">
            <a:tbl>
              <a:tblPr firstRow="1" firstCol="1" bandRow="1">
                <a:tableStyleId>{93296810-A885-4BE3-A3E7-6D5BEEA58F35}</a:tableStyleId>
              </a:tblPr>
              <a:tblGrid>
                <a:gridCol w="3643338"/>
                <a:gridCol w="1071570"/>
                <a:gridCol w="1071570"/>
                <a:gridCol w="1071570"/>
                <a:gridCol w="428628"/>
                <a:gridCol w="1071570"/>
                <a:gridCol w="498736"/>
              </a:tblGrid>
              <a:tr h="432048">
                <a:tc>
                  <a:txBody>
                    <a:bodyPr/>
                    <a:lstStyle/>
                    <a:p>
                      <a:pPr algn="ctr">
                        <a:lnSpc>
                          <a:spcPct val="115000"/>
                        </a:lnSpc>
                        <a:spcAft>
                          <a:spcPts val="0"/>
                        </a:spcAft>
                      </a:pPr>
                      <a:r>
                        <a:rPr lang="pt-BR" sz="1200" dirty="0">
                          <a:solidFill>
                            <a:schemeClr val="tx1"/>
                          </a:solidFill>
                          <a:effectLst/>
                          <a:latin typeface="Arial" pitchFamily="34" charset="0"/>
                          <a:cs typeface="Arial" pitchFamily="34" charset="0"/>
                        </a:rPr>
                        <a:t>TOTAL DAS DESPESAS COM AÇÕES E SERVIÇOS PÚBLICOS DE SAÚDE (VI) = (IV - V)</a:t>
                      </a:r>
                      <a:endParaRPr lang="pt-BR" sz="2000"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a:txBody>
                    <a:bodyPr/>
                    <a:lstStyle/>
                    <a:p>
                      <a:pPr algn="ctr">
                        <a:lnSpc>
                          <a:spcPct val="115000"/>
                        </a:lnSpc>
                        <a:spcAft>
                          <a:spcPts val="0"/>
                        </a:spcAft>
                      </a:pPr>
                      <a:r>
                        <a:rPr lang="pt-BR" sz="1100" dirty="0" smtClean="0">
                          <a:solidFill>
                            <a:schemeClr val="tx1"/>
                          </a:solidFill>
                          <a:latin typeface="Arial" pitchFamily="34" charset="0"/>
                          <a:cs typeface="Arial" pitchFamily="34" charset="0"/>
                        </a:rPr>
                        <a:t>-</a:t>
                      </a:r>
                      <a:r>
                        <a:rPr lang="pt-BR" sz="1100" dirty="0">
                          <a:solidFill>
                            <a:schemeClr val="tx1"/>
                          </a:solidFill>
                          <a:latin typeface="Arial" pitchFamily="34" charset="0"/>
                          <a:cs typeface="Arial" pitchFamily="34" charset="0"/>
                        </a:rPr>
                        <a:t> </a:t>
                      </a:r>
                    </a:p>
                  </a:txBody>
                  <a:tcPr marL="28575" marR="28575" marT="0" marB="0" anchor="ctr">
                    <a:solidFill>
                      <a:schemeClr val="accent3">
                        <a:lumMod val="60000"/>
                        <a:lumOff val="40000"/>
                      </a:schemeClr>
                    </a:solidFill>
                  </a:tcPr>
                </a:tc>
                <a:tc>
                  <a:txBody>
                    <a:bodyPr/>
                    <a:lstStyle/>
                    <a:p>
                      <a:pPr algn="ctr">
                        <a:lnSpc>
                          <a:spcPct val="115000"/>
                        </a:lnSpc>
                        <a:spcAft>
                          <a:spcPts val="0"/>
                        </a:spcAft>
                      </a:pPr>
                      <a:r>
                        <a:rPr lang="pt-BR" sz="1100" dirty="0" smtClean="0">
                          <a:solidFill>
                            <a:schemeClr val="tx1"/>
                          </a:solidFill>
                          <a:effectLst/>
                          <a:latin typeface="Arial" pitchFamily="34" charset="0"/>
                          <a:cs typeface="Arial" pitchFamily="34" charset="0"/>
                        </a:rPr>
                        <a:t>-</a:t>
                      </a:r>
                      <a:endParaRPr lang="pt-BR" sz="11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386.166.650,83</a:t>
                      </a:r>
                      <a:endParaRPr lang="pt-BR" sz="11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40,97</a:t>
                      </a:r>
                      <a:endParaRPr lang="pt-BR" sz="11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109.246.171,73</a:t>
                      </a:r>
                      <a:endParaRPr lang="pt-BR" sz="11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cs typeface="Arial" pitchFamily="34" charset="0"/>
                        </a:rPr>
                        <a:t>32,11</a:t>
                      </a:r>
                      <a:endParaRPr lang="pt-BR" sz="11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r>
            </a:tbl>
          </a:graphicData>
        </a:graphic>
      </p:graphicFrame>
      <p:sp>
        <p:nvSpPr>
          <p:cNvPr id="6" name="Rectangle 1"/>
          <p:cNvSpPr>
            <a:spLocks noChangeArrowheads="1"/>
          </p:cNvSpPr>
          <p:nvPr/>
        </p:nvSpPr>
        <p:spPr bwMode="auto">
          <a:xfrm>
            <a:off x="636588" y="37147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1" hangingPunct="1"/>
            <a:endParaRPr lang="pt-BR" smtClean="0">
              <a:solidFill>
                <a:prstClr val="black"/>
              </a:solidFill>
              <a:latin typeface="Arial" pitchFamily="34" charset="0"/>
              <a:cs typeface="Arial" pitchFamily="34" charset="0"/>
            </a:endParaRPr>
          </a:p>
        </p:txBody>
      </p:sp>
      <p:sp>
        <p:nvSpPr>
          <p:cNvPr id="11" name="CaixaDeTexto 8"/>
          <p:cNvSpPr txBox="1">
            <a:spLocks noChangeArrowheads="1"/>
          </p:cNvSpPr>
          <p:nvPr/>
        </p:nvSpPr>
        <p:spPr bwMode="auto">
          <a:xfrm>
            <a:off x="3203575" y="0"/>
            <a:ext cx="5940425" cy="400110"/>
          </a:xfrm>
          <a:prstGeom prst="rect">
            <a:avLst/>
          </a:prstGeom>
          <a:gradFill>
            <a:gsLst>
              <a:gs pos="0">
                <a:schemeClr val="accent3">
                  <a:lumMod val="75000"/>
                </a:schemeClr>
              </a:gs>
              <a:gs pos="80000">
                <a:schemeClr val="accent3">
                  <a:shade val="93000"/>
                  <a:satMod val="130000"/>
                </a:schemeClr>
              </a:gs>
              <a:gs pos="100000">
                <a:schemeClr val="accent3">
                  <a:shade val="94000"/>
                  <a:satMod val="135000"/>
                </a:schemeClr>
              </a:gs>
            </a:gsLst>
            <a:lin ang="16200000" scaled="0"/>
          </a:gradFill>
          <a:ln w="9525">
            <a:noFill/>
            <a:miter lim="800000"/>
            <a:headEnd/>
            <a:tailEnd/>
          </a:ln>
          <a:scene3d>
            <a:camera prst="orthographicFront"/>
            <a:lightRig rig="threePt" dir="t"/>
          </a:scene3d>
          <a:sp3d>
            <a:bevelT w="63500" h="25400"/>
          </a:sp3d>
        </p:spPr>
        <p:txBody>
          <a:bodyPr wrap="square">
            <a:spAutoFit/>
          </a:bodyPr>
          <a:lstStyle/>
          <a:p>
            <a:pPr eaLnBrk="1" hangingPunct="1"/>
            <a:r>
              <a:rPr lang="pt-BR" altLang="pt-BR" sz="2000" b="1" dirty="0" smtClean="0">
                <a:solidFill>
                  <a:prstClr val="white"/>
                </a:solidFill>
              </a:rPr>
              <a:t>1° RELATÓRIO QUADRIMESTRAL 2019</a:t>
            </a:r>
          </a:p>
        </p:txBody>
      </p:sp>
    </p:spTree>
    <p:extLst>
      <p:ext uri="{BB962C8B-B14F-4D97-AF65-F5344CB8AC3E}">
        <p14:creationId xmlns:p14="http://schemas.microsoft.com/office/powerpoint/2010/main" val="28288107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04813"/>
            <a:ext cx="9144000"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115000"/>
              </a:lnSpc>
              <a:spcBef>
                <a:spcPts val="0"/>
              </a:spcBef>
              <a:spcAft>
                <a:spcPts val="1000"/>
              </a:spcAft>
              <a:defRPr/>
            </a:pPr>
            <a:endParaRPr lang="pt-BR" sz="2800" dirty="0">
              <a:solidFill>
                <a:prstClr val="white"/>
              </a:solidFill>
              <a:ea typeface="Calibri"/>
              <a:cs typeface="Times New Roman"/>
            </a:endParaRPr>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pic>
        <p:nvPicPr>
          <p:cNvPr id="28677" name="Picture 3"/>
          <p:cNvPicPr>
            <a:picLocks noChangeAspect="1" noChangeArrowheads="1"/>
          </p:cNvPicPr>
          <p:nvPr/>
        </p:nvPicPr>
        <p:blipFill>
          <a:blip r:embed="rId2" cstate="print">
            <a:lum bright="2000" contrast="-4000"/>
          </a:blip>
          <a:srcRect/>
          <a:stretch>
            <a:fillRect/>
          </a:stretch>
        </p:blipFill>
        <p:spPr bwMode="auto">
          <a:xfrm>
            <a:off x="250825" y="71438"/>
            <a:ext cx="2624138" cy="620712"/>
          </a:xfrm>
          <a:prstGeom prst="rect">
            <a:avLst/>
          </a:prstGeom>
          <a:noFill/>
          <a:ln w="9525">
            <a:noFill/>
            <a:miter lim="800000"/>
            <a:headEnd/>
            <a:tailEnd/>
          </a:ln>
        </p:spPr>
      </p:pic>
      <p:sp>
        <p:nvSpPr>
          <p:cNvPr id="28678" name="CaixaDeTexto 10"/>
          <p:cNvSpPr txBox="1">
            <a:spLocks noChangeArrowheads="1"/>
          </p:cNvSpPr>
          <p:nvPr/>
        </p:nvSpPr>
        <p:spPr bwMode="auto">
          <a:xfrm>
            <a:off x="468313" y="1773238"/>
            <a:ext cx="8135937" cy="668337"/>
          </a:xfrm>
          <a:prstGeom prst="rect">
            <a:avLst/>
          </a:prstGeom>
          <a:noFill/>
          <a:ln w="9525">
            <a:noFill/>
            <a:miter lim="800000"/>
            <a:headEnd/>
            <a:tailEnd/>
          </a:ln>
        </p:spPr>
        <p:txBody>
          <a:bodyPr>
            <a:spAutoFit/>
          </a:bodyPr>
          <a:lstStyle/>
          <a:p>
            <a:pPr indent="809625" algn="ctr" eaLnBrk="1" hangingPunct="1">
              <a:lnSpc>
                <a:spcPct val="150000"/>
              </a:lnSpc>
            </a:pPr>
            <a:r>
              <a:rPr lang="pt-BR" altLang="pt-BR" sz="2800">
                <a:solidFill>
                  <a:srgbClr val="002060"/>
                </a:solidFill>
              </a:rPr>
              <a:t>	</a:t>
            </a:r>
            <a:endParaRPr lang="pt-BR" altLang="pt-BR" sz="2800" b="1">
              <a:solidFill>
                <a:srgbClr val="002060"/>
              </a:solidFill>
              <a:latin typeface="Calibri" pitchFamily="34" charset="0"/>
            </a:endParaRPr>
          </a:p>
        </p:txBody>
      </p:sp>
      <p:sp>
        <p:nvSpPr>
          <p:cNvPr id="2" name="CaixaDeTexto 1"/>
          <p:cNvSpPr txBox="1"/>
          <p:nvPr/>
        </p:nvSpPr>
        <p:spPr>
          <a:xfrm>
            <a:off x="214282" y="714356"/>
            <a:ext cx="8640762" cy="4375557"/>
          </a:xfrm>
          <a:prstGeom prst="rect">
            <a:avLst/>
          </a:prstGeom>
          <a:noFill/>
          <a:ln w="28575">
            <a:solidFill>
              <a:schemeClr val="accent3">
                <a:lumMod val="50000"/>
              </a:schemeClr>
            </a:solidFill>
          </a:ln>
        </p:spPr>
        <p:txBody>
          <a:bodyPr>
            <a:spAutoFit/>
          </a:bodyPr>
          <a:lstStyle/>
          <a:p>
            <a:pPr indent="450850" algn="just" eaLnBrk="1" hangingPunct="1">
              <a:lnSpc>
                <a:spcPct val="150000"/>
              </a:lnSpc>
              <a:spcAft>
                <a:spcPts val="1000"/>
              </a:spcAft>
              <a:defRPr/>
            </a:pPr>
            <a:r>
              <a:rPr lang="pt-BR" dirty="0">
                <a:latin typeface="Arial" panose="020B0604020202020204" pitchFamily="34" charset="0"/>
                <a:ea typeface="Calibri"/>
                <a:cs typeface="Arial" panose="020B0604020202020204" pitchFamily="34" charset="0"/>
              </a:rPr>
              <a:t>O </a:t>
            </a:r>
            <a:r>
              <a:rPr lang="pt-BR" u="sng" dirty="0">
                <a:latin typeface="Arial" panose="020B0604020202020204" pitchFamily="34" charset="0"/>
                <a:ea typeface="Calibri"/>
                <a:cs typeface="Arial" panose="020B0604020202020204" pitchFamily="34" charset="0"/>
              </a:rPr>
              <a:t>5º quadro</a:t>
            </a:r>
            <a:r>
              <a:rPr lang="pt-BR" dirty="0">
                <a:latin typeface="Arial" panose="020B0604020202020204" pitchFamily="34" charset="0"/>
                <a:ea typeface="Calibri"/>
                <a:cs typeface="Arial" panose="020B0604020202020204" pitchFamily="34" charset="0"/>
              </a:rPr>
              <a:t> demonstra o </a:t>
            </a:r>
            <a:r>
              <a:rPr lang="pt-BR" b="1" dirty="0">
                <a:latin typeface="Arial" panose="020B0604020202020204" pitchFamily="34" charset="0"/>
                <a:ea typeface="Calibri"/>
                <a:cs typeface="Arial" panose="020B0604020202020204" pitchFamily="34" charset="0"/>
              </a:rPr>
              <a:t>percentual aplicado em ASPS </a:t>
            </a:r>
            <a:r>
              <a:rPr lang="pt-BR" dirty="0">
                <a:latin typeface="Arial" panose="020B0604020202020204" pitchFamily="34" charset="0"/>
                <a:ea typeface="Calibri"/>
                <a:cs typeface="Arial" panose="020B0604020202020204" pitchFamily="34" charset="0"/>
              </a:rPr>
              <a:t>pelo ente federado.  O </a:t>
            </a:r>
            <a:r>
              <a:rPr lang="pt-BR" u="sng" dirty="0">
                <a:latin typeface="Arial" panose="020B0604020202020204" pitchFamily="34" charset="0"/>
                <a:ea typeface="Calibri"/>
                <a:cs typeface="Arial" panose="020B0604020202020204" pitchFamily="34" charset="0"/>
              </a:rPr>
              <a:t>percentual mínimo a ser aplicado </a:t>
            </a:r>
            <a:r>
              <a:rPr lang="pt-BR" dirty="0">
                <a:latin typeface="Arial" panose="020B0604020202020204" pitchFamily="34" charset="0"/>
                <a:ea typeface="Calibri"/>
                <a:cs typeface="Arial" panose="020B0604020202020204" pitchFamily="34" charset="0"/>
              </a:rPr>
              <a:t>está estabelecido na LC 141/2012. Este percentual é calculado pela divisão entre o </a:t>
            </a:r>
            <a:r>
              <a:rPr lang="pt-BR" i="1" dirty="0">
                <a:latin typeface="Arial" panose="020B0604020202020204" pitchFamily="34" charset="0"/>
                <a:ea typeface="Calibri"/>
                <a:cs typeface="Arial" panose="020B0604020202020204" pitchFamily="34" charset="0"/>
              </a:rPr>
              <a:t>Total das Despesas com ASPS e o Total das Receitas Vinculadas à </a:t>
            </a:r>
            <a:r>
              <a:rPr lang="pt-BR" dirty="0">
                <a:latin typeface="Arial" panose="020B0604020202020204" pitchFamily="34" charset="0"/>
                <a:ea typeface="Calibri"/>
                <a:cs typeface="Arial" panose="020B0604020202020204" pitchFamily="34" charset="0"/>
              </a:rPr>
              <a:t>Ações e Serviços Públicos em Saúde - </a:t>
            </a:r>
            <a:r>
              <a:rPr lang="pt-BR" i="1" dirty="0" smtClean="0">
                <a:latin typeface="Arial" panose="020B0604020202020204" pitchFamily="34" charset="0"/>
                <a:ea typeface="Calibri"/>
                <a:cs typeface="Arial" panose="020B0604020202020204" pitchFamily="34" charset="0"/>
              </a:rPr>
              <a:t>ASPS</a:t>
            </a:r>
            <a:r>
              <a:rPr lang="pt-BR" i="1" dirty="0">
                <a:latin typeface="Arial" panose="020B0604020202020204" pitchFamily="34" charset="0"/>
                <a:ea typeface="Calibri"/>
                <a:cs typeface="Arial" panose="020B0604020202020204" pitchFamily="34" charset="0"/>
              </a:rPr>
              <a:t>, </a:t>
            </a:r>
            <a:r>
              <a:rPr lang="pt-BR" dirty="0">
                <a:latin typeface="Arial" panose="020B0604020202020204" pitchFamily="34" charset="0"/>
                <a:ea typeface="Calibri"/>
                <a:cs typeface="Arial" panose="020B0604020202020204" pitchFamily="34" charset="0"/>
              </a:rPr>
              <a:t>multiplicado por 100. </a:t>
            </a:r>
          </a:p>
          <a:p>
            <a:pPr algn="just" eaLnBrk="1" hangingPunct="1">
              <a:lnSpc>
                <a:spcPct val="150000"/>
              </a:lnSpc>
              <a:spcAft>
                <a:spcPts val="1000"/>
              </a:spcAft>
              <a:defRPr/>
            </a:pPr>
            <a:r>
              <a:rPr lang="pt-BR" dirty="0">
                <a:latin typeface="Arial" panose="020B0604020202020204" pitchFamily="34" charset="0"/>
                <a:ea typeface="Calibri"/>
                <a:cs typeface="Arial" panose="020B0604020202020204" pitchFamily="34" charset="0"/>
              </a:rPr>
              <a:t>          O </a:t>
            </a:r>
            <a:r>
              <a:rPr lang="pt-BR" b="1" dirty="0">
                <a:latin typeface="Arial" panose="020B0604020202020204" pitchFamily="34" charset="0"/>
                <a:ea typeface="Calibri"/>
                <a:cs typeface="Arial" panose="020B0604020202020204" pitchFamily="34" charset="0"/>
              </a:rPr>
              <a:t>limite mínimo exigido é anual </a:t>
            </a:r>
            <a:r>
              <a:rPr lang="pt-BR" dirty="0">
                <a:latin typeface="Arial" panose="020B0604020202020204" pitchFamily="34" charset="0"/>
                <a:ea typeface="Calibri"/>
                <a:cs typeface="Arial" panose="020B0604020202020204" pitchFamily="34" charset="0"/>
              </a:rPr>
              <a:t>e, portanto, pode apresentar-se em </a:t>
            </a:r>
            <a:r>
              <a:rPr lang="pt-BR" b="1" dirty="0">
                <a:latin typeface="Arial" panose="020B0604020202020204" pitchFamily="34" charset="0"/>
                <a:ea typeface="Calibri"/>
                <a:cs typeface="Arial" panose="020B0604020202020204" pitchFamily="34" charset="0"/>
              </a:rPr>
              <a:t>determinados meses com percentuais inferiores ao exigido</a:t>
            </a:r>
            <a:r>
              <a:rPr lang="pt-BR" dirty="0">
                <a:latin typeface="Arial" panose="020B0604020202020204" pitchFamily="34" charset="0"/>
                <a:ea typeface="Calibri"/>
                <a:cs typeface="Arial" panose="020B0604020202020204" pitchFamily="34" charset="0"/>
              </a:rPr>
              <a:t>.  Sendo assim, nos cincos primeiros bimestres do exercício, este quadro servirá para o </a:t>
            </a:r>
            <a:r>
              <a:rPr lang="pt-BR" b="1" dirty="0">
                <a:latin typeface="Arial" panose="020B0604020202020204" pitchFamily="34" charset="0"/>
                <a:ea typeface="Calibri"/>
                <a:cs typeface="Arial" panose="020B0604020202020204" pitchFamily="34" charset="0"/>
              </a:rPr>
              <a:t>monitoramento das diferenças entre receitas e despesas previstas e efetivamente realizadas</a:t>
            </a:r>
            <a:r>
              <a:rPr lang="pt-BR" dirty="0">
                <a:latin typeface="Arial" panose="020B0604020202020204" pitchFamily="34" charset="0"/>
                <a:ea typeface="Calibri"/>
                <a:cs typeface="Arial" panose="020B0604020202020204" pitchFamily="34" charset="0"/>
              </a:rPr>
              <a:t>.</a:t>
            </a:r>
          </a:p>
        </p:txBody>
      </p:sp>
      <p:graphicFrame>
        <p:nvGraphicFramePr>
          <p:cNvPr id="6" name="Tabela 5"/>
          <p:cNvGraphicFramePr>
            <a:graphicFrameLocks noGrp="1"/>
          </p:cNvGraphicFramePr>
          <p:nvPr>
            <p:extLst>
              <p:ext uri="{D42A27DB-BD31-4B8C-83A1-F6EECF244321}">
                <p14:modId xmlns:p14="http://schemas.microsoft.com/office/powerpoint/2010/main" val="2137494749"/>
              </p:ext>
            </p:extLst>
          </p:nvPr>
        </p:nvGraphicFramePr>
        <p:xfrm>
          <a:off x="269890" y="5301208"/>
          <a:ext cx="8604219" cy="1152128"/>
        </p:xfrm>
        <a:graphic>
          <a:graphicData uri="http://schemas.openxmlformats.org/drawingml/2006/table">
            <a:tbl>
              <a:tblPr firstRow="1" firstCol="1" bandRow="1">
                <a:tableStyleId>{F5AB1C69-6EDB-4FF4-983F-18BD219EF322}</a:tableStyleId>
              </a:tblPr>
              <a:tblGrid>
                <a:gridCol w="6181632"/>
                <a:gridCol w="2422587"/>
              </a:tblGrid>
              <a:tr h="1152128">
                <a:tc>
                  <a:txBody>
                    <a:bodyPr/>
                    <a:lstStyle/>
                    <a:p>
                      <a:pPr algn="ctr">
                        <a:lnSpc>
                          <a:spcPct val="115000"/>
                        </a:lnSpc>
                        <a:spcAft>
                          <a:spcPts val="0"/>
                        </a:spcAft>
                      </a:pPr>
                      <a:r>
                        <a:rPr lang="pt-BR" sz="1600" dirty="0">
                          <a:solidFill>
                            <a:schemeClr val="tx1"/>
                          </a:solidFill>
                          <a:effectLst/>
                        </a:rPr>
                        <a:t>PERCENTUAL DE APLICAÇÃO EM AÇÕES E SERVIÇOS PÚBLICOS DE SAÚDE SOBRE A RECEITA DE IMPOSTOS LÍQUIDA E TRANSFERÊNCIAS CONSTITUCIONAIS E LEGAIS (VII%) = (</a:t>
                      </a:r>
                      <a:r>
                        <a:rPr lang="pt-BR" sz="1600" dirty="0" smtClean="0">
                          <a:solidFill>
                            <a:schemeClr val="tx1"/>
                          </a:solidFill>
                          <a:effectLst/>
                        </a:rPr>
                        <a:t>VIi </a:t>
                      </a:r>
                      <a:r>
                        <a:rPr lang="pt-BR" sz="1600" dirty="0">
                          <a:solidFill>
                            <a:schemeClr val="tx1"/>
                          </a:solidFill>
                          <a:effectLst/>
                        </a:rPr>
                        <a:t>/ </a:t>
                      </a:r>
                      <a:r>
                        <a:rPr lang="pt-BR" sz="1600" dirty="0" err="1">
                          <a:solidFill>
                            <a:schemeClr val="tx1"/>
                          </a:solidFill>
                          <a:effectLst/>
                        </a:rPr>
                        <a:t>IIIb</a:t>
                      </a:r>
                      <a:r>
                        <a:rPr lang="pt-BR" sz="1600" dirty="0">
                          <a:solidFill>
                            <a:schemeClr val="tx1"/>
                          </a:solidFill>
                          <a:effectLst/>
                        </a:rPr>
                        <a:t> x 100) - LIMITE CONSTITUCIONAL 15</a:t>
                      </a:r>
                      <a:r>
                        <a:rPr lang="pt-BR" sz="1600" dirty="0" smtClean="0">
                          <a:solidFill>
                            <a:schemeClr val="tx1"/>
                          </a:solidFill>
                          <a:effectLst/>
                        </a:rPr>
                        <a:t>% 4 </a:t>
                      </a:r>
                      <a:r>
                        <a:rPr lang="pt-BR" sz="1600" dirty="0">
                          <a:solidFill>
                            <a:schemeClr val="tx1"/>
                          </a:solidFill>
                          <a:effectLst/>
                        </a:rPr>
                        <a:t>e 5</a:t>
                      </a:r>
                      <a:endParaRPr lang="pt-BR" sz="2800" dirty="0">
                        <a:solidFill>
                          <a:schemeClr val="tx1"/>
                        </a:solidFill>
                        <a:effectLst/>
                        <a:latin typeface="Calibri"/>
                        <a:ea typeface="Calibri"/>
                        <a:cs typeface="Times New Roman"/>
                      </a:endParaRPr>
                    </a:p>
                  </a:txBody>
                  <a:tcPr marL="0" marR="28575" marT="0" marB="0" anchor="ctr">
                    <a:solidFill>
                      <a:schemeClr val="accent3">
                        <a:lumMod val="60000"/>
                        <a:lumOff val="40000"/>
                      </a:schemeClr>
                    </a:solidFill>
                  </a:tcPr>
                </a:tc>
                <a:tc>
                  <a:txBody>
                    <a:bodyPr/>
                    <a:lstStyle/>
                    <a:p>
                      <a:pPr algn="ctr">
                        <a:lnSpc>
                          <a:spcPct val="115000"/>
                        </a:lnSpc>
                        <a:spcAft>
                          <a:spcPts val="0"/>
                        </a:spcAft>
                      </a:pPr>
                      <a:r>
                        <a:rPr lang="pt-BR" sz="2000" dirty="0" smtClean="0">
                          <a:solidFill>
                            <a:schemeClr val="tx1"/>
                          </a:solidFill>
                          <a:effectLst/>
                        </a:rPr>
                        <a:t>14,50</a:t>
                      </a:r>
                      <a:endParaRPr lang="pt-BR" sz="2000" dirty="0">
                        <a:solidFill>
                          <a:schemeClr val="tx1"/>
                        </a:solidFill>
                        <a:effectLst/>
                        <a:latin typeface="Calibri"/>
                        <a:ea typeface="Calibri"/>
                        <a:cs typeface="Times New Roman"/>
                      </a:endParaRPr>
                    </a:p>
                  </a:txBody>
                  <a:tcPr marL="28575" marR="28575" marT="0" marB="0" anchor="ctr">
                    <a:solidFill>
                      <a:schemeClr val="accent3">
                        <a:lumMod val="60000"/>
                        <a:lumOff val="40000"/>
                      </a:schemeClr>
                    </a:solidFill>
                  </a:tcPr>
                </a:tc>
              </a:tr>
            </a:tbl>
          </a:graphicData>
        </a:graphic>
      </p:graphicFrame>
      <p:sp>
        <p:nvSpPr>
          <p:cNvPr id="10" name="CaixaDeTexto 8"/>
          <p:cNvSpPr txBox="1">
            <a:spLocks noChangeArrowheads="1"/>
          </p:cNvSpPr>
          <p:nvPr/>
        </p:nvSpPr>
        <p:spPr bwMode="auto">
          <a:xfrm>
            <a:off x="3203575" y="0"/>
            <a:ext cx="5940425" cy="400110"/>
          </a:xfrm>
          <a:prstGeom prst="rect">
            <a:avLst/>
          </a:prstGeom>
          <a:gradFill>
            <a:gsLst>
              <a:gs pos="0">
                <a:schemeClr val="accent3">
                  <a:lumMod val="75000"/>
                </a:schemeClr>
              </a:gs>
              <a:gs pos="80000">
                <a:schemeClr val="accent3">
                  <a:shade val="93000"/>
                  <a:satMod val="130000"/>
                </a:schemeClr>
              </a:gs>
              <a:gs pos="100000">
                <a:schemeClr val="accent3">
                  <a:shade val="94000"/>
                  <a:satMod val="135000"/>
                </a:schemeClr>
              </a:gs>
            </a:gsLst>
            <a:lin ang="16200000" scaled="0"/>
          </a:gradFill>
          <a:ln w="9525">
            <a:noFill/>
            <a:miter lim="800000"/>
            <a:headEnd/>
            <a:tailEnd/>
          </a:ln>
          <a:scene3d>
            <a:camera prst="orthographicFront"/>
            <a:lightRig rig="threePt" dir="t"/>
          </a:scene3d>
          <a:sp3d>
            <a:bevelT w="63500" h="25400"/>
          </a:sp3d>
        </p:spPr>
        <p:txBody>
          <a:bodyPr wrap="square">
            <a:spAutoFit/>
          </a:bodyPr>
          <a:lstStyle/>
          <a:p>
            <a:pPr eaLnBrk="1" hangingPunct="1"/>
            <a:r>
              <a:rPr lang="pt-BR" altLang="pt-BR" sz="2000" b="1" dirty="0" smtClean="0">
                <a:solidFill>
                  <a:prstClr val="white"/>
                </a:solidFill>
              </a:rPr>
              <a:t>1° RELATÓRIO QUADRIMESTRAL 2019</a:t>
            </a:r>
          </a:p>
        </p:txBody>
      </p:sp>
    </p:spTree>
    <p:extLst>
      <p:ext uri="{BB962C8B-B14F-4D97-AF65-F5344CB8AC3E}">
        <p14:creationId xmlns:p14="http://schemas.microsoft.com/office/powerpoint/2010/main" val="25831711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04813"/>
            <a:ext cx="9144000"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115000"/>
              </a:lnSpc>
              <a:spcBef>
                <a:spcPts val="0"/>
              </a:spcBef>
              <a:spcAft>
                <a:spcPts val="1000"/>
              </a:spcAft>
              <a:defRPr/>
            </a:pPr>
            <a:endParaRPr lang="pt-BR" sz="2800" dirty="0">
              <a:solidFill>
                <a:prstClr val="white"/>
              </a:solidFill>
              <a:ea typeface="Calibri"/>
              <a:cs typeface="Times New Roman"/>
            </a:endParaRPr>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pic>
        <p:nvPicPr>
          <p:cNvPr id="29701" name="Picture 3"/>
          <p:cNvPicPr>
            <a:picLocks noChangeAspect="1" noChangeArrowheads="1"/>
          </p:cNvPicPr>
          <p:nvPr/>
        </p:nvPicPr>
        <p:blipFill>
          <a:blip r:embed="rId2" cstate="print">
            <a:lum bright="2000" contrast="-4000"/>
          </a:blip>
          <a:srcRect/>
          <a:stretch>
            <a:fillRect/>
          </a:stretch>
        </p:blipFill>
        <p:spPr bwMode="auto">
          <a:xfrm>
            <a:off x="250825" y="71438"/>
            <a:ext cx="2624138" cy="620712"/>
          </a:xfrm>
          <a:prstGeom prst="rect">
            <a:avLst/>
          </a:prstGeom>
          <a:noFill/>
          <a:ln w="9525">
            <a:noFill/>
            <a:miter lim="800000"/>
            <a:headEnd/>
            <a:tailEnd/>
          </a:ln>
        </p:spPr>
      </p:pic>
      <p:sp>
        <p:nvSpPr>
          <p:cNvPr id="29702" name="CaixaDeTexto 10"/>
          <p:cNvSpPr txBox="1">
            <a:spLocks noChangeArrowheads="1"/>
          </p:cNvSpPr>
          <p:nvPr/>
        </p:nvSpPr>
        <p:spPr bwMode="auto">
          <a:xfrm>
            <a:off x="468313" y="1773238"/>
            <a:ext cx="8135937" cy="668337"/>
          </a:xfrm>
          <a:prstGeom prst="rect">
            <a:avLst/>
          </a:prstGeom>
          <a:noFill/>
          <a:ln w="9525">
            <a:noFill/>
            <a:miter lim="800000"/>
            <a:headEnd/>
            <a:tailEnd/>
          </a:ln>
        </p:spPr>
        <p:txBody>
          <a:bodyPr>
            <a:spAutoFit/>
          </a:bodyPr>
          <a:lstStyle/>
          <a:p>
            <a:pPr indent="809625" algn="ctr" eaLnBrk="1" hangingPunct="1">
              <a:lnSpc>
                <a:spcPct val="150000"/>
              </a:lnSpc>
            </a:pPr>
            <a:r>
              <a:rPr lang="pt-BR" altLang="pt-BR" sz="2800">
                <a:solidFill>
                  <a:srgbClr val="002060"/>
                </a:solidFill>
              </a:rPr>
              <a:t>	</a:t>
            </a:r>
            <a:endParaRPr lang="pt-BR" altLang="pt-BR" sz="2800" b="1">
              <a:solidFill>
                <a:srgbClr val="002060"/>
              </a:solidFill>
              <a:latin typeface="Calibri" pitchFamily="34" charset="0"/>
            </a:endParaRPr>
          </a:p>
        </p:txBody>
      </p:sp>
      <p:sp>
        <p:nvSpPr>
          <p:cNvPr id="29704" name="CaixaDeTexto 10"/>
          <p:cNvSpPr txBox="1">
            <a:spLocks noChangeArrowheads="1"/>
          </p:cNvSpPr>
          <p:nvPr/>
        </p:nvSpPr>
        <p:spPr bwMode="auto">
          <a:xfrm>
            <a:off x="250825" y="773113"/>
            <a:ext cx="8496300" cy="4524315"/>
          </a:xfrm>
          <a:prstGeom prst="rect">
            <a:avLst/>
          </a:prstGeom>
          <a:noFill/>
          <a:ln w="28575">
            <a:solidFill>
              <a:schemeClr val="accent3">
                <a:lumMod val="50000"/>
              </a:schemeClr>
            </a:solidFill>
            <a:miter lim="800000"/>
            <a:headEnd/>
            <a:tailEnd/>
          </a:ln>
        </p:spPr>
        <p:txBody>
          <a:bodyPr>
            <a:spAutoFit/>
          </a:bodyPr>
          <a:lstStyle/>
          <a:p>
            <a:pPr indent="531813" algn="just" defTabSz="625475">
              <a:lnSpc>
                <a:spcPct val="150000"/>
              </a:lnSpc>
              <a:spcAft>
                <a:spcPts val="1000"/>
              </a:spcAft>
            </a:pPr>
            <a:r>
              <a:rPr lang="pt-BR" altLang="pt-BR" sz="2400" dirty="0">
                <a:ea typeface="Calibri" pitchFamily="34" charset="0"/>
              </a:rPr>
              <a:t>O </a:t>
            </a:r>
            <a:r>
              <a:rPr lang="pt-BR" altLang="pt-BR" sz="2400" u="sng" dirty="0">
                <a:ea typeface="Calibri" pitchFamily="34" charset="0"/>
              </a:rPr>
              <a:t>6º quadro</a:t>
            </a:r>
            <a:r>
              <a:rPr lang="pt-BR" altLang="pt-BR" sz="2400" dirty="0">
                <a:ea typeface="Calibri" pitchFamily="34" charset="0"/>
              </a:rPr>
              <a:t> representa o valor referente a </a:t>
            </a:r>
            <a:r>
              <a:rPr lang="pt-BR" altLang="pt-BR" sz="2400" b="1" dirty="0">
                <a:ea typeface="Calibri" pitchFamily="34" charset="0"/>
              </a:rPr>
              <a:t>diferença</a:t>
            </a:r>
            <a:r>
              <a:rPr lang="pt-BR" altLang="pt-BR" sz="2400" dirty="0">
                <a:ea typeface="Calibri" pitchFamily="34" charset="0"/>
              </a:rPr>
              <a:t> entre o </a:t>
            </a:r>
            <a:r>
              <a:rPr lang="pt-BR" altLang="pt-BR" sz="2400" b="1" dirty="0">
                <a:ea typeface="Calibri" pitchFamily="34" charset="0"/>
              </a:rPr>
              <a:t>valor executado </a:t>
            </a:r>
            <a:r>
              <a:rPr lang="pt-BR" altLang="pt-BR" sz="2400" dirty="0">
                <a:ea typeface="Calibri" pitchFamily="34" charset="0"/>
              </a:rPr>
              <a:t>e o </a:t>
            </a:r>
            <a:r>
              <a:rPr lang="pt-BR" altLang="pt-BR" sz="2400" b="1" dirty="0">
                <a:ea typeface="Calibri" pitchFamily="34" charset="0"/>
              </a:rPr>
              <a:t>limite mínimo constitucional</a:t>
            </a:r>
            <a:r>
              <a:rPr lang="pt-BR" altLang="pt-BR" sz="2400" dirty="0">
                <a:ea typeface="Calibri" pitchFamily="34" charset="0"/>
              </a:rPr>
              <a:t>.  Valor precedido de sinal negativo significa que o valor aplicado no exercício é inferior ao mínimo estabelecido. Caso o valor registrado seja negativo no último bimestre do exercício, deverá compor o quadro “</a:t>
            </a:r>
            <a:r>
              <a:rPr lang="pt-BR" altLang="pt-BR" sz="2400" i="1" dirty="0">
                <a:ea typeface="Calibri" pitchFamily="34" charset="0"/>
              </a:rPr>
              <a:t>controle do valor referente ao percentual mínimo não cumprido em exercícios anteriores para fins de aplicação dos recursos vinculados”.</a:t>
            </a:r>
            <a:endParaRPr lang="pt-BR" altLang="pt-BR" sz="2400" dirty="0">
              <a:ea typeface="Calibri" pitchFamily="34" charset="0"/>
            </a:endParaRPr>
          </a:p>
        </p:txBody>
      </p:sp>
      <p:graphicFrame>
        <p:nvGraphicFramePr>
          <p:cNvPr id="2" name="Tabela 1"/>
          <p:cNvGraphicFramePr>
            <a:graphicFrameLocks noGrp="1"/>
          </p:cNvGraphicFramePr>
          <p:nvPr>
            <p:extLst>
              <p:ext uri="{D42A27DB-BD31-4B8C-83A1-F6EECF244321}">
                <p14:modId xmlns:p14="http://schemas.microsoft.com/office/powerpoint/2010/main" val="302719745"/>
              </p:ext>
            </p:extLst>
          </p:nvPr>
        </p:nvGraphicFramePr>
        <p:xfrm>
          <a:off x="250825" y="5517232"/>
          <a:ext cx="8496300" cy="1152128"/>
        </p:xfrm>
        <a:graphic>
          <a:graphicData uri="http://schemas.openxmlformats.org/drawingml/2006/table">
            <a:tbl>
              <a:tblPr firstRow="1" firstCol="1" bandRow="1">
                <a:tableStyleId>{F5AB1C69-6EDB-4FF4-983F-18BD219EF322}</a:tableStyleId>
              </a:tblPr>
              <a:tblGrid>
                <a:gridCol w="6104099"/>
                <a:gridCol w="2392201"/>
              </a:tblGrid>
              <a:tr h="1152128">
                <a:tc>
                  <a:txBody>
                    <a:bodyPr/>
                    <a:lstStyle/>
                    <a:p>
                      <a:pPr algn="ctr">
                        <a:lnSpc>
                          <a:spcPct val="115000"/>
                        </a:lnSpc>
                        <a:spcAft>
                          <a:spcPts val="0"/>
                        </a:spcAft>
                      </a:pPr>
                      <a:r>
                        <a:rPr lang="pt-BR" sz="1800" dirty="0">
                          <a:solidFill>
                            <a:schemeClr val="tx1"/>
                          </a:solidFill>
                          <a:effectLst/>
                        </a:rPr>
                        <a:t>VALOR REFERENTE À DIFERENÇA ENTRE O VALOR EXECUTADO E O LIMITE MÍNIMO CONSTITUCIONAL [(VIi - (15*</a:t>
                      </a:r>
                      <a:r>
                        <a:rPr lang="pt-BR" sz="1800" dirty="0" err="1">
                          <a:solidFill>
                            <a:schemeClr val="tx1"/>
                          </a:solidFill>
                          <a:effectLst/>
                        </a:rPr>
                        <a:t>IIIb</a:t>
                      </a:r>
                      <a:r>
                        <a:rPr lang="pt-BR" sz="1800" dirty="0">
                          <a:solidFill>
                            <a:schemeClr val="tx1"/>
                          </a:solidFill>
                          <a:effectLst/>
                        </a:rPr>
                        <a:t>)/100)]</a:t>
                      </a:r>
                      <a:r>
                        <a:rPr lang="pt-BR" sz="1800" dirty="0" smtClean="0">
                          <a:solidFill>
                            <a:schemeClr val="tx1"/>
                          </a:solidFill>
                          <a:effectLst/>
                        </a:rPr>
                        <a:t>6</a:t>
                      </a:r>
                      <a:endParaRPr lang="pt-BR" sz="3200" dirty="0">
                        <a:solidFill>
                          <a:schemeClr val="tx1"/>
                        </a:solidFill>
                        <a:effectLst/>
                        <a:latin typeface="Calibri"/>
                        <a:ea typeface="Calibri"/>
                        <a:cs typeface="Times New Roman"/>
                      </a:endParaRPr>
                    </a:p>
                  </a:txBody>
                  <a:tcPr marL="0" marR="28575" marT="0" marB="0" anchor="ctr">
                    <a:solidFill>
                      <a:schemeClr val="accent3">
                        <a:lumMod val="60000"/>
                        <a:lumOff val="40000"/>
                      </a:schemeClr>
                    </a:solidFill>
                  </a:tcPr>
                </a:tc>
                <a:tc>
                  <a:txBody>
                    <a:bodyPr/>
                    <a:lstStyle/>
                    <a:p>
                      <a:pPr algn="ctr">
                        <a:lnSpc>
                          <a:spcPct val="115000"/>
                        </a:lnSpc>
                        <a:spcAft>
                          <a:spcPts val="0"/>
                        </a:spcAft>
                      </a:pPr>
                      <a:r>
                        <a:rPr lang="pt-BR" sz="2000" dirty="0" smtClean="0">
                          <a:solidFill>
                            <a:schemeClr val="tx1"/>
                          </a:solidFill>
                          <a:effectLst/>
                        </a:rPr>
                        <a:t>(3.708.875,92)</a:t>
                      </a:r>
                      <a:endParaRPr lang="pt-BR" sz="2000" dirty="0">
                        <a:solidFill>
                          <a:schemeClr val="tx1"/>
                        </a:solidFill>
                        <a:effectLst/>
                        <a:latin typeface="Calibri"/>
                        <a:ea typeface="Calibri"/>
                        <a:cs typeface="Times New Roman"/>
                      </a:endParaRPr>
                    </a:p>
                  </a:txBody>
                  <a:tcPr marL="28575" marR="28575" marT="0" marB="0" anchor="ctr">
                    <a:solidFill>
                      <a:schemeClr val="accent3">
                        <a:lumMod val="60000"/>
                        <a:lumOff val="40000"/>
                      </a:schemeClr>
                    </a:solidFill>
                  </a:tcPr>
                </a:tc>
              </a:tr>
            </a:tbl>
          </a:graphicData>
        </a:graphic>
      </p:graphicFrame>
      <p:sp>
        <p:nvSpPr>
          <p:cNvPr id="10" name="CaixaDeTexto 8"/>
          <p:cNvSpPr txBox="1">
            <a:spLocks noChangeArrowheads="1"/>
          </p:cNvSpPr>
          <p:nvPr/>
        </p:nvSpPr>
        <p:spPr bwMode="auto">
          <a:xfrm>
            <a:off x="3203575" y="0"/>
            <a:ext cx="5940425" cy="400110"/>
          </a:xfrm>
          <a:prstGeom prst="rect">
            <a:avLst/>
          </a:prstGeom>
          <a:gradFill>
            <a:gsLst>
              <a:gs pos="0">
                <a:schemeClr val="accent3">
                  <a:lumMod val="75000"/>
                </a:schemeClr>
              </a:gs>
              <a:gs pos="80000">
                <a:schemeClr val="accent3">
                  <a:shade val="93000"/>
                  <a:satMod val="130000"/>
                </a:schemeClr>
              </a:gs>
              <a:gs pos="100000">
                <a:schemeClr val="accent3">
                  <a:shade val="94000"/>
                  <a:satMod val="135000"/>
                </a:schemeClr>
              </a:gs>
            </a:gsLst>
            <a:lin ang="16200000" scaled="0"/>
          </a:gradFill>
          <a:ln w="9525">
            <a:noFill/>
            <a:miter lim="800000"/>
            <a:headEnd/>
            <a:tailEnd/>
          </a:ln>
          <a:scene3d>
            <a:camera prst="orthographicFront"/>
            <a:lightRig rig="threePt" dir="t"/>
          </a:scene3d>
          <a:sp3d>
            <a:bevelT w="63500" h="25400"/>
          </a:sp3d>
        </p:spPr>
        <p:txBody>
          <a:bodyPr wrap="square">
            <a:spAutoFit/>
          </a:bodyPr>
          <a:lstStyle/>
          <a:p>
            <a:pPr eaLnBrk="1" hangingPunct="1"/>
            <a:r>
              <a:rPr lang="pt-BR" altLang="pt-BR" sz="2000" b="1" dirty="0" smtClean="0">
                <a:solidFill>
                  <a:prstClr val="white"/>
                </a:solidFill>
              </a:rPr>
              <a:t>1° RELATÓRIO QUADRIMESTRAL 2019</a:t>
            </a:r>
          </a:p>
        </p:txBody>
      </p:sp>
    </p:spTree>
    <p:extLst>
      <p:ext uri="{BB962C8B-B14F-4D97-AF65-F5344CB8AC3E}">
        <p14:creationId xmlns:p14="http://schemas.microsoft.com/office/powerpoint/2010/main" val="2154487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04813"/>
            <a:ext cx="9144000"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pic>
        <p:nvPicPr>
          <p:cNvPr id="11269" name="Picture 3"/>
          <p:cNvPicPr>
            <a:picLocks noChangeAspect="1" noChangeArrowheads="1"/>
          </p:cNvPicPr>
          <p:nvPr/>
        </p:nvPicPr>
        <p:blipFill>
          <a:blip r:embed="rId2" cstate="print">
            <a:lum bright="2000" contrast="-4000"/>
          </a:blip>
          <a:srcRect/>
          <a:stretch>
            <a:fillRect/>
          </a:stretch>
        </p:blipFill>
        <p:spPr bwMode="auto">
          <a:xfrm>
            <a:off x="253041" y="346075"/>
            <a:ext cx="2624138" cy="620712"/>
          </a:xfrm>
          <a:prstGeom prst="rect">
            <a:avLst/>
          </a:prstGeom>
          <a:noFill/>
          <a:ln w="9525">
            <a:noFill/>
            <a:miter lim="800000"/>
            <a:headEnd/>
            <a:tailEnd/>
          </a:ln>
        </p:spPr>
      </p:pic>
      <p:sp>
        <p:nvSpPr>
          <p:cNvPr id="11270" name="CaixaDeTexto 10"/>
          <p:cNvSpPr txBox="1">
            <a:spLocks noChangeArrowheads="1"/>
          </p:cNvSpPr>
          <p:nvPr/>
        </p:nvSpPr>
        <p:spPr bwMode="auto">
          <a:xfrm>
            <a:off x="468313" y="1773238"/>
            <a:ext cx="8135937" cy="587375"/>
          </a:xfrm>
          <a:prstGeom prst="rect">
            <a:avLst/>
          </a:prstGeom>
          <a:noFill/>
          <a:ln w="9525">
            <a:noFill/>
            <a:miter lim="800000"/>
            <a:headEnd/>
            <a:tailEnd/>
          </a:ln>
        </p:spPr>
        <p:txBody>
          <a:bodyPr>
            <a:spAutoFit/>
          </a:bodyPr>
          <a:lstStyle/>
          <a:p>
            <a:pPr indent="809625" algn="just" eaLnBrk="1" hangingPunct="1">
              <a:lnSpc>
                <a:spcPct val="150000"/>
              </a:lnSpc>
            </a:pPr>
            <a:r>
              <a:rPr lang="pt-BR" altLang="pt-BR" sz="2400" dirty="0"/>
              <a:t>	</a:t>
            </a:r>
            <a:endParaRPr lang="pt-BR" altLang="pt-BR" sz="2400" dirty="0">
              <a:latin typeface="Calibri" pitchFamily="34" charset="0"/>
            </a:endParaRPr>
          </a:p>
        </p:txBody>
      </p:sp>
      <p:sp>
        <p:nvSpPr>
          <p:cNvPr id="11272" name="Retângulo 7"/>
          <p:cNvSpPr>
            <a:spLocks noChangeArrowheads="1"/>
          </p:cNvSpPr>
          <p:nvPr/>
        </p:nvSpPr>
        <p:spPr bwMode="auto">
          <a:xfrm>
            <a:off x="647700" y="1535906"/>
            <a:ext cx="7848600" cy="3785652"/>
          </a:xfrm>
          <a:prstGeom prst="rect">
            <a:avLst/>
          </a:prstGeom>
          <a:noFill/>
          <a:ln w="9525">
            <a:noFill/>
            <a:miter lim="800000"/>
            <a:headEnd/>
            <a:tailEnd/>
          </a:ln>
        </p:spPr>
        <p:txBody>
          <a:bodyPr>
            <a:spAutoFit/>
          </a:bodyPr>
          <a:lstStyle/>
          <a:p>
            <a:pPr algn="ctr" eaLnBrk="1" hangingPunct="1">
              <a:lnSpc>
                <a:spcPct val="150000"/>
              </a:lnSpc>
            </a:pPr>
            <a:r>
              <a:rPr lang="pt-BR" altLang="pt-BR" sz="2000" b="1" dirty="0"/>
              <a:t>PREFEITO MUNICIPAL DE CAMPO GRANDE </a:t>
            </a:r>
            <a:endParaRPr lang="pt-BR" altLang="pt-BR" sz="2000" dirty="0"/>
          </a:p>
          <a:p>
            <a:pPr algn="ctr" eaLnBrk="1" hangingPunct="1">
              <a:lnSpc>
                <a:spcPct val="150000"/>
              </a:lnSpc>
            </a:pPr>
            <a:r>
              <a:rPr lang="pt-BR" altLang="pt-BR" sz="2000" dirty="0" smtClean="0"/>
              <a:t>MARCOS MARCELLO TRAD</a:t>
            </a:r>
            <a:endParaRPr lang="pt-BR" altLang="pt-BR" sz="2000" dirty="0"/>
          </a:p>
          <a:p>
            <a:pPr algn="ctr" eaLnBrk="1" hangingPunct="1">
              <a:lnSpc>
                <a:spcPct val="150000"/>
              </a:lnSpc>
            </a:pPr>
            <a:endParaRPr lang="pt-BR" altLang="pt-BR" sz="2000" dirty="0"/>
          </a:p>
          <a:p>
            <a:pPr algn="ctr" eaLnBrk="1" hangingPunct="1">
              <a:lnSpc>
                <a:spcPct val="150000"/>
              </a:lnSpc>
            </a:pPr>
            <a:r>
              <a:rPr lang="pt-BR" altLang="pt-BR" sz="2000" b="1" dirty="0"/>
              <a:t>SECRETÁRIO MUNICIPAL DE </a:t>
            </a:r>
            <a:r>
              <a:rPr lang="pt-BR" altLang="pt-BR" sz="2000" b="1" dirty="0" smtClean="0"/>
              <a:t>SAÚDE</a:t>
            </a:r>
          </a:p>
          <a:p>
            <a:pPr algn="ctr" eaLnBrk="1" hangingPunct="1">
              <a:lnSpc>
                <a:spcPct val="150000"/>
              </a:lnSpc>
            </a:pPr>
            <a:r>
              <a:rPr lang="pt-BR" altLang="pt-BR" sz="2000" dirty="0" smtClean="0"/>
              <a:t>JOSÉ MAURO PINTO DE CASTRO FILHO</a:t>
            </a:r>
            <a:endParaRPr lang="pt-BR" altLang="pt-BR" sz="2000" dirty="0"/>
          </a:p>
          <a:p>
            <a:pPr algn="ctr" eaLnBrk="1" hangingPunct="1">
              <a:lnSpc>
                <a:spcPct val="150000"/>
              </a:lnSpc>
            </a:pPr>
            <a:endParaRPr lang="pt-BR" altLang="pt-BR" sz="2000" dirty="0">
              <a:solidFill>
                <a:srgbClr val="FF0000"/>
              </a:solidFill>
            </a:endParaRPr>
          </a:p>
          <a:p>
            <a:pPr algn="ctr" eaLnBrk="1" hangingPunct="1">
              <a:lnSpc>
                <a:spcPct val="150000"/>
              </a:lnSpc>
            </a:pPr>
            <a:r>
              <a:rPr lang="pt-BR" altLang="pt-BR" sz="2000" b="1" dirty="0" smtClean="0"/>
              <a:t>SECRETÁRIO ADJUNTO </a:t>
            </a:r>
            <a:r>
              <a:rPr lang="pt-BR" altLang="pt-BR" sz="2000" b="1" dirty="0"/>
              <a:t>MUNICIPAL DE SAÚDE </a:t>
            </a:r>
            <a:endParaRPr lang="pt-BR" altLang="pt-BR" sz="2000" b="1" dirty="0" smtClean="0"/>
          </a:p>
          <a:p>
            <a:pPr algn="ctr" eaLnBrk="1" hangingPunct="1">
              <a:lnSpc>
                <a:spcPct val="150000"/>
              </a:lnSpc>
            </a:pPr>
            <a:r>
              <a:rPr lang="pt-BR" altLang="pt-BR" sz="2000" dirty="0" smtClean="0"/>
              <a:t>ROGÉRIO </a:t>
            </a:r>
            <a:r>
              <a:rPr lang="pt-BR" altLang="pt-BR" sz="2000" dirty="0" smtClean="0"/>
              <a:t>MÁRCIO ALVES SOUTO</a:t>
            </a:r>
            <a:endParaRPr lang="pt-BR" altLang="pt-BR" sz="2000" dirty="0"/>
          </a:p>
        </p:txBody>
      </p:sp>
      <p:sp>
        <p:nvSpPr>
          <p:cNvPr id="9" name="CaixaDeTexto 8"/>
          <p:cNvSpPr txBox="1">
            <a:spLocks noChangeArrowheads="1"/>
          </p:cNvSpPr>
          <p:nvPr/>
        </p:nvSpPr>
        <p:spPr bwMode="auto">
          <a:xfrm>
            <a:off x="3203575" y="492125"/>
            <a:ext cx="5832921"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04813"/>
            <a:ext cx="9144000"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115000"/>
              </a:lnSpc>
              <a:spcBef>
                <a:spcPts val="0"/>
              </a:spcBef>
              <a:spcAft>
                <a:spcPts val="1000"/>
              </a:spcAft>
              <a:defRPr/>
            </a:pPr>
            <a:endParaRPr lang="pt-BR" sz="2800" dirty="0">
              <a:solidFill>
                <a:prstClr val="white"/>
              </a:solidFill>
              <a:ea typeface="Calibri"/>
              <a:cs typeface="Times New Roman"/>
            </a:endParaRPr>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pic>
        <p:nvPicPr>
          <p:cNvPr id="30725" name="Picture 3"/>
          <p:cNvPicPr>
            <a:picLocks noChangeAspect="1" noChangeArrowheads="1"/>
          </p:cNvPicPr>
          <p:nvPr/>
        </p:nvPicPr>
        <p:blipFill>
          <a:blip r:embed="rId2" cstate="print">
            <a:lum bright="2000" contrast="-4000"/>
          </a:blip>
          <a:srcRect/>
          <a:stretch>
            <a:fillRect/>
          </a:stretch>
        </p:blipFill>
        <p:spPr bwMode="auto">
          <a:xfrm>
            <a:off x="250825" y="71438"/>
            <a:ext cx="2624138" cy="620712"/>
          </a:xfrm>
          <a:prstGeom prst="rect">
            <a:avLst/>
          </a:prstGeom>
          <a:noFill/>
          <a:ln w="9525">
            <a:noFill/>
            <a:miter lim="800000"/>
            <a:headEnd/>
            <a:tailEnd/>
          </a:ln>
        </p:spPr>
      </p:pic>
      <p:sp>
        <p:nvSpPr>
          <p:cNvPr id="30726" name="CaixaDeTexto 10"/>
          <p:cNvSpPr txBox="1">
            <a:spLocks noChangeArrowheads="1"/>
          </p:cNvSpPr>
          <p:nvPr/>
        </p:nvSpPr>
        <p:spPr bwMode="auto">
          <a:xfrm>
            <a:off x="468313" y="1773238"/>
            <a:ext cx="8135937" cy="668337"/>
          </a:xfrm>
          <a:prstGeom prst="rect">
            <a:avLst/>
          </a:prstGeom>
          <a:noFill/>
          <a:ln w="9525">
            <a:noFill/>
            <a:miter lim="800000"/>
            <a:headEnd/>
            <a:tailEnd/>
          </a:ln>
        </p:spPr>
        <p:txBody>
          <a:bodyPr>
            <a:spAutoFit/>
          </a:bodyPr>
          <a:lstStyle/>
          <a:p>
            <a:pPr indent="809625" algn="ctr" eaLnBrk="1" hangingPunct="1">
              <a:lnSpc>
                <a:spcPct val="150000"/>
              </a:lnSpc>
            </a:pPr>
            <a:r>
              <a:rPr lang="pt-BR" altLang="pt-BR" sz="2800">
                <a:solidFill>
                  <a:srgbClr val="002060"/>
                </a:solidFill>
              </a:rPr>
              <a:t>	</a:t>
            </a:r>
            <a:endParaRPr lang="pt-BR" altLang="pt-BR" sz="2800" b="1">
              <a:solidFill>
                <a:srgbClr val="002060"/>
              </a:solidFill>
              <a:latin typeface="Calibri" pitchFamily="34" charset="0"/>
            </a:endParaRPr>
          </a:p>
        </p:txBody>
      </p:sp>
      <p:graphicFrame>
        <p:nvGraphicFramePr>
          <p:cNvPr id="2" name="Tabela 1"/>
          <p:cNvGraphicFramePr>
            <a:graphicFrameLocks noGrp="1"/>
          </p:cNvGraphicFramePr>
          <p:nvPr>
            <p:extLst>
              <p:ext uri="{D42A27DB-BD31-4B8C-83A1-F6EECF244321}">
                <p14:modId xmlns:p14="http://schemas.microsoft.com/office/powerpoint/2010/main" val="4249231989"/>
              </p:ext>
            </p:extLst>
          </p:nvPr>
        </p:nvGraphicFramePr>
        <p:xfrm>
          <a:off x="215929" y="1281075"/>
          <a:ext cx="8737034" cy="4700662"/>
        </p:xfrm>
        <a:graphic>
          <a:graphicData uri="http://schemas.openxmlformats.org/drawingml/2006/table">
            <a:tbl>
              <a:tblPr firstRow="1" firstCol="1" bandRow="1">
                <a:tableStyleId>{F5AB1C69-6EDB-4FF4-983F-18BD219EF322}</a:tableStyleId>
              </a:tblPr>
              <a:tblGrid>
                <a:gridCol w="2436014"/>
                <a:gridCol w="1259556"/>
                <a:gridCol w="1296144"/>
                <a:gridCol w="1296144"/>
                <a:gridCol w="1152128"/>
                <a:gridCol w="1297048"/>
              </a:tblGrid>
              <a:tr h="1609486">
                <a:tc>
                  <a:txBody>
                    <a:bodyPr/>
                    <a:lstStyle/>
                    <a:p>
                      <a:pPr algn="ctr">
                        <a:lnSpc>
                          <a:spcPct val="115000"/>
                        </a:lnSpc>
                        <a:spcAft>
                          <a:spcPts val="0"/>
                        </a:spcAft>
                      </a:pPr>
                      <a:r>
                        <a:rPr lang="pt-BR" sz="1300" dirty="0">
                          <a:solidFill>
                            <a:schemeClr val="tx1"/>
                          </a:solidFill>
                          <a:effectLst/>
                          <a:latin typeface="Arial" pitchFamily="34" charset="0"/>
                          <a:cs typeface="Arial" pitchFamily="34" charset="0"/>
                        </a:rPr>
                        <a:t>EXECUÇÃO DE RESTOS A PAGAR NÃO PROCESSADOS INSCRITOS COM DISPONIBILIDADE DE CAIXA</a:t>
                      </a:r>
                      <a:endParaRPr lang="pt-BR" sz="1300"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a:txBody>
                    <a:bodyPr/>
                    <a:lstStyle/>
                    <a:p>
                      <a:pPr algn="ctr">
                        <a:lnSpc>
                          <a:spcPct val="115000"/>
                        </a:lnSpc>
                        <a:spcAft>
                          <a:spcPts val="0"/>
                        </a:spcAft>
                      </a:pPr>
                      <a:r>
                        <a:rPr lang="pt-BR" sz="1300" dirty="0">
                          <a:solidFill>
                            <a:schemeClr val="tx1"/>
                          </a:solidFill>
                          <a:effectLst/>
                          <a:latin typeface="Arial" pitchFamily="34" charset="0"/>
                          <a:cs typeface="Arial" pitchFamily="34" charset="0"/>
                        </a:rPr>
                        <a:t>INSCRITOS</a:t>
                      </a:r>
                      <a:endParaRPr lang="pt-BR" sz="1300"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a:txBody>
                    <a:bodyPr/>
                    <a:lstStyle/>
                    <a:p>
                      <a:pPr algn="ctr">
                        <a:lnSpc>
                          <a:spcPct val="115000"/>
                        </a:lnSpc>
                        <a:spcAft>
                          <a:spcPts val="0"/>
                        </a:spcAft>
                      </a:pPr>
                      <a:r>
                        <a:rPr lang="pt-BR" sz="1300" dirty="0">
                          <a:solidFill>
                            <a:schemeClr val="tx1"/>
                          </a:solidFill>
                          <a:effectLst/>
                          <a:latin typeface="Arial" pitchFamily="34" charset="0"/>
                          <a:cs typeface="Arial" pitchFamily="34" charset="0"/>
                        </a:rPr>
                        <a:t>CANCELADOS</a:t>
                      </a:r>
                      <a:r>
                        <a:rPr lang="pt-BR" sz="1300" dirty="0" smtClean="0">
                          <a:solidFill>
                            <a:schemeClr val="tx1"/>
                          </a:solidFill>
                          <a:effectLst/>
                          <a:latin typeface="Arial" pitchFamily="34" charset="0"/>
                          <a:cs typeface="Arial" pitchFamily="34" charset="0"/>
                        </a:rPr>
                        <a:t>/</a:t>
                      </a:r>
                      <a:br>
                        <a:rPr lang="pt-BR" sz="1300" dirty="0" smtClean="0">
                          <a:solidFill>
                            <a:schemeClr val="tx1"/>
                          </a:solidFill>
                          <a:effectLst/>
                          <a:latin typeface="Arial" pitchFamily="34" charset="0"/>
                          <a:cs typeface="Arial" pitchFamily="34" charset="0"/>
                        </a:rPr>
                      </a:br>
                      <a:r>
                        <a:rPr lang="pt-BR" sz="1300" dirty="0" smtClean="0">
                          <a:solidFill>
                            <a:schemeClr val="tx1"/>
                          </a:solidFill>
                          <a:effectLst/>
                          <a:latin typeface="Arial" pitchFamily="34" charset="0"/>
                          <a:cs typeface="Arial" pitchFamily="34" charset="0"/>
                        </a:rPr>
                        <a:t>PRESCRITOS</a:t>
                      </a:r>
                      <a:endParaRPr lang="pt-BR" sz="1300"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a:txBody>
                    <a:bodyPr/>
                    <a:lstStyle/>
                    <a:p>
                      <a:pPr algn="ctr">
                        <a:lnSpc>
                          <a:spcPct val="115000"/>
                        </a:lnSpc>
                        <a:spcAft>
                          <a:spcPts val="0"/>
                        </a:spcAft>
                      </a:pPr>
                      <a:r>
                        <a:rPr lang="pt-BR" sz="1300" dirty="0">
                          <a:solidFill>
                            <a:schemeClr val="tx1"/>
                          </a:solidFill>
                          <a:effectLst/>
                          <a:latin typeface="Arial" pitchFamily="34" charset="0"/>
                          <a:cs typeface="Arial" pitchFamily="34" charset="0"/>
                        </a:rPr>
                        <a:t>PAGOS</a:t>
                      </a:r>
                      <a:endParaRPr lang="pt-BR" sz="1300"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a:txBody>
                    <a:bodyPr/>
                    <a:lstStyle/>
                    <a:p>
                      <a:pPr algn="ctr">
                        <a:lnSpc>
                          <a:spcPct val="115000"/>
                        </a:lnSpc>
                        <a:spcAft>
                          <a:spcPts val="0"/>
                        </a:spcAft>
                      </a:pPr>
                      <a:r>
                        <a:rPr lang="pt-BR" sz="1300" dirty="0">
                          <a:solidFill>
                            <a:schemeClr val="tx1"/>
                          </a:solidFill>
                          <a:effectLst/>
                          <a:latin typeface="Arial" pitchFamily="34" charset="0"/>
                          <a:cs typeface="Arial" pitchFamily="34" charset="0"/>
                        </a:rPr>
                        <a:t>A PAGAR</a:t>
                      </a:r>
                      <a:endParaRPr lang="pt-BR" sz="1300"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a:txBody>
                    <a:bodyPr/>
                    <a:lstStyle/>
                    <a:p>
                      <a:pPr algn="ctr">
                        <a:lnSpc>
                          <a:spcPct val="115000"/>
                        </a:lnSpc>
                        <a:spcAft>
                          <a:spcPts val="0"/>
                        </a:spcAft>
                      </a:pPr>
                      <a:r>
                        <a:rPr lang="pt-BR" sz="1300" dirty="0">
                          <a:solidFill>
                            <a:schemeClr val="tx1"/>
                          </a:solidFill>
                          <a:effectLst/>
                          <a:latin typeface="Arial" pitchFamily="34" charset="0"/>
                          <a:cs typeface="Arial" pitchFamily="34" charset="0"/>
                        </a:rPr>
                        <a:t>PARCELA CONSIDERADA NO LIMITE</a:t>
                      </a:r>
                      <a:endParaRPr lang="pt-BR" sz="1300"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r>
              <a:tr h="515196">
                <a:tc>
                  <a:txBody>
                    <a:bodyPr/>
                    <a:lstStyle/>
                    <a:p>
                      <a:pPr algn="just">
                        <a:lnSpc>
                          <a:spcPct val="115000"/>
                        </a:lnSpc>
                        <a:spcAft>
                          <a:spcPts val="0"/>
                        </a:spcAft>
                      </a:pPr>
                      <a:r>
                        <a:rPr lang="pt-BR" sz="1300" dirty="0">
                          <a:solidFill>
                            <a:schemeClr val="tx1"/>
                          </a:solidFill>
                          <a:effectLst/>
                          <a:latin typeface="Arial" pitchFamily="34" charset="0"/>
                          <a:cs typeface="Arial" pitchFamily="34" charset="0"/>
                        </a:rPr>
                        <a:t>Inscritos em </a:t>
                      </a:r>
                      <a:r>
                        <a:rPr lang="pt-BR" sz="1300" dirty="0" smtClean="0">
                          <a:solidFill>
                            <a:schemeClr val="tx1"/>
                          </a:solidFill>
                          <a:effectLst/>
                          <a:latin typeface="Arial" pitchFamily="34" charset="0"/>
                          <a:cs typeface="Arial" pitchFamily="34" charset="0"/>
                        </a:rPr>
                        <a:t>2018</a:t>
                      </a:r>
                      <a:endParaRPr lang="pt-BR" sz="13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300" dirty="0" smtClean="0">
                          <a:solidFill>
                            <a:schemeClr val="tx1"/>
                          </a:solidFill>
                          <a:effectLst/>
                          <a:latin typeface="Arial" pitchFamily="34" charset="0"/>
                          <a:ea typeface="Calibri"/>
                          <a:cs typeface="Arial" pitchFamily="34" charset="0"/>
                        </a:rPr>
                        <a:t>-</a:t>
                      </a:r>
                      <a:endParaRPr lang="pt-BR" sz="13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300" dirty="0" smtClean="0">
                          <a:solidFill>
                            <a:schemeClr val="tx1"/>
                          </a:solidFill>
                          <a:effectLst/>
                          <a:latin typeface="Arial" pitchFamily="34" charset="0"/>
                          <a:ea typeface="Calibri"/>
                          <a:cs typeface="Arial" pitchFamily="34" charset="0"/>
                        </a:rPr>
                        <a:t>-</a:t>
                      </a:r>
                      <a:endParaRPr lang="pt-BR" sz="13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300" dirty="0" smtClean="0">
                          <a:solidFill>
                            <a:schemeClr val="tx1"/>
                          </a:solidFill>
                          <a:effectLst/>
                          <a:latin typeface="Arial" pitchFamily="34" charset="0"/>
                          <a:ea typeface="Calibri"/>
                          <a:cs typeface="Arial" pitchFamily="34" charset="0"/>
                        </a:rPr>
                        <a:t>-</a:t>
                      </a:r>
                      <a:endParaRPr lang="pt-BR" sz="13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300" dirty="0" smtClean="0">
                          <a:solidFill>
                            <a:schemeClr val="tx1"/>
                          </a:solidFill>
                          <a:effectLst/>
                          <a:latin typeface="Arial" pitchFamily="34" charset="0"/>
                          <a:ea typeface="Calibri"/>
                          <a:cs typeface="Arial" pitchFamily="34" charset="0"/>
                        </a:rPr>
                        <a:t>-</a:t>
                      </a:r>
                      <a:endParaRPr lang="pt-BR" sz="13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300" dirty="0" smtClean="0">
                          <a:solidFill>
                            <a:schemeClr val="tx1"/>
                          </a:solidFill>
                          <a:effectLst/>
                          <a:latin typeface="Arial" pitchFamily="34" charset="0"/>
                          <a:cs typeface="Arial" pitchFamily="34" charset="0"/>
                        </a:rPr>
                        <a:t>-</a:t>
                      </a:r>
                      <a:endParaRPr lang="pt-BR" sz="13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515196">
                <a:tc>
                  <a:txBody>
                    <a:bodyPr/>
                    <a:lstStyle/>
                    <a:p>
                      <a:pPr algn="just">
                        <a:lnSpc>
                          <a:spcPct val="115000"/>
                        </a:lnSpc>
                        <a:spcAft>
                          <a:spcPts val="0"/>
                        </a:spcAft>
                      </a:pPr>
                      <a:r>
                        <a:rPr lang="pt-BR" sz="1300" b="0" dirty="0">
                          <a:solidFill>
                            <a:schemeClr val="tx1"/>
                          </a:solidFill>
                          <a:effectLst/>
                          <a:latin typeface="Arial" pitchFamily="34" charset="0"/>
                          <a:cs typeface="Arial" pitchFamily="34" charset="0"/>
                        </a:rPr>
                        <a:t>Inscritos em </a:t>
                      </a:r>
                      <a:r>
                        <a:rPr lang="pt-BR" sz="1300" b="0" dirty="0" smtClean="0">
                          <a:solidFill>
                            <a:schemeClr val="tx1"/>
                          </a:solidFill>
                          <a:effectLst/>
                          <a:latin typeface="Arial" pitchFamily="34" charset="0"/>
                          <a:cs typeface="Arial" pitchFamily="34" charset="0"/>
                        </a:rPr>
                        <a:t>2017</a:t>
                      </a:r>
                      <a:endParaRPr lang="pt-BR" sz="13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300" dirty="0" smtClean="0">
                          <a:solidFill>
                            <a:schemeClr val="tx1"/>
                          </a:solidFill>
                          <a:effectLst/>
                          <a:latin typeface="Arial" pitchFamily="34" charset="0"/>
                          <a:ea typeface="Calibri"/>
                          <a:cs typeface="Arial" pitchFamily="34" charset="0"/>
                        </a:rPr>
                        <a:t>12.461.810,68</a:t>
                      </a:r>
                      <a:endParaRPr lang="pt-BR" sz="13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300" dirty="0" smtClean="0">
                          <a:solidFill>
                            <a:schemeClr val="tx1"/>
                          </a:solidFill>
                          <a:effectLst/>
                          <a:latin typeface="Arial" pitchFamily="34" charset="0"/>
                          <a:cs typeface="Arial" pitchFamily="34" charset="0"/>
                        </a:rPr>
                        <a:t>148.433,34</a:t>
                      </a:r>
                      <a:endParaRPr lang="pt-BR" sz="13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300" dirty="0" smtClean="0">
                          <a:solidFill>
                            <a:schemeClr val="tx1"/>
                          </a:solidFill>
                          <a:effectLst/>
                          <a:latin typeface="Arial" pitchFamily="34" charset="0"/>
                          <a:cs typeface="Arial" pitchFamily="34" charset="0"/>
                        </a:rPr>
                        <a:t>-</a:t>
                      </a:r>
                      <a:endParaRPr lang="pt-BR" sz="13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300" dirty="0" smtClean="0">
                          <a:solidFill>
                            <a:schemeClr val="tx1"/>
                          </a:solidFill>
                          <a:effectLst/>
                          <a:latin typeface="Arial" pitchFamily="34" charset="0"/>
                          <a:cs typeface="Arial" pitchFamily="34" charset="0"/>
                        </a:rPr>
                        <a:t>12.313.377,34</a:t>
                      </a:r>
                    </a:p>
                  </a:txBody>
                  <a:tcPr marL="28575" marR="28575" marT="0" marB="0" anchor="ctr">
                    <a:solidFill>
                      <a:schemeClr val="bg1">
                        <a:lumMod val="95000"/>
                      </a:schemeClr>
                    </a:solidFill>
                  </a:tcPr>
                </a:tc>
                <a:tc>
                  <a:txBody>
                    <a:bodyPr/>
                    <a:lstStyle/>
                    <a:p>
                      <a:pPr algn="ctr">
                        <a:lnSpc>
                          <a:spcPct val="115000"/>
                        </a:lnSpc>
                        <a:spcAft>
                          <a:spcPts val="0"/>
                        </a:spcAft>
                      </a:pPr>
                      <a:r>
                        <a:rPr lang="pt-BR" sz="1300" dirty="0" smtClean="0">
                          <a:solidFill>
                            <a:schemeClr val="tx1"/>
                          </a:solidFill>
                          <a:effectLst/>
                          <a:latin typeface="Arial" pitchFamily="34" charset="0"/>
                          <a:cs typeface="Arial" pitchFamily="34" charset="0"/>
                        </a:rPr>
                        <a:t>-</a:t>
                      </a:r>
                      <a:endParaRPr lang="pt-BR" sz="13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r>
              <a:tr h="515196">
                <a:tc>
                  <a:txBody>
                    <a:bodyPr/>
                    <a:lstStyle/>
                    <a:p>
                      <a:pPr algn="just">
                        <a:lnSpc>
                          <a:spcPct val="115000"/>
                        </a:lnSpc>
                        <a:spcAft>
                          <a:spcPts val="0"/>
                        </a:spcAft>
                      </a:pPr>
                      <a:r>
                        <a:rPr lang="pt-BR" sz="1300" b="0" dirty="0">
                          <a:solidFill>
                            <a:schemeClr val="tx1"/>
                          </a:solidFill>
                          <a:effectLst/>
                          <a:latin typeface="Arial" pitchFamily="34" charset="0"/>
                          <a:cs typeface="Arial" pitchFamily="34" charset="0"/>
                        </a:rPr>
                        <a:t>Inscritos em </a:t>
                      </a:r>
                      <a:r>
                        <a:rPr lang="pt-BR" sz="1300" b="0" dirty="0" smtClean="0">
                          <a:solidFill>
                            <a:schemeClr val="tx1"/>
                          </a:solidFill>
                          <a:effectLst/>
                          <a:latin typeface="Arial" pitchFamily="34" charset="0"/>
                          <a:cs typeface="Arial" pitchFamily="34" charset="0"/>
                        </a:rPr>
                        <a:t>2016</a:t>
                      </a:r>
                      <a:endParaRPr lang="pt-BR" sz="13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300" dirty="0" smtClean="0">
                          <a:solidFill>
                            <a:schemeClr val="tx1"/>
                          </a:solidFill>
                          <a:effectLst/>
                          <a:latin typeface="Arial" pitchFamily="34" charset="0"/>
                          <a:cs typeface="Arial" pitchFamily="34" charset="0"/>
                        </a:rPr>
                        <a:t>474.241,46</a:t>
                      </a:r>
                      <a:endParaRPr lang="pt-BR" sz="13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300" dirty="0" smtClean="0">
                          <a:solidFill>
                            <a:schemeClr val="tx1"/>
                          </a:solidFill>
                          <a:effectLst/>
                          <a:latin typeface="Arial" pitchFamily="34" charset="0"/>
                          <a:cs typeface="Arial" pitchFamily="34" charset="0"/>
                        </a:rPr>
                        <a:t>-</a:t>
                      </a:r>
                      <a:endParaRPr lang="pt-BR" sz="13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300" dirty="0" smtClean="0">
                          <a:solidFill>
                            <a:schemeClr val="tx1"/>
                          </a:solidFill>
                          <a:effectLst/>
                          <a:latin typeface="Arial" pitchFamily="34" charset="0"/>
                          <a:cs typeface="Arial" pitchFamily="34" charset="0"/>
                        </a:rPr>
                        <a:t>-</a:t>
                      </a:r>
                      <a:endParaRPr lang="pt-BR" sz="13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300" dirty="0" smtClean="0">
                          <a:solidFill>
                            <a:schemeClr val="tx1"/>
                          </a:solidFill>
                          <a:effectLst/>
                          <a:latin typeface="Arial" pitchFamily="34" charset="0"/>
                          <a:cs typeface="Arial" pitchFamily="34" charset="0"/>
                        </a:rPr>
                        <a:t>474.241,46</a:t>
                      </a:r>
                      <a:endParaRPr lang="pt-BR" sz="13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300" dirty="0" smtClean="0">
                          <a:solidFill>
                            <a:schemeClr val="tx1"/>
                          </a:solidFill>
                          <a:effectLst/>
                          <a:latin typeface="Arial" pitchFamily="34" charset="0"/>
                          <a:cs typeface="Arial" pitchFamily="34" charset="0"/>
                        </a:rPr>
                        <a:t>-</a:t>
                      </a:r>
                      <a:endParaRPr lang="pt-BR" sz="13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515196">
                <a:tc>
                  <a:txBody>
                    <a:bodyPr/>
                    <a:lstStyle/>
                    <a:p>
                      <a:pPr algn="just">
                        <a:lnSpc>
                          <a:spcPct val="115000"/>
                        </a:lnSpc>
                        <a:spcAft>
                          <a:spcPts val="0"/>
                        </a:spcAft>
                      </a:pPr>
                      <a:r>
                        <a:rPr lang="pt-BR" sz="1300" b="0" dirty="0">
                          <a:solidFill>
                            <a:schemeClr val="tx1"/>
                          </a:solidFill>
                          <a:effectLst/>
                          <a:latin typeface="Arial" pitchFamily="34" charset="0"/>
                          <a:cs typeface="Arial" pitchFamily="34" charset="0"/>
                        </a:rPr>
                        <a:t>Inscritos em </a:t>
                      </a:r>
                      <a:r>
                        <a:rPr lang="pt-BR" sz="1300" b="0" dirty="0" smtClean="0">
                          <a:solidFill>
                            <a:schemeClr val="tx1"/>
                          </a:solidFill>
                          <a:effectLst/>
                          <a:latin typeface="Arial" pitchFamily="34" charset="0"/>
                          <a:cs typeface="Arial" pitchFamily="34" charset="0"/>
                        </a:rPr>
                        <a:t>2015</a:t>
                      </a:r>
                      <a:endParaRPr lang="pt-BR" sz="13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300" dirty="0" smtClean="0">
                          <a:solidFill>
                            <a:schemeClr val="tx1"/>
                          </a:solidFill>
                          <a:effectLst/>
                          <a:latin typeface="Arial" pitchFamily="34" charset="0"/>
                          <a:cs typeface="Arial" pitchFamily="34" charset="0"/>
                        </a:rPr>
                        <a:t>67.245,29</a:t>
                      </a:r>
                      <a:endParaRPr lang="pt-BR" sz="13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300" dirty="0" smtClean="0">
                          <a:solidFill>
                            <a:schemeClr val="tx1"/>
                          </a:solidFill>
                          <a:effectLst/>
                          <a:latin typeface="Arial" pitchFamily="34" charset="0"/>
                          <a:cs typeface="Arial" pitchFamily="34" charset="0"/>
                        </a:rPr>
                        <a:t>-</a:t>
                      </a:r>
                      <a:endParaRPr lang="pt-BR" sz="13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300" dirty="0" smtClean="0">
                          <a:solidFill>
                            <a:schemeClr val="tx1"/>
                          </a:solidFill>
                          <a:effectLst/>
                          <a:latin typeface="Arial" pitchFamily="34" charset="0"/>
                          <a:cs typeface="Arial" pitchFamily="34" charset="0"/>
                        </a:rPr>
                        <a:t>-</a:t>
                      </a:r>
                      <a:endParaRPr lang="pt-BR" sz="13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300" dirty="0" smtClean="0">
                          <a:solidFill>
                            <a:schemeClr val="tx1"/>
                          </a:solidFill>
                          <a:effectLst/>
                          <a:latin typeface="Arial" pitchFamily="34" charset="0"/>
                          <a:cs typeface="Arial" pitchFamily="34" charset="0"/>
                        </a:rPr>
                        <a:t>67.245,29</a:t>
                      </a:r>
                      <a:endParaRPr lang="pt-BR" sz="13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300" dirty="0" smtClean="0">
                          <a:solidFill>
                            <a:schemeClr val="tx1"/>
                          </a:solidFill>
                          <a:effectLst/>
                          <a:latin typeface="Arial" pitchFamily="34" charset="0"/>
                          <a:cs typeface="Arial" pitchFamily="34" charset="0"/>
                        </a:rPr>
                        <a:t>-</a:t>
                      </a:r>
                      <a:endParaRPr lang="pt-BR" sz="13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r>
              <a:tr h="515196">
                <a:tc>
                  <a:txBody>
                    <a:bodyPr/>
                    <a:lstStyle/>
                    <a:p>
                      <a:pPr algn="just">
                        <a:lnSpc>
                          <a:spcPct val="115000"/>
                        </a:lnSpc>
                        <a:spcAft>
                          <a:spcPts val="0"/>
                        </a:spcAft>
                      </a:pPr>
                      <a:r>
                        <a:rPr lang="pt-BR" sz="1300" b="0" dirty="0">
                          <a:solidFill>
                            <a:schemeClr val="tx1"/>
                          </a:solidFill>
                          <a:effectLst/>
                          <a:latin typeface="Arial" pitchFamily="34" charset="0"/>
                          <a:cs typeface="Arial" pitchFamily="34" charset="0"/>
                        </a:rPr>
                        <a:t>Inscritos em </a:t>
                      </a:r>
                      <a:r>
                        <a:rPr lang="pt-BR" sz="1300" b="0" dirty="0" smtClean="0">
                          <a:solidFill>
                            <a:schemeClr val="tx1"/>
                          </a:solidFill>
                          <a:effectLst/>
                          <a:latin typeface="Arial" pitchFamily="34" charset="0"/>
                          <a:cs typeface="Arial" pitchFamily="34" charset="0"/>
                        </a:rPr>
                        <a:t>2014</a:t>
                      </a:r>
                      <a:endParaRPr lang="pt-BR" sz="13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300" dirty="0" smtClean="0">
                          <a:solidFill>
                            <a:schemeClr val="tx1"/>
                          </a:solidFill>
                          <a:effectLst/>
                          <a:latin typeface="Arial" pitchFamily="34" charset="0"/>
                          <a:ea typeface="Calibri"/>
                          <a:cs typeface="Arial" pitchFamily="34" charset="0"/>
                        </a:rPr>
                        <a:t>-</a:t>
                      </a:r>
                      <a:endParaRPr lang="pt-BR" sz="13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300" dirty="0" smtClean="0">
                          <a:solidFill>
                            <a:schemeClr val="tx1"/>
                          </a:solidFill>
                          <a:effectLst/>
                          <a:latin typeface="Arial" pitchFamily="34" charset="0"/>
                          <a:cs typeface="Arial" pitchFamily="34" charset="0"/>
                        </a:rPr>
                        <a:t>-</a:t>
                      </a:r>
                      <a:endParaRPr lang="pt-BR" sz="13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300" dirty="0" smtClean="0">
                          <a:solidFill>
                            <a:schemeClr val="tx1"/>
                          </a:solidFill>
                          <a:effectLst/>
                          <a:latin typeface="Arial" pitchFamily="34" charset="0"/>
                          <a:cs typeface="Arial" pitchFamily="34" charset="0"/>
                        </a:rPr>
                        <a:t>-</a:t>
                      </a:r>
                      <a:endParaRPr lang="pt-BR" sz="13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300" dirty="0" smtClean="0">
                          <a:solidFill>
                            <a:schemeClr val="tx1"/>
                          </a:solidFill>
                          <a:effectLst/>
                          <a:latin typeface="Arial" pitchFamily="34" charset="0"/>
                          <a:cs typeface="Arial" pitchFamily="34" charset="0"/>
                        </a:rPr>
                        <a:t>-</a:t>
                      </a:r>
                      <a:endParaRPr lang="pt-BR" sz="13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300" dirty="0" smtClean="0">
                          <a:solidFill>
                            <a:schemeClr val="tx1"/>
                          </a:solidFill>
                          <a:effectLst/>
                          <a:latin typeface="Arial" pitchFamily="34" charset="0"/>
                          <a:cs typeface="Arial" pitchFamily="34" charset="0"/>
                        </a:rPr>
                        <a:t>-</a:t>
                      </a:r>
                      <a:endParaRPr lang="pt-BR" sz="13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515196">
                <a:tc>
                  <a:txBody>
                    <a:bodyPr/>
                    <a:lstStyle/>
                    <a:p>
                      <a:pPr algn="just">
                        <a:lnSpc>
                          <a:spcPct val="115000"/>
                        </a:lnSpc>
                        <a:spcAft>
                          <a:spcPts val="0"/>
                        </a:spcAft>
                      </a:pPr>
                      <a:r>
                        <a:rPr lang="pt-BR" sz="1300" b="1" dirty="0">
                          <a:solidFill>
                            <a:schemeClr val="tx1"/>
                          </a:solidFill>
                          <a:effectLst/>
                          <a:latin typeface="Arial" pitchFamily="34" charset="0"/>
                          <a:cs typeface="Arial" pitchFamily="34" charset="0"/>
                        </a:rPr>
                        <a:t>Total</a:t>
                      </a:r>
                      <a:endParaRPr lang="pt-BR" sz="1300" b="1"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300" b="1" dirty="0" smtClean="0">
                          <a:solidFill>
                            <a:schemeClr val="tx1"/>
                          </a:solidFill>
                          <a:effectLst/>
                          <a:latin typeface="Arial" pitchFamily="34" charset="0"/>
                          <a:cs typeface="Arial" pitchFamily="34" charset="0"/>
                        </a:rPr>
                        <a:t>13.003.297,43</a:t>
                      </a:r>
                      <a:endParaRPr lang="pt-BR" sz="1300" b="1"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300" b="1" dirty="0" smtClean="0">
                          <a:solidFill>
                            <a:schemeClr val="tx1"/>
                          </a:solidFill>
                          <a:effectLst/>
                          <a:latin typeface="Arial" pitchFamily="34" charset="0"/>
                          <a:cs typeface="Arial" pitchFamily="34" charset="0"/>
                        </a:rPr>
                        <a:t>148.433,34</a:t>
                      </a:r>
                      <a:endParaRPr lang="pt-BR" sz="1300" b="1"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300" b="1" dirty="0" smtClean="0">
                          <a:solidFill>
                            <a:schemeClr val="tx1"/>
                          </a:solidFill>
                          <a:effectLst/>
                          <a:latin typeface="Arial" pitchFamily="34" charset="0"/>
                          <a:ea typeface="Calibri"/>
                          <a:cs typeface="Arial" pitchFamily="34" charset="0"/>
                        </a:rPr>
                        <a:t>-</a:t>
                      </a:r>
                      <a:endParaRPr lang="pt-BR" sz="1300" b="1"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300" b="1" dirty="0" smtClean="0">
                          <a:solidFill>
                            <a:schemeClr val="tx1"/>
                          </a:solidFill>
                          <a:effectLst/>
                          <a:latin typeface="Arial" pitchFamily="34" charset="0"/>
                          <a:ea typeface="+mn-ea"/>
                          <a:cs typeface="Arial" pitchFamily="34" charset="0"/>
                        </a:rPr>
                        <a:t>12.854.864,09</a:t>
                      </a:r>
                      <a:endParaRPr lang="pt-BR" sz="1300" b="1"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300" b="1" dirty="0" smtClean="0">
                          <a:solidFill>
                            <a:schemeClr val="tx1"/>
                          </a:solidFill>
                          <a:effectLst/>
                          <a:latin typeface="Arial" pitchFamily="34" charset="0"/>
                          <a:cs typeface="Arial" pitchFamily="34" charset="0"/>
                        </a:rPr>
                        <a:t>-</a:t>
                      </a:r>
                      <a:endParaRPr lang="pt-BR" sz="1300" b="1"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r>
            </a:tbl>
          </a:graphicData>
        </a:graphic>
      </p:graphicFrame>
      <p:sp>
        <p:nvSpPr>
          <p:cNvPr id="10" name="CaixaDeTexto 8"/>
          <p:cNvSpPr txBox="1">
            <a:spLocks noChangeArrowheads="1"/>
          </p:cNvSpPr>
          <p:nvPr/>
        </p:nvSpPr>
        <p:spPr bwMode="auto">
          <a:xfrm>
            <a:off x="3203575" y="0"/>
            <a:ext cx="5940425" cy="400110"/>
          </a:xfrm>
          <a:prstGeom prst="rect">
            <a:avLst/>
          </a:prstGeom>
          <a:gradFill>
            <a:gsLst>
              <a:gs pos="0">
                <a:schemeClr val="accent3">
                  <a:lumMod val="75000"/>
                </a:schemeClr>
              </a:gs>
              <a:gs pos="80000">
                <a:schemeClr val="accent3">
                  <a:shade val="93000"/>
                  <a:satMod val="130000"/>
                </a:schemeClr>
              </a:gs>
              <a:gs pos="100000">
                <a:schemeClr val="accent3">
                  <a:shade val="94000"/>
                  <a:satMod val="135000"/>
                </a:schemeClr>
              </a:gs>
            </a:gsLst>
            <a:lin ang="16200000" scaled="0"/>
          </a:gradFill>
          <a:ln w="9525">
            <a:noFill/>
            <a:miter lim="800000"/>
            <a:headEnd/>
            <a:tailEnd/>
          </a:ln>
          <a:scene3d>
            <a:camera prst="orthographicFront"/>
            <a:lightRig rig="threePt" dir="t"/>
          </a:scene3d>
          <a:sp3d>
            <a:bevelT w="63500" h="25400"/>
          </a:sp3d>
        </p:spPr>
        <p:txBody>
          <a:bodyPr wrap="square">
            <a:spAutoFit/>
          </a:bodyPr>
          <a:lstStyle/>
          <a:p>
            <a:pPr eaLnBrk="1" hangingPunct="1"/>
            <a:r>
              <a:rPr lang="pt-BR" altLang="pt-BR" sz="2000" b="1" dirty="0" smtClean="0">
                <a:solidFill>
                  <a:prstClr val="white"/>
                </a:solidFill>
              </a:rPr>
              <a:t>1° RELATÓRIO QUADRIMESTRAL 2019</a:t>
            </a:r>
          </a:p>
        </p:txBody>
      </p:sp>
    </p:spTree>
    <p:extLst>
      <p:ext uri="{BB962C8B-B14F-4D97-AF65-F5344CB8AC3E}">
        <p14:creationId xmlns:p14="http://schemas.microsoft.com/office/powerpoint/2010/main" val="14097166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04813"/>
            <a:ext cx="9144000"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115000"/>
              </a:lnSpc>
              <a:spcBef>
                <a:spcPts val="0"/>
              </a:spcBef>
              <a:spcAft>
                <a:spcPts val="1000"/>
              </a:spcAft>
              <a:defRPr/>
            </a:pPr>
            <a:endParaRPr lang="pt-BR" sz="2800" dirty="0">
              <a:solidFill>
                <a:prstClr val="white"/>
              </a:solidFill>
              <a:ea typeface="Calibri"/>
              <a:cs typeface="Times New Roman"/>
            </a:endParaRPr>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pic>
        <p:nvPicPr>
          <p:cNvPr id="31749" name="Picture 3"/>
          <p:cNvPicPr>
            <a:picLocks noChangeAspect="1" noChangeArrowheads="1"/>
          </p:cNvPicPr>
          <p:nvPr/>
        </p:nvPicPr>
        <p:blipFill>
          <a:blip r:embed="rId2" cstate="print">
            <a:lum bright="2000" contrast="-4000"/>
          </a:blip>
          <a:srcRect/>
          <a:stretch>
            <a:fillRect/>
          </a:stretch>
        </p:blipFill>
        <p:spPr bwMode="auto">
          <a:xfrm>
            <a:off x="250825" y="71438"/>
            <a:ext cx="2624138" cy="620712"/>
          </a:xfrm>
          <a:prstGeom prst="rect">
            <a:avLst/>
          </a:prstGeom>
          <a:noFill/>
          <a:ln w="9525">
            <a:noFill/>
            <a:miter lim="800000"/>
            <a:headEnd/>
            <a:tailEnd/>
          </a:ln>
        </p:spPr>
      </p:pic>
      <p:graphicFrame>
        <p:nvGraphicFramePr>
          <p:cNvPr id="2" name="Tabela 1"/>
          <p:cNvGraphicFramePr>
            <a:graphicFrameLocks noGrp="1"/>
          </p:cNvGraphicFramePr>
          <p:nvPr>
            <p:extLst>
              <p:ext uri="{D42A27DB-BD31-4B8C-83A1-F6EECF244321}">
                <p14:modId xmlns:p14="http://schemas.microsoft.com/office/powerpoint/2010/main" val="3019381940"/>
              </p:ext>
            </p:extLst>
          </p:nvPr>
        </p:nvGraphicFramePr>
        <p:xfrm>
          <a:off x="263218" y="908720"/>
          <a:ext cx="8638096" cy="5284323"/>
        </p:xfrm>
        <a:graphic>
          <a:graphicData uri="http://schemas.openxmlformats.org/drawingml/2006/table">
            <a:tbl>
              <a:tblPr firstRow="1" firstCol="1" bandRow="1">
                <a:tableStyleId>{F5AB1C69-6EDB-4FF4-983F-18BD219EF322}</a:tableStyleId>
              </a:tblPr>
              <a:tblGrid>
                <a:gridCol w="5282397"/>
                <a:gridCol w="852475"/>
                <a:gridCol w="1207080"/>
                <a:gridCol w="1296144"/>
              </a:tblGrid>
              <a:tr h="441634">
                <a:tc rowSpan="2">
                  <a:txBody>
                    <a:bodyPr/>
                    <a:lstStyle/>
                    <a:p>
                      <a:pPr algn="ctr">
                        <a:lnSpc>
                          <a:spcPct val="115000"/>
                        </a:lnSpc>
                        <a:spcAft>
                          <a:spcPts val="0"/>
                        </a:spcAft>
                      </a:pPr>
                      <a:r>
                        <a:rPr lang="pt-BR" sz="1800" b="1" dirty="0">
                          <a:solidFill>
                            <a:schemeClr val="tx1"/>
                          </a:solidFill>
                          <a:effectLst/>
                          <a:latin typeface="Arial" pitchFamily="34" charset="0"/>
                          <a:cs typeface="Arial" pitchFamily="34" charset="0"/>
                        </a:rPr>
                        <a:t>CONTROLE DOS RESTOS A PAGAR CANCELADOS OU PRESCRITOS PARA FINS DE APLICAÇÃO DA DISPONIBILIDADE DE CAIXA CONFORME ARTIGO 24,§ 1° e 2°</a:t>
                      </a:r>
                      <a:endParaRPr lang="pt-BR" sz="3200" b="1"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gridSpan="3">
                  <a:txBody>
                    <a:bodyPr/>
                    <a:lstStyle/>
                    <a:p>
                      <a:pPr algn="ctr">
                        <a:lnSpc>
                          <a:spcPct val="115000"/>
                        </a:lnSpc>
                        <a:spcAft>
                          <a:spcPts val="0"/>
                        </a:spcAft>
                      </a:pPr>
                      <a:r>
                        <a:rPr lang="pt-BR" sz="1200" b="1" dirty="0">
                          <a:solidFill>
                            <a:schemeClr val="tx1"/>
                          </a:solidFill>
                          <a:effectLst/>
                          <a:latin typeface="Arial" pitchFamily="34" charset="0"/>
                          <a:cs typeface="Arial" pitchFamily="34" charset="0"/>
                        </a:rPr>
                        <a:t>RESTOS A PAGAR CANCELADOS OU PRESCRITOS</a:t>
                      </a:r>
                      <a:endParaRPr lang="pt-BR" sz="2000" b="1"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hMerge="1">
                  <a:txBody>
                    <a:bodyPr/>
                    <a:lstStyle/>
                    <a:p>
                      <a:endParaRPr lang="pt-BR"/>
                    </a:p>
                  </a:txBody>
                  <a:tcPr/>
                </a:tc>
                <a:tc hMerge="1">
                  <a:txBody>
                    <a:bodyPr/>
                    <a:lstStyle/>
                    <a:p>
                      <a:endParaRPr lang="pt-BR"/>
                    </a:p>
                  </a:txBody>
                  <a:tcPr/>
                </a:tc>
              </a:tr>
              <a:tr h="1848703">
                <a:tc vMerge="1">
                  <a:txBody>
                    <a:bodyPr/>
                    <a:lstStyle/>
                    <a:p>
                      <a:endParaRPr lang="pt-BR"/>
                    </a:p>
                  </a:txBody>
                  <a:tcPr/>
                </a:tc>
                <a:tc>
                  <a:txBody>
                    <a:bodyPr/>
                    <a:lstStyle/>
                    <a:p>
                      <a:pPr algn="ctr">
                        <a:lnSpc>
                          <a:spcPct val="115000"/>
                        </a:lnSpc>
                        <a:spcAft>
                          <a:spcPts val="0"/>
                        </a:spcAft>
                      </a:pPr>
                      <a:r>
                        <a:rPr lang="pt-BR" sz="1600" b="1" dirty="0">
                          <a:solidFill>
                            <a:schemeClr val="tx1"/>
                          </a:solidFill>
                          <a:effectLst/>
                          <a:latin typeface="Arial" pitchFamily="34" charset="0"/>
                          <a:cs typeface="Arial" pitchFamily="34" charset="0"/>
                        </a:rPr>
                        <a:t>Saldo Inicial</a:t>
                      </a:r>
                      <a:endParaRPr lang="pt-BR" sz="2800" b="1"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a:txBody>
                    <a:bodyPr/>
                    <a:lstStyle/>
                    <a:p>
                      <a:pPr algn="ctr">
                        <a:lnSpc>
                          <a:spcPct val="115000"/>
                        </a:lnSpc>
                        <a:spcAft>
                          <a:spcPts val="0"/>
                        </a:spcAft>
                      </a:pPr>
                      <a:r>
                        <a:rPr lang="pt-BR" sz="1600" b="1" dirty="0">
                          <a:solidFill>
                            <a:schemeClr val="tx1"/>
                          </a:solidFill>
                          <a:effectLst/>
                          <a:latin typeface="Arial" pitchFamily="34" charset="0"/>
                          <a:cs typeface="Arial" pitchFamily="34" charset="0"/>
                        </a:rPr>
                        <a:t>Despesas custeadas no exercício de referência (j)</a:t>
                      </a:r>
                      <a:endParaRPr lang="pt-BR" sz="2800" b="1"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a:txBody>
                    <a:bodyPr/>
                    <a:lstStyle/>
                    <a:p>
                      <a:pPr algn="ctr">
                        <a:lnSpc>
                          <a:spcPct val="115000"/>
                        </a:lnSpc>
                        <a:spcAft>
                          <a:spcPts val="0"/>
                        </a:spcAft>
                      </a:pPr>
                      <a:r>
                        <a:rPr lang="pt-BR" sz="1600" b="1" dirty="0">
                          <a:solidFill>
                            <a:schemeClr val="tx1"/>
                          </a:solidFill>
                          <a:effectLst/>
                          <a:latin typeface="Arial" pitchFamily="34" charset="0"/>
                          <a:cs typeface="Arial" pitchFamily="34" charset="0"/>
                        </a:rPr>
                        <a:t>Saldo Final (Não Aplicado)</a:t>
                      </a:r>
                      <a:endParaRPr lang="pt-BR" sz="2800" b="1"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r>
              <a:tr h="612406">
                <a:tc>
                  <a:txBody>
                    <a:bodyPr/>
                    <a:lstStyle/>
                    <a:p>
                      <a:pPr algn="just">
                        <a:lnSpc>
                          <a:spcPct val="115000"/>
                        </a:lnSpc>
                        <a:spcAft>
                          <a:spcPts val="0"/>
                        </a:spcAft>
                      </a:pPr>
                      <a:r>
                        <a:rPr lang="pt-BR" sz="1800" dirty="0">
                          <a:solidFill>
                            <a:schemeClr val="tx1"/>
                          </a:solidFill>
                          <a:effectLst/>
                          <a:latin typeface="Arial" pitchFamily="34" charset="0"/>
                          <a:cs typeface="Arial" pitchFamily="34" charset="0"/>
                        </a:rPr>
                        <a:t>Restos a Pagar Cancelados ou Prescritos em </a:t>
                      </a:r>
                      <a:r>
                        <a:rPr lang="pt-BR" sz="1800" dirty="0" smtClean="0">
                          <a:solidFill>
                            <a:schemeClr val="tx1"/>
                          </a:solidFill>
                          <a:effectLst/>
                          <a:latin typeface="Arial" pitchFamily="34" charset="0"/>
                          <a:cs typeface="Arial" pitchFamily="34" charset="0"/>
                        </a:rPr>
                        <a:t>2018</a:t>
                      </a:r>
                      <a:endParaRPr lang="pt-BR" sz="32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2800" dirty="0" smtClean="0">
                          <a:solidFill>
                            <a:schemeClr val="tx1"/>
                          </a:solidFill>
                          <a:effectLst/>
                          <a:latin typeface="Arial" pitchFamily="34" charset="0"/>
                          <a:ea typeface="Calibri"/>
                          <a:cs typeface="Arial" pitchFamily="34" charset="0"/>
                        </a:rPr>
                        <a:t>-</a:t>
                      </a:r>
                      <a:endParaRPr lang="pt-BR" sz="2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2800" dirty="0" smtClean="0">
                          <a:solidFill>
                            <a:schemeClr val="tx1"/>
                          </a:solidFill>
                          <a:effectLst/>
                          <a:latin typeface="Arial" pitchFamily="34" charset="0"/>
                          <a:ea typeface="Calibri"/>
                          <a:cs typeface="Arial" pitchFamily="34" charset="0"/>
                        </a:rPr>
                        <a:t>-</a:t>
                      </a:r>
                      <a:endParaRPr lang="pt-BR" sz="2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2800" dirty="0" smtClean="0">
                          <a:solidFill>
                            <a:schemeClr val="tx1"/>
                          </a:solidFill>
                          <a:effectLst/>
                          <a:latin typeface="Arial" pitchFamily="34" charset="0"/>
                          <a:ea typeface="Calibri"/>
                          <a:cs typeface="Arial" pitchFamily="34" charset="0"/>
                        </a:rPr>
                        <a:t>-</a:t>
                      </a:r>
                      <a:endParaRPr lang="pt-BR" sz="2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476316">
                <a:tc>
                  <a:txBody>
                    <a:bodyPr/>
                    <a:lstStyle/>
                    <a:p>
                      <a:pPr algn="just">
                        <a:lnSpc>
                          <a:spcPct val="115000"/>
                        </a:lnSpc>
                        <a:spcAft>
                          <a:spcPts val="0"/>
                        </a:spcAft>
                      </a:pPr>
                      <a:r>
                        <a:rPr lang="pt-BR" sz="1800" b="0" dirty="0">
                          <a:solidFill>
                            <a:schemeClr val="tx1"/>
                          </a:solidFill>
                          <a:effectLst/>
                          <a:latin typeface="Arial" pitchFamily="34" charset="0"/>
                          <a:cs typeface="Arial" pitchFamily="34" charset="0"/>
                        </a:rPr>
                        <a:t>Restos a Pagar Cancelados ou Prescritos em </a:t>
                      </a:r>
                      <a:r>
                        <a:rPr lang="pt-BR" sz="1800" b="0" dirty="0" smtClean="0">
                          <a:solidFill>
                            <a:schemeClr val="tx1"/>
                          </a:solidFill>
                          <a:effectLst/>
                          <a:latin typeface="Arial" pitchFamily="34" charset="0"/>
                          <a:cs typeface="Arial" pitchFamily="34" charset="0"/>
                        </a:rPr>
                        <a:t>2017</a:t>
                      </a:r>
                      <a:endParaRPr lang="pt-BR" sz="32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2800" b="0" dirty="0" smtClean="0">
                          <a:solidFill>
                            <a:schemeClr val="tx1"/>
                          </a:solidFill>
                          <a:effectLst/>
                          <a:latin typeface="Arial" pitchFamily="34" charset="0"/>
                          <a:ea typeface="Calibri"/>
                          <a:cs typeface="Arial" pitchFamily="34" charset="0"/>
                        </a:rPr>
                        <a:t>-</a:t>
                      </a:r>
                      <a:endParaRPr lang="pt-BR" sz="28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2800" b="0" dirty="0" smtClean="0">
                          <a:solidFill>
                            <a:schemeClr val="tx1"/>
                          </a:solidFill>
                          <a:effectLst/>
                          <a:latin typeface="Arial" pitchFamily="34" charset="0"/>
                          <a:ea typeface="Calibri"/>
                          <a:cs typeface="Arial" pitchFamily="34" charset="0"/>
                        </a:rPr>
                        <a:t>-</a:t>
                      </a:r>
                      <a:endParaRPr lang="pt-BR" sz="28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2800" b="0" dirty="0" smtClean="0">
                          <a:solidFill>
                            <a:schemeClr val="tx1"/>
                          </a:solidFill>
                          <a:effectLst/>
                          <a:latin typeface="Arial" pitchFamily="34" charset="0"/>
                          <a:ea typeface="Calibri"/>
                          <a:cs typeface="Arial" pitchFamily="34" charset="0"/>
                        </a:rPr>
                        <a:t>-</a:t>
                      </a:r>
                      <a:endParaRPr lang="pt-BR" sz="28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r>
              <a:tr h="476316">
                <a:tc>
                  <a:txBody>
                    <a:bodyPr/>
                    <a:lstStyle/>
                    <a:p>
                      <a:pPr algn="just">
                        <a:lnSpc>
                          <a:spcPct val="115000"/>
                        </a:lnSpc>
                        <a:spcAft>
                          <a:spcPts val="0"/>
                        </a:spcAft>
                      </a:pPr>
                      <a:r>
                        <a:rPr lang="pt-BR" sz="1800" b="0" dirty="0">
                          <a:solidFill>
                            <a:schemeClr val="tx1"/>
                          </a:solidFill>
                          <a:effectLst/>
                          <a:latin typeface="Arial" pitchFamily="34" charset="0"/>
                          <a:cs typeface="Arial" pitchFamily="34" charset="0"/>
                        </a:rPr>
                        <a:t>Restos a Pagar Cancelados ou Prescritos em </a:t>
                      </a:r>
                      <a:r>
                        <a:rPr lang="pt-BR" sz="1800" b="0" dirty="0" smtClean="0">
                          <a:solidFill>
                            <a:schemeClr val="tx1"/>
                          </a:solidFill>
                          <a:effectLst/>
                          <a:latin typeface="Arial" pitchFamily="34" charset="0"/>
                          <a:cs typeface="Arial" pitchFamily="34" charset="0"/>
                        </a:rPr>
                        <a:t>2016</a:t>
                      </a:r>
                      <a:endParaRPr lang="pt-BR" sz="32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2800" b="0" dirty="0" smtClean="0">
                          <a:solidFill>
                            <a:schemeClr val="tx1"/>
                          </a:solidFill>
                          <a:effectLst/>
                          <a:latin typeface="Arial" pitchFamily="34" charset="0"/>
                          <a:ea typeface="Calibri"/>
                          <a:cs typeface="Arial" pitchFamily="34" charset="0"/>
                        </a:rPr>
                        <a:t>-</a:t>
                      </a:r>
                      <a:endParaRPr lang="pt-BR" sz="28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2800" b="0" dirty="0" smtClean="0">
                          <a:solidFill>
                            <a:schemeClr val="tx1"/>
                          </a:solidFill>
                          <a:effectLst/>
                          <a:latin typeface="Arial" pitchFamily="34" charset="0"/>
                          <a:ea typeface="Calibri"/>
                          <a:cs typeface="Arial" pitchFamily="34" charset="0"/>
                        </a:rPr>
                        <a:t>-</a:t>
                      </a:r>
                      <a:endParaRPr lang="pt-BR" sz="28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2800" b="0" dirty="0" smtClean="0">
                          <a:solidFill>
                            <a:schemeClr val="tx1"/>
                          </a:solidFill>
                          <a:effectLst/>
                          <a:latin typeface="Arial" pitchFamily="34" charset="0"/>
                          <a:ea typeface="Calibri"/>
                          <a:cs typeface="Arial" pitchFamily="34" charset="0"/>
                        </a:rPr>
                        <a:t>-</a:t>
                      </a:r>
                      <a:endParaRPr lang="pt-BR" sz="28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476316">
                <a:tc>
                  <a:txBody>
                    <a:bodyPr/>
                    <a:lstStyle/>
                    <a:p>
                      <a:pPr algn="just">
                        <a:lnSpc>
                          <a:spcPct val="115000"/>
                        </a:lnSpc>
                        <a:spcAft>
                          <a:spcPts val="0"/>
                        </a:spcAft>
                      </a:pPr>
                      <a:r>
                        <a:rPr lang="pt-BR" sz="1800" b="0" dirty="0">
                          <a:solidFill>
                            <a:schemeClr val="tx1"/>
                          </a:solidFill>
                          <a:effectLst/>
                          <a:latin typeface="Arial" pitchFamily="34" charset="0"/>
                          <a:cs typeface="Arial" pitchFamily="34" charset="0"/>
                        </a:rPr>
                        <a:t>Restos a Pagar Cancelados ou Prescritos em </a:t>
                      </a:r>
                      <a:r>
                        <a:rPr lang="pt-BR" sz="1800" b="0" dirty="0" smtClean="0">
                          <a:solidFill>
                            <a:schemeClr val="tx1"/>
                          </a:solidFill>
                          <a:effectLst/>
                          <a:latin typeface="Arial" pitchFamily="34" charset="0"/>
                          <a:cs typeface="Arial" pitchFamily="34" charset="0"/>
                        </a:rPr>
                        <a:t>2015</a:t>
                      </a:r>
                      <a:endParaRPr lang="pt-BR" sz="32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2800" b="0" dirty="0" smtClean="0">
                          <a:solidFill>
                            <a:schemeClr val="tx1"/>
                          </a:solidFill>
                          <a:effectLst/>
                          <a:latin typeface="Arial" pitchFamily="34" charset="0"/>
                          <a:ea typeface="Calibri"/>
                          <a:cs typeface="Arial" pitchFamily="34" charset="0"/>
                        </a:rPr>
                        <a:t>-</a:t>
                      </a:r>
                      <a:endParaRPr lang="pt-BR" sz="28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2800" b="0" dirty="0" smtClean="0">
                          <a:solidFill>
                            <a:schemeClr val="tx1"/>
                          </a:solidFill>
                          <a:effectLst/>
                          <a:latin typeface="Arial" pitchFamily="34" charset="0"/>
                          <a:ea typeface="Calibri"/>
                          <a:cs typeface="Arial" pitchFamily="34" charset="0"/>
                        </a:rPr>
                        <a:t>-</a:t>
                      </a:r>
                      <a:endParaRPr lang="pt-BR" sz="28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2800" b="0" dirty="0" smtClean="0">
                          <a:solidFill>
                            <a:schemeClr val="tx1"/>
                          </a:solidFill>
                          <a:effectLst/>
                          <a:latin typeface="Arial" pitchFamily="34" charset="0"/>
                          <a:ea typeface="Calibri"/>
                          <a:cs typeface="Arial" pitchFamily="34" charset="0"/>
                        </a:rPr>
                        <a:t>-</a:t>
                      </a:r>
                      <a:endParaRPr lang="pt-BR" sz="28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r>
              <a:tr h="476316">
                <a:tc>
                  <a:txBody>
                    <a:bodyPr/>
                    <a:lstStyle/>
                    <a:p>
                      <a:pPr algn="just">
                        <a:lnSpc>
                          <a:spcPct val="115000"/>
                        </a:lnSpc>
                        <a:spcAft>
                          <a:spcPts val="0"/>
                        </a:spcAft>
                      </a:pPr>
                      <a:r>
                        <a:rPr lang="pt-BR" sz="1800" b="0" dirty="0">
                          <a:solidFill>
                            <a:schemeClr val="tx1"/>
                          </a:solidFill>
                          <a:effectLst/>
                          <a:latin typeface="Arial" pitchFamily="34" charset="0"/>
                          <a:cs typeface="Arial" pitchFamily="34" charset="0"/>
                        </a:rPr>
                        <a:t>Restos a Pagar Cancelados ou Prescritos em </a:t>
                      </a:r>
                      <a:r>
                        <a:rPr lang="pt-BR" sz="1800" b="0" dirty="0" smtClean="0">
                          <a:solidFill>
                            <a:schemeClr val="tx1"/>
                          </a:solidFill>
                          <a:effectLst/>
                          <a:latin typeface="Arial" pitchFamily="34" charset="0"/>
                          <a:cs typeface="Arial" pitchFamily="34" charset="0"/>
                        </a:rPr>
                        <a:t>2014</a:t>
                      </a:r>
                      <a:endParaRPr lang="pt-BR" sz="32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2800" b="0" dirty="0" smtClean="0">
                          <a:solidFill>
                            <a:schemeClr val="tx1"/>
                          </a:solidFill>
                          <a:effectLst/>
                          <a:latin typeface="Arial" pitchFamily="34" charset="0"/>
                          <a:ea typeface="Calibri"/>
                          <a:cs typeface="Arial" pitchFamily="34" charset="0"/>
                        </a:rPr>
                        <a:t>-</a:t>
                      </a:r>
                      <a:endParaRPr lang="pt-BR" sz="28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2800" b="0" dirty="0" smtClean="0">
                          <a:solidFill>
                            <a:schemeClr val="tx1"/>
                          </a:solidFill>
                          <a:effectLst/>
                          <a:latin typeface="Arial" pitchFamily="34" charset="0"/>
                          <a:ea typeface="Calibri"/>
                          <a:cs typeface="Arial" pitchFamily="34" charset="0"/>
                        </a:rPr>
                        <a:t>-</a:t>
                      </a:r>
                      <a:endParaRPr lang="pt-BR" sz="28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2800" b="0" dirty="0" smtClean="0">
                          <a:solidFill>
                            <a:schemeClr val="tx1"/>
                          </a:solidFill>
                          <a:effectLst/>
                          <a:latin typeface="Arial" pitchFamily="34" charset="0"/>
                          <a:ea typeface="Calibri"/>
                          <a:cs typeface="Arial" pitchFamily="34" charset="0"/>
                        </a:rPr>
                        <a:t>-</a:t>
                      </a:r>
                      <a:endParaRPr lang="pt-BR" sz="28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476316">
                <a:tc>
                  <a:txBody>
                    <a:bodyPr/>
                    <a:lstStyle/>
                    <a:p>
                      <a:pPr algn="just">
                        <a:lnSpc>
                          <a:spcPct val="115000"/>
                        </a:lnSpc>
                        <a:spcAft>
                          <a:spcPts val="0"/>
                        </a:spcAft>
                      </a:pPr>
                      <a:r>
                        <a:rPr lang="pt-BR" sz="1800" b="0" dirty="0">
                          <a:solidFill>
                            <a:schemeClr val="tx1"/>
                          </a:solidFill>
                          <a:effectLst/>
                          <a:latin typeface="Arial" pitchFamily="34" charset="0"/>
                          <a:cs typeface="Arial" pitchFamily="34" charset="0"/>
                        </a:rPr>
                        <a:t>Total (VIII)</a:t>
                      </a:r>
                      <a:endParaRPr lang="pt-BR" sz="32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c>
                  <a:txBody>
                    <a:bodyPr/>
                    <a:lstStyle/>
                    <a:p>
                      <a:pPr algn="ctr">
                        <a:lnSpc>
                          <a:spcPct val="115000"/>
                        </a:lnSpc>
                        <a:spcAft>
                          <a:spcPts val="0"/>
                        </a:spcAft>
                      </a:pPr>
                      <a:r>
                        <a:rPr lang="pt-BR" sz="2800" b="0" dirty="0" smtClean="0">
                          <a:solidFill>
                            <a:schemeClr val="tx1"/>
                          </a:solidFill>
                          <a:effectLst/>
                          <a:latin typeface="Arial" pitchFamily="34" charset="0"/>
                          <a:ea typeface="Calibri"/>
                          <a:cs typeface="Arial" pitchFamily="34" charset="0"/>
                        </a:rPr>
                        <a:t>-</a:t>
                      </a:r>
                      <a:endParaRPr lang="pt-BR" sz="28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c>
                  <a:txBody>
                    <a:bodyPr/>
                    <a:lstStyle/>
                    <a:p>
                      <a:pPr algn="ctr">
                        <a:lnSpc>
                          <a:spcPct val="115000"/>
                        </a:lnSpc>
                        <a:spcAft>
                          <a:spcPts val="0"/>
                        </a:spcAft>
                      </a:pPr>
                      <a:r>
                        <a:rPr lang="pt-BR" sz="2800" b="0" dirty="0" smtClean="0">
                          <a:solidFill>
                            <a:schemeClr val="tx1"/>
                          </a:solidFill>
                          <a:effectLst/>
                          <a:latin typeface="Arial" pitchFamily="34" charset="0"/>
                          <a:ea typeface="Calibri"/>
                          <a:cs typeface="Arial" pitchFamily="34" charset="0"/>
                        </a:rPr>
                        <a:t>-</a:t>
                      </a:r>
                      <a:endParaRPr lang="pt-BR" sz="28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c>
                  <a:txBody>
                    <a:bodyPr/>
                    <a:lstStyle/>
                    <a:p>
                      <a:pPr algn="ctr">
                        <a:lnSpc>
                          <a:spcPct val="115000"/>
                        </a:lnSpc>
                        <a:spcAft>
                          <a:spcPts val="0"/>
                        </a:spcAft>
                      </a:pPr>
                      <a:r>
                        <a:rPr lang="pt-BR" sz="2800" b="0" dirty="0" smtClean="0">
                          <a:solidFill>
                            <a:schemeClr val="tx1"/>
                          </a:solidFill>
                          <a:effectLst/>
                          <a:latin typeface="Arial" pitchFamily="34" charset="0"/>
                          <a:ea typeface="Calibri"/>
                          <a:cs typeface="Arial" pitchFamily="34" charset="0"/>
                        </a:rPr>
                        <a:t>-</a:t>
                      </a:r>
                      <a:endParaRPr lang="pt-BR" sz="28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r>
            </a:tbl>
          </a:graphicData>
        </a:graphic>
      </p:graphicFrame>
      <p:sp>
        <p:nvSpPr>
          <p:cNvPr id="8" name="CaixaDeTexto 8"/>
          <p:cNvSpPr txBox="1">
            <a:spLocks noChangeArrowheads="1"/>
          </p:cNvSpPr>
          <p:nvPr/>
        </p:nvSpPr>
        <p:spPr bwMode="auto">
          <a:xfrm>
            <a:off x="3203575" y="0"/>
            <a:ext cx="5940425" cy="400110"/>
          </a:xfrm>
          <a:prstGeom prst="rect">
            <a:avLst/>
          </a:prstGeom>
          <a:gradFill>
            <a:gsLst>
              <a:gs pos="0">
                <a:schemeClr val="accent3">
                  <a:lumMod val="75000"/>
                </a:schemeClr>
              </a:gs>
              <a:gs pos="80000">
                <a:schemeClr val="accent3">
                  <a:shade val="93000"/>
                  <a:satMod val="130000"/>
                </a:schemeClr>
              </a:gs>
              <a:gs pos="100000">
                <a:schemeClr val="accent3">
                  <a:shade val="94000"/>
                  <a:satMod val="135000"/>
                </a:schemeClr>
              </a:gs>
            </a:gsLst>
            <a:lin ang="16200000" scaled="0"/>
          </a:gradFill>
          <a:ln w="9525">
            <a:noFill/>
            <a:miter lim="800000"/>
            <a:headEnd/>
            <a:tailEnd/>
          </a:ln>
          <a:scene3d>
            <a:camera prst="orthographicFront"/>
            <a:lightRig rig="threePt" dir="t"/>
          </a:scene3d>
          <a:sp3d>
            <a:bevelT w="63500" h="25400"/>
          </a:sp3d>
        </p:spPr>
        <p:txBody>
          <a:bodyPr wrap="square">
            <a:spAutoFit/>
          </a:bodyPr>
          <a:lstStyle/>
          <a:p>
            <a:pPr eaLnBrk="1" hangingPunct="1"/>
            <a:r>
              <a:rPr lang="pt-BR" altLang="pt-BR" sz="2000" b="1" dirty="0" smtClean="0">
                <a:solidFill>
                  <a:prstClr val="white"/>
                </a:solidFill>
              </a:rPr>
              <a:t>1° RELATÓRIO QUADRIMESTRAL 2019</a:t>
            </a:r>
          </a:p>
        </p:txBody>
      </p:sp>
    </p:spTree>
    <p:extLst>
      <p:ext uri="{BB962C8B-B14F-4D97-AF65-F5344CB8AC3E}">
        <p14:creationId xmlns:p14="http://schemas.microsoft.com/office/powerpoint/2010/main" val="32718637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cstate="print">
            <a:lum bright="2000" contrast="-4000"/>
          </a:blip>
          <a:srcRect/>
          <a:stretch>
            <a:fillRect/>
          </a:stretch>
        </p:blipFill>
        <p:spPr bwMode="auto">
          <a:xfrm>
            <a:off x="250825" y="71438"/>
            <a:ext cx="2624138" cy="620712"/>
          </a:xfrm>
          <a:prstGeom prst="rect">
            <a:avLst/>
          </a:prstGeom>
          <a:noFill/>
          <a:ln w="9525">
            <a:noFill/>
            <a:miter lim="800000"/>
            <a:headEnd/>
            <a:tailEnd/>
          </a:ln>
        </p:spPr>
      </p:pic>
      <p:sp>
        <p:nvSpPr>
          <p:cNvPr id="4" name="CaixaDeTexto 10"/>
          <p:cNvSpPr txBox="1">
            <a:spLocks noChangeArrowheads="1"/>
          </p:cNvSpPr>
          <p:nvPr/>
        </p:nvSpPr>
        <p:spPr bwMode="auto">
          <a:xfrm>
            <a:off x="285720" y="1214422"/>
            <a:ext cx="8640762" cy="5262979"/>
          </a:xfrm>
          <a:prstGeom prst="rect">
            <a:avLst/>
          </a:prstGeom>
          <a:noFill/>
          <a:ln w="38100">
            <a:solidFill>
              <a:schemeClr val="accent3">
                <a:lumMod val="50000"/>
              </a:schemeClr>
            </a:solidFill>
            <a:miter lim="800000"/>
            <a:headEnd/>
            <a:tailEnd/>
          </a:ln>
        </p:spPr>
        <p:txBody>
          <a:bodyPr>
            <a:spAutoFit/>
          </a:bodyPr>
          <a:lstStyle/>
          <a:p>
            <a:pPr indent="531813" algn="just" defTabSz="625475">
              <a:lnSpc>
                <a:spcPct val="150000"/>
              </a:lnSpc>
              <a:spcAft>
                <a:spcPts val="1000"/>
              </a:spcAft>
            </a:pPr>
            <a:r>
              <a:rPr lang="pt-BR" altLang="pt-BR" sz="2800" dirty="0">
                <a:ea typeface="Calibri" pitchFamily="34" charset="0"/>
              </a:rPr>
              <a:t>O </a:t>
            </a:r>
            <a:r>
              <a:rPr lang="pt-BR" altLang="pt-BR" sz="2800" u="sng" dirty="0">
                <a:ea typeface="Calibri" pitchFamily="34" charset="0"/>
              </a:rPr>
              <a:t>9º quadro</a:t>
            </a:r>
            <a:r>
              <a:rPr lang="pt-BR" altLang="pt-BR" sz="2800" dirty="0">
                <a:ea typeface="Calibri" pitchFamily="34" charset="0"/>
              </a:rPr>
              <a:t> se refere ao </a:t>
            </a:r>
            <a:r>
              <a:rPr lang="pt-BR" altLang="pt-BR" sz="2800" b="1" dirty="0">
                <a:ea typeface="Calibri" pitchFamily="34" charset="0"/>
              </a:rPr>
              <a:t>“</a:t>
            </a:r>
            <a:r>
              <a:rPr lang="pt-BR" altLang="pt-BR" sz="2800" b="1" i="1" dirty="0">
                <a:ea typeface="Calibri" pitchFamily="34" charset="0"/>
              </a:rPr>
              <a:t>controle do valor referente ao percentual mínimo não cumprido em exercícios anteriores para fins de aplicação dos recursos vinculados</a:t>
            </a:r>
            <a:r>
              <a:rPr lang="pt-BR" altLang="pt-BR" sz="2800" b="1" dirty="0" smtClean="0">
                <a:ea typeface="Calibri" pitchFamily="34" charset="0"/>
              </a:rPr>
              <a:t>”</a:t>
            </a:r>
            <a:r>
              <a:rPr lang="pt-BR" altLang="pt-BR" sz="2800" dirty="0" smtClean="0">
                <a:ea typeface="Calibri" pitchFamily="34" charset="0"/>
              </a:rPr>
              <a:t>. </a:t>
            </a:r>
            <a:r>
              <a:rPr lang="pt-BR" altLang="pt-BR" sz="2800" dirty="0">
                <a:ea typeface="Calibri" pitchFamily="34" charset="0"/>
              </a:rPr>
              <a:t>Identifica a parcela do percentual mínimo não aplicado em </a:t>
            </a:r>
            <a:r>
              <a:rPr lang="pt-BR" sz="2800" dirty="0">
                <a:latin typeface="Arial" panose="020B0604020202020204" pitchFamily="34" charset="0"/>
                <a:ea typeface="Calibri"/>
                <a:cs typeface="Arial" panose="020B0604020202020204" pitchFamily="34" charset="0"/>
              </a:rPr>
              <a:t>Ações e Serviços Públicos em Saúde </a:t>
            </a:r>
            <a:r>
              <a:rPr lang="pt-BR" sz="2800" dirty="0" smtClean="0">
                <a:latin typeface="Arial" panose="020B0604020202020204" pitchFamily="34" charset="0"/>
                <a:ea typeface="Calibri"/>
                <a:cs typeface="Arial" panose="020B0604020202020204" pitchFamily="34" charset="0"/>
              </a:rPr>
              <a:t>- </a:t>
            </a:r>
            <a:r>
              <a:rPr lang="pt-BR" altLang="pt-BR" sz="2800" dirty="0" smtClean="0">
                <a:ea typeface="Calibri" pitchFamily="34" charset="0"/>
              </a:rPr>
              <a:t>ASPS </a:t>
            </a:r>
            <a:r>
              <a:rPr lang="pt-BR" altLang="pt-BR" sz="2800" dirty="0">
                <a:ea typeface="Calibri" pitchFamily="34" charset="0"/>
              </a:rPr>
              <a:t>em exercícios anteriores, possibilitando o controle da aplicação dos recursos vinculados a essa parcela. </a:t>
            </a:r>
          </a:p>
        </p:txBody>
      </p:sp>
      <p:sp>
        <p:nvSpPr>
          <p:cNvPr id="6" name="CaixaDeTexto 8"/>
          <p:cNvSpPr txBox="1">
            <a:spLocks noChangeArrowheads="1"/>
          </p:cNvSpPr>
          <p:nvPr/>
        </p:nvSpPr>
        <p:spPr bwMode="auto">
          <a:xfrm>
            <a:off x="3203575" y="0"/>
            <a:ext cx="5940425" cy="400110"/>
          </a:xfrm>
          <a:prstGeom prst="rect">
            <a:avLst/>
          </a:prstGeom>
          <a:gradFill>
            <a:gsLst>
              <a:gs pos="0">
                <a:schemeClr val="accent3">
                  <a:lumMod val="75000"/>
                </a:schemeClr>
              </a:gs>
              <a:gs pos="80000">
                <a:schemeClr val="accent3">
                  <a:shade val="93000"/>
                  <a:satMod val="130000"/>
                </a:schemeClr>
              </a:gs>
              <a:gs pos="100000">
                <a:schemeClr val="accent3">
                  <a:shade val="94000"/>
                  <a:satMod val="135000"/>
                </a:schemeClr>
              </a:gs>
            </a:gsLst>
            <a:lin ang="16200000" scaled="0"/>
          </a:gradFill>
          <a:ln w="9525">
            <a:noFill/>
            <a:miter lim="800000"/>
            <a:headEnd/>
            <a:tailEnd/>
          </a:ln>
          <a:scene3d>
            <a:camera prst="orthographicFront"/>
            <a:lightRig rig="threePt" dir="t"/>
          </a:scene3d>
          <a:sp3d>
            <a:bevelT w="63500" h="25400"/>
          </a:sp3d>
        </p:spPr>
        <p:txBody>
          <a:bodyPr wrap="square">
            <a:spAutoFit/>
          </a:bodyPr>
          <a:lstStyle/>
          <a:p>
            <a:pPr eaLnBrk="1" hangingPunct="1"/>
            <a:r>
              <a:rPr lang="pt-BR" altLang="pt-BR" sz="2000" b="1" dirty="0" smtClean="0">
                <a:solidFill>
                  <a:prstClr val="white"/>
                </a:solidFill>
              </a:rPr>
              <a:t>1° RELATÓRIO QUADRIMESTRAL 2019</a:t>
            </a:r>
          </a:p>
        </p:txBody>
      </p:sp>
    </p:spTree>
    <p:extLst>
      <p:ext uri="{BB962C8B-B14F-4D97-AF65-F5344CB8AC3E}">
        <p14:creationId xmlns:p14="http://schemas.microsoft.com/office/powerpoint/2010/main" val="8675706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04813"/>
            <a:ext cx="9144000"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115000"/>
              </a:lnSpc>
              <a:spcBef>
                <a:spcPts val="0"/>
              </a:spcBef>
              <a:spcAft>
                <a:spcPts val="1000"/>
              </a:spcAft>
              <a:defRPr/>
            </a:pPr>
            <a:endParaRPr lang="pt-BR" sz="2800" dirty="0">
              <a:solidFill>
                <a:prstClr val="white"/>
              </a:solidFill>
              <a:ea typeface="Calibri"/>
              <a:cs typeface="Times New Roman"/>
            </a:endParaRPr>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pic>
        <p:nvPicPr>
          <p:cNvPr id="32773" name="Picture 3"/>
          <p:cNvPicPr>
            <a:picLocks noChangeAspect="1" noChangeArrowheads="1"/>
          </p:cNvPicPr>
          <p:nvPr/>
        </p:nvPicPr>
        <p:blipFill>
          <a:blip r:embed="rId2" cstate="print">
            <a:lum bright="2000" contrast="-4000"/>
          </a:blip>
          <a:srcRect/>
          <a:stretch>
            <a:fillRect/>
          </a:stretch>
        </p:blipFill>
        <p:spPr bwMode="auto">
          <a:xfrm>
            <a:off x="250825" y="71438"/>
            <a:ext cx="2624138" cy="620712"/>
          </a:xfrm>
          <a:prstGeom prst="rect">
            <a:avLst/>
          </a:prstGeom>
          <a:noFill/>
          <a:ln w="9525">
            <a:noFill/>
            <a:miter lim="800000"/>
            <a:headEnd/>
            <a:tailEnd/>
          </a:ln>
        </p:spPr>
      </p:pic>
      <p:graphicFrame>
        <p:nvGraphicFramePr>
          <p:cNvPr id="2" name="Tabela 1"/>
          <p:cNvGraphicFramePr>
            <a:graphicFrameLocks noGrp="1"/>
          </p:cNvGraphicFramePr>
          <p:nvPr>
            <p:extLst>
              <p:ext uri="{D42A27DB-BD31-4B8C-83A1-F6EECF244321}">
                <p14:modId xmlns:p14="http://schemas.microsoft.com/office/powerpoint/2010/main" val="2222882227"/>
              </p:ext>
            </p:extLst>
          </p:nvPr>
        </p:nvGraphicFramePr>
        <p:xfrm>
          <a:off x="262257" y="908720"/>
          <a:ext cx="8486206" cy="5456330"/>
        </p:xfrm>
        <a:graphic>
          <a:graphicData uri="http://schemas.openxmlformats.org/drawingml/2006/table">
            <a:tbl>
              <a:tblPr firstRow="1" firstCol="1" bandRow="1">
                <a:tableStyleId>{F5AB1C69-6EDB-4FF4-983F-18BD219EF322}</a:tableStyleId>
              </a:tblPr>
              <a:tblGrid>
                <a:gridCol w="5189513"/>
                <a:gridCol w="837485"/>
                <a:gridCol w="1019049"/>
                <a:gridCol w="1440159"/>
              </a:tblGrid>
              <a:tr h="487780">
                <a:tc rowSpan="2">
                  <a:txBody>
                    <a:bodyPr/>
                    <a:lstStyle/>
                    <a:p>
                      <a:pPr algn="ctr">
                        <a:lnSpc>
                          <a:spcPct val="115000"/>
                        </a:lnSpc>
                        <a:spcAft>
                          <a:spcPts val="0"/>
                        </a:spcAft>
                      </a:pPr>
                      <a:r>
                        <a:rPr lang="pt-BR" sz="1800" b="1" dirty="0">
                          <a:solidFill>
                            <a:schemeClr val="tx1"/>
                          </a:solidFill>
                          <a:effectLst/>
                          <a:latin typeface="Arial" pitchFamily="34" charset="0"/>
                          <a:cs typeface="Arial" pitchFamily="34" charset="0"/>
                        </a:rPr>
                        <a:t>CONTROLE DE VALOR REFERENTE AO PERCENTUAL MINIMO NÃO CUMPRIDO EM EXERCÍCIOS ANTERIORES PARA FINS DE APLICAÇÃO DOS RECURSOS VINCULADOS CONFORME ARTIGOS 25 e 26</a:t>
                      </a:r>
                      <a:endParaRPr lang="pt-BR" sz="3200" b="1"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gridSpan="3">
                  <a:txBody>
                    <a:bodyPr/>
                    <a:lstStyle/>
                    <a:p>
                      <a:pPr algn="ctr">
                        <a:lnSpc>
                          <a:spcPct val="115000"/>
                        </a:lnSpc>
                        <a:spcAft>
                          <a:spcPts val="0"/>
                        </a:spcAft>
                      </a:pPr>
                      <a:r>
                        <a:rPr lang="pt-BR" sz="1600" b="1" dirty="0">
                          <a:solidFill>
                            <a:schemeClr val="tx1"/>
                          </a:solidFill>
                          <a:effectLst/>
                          <a:latin typeface="Arial" pitchFamily="34" charset="0"/>
                          <a:cs typeface="Arial" pitchFamily="34" charset="0"/>
                        </a:rPr>
                        <a:t>LIMITE NÃO CUMPRIDO</a:t>
                      </a:r>
                      <a:endParaRPr lang="pt-BR" sz="2800" b="1"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hMerge="1">
                  <a:txBody>
                    <a:bodyPr/>
                    <a:lstStyle/>
                    <a:p>
                      <a:endParaRPr lang="pt-BR"/>
                    </a:p>
                  </a:txBody>
                  <a:tcPr/>
                </a:tc>
                <a:tc hMerge="1">
                  <a:txBody>
                    <a:bodyPr/>
                    <a:lstStyle/>
                    <a:p>
                      <a:endParaRPr lang="pt-BR"/>
                    </a:p>
                  </a:txBody>
                  <a:tcPr/>
                </a:tc>
              </a:tr>
              <a:tr h="2041870">
                <a:tc vMerge="1">
                  <a:txBody>
                    <a:bodyPr/>
                    <a:lstStyle/>
                    <a:p>
                      <a:endParaRPr lang="pt-BR"/>
                    </a:p>
                  </a:txBody>
                  <a:tcPr/>
                </a:tc>
                <a:tc>
                  <a:txBody>
                    <a:bodyPr/>
                    <a:lstStyle/>
                    <a:p>
                      <a:pPr algn="ctr">
                        <a:lnSpc>
                          <a:spcPct val="115000"/>
                        </a:lnSpc>
                        <a:spcAft>
                          <a:spcPts val="0"/>
                        </a:spcAft>
                      </a:pPr>
                      <a:r>
                        <a:rPr lang="pt-BR" sz="1600" b="1" dirty="0">
                          <a:solidFill>
                            <a:schemeClr val="tx1"/>
                          </a:solidFill>
                          <a:effectLst/>
                          <a:latin typeface="Arial" pitchFamily="34" charset="0"/>
                          <a:cs typeface="Arial" pitchFamily="34" charset="0"/>
                        </a:rPr>
                        <a:t>Saldo Inicial</a:t>
                      </a:r>
                      <a:endParaRPr lang="pt-BR" sz="2800" b="1"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a:txBody>
                    <a:bodyPr/>
                    <a:lstStyle/>
                    <a:p>
                      <a:pPr algn="ctr">
                        <a:lnSpc>
                          <a:spcPct val="115000"/>
                        </a:lnSpc>
                        <a:spcAft>
                          <a:spcPts val="0"/>
                        </a:spcAft>
                      </a:pPr>
                      <a:r>
                        <a:rPr lang="pt-BR" sz="1600" b="1" dirty="0">
                          <a:solidFill>
                            <a:schemeClr val="tx1"/>
                          </a:solidFill>
                          <a:effectLst/>
                          <a:latin typeface="Arial" pitchFamily="34" charset="0"/>
                          <a:cs typeface="Arial" pitchFamily="34" charset="0"/>
                        </a:rPr>
                        <a:t>Despesas custeadas no exercício de referência (k)</a:t>
                      </a:r>
                      <a:endParaRPr lang="pt-BR" sz="2800" b="1"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a:txBody>
                    <a:bodyPr/>
                    <a:lstStyle/>
                    <a:p>
                      <a:pPr algn="ctr">
                        <a:lnSpc>
                          <a:spcPct val="115000"/>
                        </a:lnSpc>
                        <a:spcAft>
                          <a:spcPts val="0"/>
                        </a:spcAft>
                      </a:pPr>
                      <a:r>
                        <a:rPr lang="pt-BR" sz="1600" b="1" dirty="0">
                          <a:solidFill>
                            <a:schemeClr val="tx1"/>
                          </a:solidFill>
                          <a:effectLst/>
                          <a:latin typeface="Arial" pitchFamily="34" charset="0"/>
                          <a:cs typeface="Arial" pitchFamily="34" charset="0"/>
                        </a:rPr>
                        <a:t>Saldo Final </a:t>
                      </a:r>
                      <a:r>
                        <a:rPr lang="pt-BR" sz="1600" b="1" dirty="0" smtClean="0">
                          <a:solidFill>
                            <a:schemeClr val="tx1"/>
                          </a:solidFill>
                          <a:effectLst/>
                          <a:latin typeface="Arial" pitchFamily="34" charset="0"/>
                          <a:cs typeface="Arial" pitchFamily="34" charset="0"/>
                        </a:rPr>
                        <a:t/>
                      </a:r>
                      <a:br>
                        <a:rPr lang="pt-BR" sz="1600" b="1" dirty="0" smtClean="0">
                          <a:solidFill>
                            <a:schemeClr val="tx1"/>
                          </a:solidFill>
                          <a:effectLst/>
                          <a:latin typeface="Arial" pitchFamily="34" charset="0"/>
                          <a:cs typeface="Arial" pitchFamily="34" charset="0"/>
                        </a:rPr>
                      </a:br>
                      <a:r>
                        <a:rPr lang="pt-BR" sz="1600" b="1" dirty="0" smtClean="0">
                          <a:solidFill>
                            <a:schemeClr val="tx1"/>
                          </a:solidFill>
                          <a:effectLst/>
                          <a:latin typeface="Arial" pitchFamily="34" charset="0"/>
                          <a:cs typeface="Arial" pitchFamily="34" charset="0"/>
                        </a:rPr>
                        <a:t>(</a:t>
                      </a:r>
                      <a:r>
                        <a:rPr lang="pt-BR" sz="1600" b="1" dirty="0">
                          <a:solidFill>
                            <a:schemeClr val="tx1"/>
                          </a:solidFill>
                          <a:effectLst/>
                          <a:latin typeface="Arial" pitchFamily="34" charset="0"/>
                          <a:cs typeface="Arial" pitchFamily="34" charset="0"/>
                        </a:rPr>
                        <a:t>Não Aplicado)</a:t>
                      </a:r>
                      <a:endParaRPr lang="pt-BR" sz="2800" b="1"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r>
              <a:tr h="487780">
                <a:tc>
                  <a:txBody>
                    <a:bodyPr/>
                    <a:lstStyle/>
                    <a:p>
                      <a:pPr algn="just">
                        <a:lnSpc>
                          <a:spcPct val="115000"/>
                        </a:lnSpc>
                        <a:spcAft>
                          <a:spcPts val="0"/>
                        </a:spcAft>
                      </a:pPr>
                      <a:r>
                        <a:rPr lang="pt-BR" sz="1800" b="0" dirty="0">
                          <a:solidFill>
                            <a:schemeClr val="tx1"/>
                          </a:solidFill>
                          <a:effectLst/>
                          <a:latin typeface="Arial" pitchFamily="34" charset="0"/>
                          <a:cs typeface="Arial" pitchFamily="34" charset="0"/>
                        </a:rPr>
                        <a:t>Diferença de limite não cumprido em </a:t>
                      </a:r>
                      <a:r>
                        <a:rPr lang="pt-BR" sz="1800" b="0" dirty="0" smtClean="0">
                          <a:solidFill>
                            <a:schemeClr val="tx1"/>
                          </a:solidFill>
                          <a:effectLst/>
                          <a:latin typeface="Arial" pitchFamily="34" charset="0"/>
                          <a:cs typeface="Arial" pitchFamily="34" charset="0"/>
                        </a:rPr>
                        <a:t>2018</a:t>
                      </a:r>
                      <a:endParaRPr lang="pt-BR" sz="32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800" dirty="0" smtClean="0">
                          <a:solidFill>
                            <a:schemeClr val="tx1"/>
                          </a:solidFill>
                          <a:effectLst/>
                          <a:latin typeface="Arial" pitchFamily="34" charset="0"/>
                          <a:cs typeface="Arial" pitchFamily="34" charset="0"/>
                        </a:rPr>
                        <a:t>-</a:t>
                      </a:r>
                      <a:endParaRPr lang="pt-BR" sz="32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800" dirty="0" smtClean="0">
                          <a:solidFill>
                            <a:schemeClr val="tx1"/>
                          </a:solidFill>
                          <a:effectLst/>
                          <a:latin typeface="Arial" pitchFamily="34" charset="0"/>
                          <a:cs typeface="Arial" pitchFamily="34" charset="0"/>
                        </a:rPr>
                        <a:t>-</a:t>
                      </a:r>
                      <a:endParaRPr lang="pt-BR" sz="32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800" dirty="0" smtClean="0">
                          <a:solidFill>
                            <a:schemeClr val="tx1"/>
                          </a:solidFill>
                          <a:effectLst/>
                          <a:latin typeface="Arial" pitchFamily="34" charset="0"/>
                          <a:cs typeface="Arial" pitchFamily="34" charset="0"/>
                        </a:rPr>
                        <a:t>-</a:t>
                      </a:r>
                      <a:endParaRPr lang="pt-BR" sz="32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487780">
                <a:tc>
                  <a:txBody>
                    <a:bodyPr/>
                    <a:lstStyle/>
                    <a:p>
                      <a:pPr algn="just">
                        <a:lnSpc>
                          <a:spcPct val="115000"/>
                        </a:lnSpc>
                        <a:spcAft>
                          <a:spcPts val="0"/>
                        </a:spcAft>
                      </a:pPr>
                      <a:r>
                        <a:rPr lang="pt-BR" sz="1800" b="0" dirty="0" smtClean="0">
                          <a:solidFill>
                            <a:schemeClr val="tx1"/>
                          </a:solidFill>
                          <a:effectLst/>
                          <a:latin typeface="Arial" pitchFamily="34" charset="0"/>
                          <a:cs typeface="Arial" pitchFamily="34" charset="0"/>
                        </a:rPr>
                        <a:t>Diferença de limite não cumprido em 2017</a:t>
                      </a:r>
                      <a:endParaRPr lang="pt-BR" sz="32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800" dirty="0" smtClean="0">
                          <a:solidFill>
                            <a:schemeClr val="tx1"/>
                          </a:solidFill>
                          <a:effectLst/>
                          <a:latin typeface="Arial" pitchFamily="34" charset="0"/>
                          <a:cs typeface="Arial" pitchFamily="34" charset="0"/>
                        </a:rPr>
                        <a:t>-</a:t>
                      </a:r>
                      <a:endParaRPr lang="pt-BR" sz="32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800" dirty="0" smtClean="0">
                          <a:solidFill>
                            <a:schemeClr val="tx1"/>
                          </a:solidFill>
                          <a:effectLst/>
                          <a:latin typeface="Arial" pitchFamily="34" charset="0"/>
                          <a:cs typeface="Arial" pitchFamily="34" charset="0"/>
                        </a:rPr>
                        <a:t>-</a:t>
                      </a:r>
                      <a:endParaRPr lang="pt-BR" sz="32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800" dirty="0" smtClean="0">
                          <a:solidFill>
                            <a:schemeClr val="tx1"/>
                          </a:solidFill>
                          <a:effectLst/>
                          <a:latin typeface="Arial" pitchFamily="34" charset="0"/>
                          <a:cs typeface="Arial" pitchFamily="34" charset="0"/>
                        </a:rPr>
                        <a:t>-</a:t>
                      </a:r>
                      <a:endParaRPr lang="pt-BR" sz="32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r>
              <a:tr h="487780">
                <a:tc>
                  <a:txBody>
                    <a:bodyPr/>
                    <a:lstStyle/>
                    <a:p>
                      <a:pPr algn="just">
                        <a:lnSpc>
                          <a:spcPct val="115000"/>
                        </a:lnSpc>
                        <a:spcAft>
                          <a:spcPts val="0"/>
                        </a:spcAft>
                      </a:pPr>
                      <a:r>
                        <a:rPr lang="pt-BR" sz="1800" b="0" dirty="0" smtClean="0">
                          <a:solidFill>
                            <a:schemeClr val="tx1"/>
                          </a:solidFill>
                          <a:effectLst/>
                          <a:latin typeface="Arial" pitchFamily="34" charset="0"/>
                          <a:cs typeface="Arial" pitchFamily="34" charset="0"/>
                        </a:rPr>
                        <a:t>Diferença de limite não cumprido em 2016</a:t>
                      </a:r>
                      <a:endParaRPr lang="pt-BR" sz="32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800" dirty="0" smtClean="0">
                          <a:solidFill>
                            <a:schemeClr val="tx1"/>
                          </a:solidFill>
                          <a:effectLst/>
                          <a:latin typeface="Arial" pitchFamily="34" charset="0"/>
                          <a:cs typeface="Arial" pitchFamily="34" charset="0"/>
                        </a:rPr>
                        <a:t>-</a:t>
                      </a:r>
                      <a:endParaRPr lang="pt-BR" sz="32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800" dirty="0" smtClean="0">
                          <a:solidFill>
                            <a:schemeClr val="tx1"/>
                          </a:solidFill>
                          <a:effectLst/>
                          <a:latin typeface="Arial" pitchFamily="34" charset="0"/>
                          <a:cs typeface="Arial" pitchFamily="34" charset="0"/>
                        </a:rPr>
                        <a:t>-</a:t>
                      </a:r>
                      <a:endParaRPr lang="pt-BR" sz="32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800" dirty="0" smtClean="0">
                          <a:solidFill>
                            <a:schemeClr val="tx1"/>
                          </a:solidFill>
                          <a:effectLst/>
                          <a:latin typeface="Arial" pitchFamily="34" charset="0"/>
                          <a:cs typeface="Arial" pitchFamily="34" charset="0"/>
                        </a:rPr>
                        <a:t>-</a:t>
                      </a:r>
                      <a:endParaRPr lang="pt-BR" sz="32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487780">
                <a:tc>
                  <a:txBody>
                    <a:bodyPr/>
                    <a:lstStyle/>
                    <a:p>
                      <a:pPr algn="just">
                        <a:lnSpc>
                          <a:spcPct val="115000"/>
                        </a:lnSpc>
                        <a:spcAft>
                          <a:spcPts val="0"/>
                        </a:spcAft>
                      </a:pPr>
                      <a:r>
                        <a:rPr lang="pt-BR" sz="1800" b="0" dirty="0">
                          <a:solidFill>
                            <a:schemeClr val="tx1"/>
                          </a:solidFill>
                          <a:effectLst/>
                          <a:latin typeface="Arial" pitchFamily="34" charset="0"/>
                          <a:cs typeface="Arial" pitchFamily="34" charset="0"/>
                        </a:rPr>
                        <a:t>Diferença de limite não cumprido em </a:t>
                      </a:r>
                      <a:r>
                        <a:rPr lang="pt-BR" sz="1800" b="0" dirty="0" smtClean="0">
                          <a:solidFill>
                            <a:schemeClr val="tx1"/>
                          </a:solidFill>
                          <a:effectLst/>
                          <a:latin typeface="Arial" pitchFamily="34" charset="0"/>
                          <a:cs typeface="Arial" pitchFamily="34" charset="0"/>
                        </a:rPr>
                        <a:t>2015</a:t>
                      </a:r>
                      <a:endParaRPr lang="pt-BR" sz="3200" b="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800" dirty="0" smtClean="0">
                          <a:solidFill>
                            <a:schemeClr val="tx1"/>
                          </a:solidFill>
                          <a:effectLst/>
                          <a:latin typeface="Arial" pitchFamily="34" charset="0"/>
                          <a:cs typeface="Arial" pitchFamily="34" charset="0"/>
                        </a:rPr>
                        <a:t>-</a:t>
                      </a:r>
                      <a:endParaRPr lang="pt-BR" sz="32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800" dirty="0" smtClean="0">
                          <a:solidFill>
                            <a:schemeClr val="tx1"/>
                          </a:solidFill>
                          <a:effectLst/>
                          <a:latin typeface="Arial" pitchFamily="34" charset="0"/>
                          <a:cs typeface="Arial" pitchFamily="34" charset="0"/>
                        </a:rPr>
                        <a:t>-</a:t>
                      </a:r>
                      <a:endParaRPr lang="pt-BR" sz="32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ctr">
                        <a:lnSpc>
                          <a:spcPct val="115000"/>
                        </a:lnSpc>
                        <a:spcAft>
                          <a:spcPts val="0"/>
                        </a:spcAft>
                      </a:pPr>
                      <a:r>
                        <a:rPr lang="pt-BR" sz="1800" dirty="0" smtClean="0">
                          <a:solidFill>
                            <a:schemeClr val="tx1"/>
                          </a:solidFill>
                          <a:effectLst/>
                          <a:latin typeface="Arial" pitchFamily="34" charset="0"/>
                          <a:cs typeface="Arial" pitchFamily="34" charset="0"/>
                        </a:rPr>
                        <a:t>-</a:t>
                      </a:r>
                      <a:endParaRPr lang="pt-BR" sz="32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r>
              <a:tr h="487780">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pt-BR" sz="1800" b="0" dirty="0" smtClean="0">
                          <a:solidFill>
                            <a:schemeClr val="tx1"/>
                          </a:solidFill>
                          <a:effectLst/>
                          <a:latin typeface="Arial" pitchFamily="34" charset="0"/>
                          <a:cs typeface="Arial" pitchFamily="34" charset="0"/>
                        </a:rPr>
                        <a:t>Diferença de limite não cumprido em 2014</a:t>
                      </a:r>
                      <a:endParaRPr lang="pt-BR" sz="1800" b="0" dirty="0" smtClean="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800" dirty="0" smtClean="0">
                          <a:solidFill>
                            <a:schemeClr val="tx1"/>
                          </a:solidFill>
                          <a:effectLst/>
                          <a:latin typeface="Arial" pitchFamily="34" charset="0"/>
                          <a:ea typeface="Calibri"/>
                          <a:cs typeface="Arial" pitchFamily="34" charset="0"/>
                        </a:rPr>
                        <a:t>-</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800" dirty="0" smtClean="0">
                          <a:solidFill>
                            <a:schemeClr val="tx1"/>
                          </a:solidFill>
                          <a:effectLst/>
                          <a:latin typeface="Arial" pitchFamily="34" charset="0"/>
                          <a:ea typeface="Calibri"/>
                          <a:cs typeface="Arial" pitchFamily="34" charset="0"/>
                        </a:rPr>
                        <a:t>-</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800" dirty="0" smtClean="0">
                          <a:solidFill>
                            <a:schemeClr val="tx1"/>
                          </a:solidFill>
                          <a:effectLst/>
                          <a:latin typeface="Arial" pitchFamily="34" charset="0"/>
                          <a:ea typeface="Calibri"/>
                          <a:cs typeface="Arial" pitchFamily="34" charset="0"/>
                        </a:rPr>
                        <a:t>-</a:t>
                      </a:r>
                      <a:endParaRPr lang="pt-BR" sz="1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487780">
                <a:tc>
                  <a:txBody>
                    <a:bodyPr/>
                    <a:lstStyle/>
                    <a:p>
                      <a:pPr algn="just">
                        <a:lnSpc>
                          <a:spcPct val="115000"/>
                        </a:lnSpc>
                        <a:spcAft>
                          <a:spcPts val="0"/>
                        </a:spcAft>
                      </a:pPr>
                      <a:r>
                        <a:rPr lang="pt-BR" sz="1800" b="0" dirty="0">
                          <a:solidFill>
                            <a:schemeClr val="tx1"/>
                          </a:solidFill>
                          <a:effectLst/>
                          <a:latin typeface="Arial" pitchFamily="34" charset="0"/>
                          <a:cs typeface="Arial" pitchFamily="34" charset="0"/>
                        </a:rPr>
                        <a:t>Total (IX)</a:t>
                      </a:r>
                      <a:endParaRPr lang="pt-BR" sz="3200" b="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800" dirty="0" smtClean="0">
                          <a:solidFill>
                            <a:schemeClr val="tx1"/>
                          </a:solidFill>
                          <a:effectLst/>
                          <a:latin typeface="Arial" pitchFamily="34" charset="0"/>
                          <a:cs typeface="Arial" pitchFamily="34" charset="0"/>
                        </a:rPr>
                        <a:t>-</a:t>
                      </a:r>
                      <a:endParaRPr lang="pt-BR" sz="32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800" dirty="0" smtClean="0">
                          <a:solidFill>
                            <a:schemeClr val="tx1"/>
                          </a:solidFill>
                          <a:effectLst/>
                          <a:latin typeface="Arial" pitchFamily="34" charset="0"/>
                          <a:cs typeface="Arial" pitchFamily="34" charset="0"/>
                        </a:rPr>
                        <a:t>-</a:t>
                      </a:r>
                      <a:endParaRPr lang="pt-BR" sz="32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ctr">
                        <a:lnSpc>
                          <a:spcPct val="115000"/>
                        </a:lnSpc>
                        <a:spcAft>
                          <a:spcPts val="0"/>
                        </a:spcAft>
                      </a:pPr>
                      <a:r>
                        <a:rPr lang="pt-BR" sz="1800" dirty="0" smtClean="0">
                          <a:solidFill>
                            <a:schemeClr val="tx1"/>
                          </a:solidFill>
                          <a:effectLst/>
                          <a:latin typeface="Arial" pitchFamily="34" charset="0"/>
                          <a:cs typeface="Arial" pitchFamily="34" charset="0"/>
                        </a:rPr>
                        <a:t>-</a:t>
                      </a:r>
                      <a:endParaRPr lang="pt-BR" sz="32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bl>
          </a:graphicData>
        </a:graphic>
      </p:graphicFrame>
      <p:sp>
        <p:nvSpPr>
          <p:cNvPr id="8" name="CaixaDeTexto 8"/>
          <p:cNvSpPr txBox="1">
            <a:spLocks noChangeArrowheads="1"/>
          </p:cNvSpPr>
          <p:nvPr/>
        </p:nvSpPr>
        <p:spPr bwMode="auto">
          <a:xfrm>
            <a:off x="3203575" y="0"/>
            <a:ext cx="5940425" cy="400110"/>
          </a:xfrm>
          <a:prstGeom prst="rect">
            <a:avLst/>
          </a:prstGeom>
          <a:gradFill>
            <a:gsLst>
              <a:gs pos="0">
                <a:schemeClr val="accent3">
                  <a:lumMod val="75000"/>
                </a:schemeClr>
              </a:gs>
              <a:gs pos="80000">
                <a:schemeClr val="accent3">
                  <a:shade val="93000"/>
                  <a:satMod val="130000"/>
                </a:schemeClr>
              </a:gs>
              <a:gs pos="100000">
                <a:schemeClr val="accent3">
                  <a:shade val="94000"/>
                  <a:satMod val="135000"/>
                </a:schemeClr>
              </a:gs>
            </a:gsLst>
            <a:lin ang="16200000" scaled="0"/>
          </a:gradFill>
          <a:ln w="9525">
            <a:noFill/>
            <a:miter lim="800000"/>
            <a:headEnd/>
            <a:tailEnd/>
          </a:ln>
          <a:scene3d>
            <a:camera prst="orthographicFront"/>
            <a:lightRig rig="threePt" dir="t"/>
          </a:scene3d>
          <a:sp3d>
            <a:bevelT w="63500" h="25400"/>
          </a:sp3d>
        </p:spPr>
        <p:txBody>
          <a:bodyPr wrap="square">
            <a:spAutoFit/>
          </a:bodyPr>
          <a:lstStyle/>
          <a:p>
            <a:pPr eaLnBrk="1" hangingPunct="1"/>
            <a:r>
              <a:rPr lang="pt-BR" altLang="pt-BR" sz="2000" b="1" dirty="0" smtClean="0">
                <a:solidFill>
                  <a:prstClr val="white"/>
                </a:solidFill>
              </a:rPr>
              <a:t>1° RELATÓRIO QUADRIMESTRAL 2019</a:t>
            </a:r>
          </a:p>
        </p:txBody>
      </p:sp>
    </p:spTree>
    <p:extLst>
      <p:ext uri="{BB962C8B-B14F-4D97-AF65-F5344CB8AC3E}">
        <p14:creationId xmlns:p14="http://schemas.microsoft.com/office/powerpoint/2010/main" val="16272896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04813"/>
            <a:ext cx="9144000"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115000"/>
              </a:lnSpc>
              <a:spcBef>
                <a:spcPts val="0"/>
              </a:spcBef>
              <a:spcAft>
                <a:spcPts val="1000"/>
              </a:spcAft>
              <a:defRPr/>
            </a:pPr>
            <a:endParaRPr lang="pt-BR" sz="2800" dirty="0">
              <a:solidFill>
                <a:prstClr val="white"/>
              </a:solidFill>
              <a:ea typeface="Calibri"/>
              <a:cs typeface="Times New Roman"/>
            </a:endParaRPr>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pic>
        <p:nvPicPr>
          <p:cNvPr id="33797" name="Picture 3"/>
          <p:cNvPicPr>
            <a:picLocks noChangeAspect="1" noChangeArrowheads="1"/>
          </p:cNvPicPr>
          <p:nvPr/>
        </p:nvPicPr>
        <p:blipFill>
          <a:blip r:embed="rId2" cstate="print">
            <a:lum bright="2000" contrast="-4000"/>
          </a:blip>
          <a:srcRect/>
          <a:stretch>
            <a:fillRect/>
          </a:stretch>
        </p:blipFill>
        <p:spPr bwMode="auto">
          <a:xfrm>
            <a:off x="250825" y="71438"/>
            <a:ext cx="2624138" cy="620712"/>
          </a:xfrm>
          <a:prstGeom prst="rect">
            <a:avLst/>
          </a:prstGeom>
          <a:noFill/>
          <a:ln w="9525">
            <a:noFill/>
            <a:miter lim="800000"/>
            <a:headEnd/>
            <a:tailEnd/>
          </a:ln>
        </p:spPr>
      </p:pic>
      <p:graphicFrame>
        <p:nvGraphicFramePr>
          <p:cNvPr id="2" name="Tabela 1"/>
          <p:cNvGraphicFramePr>
            <a:graphicFrameLocks noGrp="1"/>
          </p:cNvGraphicFramePr>
          <p:nvPr>
            <p:extLst>
              <p:ext uri="{D42A27DB-BD31-4B8C-83A1-F6EECF244321}">
                <p14:modId xmlns:p14="http://schemas.microsoft.com/office/powerpoint/2010/main" val="2469838853"/>
              </p:ext>
            </p:extLst>
          </p:nvPr>
        </p:nvGraphicFramePr>
        <p:xfrm>
          <a:off x="250824" y="858245"/>
          <a:ext cx="8785671" cy="5840366"/>
        </p:xfrm>
        <a:graphic>
          <a:graphicData uri="http://schemas.openxmlformats.org/drawingml/2006/table">
            <a:tbl>
              <a:tblPr firstRow="1" firstCol="1" bandRow="1">
                <a:tableStyleId>{F5AB1C69-6EDB-4FF4-983F-18BD219EF322}</a:tableStyleId>
              </a:tblPr>
              <a:tblGrid>
                <a:gridCol w="2160936"/>
                <a:gridCol w="1440160"/>
                <a:gridCol w="1238791"/>
                <a:gridCol w="1281489"/>
                <a:gridCol w="648072"/>
                <a:gridCol w="1197286"/>
                <a:gridCol w="818937"/>
              </a:tblGrid>
              <a:tr h="391373">
                <a:tc rowSpan="2">
                  <a:txBody>
                    <a:bodyPr/>
                    <a:lstStyle/>
                    <a:p>
                      <a:pPr algn="ctr">
                        <a:lnSpc>
                          <a:spcPct val="115000"/>
                        </a:lnSpc>
                        <a:spcAft>
                          <a:spcPts val="0"/>
                        </a:spcAft>
                      </a:pPr>
                      <a:r>
                        <a:rPr lang="pt-BR" sz="1800" dirty="0">
                          <a:solidFill>
                            <a:schemeClr val="tx1"/>
                          </a:solidFill>
                          <a:effectLst/>
                          <a:latin typeface="Arial" pitchFamily="34" charset="0"/>
                          <a:cs typeface="Arial" pitchFamily="34" charset="0"/>
                        </a:rPr>
                        <a:t>DESPESAS COM </a:t>
                      </a:r>
                      <a:r>
                        <a:rPr lang="pt-BR" sz="1800" dirty="0" smtClean="0">
                          <a:solidFill>
                            <a:schemeClr val="tx1"/>
                          </a:solidFill>
                          <a:effectLst/>
                          <a:latin typeface="Arial" pitchFamily="34" charset="0"/>
                          <a:cs typeface="Arial" pitchFamily="34" charset="0"/>
                        </a:rPr>
                        <a:t>SAÚDE</a:t>
                      </a:r>
                    </a:p>
                    <a:p>
                      <a:pPr algn="ctr">
                        <a:lnSpc>
                          <a:spcPct val="115000"/>
                        </a:lnSpc>
                        <a:spcAft>
                          <a:spcPts val="0"/>
                        </a:spcAft>
                      </a:pPr>
                      <a:r>
                        <a:rPr lang="pt-BR" sz="1800" dirty="0" smtClean="0">
                          <a:solidFill>
                            <a:schemeClr val="tx1"/>
                          </a:solidFill>
                          <a:effectLst/>
                          <a:latin typeface="Arial" pitchFamily="34" charset="0"/>
                          <a:cs typeface="Arial" pitchFamily="34" charset="0"/>
                        </a:rPr>
                        <a:t>(</a:t>
                      </a:r>
                      <a:r>
                        <a:rPr lang="pt-BR" sz="1800" dirty="0">
                          <a:solidFill>
                            <a:schemeClr val="tx1"/>
                          </a:solidFill>
                          <a:effectLst/>
                          <a:latin typeface="Arial" pitchFamily="34" charset="0"/>
                          <a:cs typeface="Arial" pitchFamily="34" charset="0"/>
                        </a:rPr>
                        <a:t>Por </a:t>
                      </a:r>
                      <a:r>
                        <a:rPr lang="pt-BR" sz="1800" dirty="0" err="1">
                          <a:solidFill>
                            <a:schemeClr val="tx1"/>
                          </a:solidFill>
                          <a:effectLst/>
                          <a:latin typeface="Arial" pitchFamily="34" charset="0"/>
                          <a:cs typeface="Arial" pitchFamily="34" charset="0"/>
                        </a:rPr>
                        <a:t>Subfunção</a:t>
                      </a:r>
                      <a:r>
                        <a:rPr lang="pt-BR" sz="1800" dirty="0">
                          <a:solidFill>
                            <a:schemeClr val="tx1"/>
                          </a:solidFill>
                          <a:effectLst/>
                          <a:latin typeface="Arial" pitchFamily="34" charset="0"/>
                          <a:cs typeface="Arial" pitchFamily="34" charset="0"/>
                        </a:rPr>
                        <a:t>)</a:t>
                      </a:r>
                      <a:endParaRPr lang="pt-BR" sz="3200"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rowSpan="2">
                  <a:txBody>
                    <a:bodyPr/>
                    <a:lstStyle/>
                    <a:p>
                      <a:pPr algn="ctr">
                        <a:lnSpc>
                          <a:spcPct val="115000"/>
                        </a:lnSpc>
                        <a:spcAft>
                          <a:spcPts val="0"/>
                        </a:spcAft>
                      </a:pPr>
                      <a:r>
                        <a:rPr lang="pt-BR" sz="1050" b="1" dirty="0">
                          <a:solidFill>
                            <a:schemeClr val="tx1"/>
                          </a:solidFill>
                          <a:effectLst/>
                          <a:latin typeface="Arial" pitchFamily="34" charset="0"/>
                          <a:cs typeface="Arial" pitchFamily="34" charset="0"/>
                        </a:rPr>
                        <a:t>DOTAÇÃO INICIAL</a:t>
                      </a:r>
                      <a:endParaRPr lang="pt-BR" sz="1600" b="1"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rowSpan="2">
                  <a:txBody>
                    <a:bodyPr/>
                    <a:lstStyle/>
                    <a:p>
                      <a:pPr algn="ctr">
                        <a:lnSpc>
                          <a:spcPct val="115000"/>
                        </a:lnSpc>
                        <a:spcAft>
                          <a:spcPts val="0"/>
                        </a:spcAft>
                      </a:pPr>
                      <a:r>
                        <a:rPr lang="pt-BR" sz="1050" b="1" dirty="0">
                          <a:solidFill>
                            <a:schemeClr val="tx1"/>
                          </a:solidFill>
                          <a:effectLst/>
                          <a:latin typeface="Arial" pitchFamily="34" charset="0"/>
                          <a:cs typeface="Arial" pitchFamily="34" charset="0"/>
                        </a:rPr>
                        <a:t>DOTAÇÃO ATUALIZADA</a:t>
                      </a:r>
                      <a:endParaRPr lang="pt-BR" sz="1600" b="1"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gridSpan="2">
                  <a:txBody>
                    <a:bodyPr/>
                    <a:lstStyle/>
                    <a:p>
                      <a:pPr algn="ctr">
                        <a:lnSpc>
                          <a:spcPct val="115000"/>
                        </a:lnSpc>
                        <a:spcAft>
                          <a:spcPts val="0"/>
                        </a:spcAft>
                      </a:pPr>
                      <a:r>
                        <a:rPr lang="pt-BR" sz="1200" b="1" dirty="0">
                          <a:solidFill>
                            <a:schemeClr val="tx1"/>
                          </a:solidFill>
                          <a:effectLst/>
                          <a:latin typeface="Arial" pitchFamily="34" charset="0"/>
                          <a:cs typeface="Arial" pitchFamily="34" charset="0"/>
                        </a:rPr>
                        <a:t>DESPESAS EMPENHADAS</a:t>
                      </a:r>
                      <a:endParaRPr lang="pt-BR" sz="2000" b="1"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hMerge="1">
                  <a:txBody>
                    <a:bodyPr/>
                    <a:lstStyle/>
                    <a:p>
                      <a:endParaRPr lang="pt-BR"/>
                    </a:p>
                  </a:txBody>
                  <a:tcPr/>
                </a:tc>
                <a:tc gridSpan="2">
                  <a:txBody>
                    <a:bodyPr/>
                    <a:lstStyle/>
                    <a:p>
                      <a:pPr algn="ctr">
                        <a:lnSpc>
                          <a:spcPct val="115000"/>
                        </a:lnSpc>
                        <a:spcAft>
                          <a:spcPts val="0"/>
                        </a:spcAft>
                      </a:pPr>
                      <a:r>
                        <a:rPr lang="pt-BR" sz="1200" b="1" dirty="0">
                          <a:solidFill>
                            <a:schemeClr val="tx1"/>
                          </a:solidFill>
                          <a:effectLst/>
                          <a:latin typeface="Arial" pitchFamily="34" charset="0"/>
                          <a:cs typeface="Arial" pitchFamily="34" charset="0"/>
                        </a:rPr>
                        <a:t>DESPESAS LIQUIDADAS</a:t>
                      </a:r>
                      <a:endParaRPr lang="pt-BR" sz="2000" b="1"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hMerge="1">
                  <a:txBody>
                    <a:bodyPr/>
                    <a:lstStyle/>
                    <a:p>
                      <a:endParaRPr lang="pt-BR"/>
                    </a:p>
                  </a:txBody>
                  <a:tcPr/>
                </a:tc>
              </a:tr>
              <a:tr h="782745">
                <a:tc vMerge="1">
                  <a:txBody>
                    <a:bodyPr/>
                    <a:lstStyle/>
                    <a:p>
                      <a:endParaRPr lang="pt-BR"/>
                    </a:p>
                  </a:txBody>
                  <a:tcPr/>
                </a:tc>
                <a:tc vMerge="1">
                  <a:txBody>
                    <a:bodyPr/>
                    <a:lstStyle/>
                    <a:p>
                      <a:endParaRPr lang="pt-BR"/>
                    </a:p>
                  </a:txBody>
                  <a:tcPr/>
                </a:tc>
                <a:tc vMerge="1">
                  <a:txBody>
                    <a:bodyPr/>
                    <a:lstStyle/>
                    <a:p>
                      <a:endParaRPr lang="pt-BR"/>
                    </a:p>
                  </a:txBody>
                  <a:tcPr/>
                </a:tc>
                <a:tc>
                  <a:txBody>
                    <a:bodyPr/>
                    <a:lstStyle/>
                    <a:p>
                      <a:pPr algn="ctr">
                        <a:lnSpc>
                          <a:spcPct val="115000"/>
                        </a:lnSpc>
                        <a:spcAft>
                          <a:spcPts val="0"/>
                        </a:spcAft>
                      </a:pPr>
                      <a:r>
                        <a:rPr lang="pt-BR" sz="1400" b="1" dirty="0">
                          <a:solidFill>
                            <a:schemeClr val="tx1"/>
                          </a:solidFill>
                          <a:effectLst/>
                          <a:latin typeface="Arial" pitchFamily="34" charset="0"/>
                          <a:cs typeface="Arial" pitchFamily="34" charset="0"/>
                        </a:rPr>
                        <a:t>Até </a:t>
                      </a:r>
                      <a:r>
                        <a:rPr lang="pt-BR" sz="1400" b="1" dirty="0" smtClean="0">
                          <a:solidFill>
                            <a:schemeClr val="tx1"/>
                          </a:solidFill>
                          <a:effectLst/>
                          <a:latin typeface="Arial" pitchFamily="34" charset="0"/>
                          <a:cs typeface="Arial" pitchFamily="34" charset="0"/>
                        </a:rPr>
                        <a:t>o</a:t>
                      </a:r>
                      <a:br>
                        <a:rPr lang="pt-BR" sz="1400" b="1" dirty="0" smtClean="0">
                          <a:solidFill>
                            <a:schemeClr val="tx1"/>
                          </a:solidFill>
                          <a:effectLst/>
                          <a:latin typeface="Arial" pitchFamily="34" charset="0"/>
                          <a:cs typeface="Arial" pitchFamily="34" charset="0"/>
                        </a:rPr>
                      </a:br>
                      <a:r>
                        <a:rPr lang="pt-BR" sz="1400" b="1" dirty="0" smtClean="0">
                          <a:solidFill>
                            <a:schemeClr val="tx1"/>
                          </a:solidFill>
                          <a:effectLst/>
                          <a:latin typeface="Arial" pitchFamily="34" charset="0"/>
                          <a:cs typeface="Arial" pitchFamily="34" charset="0"/>
                        </a:rPr>
                        <a:t> </a:t>
                      </a:r>
                      <a:r>
                        <a:rPr lang="pt-BR" sz="1400" b="1" dirty="0">
                          <a:solidFill>
                            <a:schemeClr val="tx1"/>
                          </a:solidFill>
                          <a:effectLst/>
                          <a:latin typeface="Arial" pitchFamily="34" charset="0"/>
                          <a:cs typeface="Arial" pitchFamily="34" charset="0"/>
                        </a:rPr>
                        <a:t>Bimestre (l)</a:t>
                      </a:r>
                      <a:endParaRPr lang="pt-BR" sz="2400" b="1"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a:txBody>
                    <a:bodyPr/>
                    <a:lstStyle/>
                    <a:p>
                      <a:pPr algn="ctr">
                        <a:lnSpc>
                          <a:spcPct val="115000"/>
                        </a:lnSpc>
                        <a:spcAft>
                          <a:spcPts val="0"/>
                        </a:spcAft>
                      </a:pPr>
                      <a:r>
                        <a:rPr lang="pt-BR" sz="1400" b="1" dirty="0">
                          <a:solidFill>
                            <a:schemeClr val="tx1"/>
                          </a:solidFill>
                          <a:effectLst/>
                          <a:latin typeface="Arial" pitchFamily="34" charset="0"/>
                          <a:cs typeface="Arial" pitchFamily="34" charset="0"/>
                        </a:rPr>
                        <a:t>% (l/total l)x 100</a:t>
                      </a:r>
                      <a:endParaRPr lang="pt-BR" sz="2400" b="1"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a:txBody>
                    <a:bodyPr/>
                    <a:lstStyle/>
                    <a:p>
                      <a:pPr algn="ctr">
                        <a:lnSpc>
                          <a:spcPct val="115000"/>
                        </a:lnSpc>
                        <a:spcAft>
                          <a:spcPts val="0"/>
                        </a:spcAft>
                      </a:pPr>
                      <a:r>
                        <a:rPr lang="pt-BR" sz="1400" b="1" dirty="0">
                          <a:solidFill>
                            <a:schemeClr val="tx1"/>
                          </a:solidFill>
                          <a:effectLst/>
                          <a:latin typeface="Arial" pitchFamily="34" charset="0"/>
                          <a:cs typeface="Arial" pitchFamily="34" charset="0"/>
                        </a:rPr>
                        <a:t>Até </a:t>
                      </a:r>
                      <a:r>
                        <a:rPr lang="pt-BR" sz="1400" b="1" dirty="0" smtClean="0">
                          <a:solidFill>
                            <a:schemeClr val="tx1"/>
                          </a:solidFill>
                          <a:effectLst/>
                          <a:latin typeface="Arial" pitchFamily="34" charset="0"/>
                          <a:cs typeface="Arial" pitchFamily="34" charset="0"/>
                        </a:rPr>
                        <a:t>o</a:t>
                      </a:r>
                      <a:br>
                        <a:rPr lang="pt-BR" sz="1400" b="1" dirty="0" smtClean="0">
                          <a:solidFill>
                            <a:schemeClr val="tx1"/>
                          </a:solidFill>
                          <a:effectLst/>
                          <a:latin typeface="Arial" pitchFamily="34" charset="0"/>
                          <a:cs typeface="Arial" pitchFamily="34" charset="0"/>
                        </a:rPr>
                      </a:br>
                      <a:r>
                        <a:rPr lang="pt-BR" sz="1400" b="1" dirty="0" smtClean="0">
                          <a:solidFill>
                            <a:schemeClr val="tx1"/>
                          </a:solidFill>
                          <a:effectLst/>
                          <a:latin typeface="Arial" pitchFamily="34" charset="0"/>
                          <a:cs typeface="Arial" pitchFamily="34" charset="0"/>
                        </a:rPr>
                        <a:t> </a:t>
                      </a:r>
                      <a:r>
                        <a:rPr lang="pt-BR" sz="1400" b="1" dirty="0">
                          <a:solidFill>
                            <a:schemeClr val="tx1"/>
                          </a:solidFill>
                          <a:effectLst/>
                          <a:latin typeface="Arial" pitchFamily="34" charset="0"/>
                          <a:cs typeface="Arial" pitchFamily="34" charset="0"/>
                        </a:rPr>
                        <a:t>Bimestre (m)</a:t>
                      </a:r>
                      <a:endParaRPr lang="pt-BR" sz="2400" b="1"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c>
                  <a:txBody>
                    <a:bodyPr/>
                    <a:lstStyle/>
                    <a:p>
                      <a:pPr algn="ctr">
                        <a:lnSpc>
                          <a:spcPct val="115000"/>
                        </a:lnSpc>
                        <a:spcAft>
                          <a:spcPts val="0"/>
                        </a:spcAft>
                      </a:pPr>
                      <a:r>
                        <a:rPr lang="pt-BR" sz="1400" b="1" dirty="0">
                          <a:solidFill>
                            <a:schemeClr val="tx1"/>
                          </a:solidFill>
                          <a:effectLst/>
                          <a:latin typeface="Arial" pitchFamily="34" charset="0"/>
                          <a:cs typeface="Arial" pitchFamily="34" charset="0"/>
                        </a:rPr>
                        <a:t>%(m/total m)x 100</a:t>
                      </a:r>
                      <a:endParaRPr lang="pt-BR" sz="2400" b="1" dirty="0">
                        <a:solidFill>
                          <a:schemeClr val="tx1"/>
                        </a:solidFill>
                        <a:effectLst/>
                        <a:latin typeface="Arial" pitchFamily="34" charset="0"/>
                        <a:ea typeface="Calibri"/>
                        <a:cs typeface="Arial" pitchFamily="34" charset="0"/>
                      </a:endParaRPr>
                    </a:p>
                  </a:txBody>
                  <a:tcPr marL="0" marR="28575" marT="0" marB="0" anchor="ctr">
                    <a:solidFill>
                      <a:schemeClr val="accent3">
                        <a:lumMod val="60000"/>
                        <a:lumOff val="40000"/>
                      </a:schemeClr>
                    </a:solidFill>
                  </a:tcPr>
                </a:tc>
              </a:tr>
              <a:tr h="391373">
                <a:tc>
                  <a:txBody>
                    <a:bodyPr/>
                    <a:lstStyle/>
                    <a:p>
                      <a:pPr algn="just">
                        <a:lnSpc>
                          <a:spcPct val="115000"/>
                        </a:lnSpc>
                        <a:spcAft>
                          <a:spcPts val="0"/>
                        </a:spcAft>
                      </a:pPr>
                      <a:r>
                        <a:rPr lang="pt-BR" sz="1600" dirty="0">
                          <a:solidFill>
                            <a:schemeClr val="tx1"/>
                          </a:solidFill>
                          <a:effectLst/>
                          <a:latin typeface="Arial" pitchFamily="34" charset="0"/>
                          <a:cs typeface="Arial" pitchFamily="34" charset="0"/>
                        </a:rPr>
                        <a:t>Atenção Básica</a:t>
                      </a:r>
                      <a:endParaRPr lang="pt-BR" sz="2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250.052.000,00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234.013.000,00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191.856.929,79</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20,36</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86.475.863,49</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25,42</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899369">
                <a:tc>
                  <a:txBody>
                    <a:bodyPr/>
                    <a:lstStyle/>
                    <a:p>
                      <a:pPr algn="just">
                        <a:lnSpc>
                          <a:spcPct val="115000"/>
                        </a:lnSpc>
                        <a:spcAft>
                          <a:spcPts val="0"/>
                        </a:spcAft>
                      </a:pPr>
                      <a:r>
                        <a:rPr lang="pt-BR" sz="1600" dirty="0">
                          <a:solidFill>
                            <a:schemeClr val="tx1"/>
                          </a:solidFill>
                          <a:effectLst/>
                          <a:latin typeface="Arial" pitchFamily="34" charset="0"/>
                          <a:cs typeface="Arial" pitchFamily="34" charset="0"/>
                        </a:rPr>
                        <a:t>Assistência Hospitalar e Ambulatorial</a:t>
                      </a:r>
                      <a:endParaRPr lang="pt-BR" sz="2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973.422.000,00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974.524.000,00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652.804.112,92</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69,27</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227.857.936,34</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66,98</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r>
              <a:tr h="593588">
                <a:tc>
                  <a:txBody>
                    <a:bodyPr/>
                    <a:lstStyle/>
                    <a:p>
                      <a:pPr algn="just">
                        <a:lnSpc>
                          <a:spcPct val="115000"/>
                        </a:lnSpc>
                        <a:spcAft>
                          <a:spcPts val="0"/>
                        </a:spcAft>
                      </a:pPr>
                      <a:r>
                        <a:rPr lang="pt-BR" sz="1600" dirty="0">
                          <a:solidFill>
                            <a:schemeClr val="tx1"/>
                          </a:solidFill>
                          <a:effectLst/>
                          <a:latin typeface="Arial" pitchFamily="34" charset="0"/>
                          <a:cs typeface="Arial" pitchFamily="34" charset="0"/>
                        </a:rPr>
                        <a:t>Suporte Profilático e Terapêutico</a:t>
                      </a:r>
                      <a:endParaRPr lang="pt-BR" sz="2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17.519.000,00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17.519.000,00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4.614.598,25</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smtClean="0">
                          <a:solidFill>
                            <a:schemeClr val="tx1"/>
                          </a:solidFill>
                          <a:effectLst/>
                          <a:latin typeface="Arial" pitchFamily="34" charset="0"/>
                          <a:cs typeface="Arial" pitchFamily="34" charset="0"/>
                        </a:rPr>
                        <a:t>0,49</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ea typeface="+mn-ea"/>
                          <a:cs typeface="Arial" pitchFamily="34" charset="0"/>
                        </a:rPr>
                        <a:t>911.761,63</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0,27</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391373">
                <a:tc>
                  <a:txBody>
                    <a:bodyPr/>
                    <a:lstStyle/>
                    <a:p>
                      <a:pPr algn="just">
                        <a:lnSpc>
                          <a:spcPct val="115000"/>
                        </a:lnSpc>
                        <a:spcAft>
                          <a:spcPts val="0"/>
                        </a:spcAft>
                      </a:pPr>
                      <a:r>
                        <a:rPr lang="pt-BR" sz="1600" dirty="0">
                          <a:solidFill>
                            <a:schemeClr val="tx1"/>
                          </a:solidFill>
                          <a:effectLst/>
                          <a:latin typeface="Arial" pitchFamily="34" charset="0"/>
                          <a:cs typeface="Arial" pitchFamily="34" charset="0"/>
                        </a:rPr>
                        <a:t>Vigilância Sanitária</a:t>
                      </a:r>
                      <a:endParaRPr lang="pt-BR" sz="2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6.327.000,00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6.480.000,00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6.070.504,52</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0,64</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1.146.239,64</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0,34</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r>
              <a:tr h="593588">
                <a:tc>
                  <a:txBody>
                    <a:bodyPr/>
                    <a:lstStyle/>
                    <a:p>
                      <a:pPr algn="just">
                        <a:lnSpc>
                          <a:spcPct val="115000"/>
                        </a:lnSpc>
                        <a:spcAft>
                          <a:spcPts val="0"/>
                        </a:spcAft>
                      </a:pPr>
                      <a:r>
                        <a:rPr lang="pt-BR" sz="1600" dirty="0">
                          <a:solidFill>
                            <a:schemeClr val="tx1"/>
                          </a:solidFill>
                          <a:effectLst/>
                          <a:latin typeface="Arial" pitchFamily="34" charset="0"/>
                          <a:cs typeface="Arial" pitchFamily="34" charset="0"/>
                        </a:rPr>
                        <a:t>Vigilância Epidemiológica</a:t>
                      </a:r>
                      <a:endParaRPr lang="pt-BR" sz="2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40.374.000,00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46.940.000,00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39.960.710,95</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4,24</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11.524.700,05</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3,39</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593588">
                <a:tc>
                  <a:txBody>
                    <a:bodyPr/>
                    <a:lstStyle/>
                    <a:p>
                      <a:pPr algn="just">
                        <a:lnSpc>
                          <a:spcPct val="115000"/>
                        </a:lnSpc>
                        <a:spcAft>
                          <a:spcPts val="0"/>
                        </a:spcAft>
                      </a:pPr>
                      <a:r>
                        <a:rPr lang="pt-BR" sz="1600" dirty="0">
                          <a:solidFill>
                            <a:schemeClr val="tx1"/>
                          </a:solidFill>
                          <a:effectLst/>
                          <a:latin typeface="Arial" pitchFamily="34" charset="0"/>
                          <a:cs typeface="Arial" pitchFamily="34" charset="0"/>
                        </a:rPr>
                        <a:t>Alimentação e Nutrição</a:t>
                      </a:r>
                      <a:endParaRPr lang="pt-BR" sz="28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100" dirty="0" smtClean="0">
                          <a:solidFill>
                            <a:schemeClr val="tx1"/>
                          </a:solidFill>
                          <a:effectLst/>
                          <a:latin typeface="Arial" pitchFamily="34" charset="0"/>
                          <a:ea typeface="Calibri"/>
                          <a:cs typeface="Arial" pitchFamily="34" charset="0"/>
                        </a:rPr>
                        <a:t>0,00</a:t>
                      </a:r>
                      <a:endParaRPr lang="pt-BR" sz="11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bg1">
                        <a:lumMod val="95000"/>
                      </a:schemeClr>
                    </a:solidFill>
                  </a:tcPr>
                </a:tc>
              </a:tr>
              <a:tr h="391373">
                <a:tc>
                  <a:txBody>
                    <a:bodyPr/>
                    <a:lstStyle/>
                    <a:p>
                      <a:pPr algn="just">
                        <a:lnSpc>
                          <a:spcPct val="115000"/>
                        </a:lnSpc>
                        <a:spcAft>
                          <a:spcPts val="0"/>
                        </a:spcAft>
                      </a:pPr>
                      <a:r>
                        <a:rPr lang="pt-BR" sz="1600" dirty="0" smtClean="0">
                          <a:solidFill>
                            <a:schemeClr val="tx1"/>
                          </a:solidFill>
                          <a:effectLst/>
                          <a:latin typeface="Arial" pitchFamily="34" charset="0"/>
                          <a:cs typeface="Arial" pitchFamily="34" charset="0"/>
                        </a:rPr>
                        <a:t>Administração Geral</a:t>
                      </a:r>
                      <a:endParaRPr lang="pt-BR" sz="28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58.997.000,00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59.568.000,00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47.138.617,75</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5,00</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ea typeface="+mn-ea"/>
                          <a:cs typeface="Arial" pitchFamily="34" charset="0"/>
                        </a:rPr>
                        <a:t>12.296.323,28</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c>
                  <a:txBody>
                    <a:bodyPr/>
                    <a:lstStyle/>
                    <a:p>
                      <a:pPr algn="r">
                        <a:lnSpc>
                          <a:spcPct val="115000"/>
                        </a:lnSpc>
                        <a:spcAft>
                          <a:spcPts val="0"/>
                        </a:spcAft>
                      </a:pPr>
                      <a:r>
                        <a:rPr lang="pt-BR" sz="1200" dirty="0" smtClean="0">
                          <a:solidFill>
                            <a:schemeClr val="tx1"/>
                          </a:solidFill>
                          <a:effectLst/>
                          <a:latin typeface="Arial" pitchFamily="34" charset="0"/>
                          <a:cs typeface="Arial" pitchFamily="34" charset="0"/>
                        </a:rPr>
                        <a:t>3,61</a:t>
                      </a:r>
                      <a:endParaRPr lang="pt-BR" sz="2000" dirty="0">
                        <a:solidFill>
                          <a:schemeClr val="tx1"/>
                        </a:solidFill>
                        <a:effectLst/>
                        <a:latin typeface="Arial" pitchFamily="34" charset="0"/>
                        <a:ea typeface="Calibri"/>
                        <a:cs typeface="Arial" pitchFamily="34" charset="0"/>
                      </a:endParaRPr>
                    </a:p>
                  </a:txBody>
                  <a:tcPr marL="28575" marR="28575" marT="0" marB="0" anchor="ctr">
                    <a:solidFill>
                      <a:schemeClr val="accent3">
                        <a:lumMod val="40000"/>
                        <a:lumOff val="60000"/>
                      </a:schemeClr>
                    </a:solidFill>
                  </a:tcPr>
                </a:tc>
              </a:tr>
              <a:tr h="782745">
                <a:tc>
                  <a:txBody>
                    <a:bodyPr/>
                    <a:lstStyle/>
                    <a:p>
                      <a:pPr algn="just">
                        <a:lnSpc>
                          <a:spcPct val="115000"/>
                        </a:lnSpc>
                        <a:spcAft>
                          <a:spcPts val="0"/>
                        </a:spcAft>
                      </a:pPr>
                      <a:r>
                        <a:rPr lang="pt-BR" sz="1600" b="1" dirty="0">
                          <a:solidFill>
                            <a:schemeClr val="tx1"/>
                          </a:solidFill>
                          <a:effectLst/>
                          <a:latin typeface="Arial" pitchFamily="34" charset="0"/>
                          <a:cs typeface="Arial" pitchFamily="34" charset="0"/>
                        </a:rPr>
                        <a:t>TOTAL</a:t>
                      </a:r>
                      <a:endParaRPr lang="pt-BR" sz="28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c>
                  <a:txBody>
                    <a:bodyPr/>
                    <a:lstStyle/>
                    <a:p>
                      <a:pPr algn="r">
                        <a:lnSpc>
                          <a:spcPct val="115000"/>
                        </a:lnSpc>
                        <a:spcAft>
                          <a:spcPts val="0"/>
                        </a:spcAft>
                      </a:pPr>
                      <a:r>
                        <a:rPr lang="pt-BR" sz="1200" b="1" dirty="0" smtClean="0">
                          <a:solidFill>
                            <a:schemeClr val="tx1"/>
                          </a:solidFill>
                          <a:effectLst/>
                          <a:latin typeface="Arial" pitchFamily="34" charset="0"/>
                          <a:cs typeface="Arial" pitchFamily="34" charset="0"/>
                        </a:rPr>
                        <a:t>1.346.664.000,00</a:t>
                      </a:r>
                      <a:endParaRPr lang="pt-BR" sz="20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c>
                  <a:txBody>
                    <a:bodyPr/>
                    <a:lstStyle/>
                    <a:p>
                      <a:pPr algn="r">
                        <a:lnSpc>
                          <a:spcPct val="115000"/>
                        </a:lnSpc>
                        <a:spcAft>
                          <a:spcPts val="0"/>
                        </a:spcAft>
                      </a:pPr>
                      <a:r>
                        <a:rPr lang="pt-BR" sz="1200" b="1" dirty="0" smtClean="0">
                          <a:solidFill>
                            <a:schemeClr val="tx1"/>
                          </a:solidFill>
                          <a:effectLst/>
                          <a:latin typeface="Arial" pitchFamily="34" charset="0"/>
                          <a:cs typeface="Arial" pitchFamily="34" charset="0"/>
                        </a:rPr>
                        <a:t>1.339.044.000,00</a:t>
                      </a:r>
                      <a:endParaRPr lang="pt-BR" sz="20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c>
                  <a:txBody>
                    <a:bodyPr/>
                    <a:lstStyle/>
                    <a:p>
                      <a:pPr algn="r">
                        <a:lnSpc>
                          <a:spcPct val="115000"/>
                        </a:lnSpc>
                        <a:spcAft>
                          <a:spcPts val="0"/>
                        </a:spcAft>
                      </a:pPr>
                      <a:r>
                        <a:rPr lang="pt-BR" sz="1200" b="1" dirty="0" smtClean="0">
                          <a:solidFill>
                            <a:schemeClr val="tx1"/>
                          </a:solidFill>
                          <a:effectLst/>
                          <a:latin typeface="Arial" pitchFamily="34" charset="0"/>
                          <a:cs typeface="Arial" pitchFamily="34" charset="0"/>
                        </a:rPr>
                        <a:t>942.445.474,18</a:t>
                      </a:r>
                      <a:endParaRPr lang="pt-BR" sz="20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c>
                  <a:txBody>
                    <a:bodyPr/>
                    <a:lstStyle/>
                    <a:p>
                      <a:pPr algn="r">
                        <a:lnSpc>
                          <a:spcPct val="115000"/>
                        </a:lnSpc>
                        <a:spcAft>
                          <a:spcPts val="0"/>
                        </a:spcAft>
                      </a:pPr>
                      <a:r>
                        <a:rPr lang="pt-BR" sz="1200" b="1" dirty="0">
                          <a:solidFill>
                            <a:schemeClr val="tx1"/>
                          </a:solidFill>
                          <a:effectLst/>
                          <a:latin typeface="Arial" pitchFamily="34" charset="0"/>
                          <a:cs typeface="Arial" pitchFamily="34" charset="0"/>
                        </a:rPr>
                        <a:t>100,00</a:t>
                      </a:r>
                      <a:endParaRPr lang="pt-BR" sz="20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c>
                  <a:txBody>
                    <a:bodyPr/>
                    <a:lstStyle/>
                    <a:p>
                      <a:pPr algn="r">
                        <a:lnSpc>
                          <a:spcPct val="115000"/>
                        </a:lnSpc>
                        <a:spcAft>
                          <a:spcPts val="0"/>
                        </a:spcAft>
                      </a:pPr>
                      <a:r>
                        <a:rPr lang="pt-BR" sz="1200" b="1" dirty="0" smtClean="0">
                          <a:solidFill>
                            <a:schemeClr val="tx1"/>
                          </a:solidFill>
                          <a:effectLst/>
                          <a:latin typeface="Arial" pitchFamily="34" charset="0"/>
                          <a:cs typeface="Arial" pitchFamily="34" charset="0"/>
                        </a:rPr>
                        <a:t>340.212.824,43</a:t>
                      </a:r>
                      <a:endParaRPr lang="pt-BR" sz="20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c>
                  <a:txBody>
                    <a:bodyPr/>
                    <a:lstStyle/>
                    <a:p>
                      <a:pPr algn="r">
                        <a:lnSpc>
                          <a:spcPct val="115000"/>
                        </a:lnSpc>
                        <a:spcAft>
                          <a:spcPts val="0"/>
                        </a:spcAft>
                      </a:pPr>
                      <a:r>
                        <a:rPr lang="pt-BR" sz="1200" b="1" dirty="0">
                          <a:solidFill>
                            <a:schemeClr val="tx1"/>
                          </a:solidFill>
                          <a:effectLst/>
                          <a:latin typeface="Arial" pitchFamily="34" charset="0"/>
                          <a:cs typeface="Arial" pitchFamily="34" charset="0"/>
                        </a:rPr>
                        <a:t>100,00</a:t>
                      </a:r>
                      <a:endParaRPr lang="pt-BR" sz="2000" b="1" dirty="0">
                        <a:solidFill>
                          <a:schemeClr val="tx1"/>
                        </a:solidFill>
                        <a:effectLst/>
                        <a:latin typeface="Arial" pitchFamily="34" charset="0"/>
                        <a:ea typeface="Calibri"/>
                        <a:cs typeface="Arial" pitchFamily="34" charset="0"/>
                      </a:endParaRPr>
                    </a:p>
                  </a:txBody>
                  <a:tcPr marL="28575" marR="28575" marT="0" marB="0" anchor="ctr">
                    <a:solidFill>
                      <a:schemeClr val="accent3">
                        <a:lumMod val="60000"/>
                        <a:lumOff val="40000"/>
                      </a:schemeClr>
                    </a:solidFill>
                  </a:tcPr>
                </a:tc>
              </a:tr>
            </a:tbl>
          </a:graphicData>
        </a:graphic>
      </p:graphicFrame>
      <p:sp>
        <p:nvSpPr>
          <p:cNvPr id="8" name="CaixaDeTexto 8"/>
          <p:cNvSpPr txBox="1">
            <a:spLocks noChangeArrowheads="1"/>
          </p:cNvSpPr>
          <p:nvPr/>
        </p:nvSpPr>
        <p:spPr bwMode="auto">
          <a:xfrm>
            <a:off x="3203575" y="0"/>
            <a:ext cx="5940425" cy="400110"/>
          </a:xfrm>
          <a:prstGeom prst="rect">
            <a:avLst/>
          </a:prstGeom>
          <a:gradFill>
            <a:gsLst>
              <a:gs pos="0">
                <a:schemeClr val="accent3">
                  <a:lumMod val="75000"/>
                </a:schemeClr>
              </a:gs>
              <a:gs pos="80000">
                <a:schemeClr val="accent3">
                  <a:shade val="93000"/>
                  <a:satMod val="130000"/>
                </a:schemeClr>
              </a:gs>
              <a:gs pos="100000">
                <a:schemeClr val="accent3">
                  <a:shade val="94000"/>
                  <a:satMod val="135000"/>
                </a:schemeClr>
              </a:gs>
            </a:gsLst>
            <a:lin ang="16200000" scaled="0"/>
          </a:gradFill>
          <a:ln w="9525">
            <a:noFill/>
            <a:miter lim="800000"/>
            <a:headEnd/>
            <a:tailEnd/>
          </a:ln>
          <a:scene3d>
            <a:camera prst="orthographicFront"/>
            <a:lightRig rig="threePt" dir="t"/>
          </a:scene3d>
          <a:sp3d>
            <a:bevelT w="63500" h="25400"/>
          </a:sp3d>
        </p:spPr>
        <p:txBody>
          <a:bodyPr wrap="square">
            <a:spAutoFit/>
          </a:bodyPr>
          <a:lstStyle/>
          <a:p>
            <a:pPr eaLnBrk="1" hangingPunct="1"/>
            <a:r>
              <a:rPr lang="pt-BR" altLang="pt-BR" sz="2000" b="1" dirty="0" smtClean="0">
                <a:solidFill>
                  <a:prstClr val="white"/>
                </a:solidFill>
              </a:rPr>
              <a:t>1° RELATÓRIO QUADRIMESTRAL 2019</a:t>
            </a:r>
          </a:p>
        </p:txBody>
      </p:sp>
    </p:spTree>
    <p:extLst>
      <p:ext uri="{BB962C8B-B14F-4D97-AF65-F5344CB8AC3E}">
        <p14:creationId xmlns:p14="http://schemas.microsoft.com/office/powerpoint/2010/main" val="36372322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692151"/>
            <a:ext cx="9144000" cy="6165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pic>
        <p:nvPicPr>
          <p:cNvPr id="34821" name="Picture 3"/>
          <p:cNvPicPr>
            <a:picLocks noChangeAspect="1" noChangeArrowheads="1"/>
          </p:cNvPicPr>
          <p:nvPr/>
        </p:nvPicPr>
        <p:blipFill>
          <a:blip r:embed="rId2" cstate="print">
            <a:lum bright="2000" contrast="-4000"/>
          </a:blip>
          <a:srcRect/>
          <a:stretch>
            <a:fillRect/>
          </a:stretch>
        </p:blipFill>
        <p:spPr bwMode="auto">
          <a:xfrm>
            <a:off x="247842" y="245803"/>
            <a:ext cx="2624138" cy="620712"/>
          </a:xfrm>
          <a:prstGeom prst="rect">
            <a:avLst/>
          </a:prstGeom>
          <a:noFill/>
          <a:ln w="9525">
            <a:noFill/>
            <a:miter lim="800000"/>
            <a:headEnd/>
            <a:tailEnd/>
          </a:ln>
        </p:spPr>
      </p:pic>
      <p:sp>
        <p:nvSpPr>
          <p:cNvPr id="34822" name="CaixaDeTexto 10"/>
          <p:cNvSpPr txBox="1">
            <a:spLocks noChangeArrowheads="1"/>
          </p:cNvSpPr>
          <p:nvPr/>
        </p:nvSpPr>
        <p:spPr bwMode="auto">
          <a:xfrm>
            <a:off x="468313" y="1773238"/>
            <a:ext cx="8135937" cy="587375"/>
          </a:xfrm>
          <a:prstGeom prst="rect">
            <a:avLst/>
          </a:prstGeom>
          <a:noFill/>
          <a:ln w="9525">
            <a:noFill/>
            <a:miter lim="800000"/>
            <a:headEnd/>
            <a:tailEnd/>
          </a:ln>
        </p:spPr>
        <p:txBody>
          <a:bodyPr>
            <a:spAutoFit/>
          </a:bodyPr>
          <a:lstStyle/>
          <a:p>
            <a:pPr indent="809625" algn="just" eaLnBrk="1" hangingPunct="1">
              <a:lnSpc>
                <a:spcPct val="150000"/>
              </a:lnSpc>
            </a:pPr>
            <a:r>
              <a:rPr lang="pt-BR" altLang="pt-BR" sz="2400" dirty="0"/>
              <a:t>	</a:t>
            </a:r>
            <a:endParaRPr lang="pt-BR" altLang="pt-BR" sz="2400" dirty="0">
              <a:latin typeface="Calibri" pitchFamily="34" charset="0"/>
            </a:endParaRPr>
          </a:p>
        </p:txBody>
      </p:sp>
      <p:graphicFrame>
        <p:nvGraphicFramePr>
          <p:cNvPr id="10" name="Diagrama 9"/>
          <p:cNvGraphicFramePr/>
          <p:nvPr/>
        </p:nvGraphicFramePr>
        <p:xfrm>
          <a:off x="395536" y="980728"/>
          <a:ext cx="8424936"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Retângulo de cantos arredondados 18"/>
          <p:cNvSpPr/>
          <p:nvPr/>
        </p:nvSpPr>
        <p:spPr>
          <a:xfrm>
            <a:off x="2699792" y="1484784"/>
            <a:ext cx="5500726" cy="4104456"/>
          </a:xfrm>
          <a:prstGeom prst="roundRect">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endParaRPr lang="pt-BR" sz="4000" b="1" dirty="0" smtClean="0">
              <a:solidFill>
                <a:schemeClr val="tx1"/>
              </a:solidFill>
            </a:endParaRPr>
          </a:p>
          <a:p>
            <a:pPr algn="ctr">
              <a:buFont typeface="Arial" pitchFamily="34" charset="0"/>
              <a:buChar char="•"/>
            </a:pPr>
            <a:r>
              <a:rPr lang="pt-BR" sz="4000" b="1" dirty="0" smtClean="0">
                <a:solidFill>
                  <a:schemeClr val="tx1"/>
                </a:solidFill>
              </a:rPr>
              <a:t> </a:t>
            </a:r>
            <a:r>
              <a:rPr lang="pt-BR" sz="4000" b="1" dirty="0" smtClean="0">
                <a:solidFill>
                  <a:schemeClr val="tx1"/>
                </a:solidFill>
                <a:latin typeface="Arial" pitchFamily="34" charset="0"/>
                <a:cs typeface="Arial" pitchFamily="34" charset="0"/>
              </a:rPr>
              <a:t>AUDITORIAS</a:t>
            </a:r>
            <a:r>
              <a:rPr lang="pt-BR" sz="4000" dirty="0" smtClean="0">
                <a:solidFill>
                  <a:schemeClr val="tx1"/>
                </a:solidFill>
                <a:latin typeface="Arial" pitchFamily="34" charset="0"/>
                <a:cs typeface="Arial" pitchFamily="34" charset="0"/>
              </a:rPr>
              <a:t/>
            </a:r>
            <a:br>
              <a:rPr lang="pt-BR" sz="4000" dirty="0" smtClean="0">
                <a:solidFill>
                  <a:schemeClr val="tx1"/>
                </a:solidFill>
                <a:latin typeface="Arial" pitchFamily="34" charset="0"/>
                <a:cs typeface="Arial" pitchFamily="34" charset="0"/>
              </a:rPr>
            </a:br>
            <a:r>
              <a:rPr lang="pt-BR" sz="4000" dirty="0" smtClean="0">
                <a:solidFill>
                  <a:schemeClr val="tx1"/>
                </a:solidFill>
                <a:latin typeface="Arial" pitchFamily="34" charset="0"/>
                <a:cs typeface="Arial" pitchFamily="34" charset="0"/>
              </a:rPr>
              <a:t>NOS </a:t>
            </a:r>
            <a:r>
              <a:rPr lang="pt-BR" sz="4000" dirty="0">
                <a:solidFill>
                  <a:schemeClr val="tx1"/>
                </a:solidFill>
                <a:latin typeface="Arial" pitchFamily="34" charset="0"/>
                <a:cs typeface="Arial" pitchFamily="34" charset="0"/>
              </a:rPr>
              <a:t>SERVIÇOS DE SAÚDE PRÓPRIOS E CONTRATADOS/ CONVENIADOS PELO SUS</a:t>
            </a:r>
          </a:p>
          <a:p>
            <a:pPr algn="ctr">
              <a:buFont typeface="Arial" pitchFamily="34" charset="0"/>
              <a:buChar char="•"/>
            </a:pPr>
            <a:endParaRPr lang="pt-BR" sz="4000" dirty="0">
              <a:solidFill>
                <a:schemeClr val="tx1"/>
              </a:solidFill>
            </a:endParaRPr>
          </a:p>
        </p:txBody>
      </p:sp>
      <p:sp>
        <p:nvSpPr>
          <p:cNvPr id="21" name="Divisa 20"/>
          <p:cNvSpPr/>
          <p:nvPr/>
        </p:nvSpPr>
        <p:spPr>
          <a:xfrm rot="5400000">
            <a:off x="678629" y="2821777"/>
            <a:ext cx="1571636" cy="1214446"/>
          </a:xfrm>
          <a:prstGeom prst="chevron">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pt-BR" dirty="0">
              <a:solidFill>
                <a:schemeClr val="tx1"/>
              </a:solidFill>
            </a:endParaRPr>
          </a:p>
        </p:txBody>
      </p:sp>
      <p:sp>
        <p:nvSpPr>
          <p:cNvPr id="13" name="CaixaDeTexto 12"/>
          <p:cNvSpPr txBox="1">
            <a:spLocks noChangeArrowheads="1"/>
          </p:cNvSpPr>
          <p:nvPr/>
        </p:nvSpPr>
        <p:spPr bwMode="auto">
          <a:xfrm>
            <a:off x="3203575" y="466465"/>
            <a:ext cx="5760913"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spTree>
    <p:extLst>
      <p:ext uri="{BB962C8B-B14F-4D97-AF65-F5344CB8AC3E}">
        <p14:creationId xmlns:p14="http://schemas.microsoft.com/office/powerpoint/2010/main" val="11449180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858652"/>
            <a:ext cx="9144000" cy="64293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pic>
        <p:nvPicPr>
          <p:cNvPr id="36869" name="Picture 3"/>
          <p:cNvPicPr>
            <a:picLocks noChangeAspect="1" noChangeArrowheads="1"/>
          </p:cNvPicPr>
          <p:nvPr/>
        </p:nvPicPr>
        <p:blipFill>
          <a:blip r:embed="rId2" cstate="print">
            <a:lum bright="2000" contrast="-4000"/>
          </a:blip>
          <a:srcRect/>
          <a:stretch>
            <a:fillRect/>
          </a:stretch>
        </p:blipFill>
        <p:spPr bwMode="auto">
          <a:xfrm>
            <a:off x="250825" y="235524"/>
            <a:ext cx="2624138" cy="456626"/>
          </a:xfrm>
          <a:prstGeom prst="rect">
            <a:avLst/>
          </a:prstGeom>
          <a:noFill/>
          <a:ln w="9525">
            <a:noFill/>
            <a:miter lim="800000"/>
            <a:headEnd/>
            <a:tailEnd/>
          </a:ln>
        </p:spPr>
      </p:pic>
      <p:sp>
        <p:nvSpPr>
          <p:cNvPr id="36871" name="Rectangle 36"/>
          <p:cNvSpPr>
            <a:spLocks noChangeArrowheads="1"/>
          </p:cNvSpPr>
          <p:nvPr/>
        </p:nvSpPr>
        <p:spPr bwMode="auto">
          <a:xfrm>
            <a:off x="201625" y="850250"/>
            <a:ext cx="8740750" cy="369332"/>
          </a:xfrm>
          <a:prstGeom prst="rect">
            <a:avLst/>
          </a:prstGeom>
          <a:noFill/>
          <a:ln w="9525">
            <a:noFill/>
            <a:miter lim="800000"/>
            <a:headEnd/>
            <a:tailEnd/>
          </a:ln>
        </p:spPr>
        <p:txBody>
          <a:bodyPr wrap="square" anchor="ctr">
            <a:spAutoFit/>
          </a:bodyPr>
          <a:lstStyle/>
          <a:p>
            <a:pPr algn="ctr"/>
            <a:r>
              <a:rPr lang="pt-BR" altLang="pt-BR" b="1" u="sng" dirty="0" smtClean="0">
                <a:solidFill>
                  <a:prstClr val="black"/>
                </a:solidFill>
              </a:rPr>
              <a:t>AUDITORIAS REALIZADAS POR ÓRGÃOS DE CONTROLE EXTERNO</a:t>
            </a:r>
            <a:endParaRPr lang="pt-BR" altLang="pt-BR" dirty="0">
              <a:solidFill>
                <a:prstClr val="black"/>
              </a:solidFill>
            </a:endParaRPr>
          </a:p>
        </p:txBody>
      </p:sp>
      <p:sp>
        <p:nvSpPr>
          <p:cNvPr id="36872" name="Rectangle 37"/>
          <p:cNvSpPr>
            <a:spLocks noChangeArrowheads="1"/>
          </p:cNvSpPr>
          <p:nvPr/>
        </p:nvSpPr>
        <p:spPr bwMode="auto">
          <a:xfrm>
            <a:off x="5964280" y="1442226"/>
            <a:ext cx="2714625" cy="307975"/>
          </a:xfrm>
          <a:prstGeom prst="rect">
            <a:avLst/>
          </a:prstGeom>
          <a:noFill/>
          <a:ln w="9525">
            <a:solidFill>
              <a:schemeClr val="tx1"/>
            </a:solidFill>
            <a:miter lim="800000"/>
            <a:headEnd/>
            <a:tailEnd/>
          </a:ln>
        </p:spPr>
        <p:txBody>
          <a:bodyPr anchor="ctr">
            <a:spAutoFit/>
          </a:bodyPr>
          <a:lstStyle/>
          <a:p>
            <a:pPr algn="ctr"/>
            <a:r>
              <a:rPr lang="pt-BR" altLang="pt-BR" sz="1400" b="1" dirty="0">
                <a:solidFill>
                  <a:prstClr val="black"/>
                </a:solidFill>
              </a:rPr>
              <a:t>EM ANDAMENTO</a:t>
            </a:r>
            <a:endParaRPr lang="pt-BR" altLang="pt-BR" sz="1400" dirty="0">
              <a:solidFill>
                <a:prstClr val="black"/>
              </a:solidFill>
            </a:endParaRPr>
          </a:p>
        </p:txBody>
      </p:sp>
      <p:graphicFrame>
        <p:nvGraphicFramePr>
          <p:cNvPr id="10" name="Tabela 9"/>
          <p:cNvGraphicFramePr>
            <a:graphicFrameLocks noGrp="1"/>
          </p:cNvGraphicFramePr>
          <p:nvPr>
            <p:extLst>
              <p:ext uri="{D42A27DB-BD31-4B8C-83A1-F6EECF244321}">
                <p14:modId xmlns:p14="http://schemas.microsoft.com/office/powerpoint/2010/main" val="2968035368"/>
              </p:ext>
            </p:extLst>
          </p:nvPr>
        </p:nvGraphicFramePr>
        <p:xfrm>
          <a:off x="253683" y="2428856"/>
          <a:ext cx="8643998" cy="2428892"/>
        </p:xfrm>
        <a:graphic>
          <a:graphicData uri="http://schemas.openxmlformats.org/drawingml/2006/table">
            <a:tbl>
              <a:tblPr firstRow="1" firstCol="1" bandRow="1">
                <a:tableStyleId>{93296810-A885-4BE3-A3E7-6D5BEEA58F35}</a:tableStyleId>
              </a:tblPr>
              <a:tblGrid>
                <a:gridCol w="1751398"/>
                <a:gridCol w="1632978"/>
                <a:gridCol w="2208799"/>
                <a:gridCol w="3050823"/>
              </a:tblGrid>
              <a:tr h="714168">
                <a:tc>
                  <a:txBody>
                    <a:bodyPr/>
                    <a:lstStyle/>
                    <a:p>
                      <a:pPr algn="ctr">
                        <a:lnSpc>
                          <a:spcPct val="115000"/>
                        </a:lnSpc>
                        <a:spcAft>
                          <a:spcPts val="0"/>
                        </a:spcAft>
                      </a:pPr>
                      <a:r>
                        <a:rPr lang="pt-BR" sz="1600" dirty="0">
                          <a:solidFill>
                            <a:schemeClr val="tx1"/>
                          </a:solidFill>
                          <a:effectLst/>
                          <a:latin typeface="Arial" panose="020B0604020202020204" pitchFamily="34" charset="0"/>
                          <a:cs typeface="Arial" panose="020B0604020202020204" pitchFamily="34" charset="0"/>
                        </a:rPr>
                        <a:t>ÓRGÃO EXECUTANTE</a:t>
                      </a:r>
                      <a:endParaRPr lang="pt-BR" sz="1600" dirty="0">
                        <a:solidFill>
                          <a:schemeClr val="tx1"/>
                        </a:solidFill>
                        <a:effectLst/>
                        <a:latin typeface="Arial" panose="020B0604020202020204" pitchFamily="34" charset="0"/>
                        <a:ea typeface="Times New Roman"/>
                        <a:cs typeface="Arial" panose="020B0604020202020204" pitchFamily="34" charset="0"/>
                      </a:endParaRPr>
                    </a:p>
                  </a:txBody>
                  <a:tcPr marL="60375" marR="60375" marT="0" marB="0" anchor="ctr">
                    <a:solidFill>
                      <a:schemeClr val="accent3">
                        <a:lumMod val="60000"/>
                        <a:lumOff val="40000"/>
                      </a:schemeClr>
                    </a:solidFill>
                  </a:tcPr>
                </a:tc>
                <a:tc>
                  <a:txBody>
                    <a:bodyPr/>
                    <a:lstStyle/>
                    <a:p>
                      <a:pPr algn="ctr">
                        <a:lnSpc>
                          <a:spcPct val="115000"/>
                        </a:lnSpc>
                        <a:spcAft>
                          <a:spcPts val="0"/>
                        </a:spcAft>
                      </a:pPr>
                      <a:r>
                        <a:rPr lang="pt-BR" sz="1600" dirty="0" smtClean="0">
                          <a:solidFill>
                            <a:schemeClr val="tx1"/>
                          </a:solidFill>
                          <a:effectLst/>
                          <a:latin typeface="Arial" panose="020B0604020202020204" pitchFamily="34" charset="0"/>
                          <a:ea typeface="Times New Roman"/>
                          <a:cs typeface="Arial" panose="020B0604020202020204" pitchFamily="34" charset="0"/>
                        </a:rPr>
                        <a:t>PERÍODO</a:t>
                      </a:r>
                      <a:endParaRPr lang="pt-BR" sz="1600" dirty="0">
                        <a:solidFill>
                          <a:schemeClr val="tx1"/>
                        </a:solidFill>
                        <a:effectLst/>
                        <a:latin typeface="Arial" panose="020B0604020202020204" pitchFamily="34" charset="0"/>
                        <a:ea typeface="Times New Roman"/>
                        <a:cs typeface="Arial" panose="020B0604020202020204" pitchFamily="34" charset="0"/>
                      </a:endParaRPr>
                    </a:p>
                  </a:txBody>
                  <a:tcPr marL="60375" marR="60375" marT="0" marB="0" anchor="ctr">
                    <a:solidFill>
                      <a:schemeClr val="accent3">
                        <a:lumMod val="60000"/>
                        <a:lumOff val="40000"/>
                      </a:schemeClr>
                    </a:solidFill>
                  </a:tcPr>
                </a:tc>
                <a:tc>
                  <a:txBody>
                    <a:bodyPr/>
                    <a:lstStyle/>
                    <a:p>
                      <a:pPr algn="ctr">
                        <a:lnSpc>
                          <a:spcPct val="115000"/>
                        </a:lnSpc>
                        <a:spcAft>
                          <a:spcPts val="0"/>
                        </a:spcAft>
                      </a:pPr>
                      <a:r>
                        <a:rPr lang="pt-BR" sz="1600" dirty="0">
                          <a:solidFill>
                            <a:schemeClr val="tx1"/>
                          </a:solidFill>
                          <a:effectLst/>
                          <a:latin typeface="Arial" panose="020B0604020202020204" pitchFamily="34" charset="0"/>
                          <a:cs typeface="Arial" panose="020B0604020202020204" pitchFamily="34" charset="0"/>
                        </a:rPr>
                        <a:t>UNIDADE </a:t>
                      </a:r>
                      <a:r>
                        <a:rPr lang="pt-BR" sz="1600" dirty="0" smtClean="0">
                          <a:solidFill>
                            <a:schemeClr val="tx1"/>
                          </a:solidFill>
                          <a:effectLst/>
                          <a:latin typeface="Arial" panose="020B0604020202020204" pitchFamily="34" charset="0"/>
                          <a:cs typeface="Arial" panose="020B0604020202020204" pitchFamily="34" charset="0"/>
                        </a:rPr>
                        <a:t/>
                      </a:r>
                      <a:br>
                        <a:rPr lang="pt-BR" sz="1600" dirty="0" smtClean="0">
                          <a:solidFill>
                            <a:schemeClr val="tx1"/>
                          </a:solidFill>
                          <a:effectLst/>
                          <a:latin typeface="Arial" panose="020B0604020202020204" pitchFamily="34" charset="0"/>
                          <a:cs typeface="Arial" panose="020B0604020202020204" pitchFamily="34" charset="0"/>
                        </a:rPr>
                      </a:br>
                      <a:r>
                        <a:rPr lang="pt-BR" sz="1600" dirty="0" smtClean="0">
                          <a:solidFill>
                            <a:schemeClr val="tx1"/>
                          </a:solidFill>
                          <a:effectLst/>
                          <a:latin typeface="Arial" panose="020B0604020202020204" pitchFamily="34" charset="0"/>
                          <a:cs typeface="Arial" panose="020B0604020202020204" pitchFamily="34" charset="0"/>
                        </a:rPr>
                        <a:t>AUDITADA</a:t>
                      </a:r>
                      <a:endParaRPr lang="pt-BR" sz="1600" dirty="0">
                        <a:solidFill>
                          <a:schemeClr val="tx1"/>
                        </a:solidFill>
                        <a:effectLst/>
                        <a:latin typeface="Arial" panose="020B0604020202020204" pitchFamily="34" charset="0"/>
                        <a:ea typeface="Times New Roman"/>
                        <a:cs typeface="Arial" panose="020B0604020202020204" pitchFamily="34" charset="0"/>
                      </a:endParaRPr>
                    </a:p>
                  </a:txBody>
                  <a:tcPr marL="60375" marR="60375" marT="0" marB="0" anchor="ctr">
                    <a:solidFill>
                      <a:schemeClr val="accent3">
                        <a:lumMod val="60000"/>
                        <a:lumOff val="40000"/>
                      </a:schemeClr>
                    </a:solidFill>
                  </a:tcPr>
                </a:tc>
                <a:tc>
                  <a:txBody>
                    <a:bodyPr/>
                    <a:lstStyle/>
                    <a:p>
                      <a:pPr algn="ctr">
                        <a:lnSpc>
                          <a:spcPct val="115000"/>
                        </a:lnSpc>
                        <a:spcAft>
                          <a:spcPts val="0"/>
                        </a:spcAft>
                      </a:pPr>
                      <a:r>
                        <a:rPr lang="pt-BR" sz="1600" dirty="0">
                          <a:solidFill>
                            <a:schemeClr val="tx1"/>
                          </a:solidFill>
                          <a:effectLst/>
                          <a:latin typeface="Arial" panose="020B0604020202020204" pitchFamily="34" charset="0"/>
                          <a:cs typeface="Arial" panose="020B0604020202020204" pitchFamily="34" charset="0"/>
                        </a:rPr>
                        <a:t>FINALIDADE</a:t>
                      </a:r>
                      <a:endParaRPr lang="pt-BR" sz="1600" dirty="0">
                        <a:solidFill>
                          <a:schemeClr val="tx1"/>
                        </a:solidFill>
                        <a:effectLst/>
                        <a:latin typeface="Arial" panose="020B0604020202020204" pitchFamily="34" charset="0"/>
                        <a:ea typeface="Times New Roman"/>
                        <a:cs typeface="Arial" panose="020B0604020202020204" pitchFamily="34" charset="0"/>
                      </a:endParaRPr>
                    </a:p>
                  </a:txBody>
                  <a:tcPr marL="60375" marR="60375" marT="0" marB="0" anchor="ctr">
                    <a:solidFill>
                      <a:schemeClr val="accent3">
                        <a:lumMod val="60000"/>
                        <a:lumOff val="40000"/>
                      </a:schemeClr>
                    </a:solidFill>
                  </a:tcPr>
                </a:tc>
              </a:tr>
              <a:tr h="1714724">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pt-BR" sz="1800" kern="1200" dirty="0" smtClean="0">
                          <a:solidFill>
                            <a:schemeClr val="dk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Tribunal de Contas Estadual</a:t>
                      </a:r>
                      <a:endParaRPr lang="pt-BR" sz="1800" dirty="0" smtClean="0">
                        <a:effectLst>
                          <a:outerShdw blurRad="38100" dist="38100" dir="2700000" algn="tl">
                            <a:srgbClr val="000000">
                              <a:alpha val="43137"/>
                            </a:srgbClr>
                          </a:outerShdw>
                        </a:effectLst>
                        <a:latin typeface="Arial" panose="020B0604020202020204" pitchFamily="34" charset="0"/>
                        <a:ea typeface="Times New Roman"/>
                        <a:cs typeface="Arial" panose="020B0604020202020204" pitchFamily="34" charset="0"/>
                      </a:endParaRPr>
                    </a:p>
                    <a:p>
                      <a:pPr algn="ctr">
                        <a:lnSpc>
                          <a:spcPct val="115000"/>
                        </a:lnSpc>
                        <a:spcAft>
                          <a:spcPts val="0"/>
                        </a:spcAft>
                      </a:pPr>
                      <a:endParaRPr lang="pt-BR" sz="1800" dirty="0">
                        <a:solidFill>
                          <a:schemeClr val="tx1"/>
                        </a:solidFill>
                        <a:effectLst/>
                        <a:latin typeface="Arial" panose="020B0604020202020204" pitchFamily="34" charset="0"/>
                        <a:ea typeface="Times New Roman"/>
                        <a:cs typeface="Arial" panose="020B0604020202020204" pitchFamily="34" charset="0"/>
                      </a:endParaRPr>
                    </a:p>
                  </a:txBody>
                  <a:tcPr marL="60375" marR="60375" marT="0" marB="0" anchor="ctr">
                    <a:solidFill>
                      <a:schemeClr val="accent3">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pt-BR" sz="1800" kern="1200" dirty="0" smtClean="0">
                          <a:solidFill>
                            <a:schemeClr val="dk1"/>
                          </a:solidFill>
                          <a:latin typeface="Arial" panose="020B0604020202020204" pitchFamily="34" charset="0"/>
                          <a:ea typeface="+mn-ea"/>
                          <a:cs typeface="Arial" panose="020B0604020202020204" pitchFamily="34" charset="0"/>
                        </a:rPr>
                        <a:t>Iniciada em 08/04/2019</a:t>
                      </a:r>
                      <a:endParaRPr lang="pt-BR" sz="1800" dirty="0" smtClean="0">
                        <a:effectLst/>
                        <a:latin typeface="Arial" panose="020B0604020202020204" pitchFamily="34" charset="0"/>
                        <a:ea typeface="Times New Roman"/>
                        <a:cs typeface="Arial" panose="020B0604020202020204" pitchFamily="34" charset="0"/>
                      </a:endParaRPr>
                    </a:p>
                    <a:p>
                      <a:pPr algn="ctr">
                        <a:lnSpc>
                          <a:spcPct val="115000"/>
                        </a:lnSpc>
                        <a:spcAft>
                          <a:spcPts val="0"/>
                        </a:spcAft>
                      </a:pPr>
                      <a:endParaRPr lang="pt-BR" sz="1800" dirty="0">
                        <a:effectLst/>
                        <a:latin typeface="Arial" panose="020B0604020202020204" pitchFamily="34" charset="0"/>
                        <a:ea typeface="Times New Roman"/>
                        <a:cs typeface="Arial" panose="020B0604020202020204" pitchFamily="34" charset="0"/>
                      </a:endParaRPr>
                    </a:p>
                  </a:txBody>
                  <a:tcPr marL="60375" marR="60375" marT="0" marB="0" anchor="ctr">
                    <a:solidFill>
                      <a:schemeClr val="accent3">
                        <a:lumMod val="20000"/>
                        <a:lumOff val="80000"/>
                      </a:schemeClr>
                    </a:solidFill>
                  </a:tcPr>
                </a:tc>
                <a:tc>
                  <a:txBody>
                    <a:bodyPr/>
                    <a:lstStyle/>
                    <a:p>
                      <a:pPr algn="ctr">
                        <a:lnSpc>
                          <a:spcPct val="115000"/>
                        </a:lnSpc>
                        <a:spcAft>
                          <a:spcPts val="0"/>
                        </a:spcAft>
                      </a:pPr>
                      <a:r>
                        <a:rPr lang="pt-BR" sz="1800" kern="1200" dirty="0" smtClean="0">
                          <a:solidFill>
                            <a:schemeClr val="dk1"/>
                          </a:solidFill>
                          <a:latin typeface="Arial" panose="020B0604020202020204" pitchFamily="34" charset="0"/>
                          <a:ea typeface="+mn-ea"/>
                          <a:cs typeface="Arial" panose="020B0604020202020204" pitchFamily="34" charset="0"/>
                        </a:rPr>
                        <a:t>Secretaria Municipal de Saúde de Campo Grande </a:t>
                      </a:r>
                      <a:endParaRPr lang="pt-BR" sz="1800" dirty="0">
                        <a:effectLst/>
                        <a:latin typeface="Arial" panose="020B0604020202020204" pitchFamily="34" charset="0"/>
                        <a:ea typeface="Times New Roman"/>
                        <a:cs typeface="Arial" panose="020B0604020202020204" pitchFamily="34" charset="0"/>
                      </a:endParaRPr>
                    </a:p>
                  </a:txBody>
                  <a:tcPr marL="60375" marR="60375" marT="0" marB="0" anchor="ctr">
                    <a:solidFill>
                      <a:schemeClr val="accent3">
                        <a:lumMod val="20000"/>
                        <a:lumOff val="80000"/>
                      </a:schemeClr>
                    </a:solidFill>
                  </a:tcPr>
                </a:tc>
                <a:tc>
                  <a:txBody>
                    <a:bodyPr/>
                    <a:lstStyle/>
                    <a:p>
                      <a:pPr algn="just">
                        <a:lnSpc>
                          <a:spcPct val="115000"/>
                        </a:lnSpc>
                        <a:spcAft>
                          <a:spcPts val="0"/>
                        </a:spcAft>
                      </a:pPr>
                      <a:r>
                        <a:rPr lang="pt-BR" sz="1800" kern="1200" dirty="0" smtClean="0">
                          <a:solidFill>
                            <a:schemeClr val="dk1"/>
                          </a:solidFill>
                          <a:latin typeface="Arial" panose="020B0604020202020204" pitchFamily="34" charset="0"/>
                          <a:ea typeface="+mn-ea"/>
                          <a:cs typeface="Arial" panose="020B0604020202020204" pitchFamily="34" charset="0"/>
                        </a:rPr>
                        <a:t>Avaliar as ações realizadas pelo município de Campo Grande destinadas ao combate do mosquito Aedes aegypti.</a:t>
                      </a:r>
                      <a:endParaRPr lang="pt-BR" sz="1800" dirty="0">
                        <a:effectLst/>
                        <a:latin typeface="Arial" panose="020B0604020202020204" pitchFamily="34" charset="0"/>
                        <a:ea typeface="Times New Roman"/>
                        <a:cs typeface="Arial" panose="020B0604020202020204" pitchFamily="34" charset="0"/>
                      </a:endParaRPr>
                    </a:p>
                  </a:txBody>
                  <a:tcPr marL="60375" marR="60375" marT="0" marB="0" anchor="ctr">
                    <a:solidFill>
                      <a:schemeClr val="accent3">
                        <a:lumMod val="20000"/>
                        <a:lumOff val="80000"/>
                      </a:schemeClr>
                    </a:solidFill>
                  </a:tcPr>
                </a:tc>
              </a:tr>
            </a:tbl>
          </a:graphicData>
        </a:graphic>
      </p:graphicFrame>
      <p:sp>
        <p:nvSpPr>
          <p:cNvPr id="9" name="CaixaDeTexto 8"/>
          <p:cNvSpPr txBox="1">
            <a:spLocks noChangeArrowheads="1"/>
          </p:cNvSpPr>
          <p:nvPr/>
        </p:nvSpPr>
        <p:spPr bwMode="auto">
          <a:xfrm>
            <a:off x="3172118" y="292100"/>
            <a:ext cx="5770258"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prstClr val="white"/>
                </a:solidFill>
              </a:rPr>
              <a:t>1° </a:t>
            </a:r>
            <a:r>
              <a:rPr lang="pt-BR" altLang="pt-BR" sz="2000" b="1" dirty="0">
                <a:solidFill>
                  <a:prstClr val="white"/>
                </a:solidFill>
              </a:rPr>
              <a:t>RELATÓRIO QUADRIMESTRAL </a:t>
            </a:r>
            <a:r>
              <a:rPr lang="pt-BR" altLang="pt-BR" sz="2000" b="1" dirty="0" smtClean="0">
                <a:solidFill>
                  <a:prstClr val="white"/>
                </a:solidFill>
              </a:rPr>
              <a:t>2019</a:t>
            </a:r>
            <a:endParaRPr lang="pt-BR" altLang="pt-BR" sz="2000" b="1" dirty="0">
              <a:solidFill>
                <a:prstClr val="white"/>
              </a:solidFill>
            </a:endParaRPr>
          </a:p>
        </p:txBody>
      </p:sp>
    </p:spTree>
    <p:extLst>
      <p:ext uri="{BB962C8B-B14F-4D97-AF65-F5344CB8AC3E}">
        <p14:creationId xmlns:p14="http://schemas.microsoft.com/office/powerpoint/2010/main" val="42013313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23872" y="377508"/>
            <a:ext cx="8940616"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b="1" u="sng" dirty="0">
              <a:solidFill>
                <a:prstClr val="black"/>
              </a:solidFill>
              <a:latin typeface="Arial" pitchFamily="34" charset="0"/>
              <a:ea typeface="Calibri" pitchFamily="34" charset="0"/>
              <a:cs typeface="Arial" pitchFamily="34" charset="0"/>
            </a:endParaRPr>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pic>
        <p:nvPicPr>
          <p:cNvPr id="38917" name="Picture 3"/>
          <p:cNvPicPr>
            <a:picLocks noChangeAspect="1" noChangeArrowheads="1"/>
          </p:cNvPicPr>
          <p:nvPr/>
        </p:nvPicPr>
        <p:blipFill>
          <a:blip r:embed="rId2" cstate="print">
            <a:lum bright="2000" contrast="-4000"/>
          </a:blip>
          <a:srcRect/>
          <a:stretch>
            <a:fillRect/>
          </a:stretch>
        </p:blipFill>
        <p:spPr bwMode="auto">
          <a:xfrm>
            <a:off x="250825" y="188069"/>
            <a:ext cx="2624138" cy="504081"/>
          </a:xfrm>
          <a:prstGeom prst="rect">
            <a:avLst/>
          </a:prstGeom>
          <a:noFill/>
          <a:ln w="9525">
            <a:noFill/>
            <a:miter lim="800000"/>
            <a:headEnd/>
            <a:tailEnd/>
          </a:ln>
        </p:spPr>
      </p:pic>
      <p:graphicFrame>
        <p:nvGraphicFramePr>
          <p:cNvPr id="11" name="Espaço Reservado para Conteúdo 5"/>
          <p:cNvGraphicFramePr>
            <a:graphicFrameLocks/>
          </p:cNvGraphicFramePr>
          <p:nvPr>
            <p:extLst>
              <p:ext uri="{D42A27DB-BD31-4B8C-83A1-F6EECF244321}">
                <p14:modId xmlns:p14="http://schemas.microsoft.com/office/powerpoint/2010/main" val="2789374442"/>
              </p:ext>
            </p:extLst>
          </p:nvPr>
        </p:nvGraphicFramePr>
        <p:xfrm>
          <a:off x="225870" y="1700808"/>
          <a:ext cx="8666610" cy="4886967"/>
        </p:xfrm>
        <a:graphic>
          <a:graphicData uri="http://schemas.openxmlformats.org/drawingml/2006/table">
            <a:tbl>
              <a:tblPr firstRow="1" firstCol="1" bandRow="1">
                <a:tableStyleId>{93296810-A885-4BE3-A3E7-6D5BEEA58F35}</a:tableStyleId>
              </a:tblPr>
              <a:tblGrid>
                <a:gridCol w="2129930"/>
                <a:gridCol w="1547595"/>
                <a:gridCol w="4989085"/>
              </a:tblGrid>
              <a:tr h="612810">
                <a:tc>
                  <a:txBody>
                    <a:bodyPr/>
                    <a:lstStyle/>
                    <a:p>
                      <a:pPr algn="ctr">
                        <a:lnSpc>
                          <a:spcPct val="115000"/>
                        </a:lnSpc>
                        <a:spcAft>
                          <a:spcPts val="0"/>
                        </a:spcAft>
                      </a:pPr>
                      <a:r>
                        <a:rPr lang="pt-BR" sz="1800" dirty="0">
                          <a:solidFill>
                            <a:schemeClr val="tx1"/>
                          </a:solidFill>
                          <a:effectLst/>
                          <a:latin typeface="Arial" panose="020B0604020202020204" pitchFamily="34" charset="0"/>
                          <a:cs typeface="Arial" panose="020B0604020202020204" pitchFamily="34" charset="0"/>
                        </a:rPr>
                        <a:t>SERVIÇO AUDITADO</a:t>
                      </a:r>
                      <a:endParaRPr lang="pt-BR" sz="180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3">
                        <a:lumMod val="60000"/>
                        <a:lumOff val="40000"/>
                      </a:schemeClr>
                    </a:solidFill>
                  </a:tcPr>
                </a:tc>
                <a:tc>
                  <a:txBody>
                    <a:bodyPr/>
                    <a:lstStyle/>
                    <a:p>
                      <a:pPr algn="ctr">
                        <a:lnSpc>
                          <a:spcPct val="115000"/>
                        </a:lnSpc>
                        <a:spcAft>
                          <a:spcPts val="0"/>
                        </a:spcAft>
                      </a:pPr>
                      <a:r>
                        <a:rPr lang="pt-BR" sz="1800" dirty="0" smtClean="0">
                          <a:solidFill>
                            <a:schemeClr val="tx1"/>
                          </a:solidFill>
                          <a:effectLst/>
                          <a:latin typeface="Arial" panose="020B0604020202020204" pitchFamily="34" charset="0"/>
                          <a:ea typeface="Times New Roman"/>
                          <a:cs typeface="Arial" panose="020B0604020202020204" pitchFamily="34" charset="0"/>
                        </a:rPr>
                        <a:t>PERÍODO</a:t>
                      </a:r>
                      <a:endParaRPr lang="pt-BR" sz="180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3">
                        <a:lumMod val="60000"/>
                        <a:lumOff val="40000"/>
                      </a:schemeClr>
                    </a:solidFill>
                  </a:tcPr>
                </a:tc>
                <a:tc>
                  <a:txBody>
                    <a:bodyPr/>
                    <a:lstStyle/>
                    <a:p>
                      <a:pPr algn="ctr">
                        <a:lnSpc>
                          <a:spcPct val="115000"/>
                        </a:lnSpc>
                        <a:spcAft>
                          <a:spcPts val="0"/>
                        </a:spcAft>
                      </a:pPr>
                      <a:r>
                        <a:rPr lang="pt-BR" sz="1800" dirty="0">
                          <a:solidFill>
                            <a:schemeClr val="tx1"/>
                          </a:solidFill>
                          <a:effectLst/>
                          <a:latin typeface="Arial" panose="020B0604020202020204" pitchFamily="34" charset="0"/>
                          <a:cs typeface="Arial" panose="020B0604020202020204" pitchFamily="34" charset="0"/>
                        </a:rPr>
                        <a:t>FINALIDADE</a:t>
                      </a:r>
                      <a:endParaRPr lang="pt-BR" sz="180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3">
                        <a:lumMod val="60000"/>
                        <a:lumOff val="40000"/>
                      </a:schemeClr>
                    </a:solidFill>
                  </a:tcPr>
                </a:tc>
              </a:tr>
              <a:tr h="994906">
                <a:tc>
                  <a:txBody>
                    <a:bodyPr/>
                    <a:lstStyle/>
                    <a:p>
                      <a:pPr algn="ctr">
                        <a:lnSpc>
                          <a:spcPct val="115000"/>
                        </a:lnSpc>
                        <a:spcAft>
                          <a:spcPts val="1000"/>
                        </a:spcAft>
                      </a:pPr>
                      <a:r>
                        <a:rPr lang="pt-BR" sz="16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a:cs typeface="Arial" panose="020B0604020202020204" pitchFamily="34" charset="0"/>
                        </a:rPr>
                        <a:t>SESAU/Serviço de Prótese Odontológica</a:t>
                      </a:r>
                      <a:endParaRPr lang="pt-BR" sz="1600" dirty="0">
                        <a:solidFill>
                          <a:schemeClr val="tx1"/>
                        </a:solidFill>
                        <a:effectLst>
                          <a:outerShdw blurRad="38100" dist="38100" dir="2700000" algn="tl">
                            <a:srgbClr val="000000">
                              <a:alpha val="43137"/>
                            </a:srgbClr>
                          </a:outerShdw>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3">
                        <a:lumMod val="20000"/>
                        <a:lumOff val="80000"/>
                      </a:schemeClr>
                    </a:solidFill>
                  </a:tcPr>
                </a:tc>
                <a:tc>
                  <a:txBody>
                    <a:bodyPr/>
                    <a:lstStyle/>
                    <a:p>
                      <a:pPr algn="ctr">
                        <a:lnSpc>
                          <a:spcPct val="115000"/>
                        </a:lnSpc>
                        <a:spcAft>
                          <a:spcPts val="1000"/>
                        </a:spcAft>
                      </a:pPr>
                      <a:r>
                        <a:rPr lang="pt-BR" sz="1400" b="1" dirty="0">
                          <a:solidFill>
                            <a:schemeClr val="tx1"/>
                          </a:solidFill>
                          <a:latin typeface="Arial" panose="020B0604020202020204" pitchFamily="34" charset="0"/>
                          <a:ea typeface="Times New Roman"/>
                          <a:cs typeface="Arial" panose="020B0604020202020204" pitchFamily="34" charset="0"/>
                        </a:rPr>
                        <a:t>Outubro/2018</a:t>
                      </a:r>
                      <a:endParaRPr lang="pt-BR" sz="1400" dirty="0">
                        <a:solidFill>
                          <a:schemeClr val="tx1"/>
                        </a:solidFill>
                        <a:latin typeface="Arial" panose="020B0604020202020204" pitchFamily="34" charset="0"/>
                        <a:ea typeface="Times New Roman"/>
                        <a:cs typeface="Arial" panose="020B0604020202020204" pitchFamily="34" charset="0"/>
                      </a:endParaRPr>
                    </a:p>
                  </a:txBody>
                  <a:tcPr marL="68580" marR="68580" marT="0" marB="0" anchor="ctr">
                    <a:solidFill>
                      <a:schemeClr val="accent3">
                        <a:lumMod val="20000"/>
                        <a:lumOff val="80000"/>
                      </a:schemeClr>
                    </a:solidFill>
                  </a:tcPr>
                </a:tc>
                <a:tc>
                  <a:txBody>
                    <a:bodyPr/>
                    <a:lstStyle/>
                    <a:p>
                      <a:pPr algn="just">
                        <a:lnSpc>
                          <a:spcPct val="115000"/>
                        </a:lnSpc>
                        <a:spcAft>
                          <a:spcPts val="1000"/>
                        </a:spcAft>
                      </a:pPr>
                      <a:r>
                        <a:rPr lang="pt-BR" sz="1600" b="0" dirty="0">
                          <a:solidFill>
                            <a:schemeClr val="tx1"/>
                          </a:solidFill>
                          <a:latin typeface="Arial" panose="020B0604020202020204" pitchFamily="34" charset="0"/>
                          <a:ea typeface="Times New Roman"/>
                          <a:cs typeface="Arial" panose="020B0604020202020204" pitchFamily="34" charset="0"/>
                        </a:rPr>
                        <a:t>Verificar o acesso de usuários SUS à prótese odontológica e a demanda reprimida do serviço.</a:t>
                      </a:r>
                    </a:p>
                  </a:txBody>
                  <a:tcPr marL="68580" marR="68580" marT="0" marB="0" anchor="ctr">
                    <a:solidFill>
                      <a:schemeClr val="accent3">
                        <a:lumMod val="20000"/>
                        <a:lumOff val="80000"/>
                      </a:schemeClr>
                    </a:solidFill>
                  </a:tcPr>
                </a:tc>
              </a:tr>
              <a:tr h="1110170">
                <a:tc>
                  <a:txBody>
                    <a:bodyPr/>
                    <a:lstStyle/>
                    <a:p>
                      <a:pPr algn="ctr">
                        <a:lnSpc>
                          <a:spcPct val="115000"/>
                        </a:lnSpc>
                        <a:spcAft>
                          <a:spcPts val="1000"/>
                        </a:spcAft>
                      </a:pPr>
                      <a:r>
                        <a:rPr lang="pt-BR" sz="16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a:cs typeface="Arial" panose="020B0604020202020204" pitchFamily="34" charset="0"/>
                        </a:rPr>
                        <a:t>UCDB/Rede de Cuidados à Pessoa com Deficiência</a:t>
                      </a:r>
                      <a:endParaRPr lang="pt-BR" sz="1600" dirty="0">
                        <a:solidFill>
                          <a:schemeClr val="tx1"/>
                        </a:solidFill>
                        <a:effectLst>
                          <a:outerShdw blurRad="38100" dist="38100" dir="2700000" algn="tl">
                            <a:srgbClr val="000000">
                              <a:alpha val="43137"/>
                            </a:srgbClr>
                          </a:outerShdw>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3">
                        <a:lumMod val="60000"/>
                        <a:lumOff val="40000"/>
                      </a:schemeClr>
                    </a:solidFill>
                  </a:tcPr>
                </a:tc>
                <a:tc>
                  <a:txBody>
                    <a:bodyPr/>
                    <a:lstStyle/>
                    <a:p>
                      <a:pPr algn="ctr">
                        <a:lnSpc>
                          <a:spcPct val="115000"/>
                        </a:lnSpc>
                        <a:spcAft>
                          <a:spcPts val="1000"/>
                        </a:spcAft>
                      </a:pPr>
                      <a:r>
                        <a:rPr lang="pt-BR" sz="1400" b="1" dirty="0">
                          <a:solidFill>
                            <a:schemeClr val="tx1"/>
                          </a:solidFill>
                          <a:latin typeface="Arial" panose="020B0604020202020204" pitchFamily="34" charset="0"/>
                          <a:ea typeface="Times New Roman"/>
                          <a:cs typeface="Arial" panose="020B0604020202020204" pitchFamily="34" charset="0"/>
                        </a:rPr>
                        <a:t>Dezembro/2018</a:t>
                      </a:r>
                      <a:endParaRPr lang="pt-BR" sz="1400" dirty="0">
                        <a:solidFill>
                          <a:schemeClr val="tx1"/>
                        </a:solidFill>
                        <a:latin typeface="Arial" panose="020B0604020202020204" pitchFamily="34" charset="0"/>
                        <a:ea typeface="Times New Roman"/>
                        <a:cs typeface="Arial" panose="020B0604020202020204" pitchFamily="34" charset="0"/>
                      </a:endParaRPr>
                    </a:p>
                  </a:txBody>
                  <a:tcPr marL="68580" marR="68580" marT="0" marB="0" anchor="ctr">
                    <a:solidFill>
                      <a:schemeClr val="accent3">
                        <a:lumMod val="60000"/>
                        <a:lumOff val="40000"/>
                      </a:schemeClr>
                    </a:solidFill>
                  </a:tcPr>
                </a:tc>
                <a:tc>
                  <a:txBody>
                    <a:bodyPr/>
                    <a:lstStyle/>
                    <a:p>
                      <a:pPr algn="just">
                        <a:lnSpc>
                          <a:spcPct val="115000"/>
                        </a:lnSpc>
                        <a:spcAft>
                          <a:spcPts val="1000"/>
                        </a:spcAft>
                      </a:pPr>
                      <a:r>
                        <a:rPr lang="pt-BR" sz="1600" b="0" dirty="0">
                          <a:solidFill>
                            <a:schemeClr val="tx1"/>
                          </a:solidFill>
                          <a:latin typeface="Arial" panose="020B0604020202020204" pitchFamily="34" charset="0"/>
                          <a:ea typeface="Times New Roman"/>
                          <a:cs typeface="Arial" panose="020B0604020202020204" pitchFamily="34" charset="0"/>
                        </a:rPr>
                        <a:t>Verificar produção e cumprimento do contrato nº 35/2017.</a:t>
                      </a:r>
                    </a:p>
                  </a:txBody>
                  <a:tcPr marL="68580" marR="68580" marT="0" marB="0" anchor="ctr">
                    <a:solidFill>
                      <a:schemeClr val="accent3">
                        <a:lumMod val="60000"/>
                        <a:lumOff val="40000"/>
                      </a:schemeClr>
                    </a:solidFill>
                  </a:tcPr>
                </a:tc>
              </a:tr>
              <a:tr h="1040785">
                <a:tc>
                  <a:txBody>
                    <a:bodyPr/>
                    <a:lstStyle/>
                    <a:p>
                      <a:pPr algn="ctr">
                        <a:lnSpc>
                          <a:spcPct val="115000"/>
                        </a:lnSpc>
                        <a:spcAft>
                          <a:spcPts val="1000"/>
                        </a:spcAft>
                      </a:pPr>
                      <a:r>
                        <a:rPr lang="pt-BR" sz="16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a:cs typeface="Arial" panose="020B0604020202020204" pitchFamily="34" charset="0"/>
                        </a:rPr>
                        <a:t>CRS Coophavila II</a:t>
                      </a:r>
                      <a:endParaRPr lang="pt-BR" sz="1600" dirty="0">
                        <a:solidFill>
                          <a:schemeClr val="tx1"/>
                        </a:solidFill>
                        <a:effectLst>
                          <a:outerShdw blurRad="38100" dist="38100" dir="2700000" algn="tl">
                            <a:srgbClr val="000000">
                              <a:alpha val="43137"/>
                            </a:srgbClr>
                          </a:outerShdw>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3">
                        <a:lumMod val="20000"/>
                        <a:lumOff val="80000"/>
                      </a:schemeClr>
                    </a:solidFill>
                  </a:tcPr>
                </a:tc>
                <a:tc>
                  <a:txBody>
                    <a:bodyPr/>
                    <a:lstStyle/>
                    <a:p>
                      <a:pPr algn="ctr">
                        <a:lnSpc>
                          <a:spcPct val="115000"/>
                        </a:lnSpc>
                        <a:spcAft>
                          <a:spcPts val="1000"/>
                        </a:spcAft>
                      </a:pPr>
                      <a:r>
                        <a:rPr lang="pt-BR" sz="1400" b="1" dirty="0">
                          <a:solidFill>
                            <a:schemeClr val="tx1"/>
                          </a:solidFill>
                          <a:latin typeface="Arial" panose="020B0604020202020204" pitchFamily="34" charset="0"/>
                          <a:ea typeface="Times New Roman"/>
                          <a:cs typeface="Arial" panose="020B0604020202020204" pitchFamily="34" charset="0"/>
                        </a:rPr>
                        <a:t>Dezembro/2018</a:t>
                      </a:r>
                      <a:endParaRPr lang="pt-BR" sz="1400" dirty="0">
                        <a:solidFill>
                          <a:schemeClr val="tx1"/>
                        </a:solidFill>
                        <a:latin typeface="Arial" panose="020B0604020202020204" pitchFamily="34" charset="0"/>
                        <a:ea typeface="Times New Roman"/>
                        <a:cs typeface="Arial" panose="020B0604020202020204" pitchFamily="34" charset="0"/>
                      </a:endParaRPr>
                    </a:p>
                  </a:txBody>
                  <a:tcPr marL="68580" marR="68580" marT="0" marB="0" anchor="ctr">
                    <a:solidFill>
                      <a:schemeClr val="accent3">
                        <a:lumMod val="20000"/>
                        <a:lumOff val="80000"/>
                      </a:schemeClr>
                    </a:solidFill>
                  </a:tcPr>
                </a:tc>
                <a:tc>
                  <a:txBody>
                    <a:bodyPr/>
                    <a:lstStyle/>
                    <a:p>
                      <a:pPr algn="just">
                        <a:lnSpc>
                          <a:spcPct val="115000"/>
                        </a:lnSpc>
                        <a:spcAft>
                          <a:spcPts val="1000"/>
                        </a:spcAft>
                      </a:pPr>
                      <a:r>
                        <a:rPr lang="pt-BR" sz="1600" b="0" dirty="0">
                          <a:solidFill>
                            <a:schemeClr val="tx1"/>
                          </a:solidFill>
                          <a:latin typeface="Arial" panose="020B0604020202020204" pitchFamily="34" charset="0"/>
                          <a:ea typeface="Times New Roman"/>
                          <a:cs typeface="Arial" panose="020B0604020202020204" pitchFamily="34" charset="0"/>
                        </a:rPr>
                        <a:t>Avaliar assistência, produção e custos do CRS Coophavila II.</a:t>
                      </a:r>
                    </a:p>
                  </a:txBody>
                  <a:tcPr marL="68580" marR="68580" marT="0" marB="0" anchor="ctr">
                    <a:solidFill>
                      <a:schemeClr val="accent3">
                        <a:lumMod val="20000"/>
                        <a:lumOff val="80000"/>
                      </a:schemeClr>
                    </a:solidFill>
                  </a:tcPr>
                </a:tc>
              </a:tr>
              <a:tr h="1110170">
                <a:tc>
                  <a:txBody>
                    <a:bodyPr/>
                    <a:lstStyle/>
                    <a:p>
                      <a:pPr algn="ctr">
                        <a:lnSpc>
                          <a:spcPct val="115000"/>
                        </a:lnSpc>
                        <a:spcAft>
                          <a:spcPts val="1000"/>
                        </a:spcAft>
                      </a:pPr>
                      <a:r>
                        <a:rPr lang="pt-BR" sz="16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a:cs typeface="Arial" panose="020B0604020202020204" pitchFamily="34" charset="0"/>
                        </a:rPr>
                        <a:t>SESAU/Atenção Básica</a:t>
                      </a:r>
                      <a:endParaRPr lang="pt-BR" sz="1600" dirty="0">
                        <a:solidFill>
                          <a:schemeClr val="tx1"/>
                        </a:solidFill>
                        <a:effectLst>
                          <a:outerShdw blurRad="38100" dist="38100" dir="2700000" algn="tl">
                            <a:srgbClr val="000000">
                              <a:alpha val="43137"/>
                            </a:srgbClr>
                          </a:outerShdw>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3">
                        <a:lumMod val="60000"/>
                        <a:lumOff val="40000"/>
                      </a:schemeClr>
                    </a:solidFill>
                  </a:tcPr>
                </a:tc>
                <a:tc>
                  <a:txBody>
                    <a:bodyPr/>
                    <a:lstStyle/>
                    <a:p>
                      <a:pPr algn="ctr">
                        <a:lnSpc>
                          <a:spcPct val="115000"/>
                        </a:lnSpc>
                        <a:spcAft>
                          <a:spcPts val="1000"/>
                        </a:spcAft>
                      </a:pPr>
                      <a:r>
                        <a:rPr lang="pt-BR" sz="1400" b="1" dirty="0">
                          <a:solidFill>
                            <a:schemeClr val="tx1"/>
                          </a:solidFill>
                          <a:latin typeface="Arial" panose="020B0604020202020204" pitchFamily="34" charset="0"/>
                          <a:ea typeface="Times New Roman"/>
                          <a:cs typeface="Arial" panose="020B0604020202020204" pitchFamily="34" charset="0"/>
                        </a:rPr>
                        <a:t>Dezembro/2018</a:t>
                      </a:r>
                      <a:endParaRPr lang="pt-BR" sz="1400" dirty="0">
                        <a:solidFill>
                          <a:schemeClr val="tx1"/>
                        </a:solidFill>
                        <a:latin typeface="Arial" panose="020B0604020202020204" pitchFamily="34" charset="0"/>
                        <a:ea typeface="Times New Roman"/>
                        <a:cs typeface="Arial" panose="020B0604020202020204" pitchFamily="34" charset="0"/>
                      </a:endParaRPr>
                    </a:p>
                  </a:txBody>
                  <a:tcPr marL="68580" marR="68580" marT="0" marB="0" anchor="ctr">
                    <a:solidFill>
                      <a:schemeClr val="accent3">
                        <a:lumMod val="60000"/>
                        <a:lumOff val="40000"/>
                      </a:schemeClr>
                    </a:solidFill>
                  </a:tcPr>
                </a:tc>
                <a:tc>
                  <a:txBody>
                    <a:bodyPr/>
                    <a:lstStyle/>
                    <a:p>
                      <a:pPr algn="just">
                        <a:lnSpc>
                          <a:spcPct val="115000"/>
                        </a:lnSpc>
                        <a:spcAft>
                          <a:spcPts val="1000"/>
                        </a:spcAft>
                      </a:pPr>
                      <a:r>
                        <a:rPr lang="pt-BR" sz="1600" b="0" dirty="0">
                          <a:solidFill>
                            <a:schemeClr val="tx1"/>
                          </a:solidFill>
                          <a:latin typeface="Arial" panose="020B0604020202020204" pitchFamily="34" charset="0"/>
                          <a:ea typeface="Times New Roman"/>
                          <a:cs typeface="Arial" panose="020B0604020202020204" pitchFamily="34" charset="0"/>
                        </a:rPr>
                        <a:t>Verificar composição das ESF e a cobertura das UBSF do Distrito Sanitário da Região do Anhanduizinho.</a:t>
                      </a:r>
                    </a:p>
                  </a:txBody>
                  <a:tcPr marL="68580" marR="68580" marT="0" marB="0" anchor="ctr">
                    <a:solidFill>
                      <a:schemeClr val="accent3">
                        <a:lumMod val="60000"/>
                        <a:lumOff val="40000"/>
                      </a:schemeClr>
                    </a:solidFill>
                  </a:tcPr>
                </a:tc>
              </a:tr>
            </a:tbl>
          </a:graphicData>
        </a:graphic>
      </p:graphicFrame>
      <p:sp>
        <p:nvSpPr>
          <p:cNvPr id="10" name="Rectangle 36"/>
          <p:cNvSpPr>
            <a:spLocks noChangeArrowheads="1"/>
          </p:cNvSpPr>
          <p:nvPr/>
        </p:nvSpPr>
        <p:spPr bwMode="auto">
          <a:xfrm>
            <a:off x="0" y="775822"/>
            <a:ext cx="9144000" cy="338554"/>
          </a:xfrm>
          <a:prstGeom prst="rect">
            <a:avLst/>
          </a:prstGeom>
          <a:noFill/>
          <a:ln w="9525">
            <a:noFill/>
            <a:miter lim="800000"/>
            <a:headEnd/>
            <a:tailEnd/>
          </a:ln>
        </p:spPr>
        <p:txBody>
          <a:bodyPr wrap="square" anchor="ctr">
            <a:spAutoFit/>
          </a:bodyPr>
          <a:lstStyle/>
          <a:p>
            <a:pPr algn="ctr"/>
            <a:r>
              <a:rPr lang="pt-BR" altLang="pt-BR" sz="1600" b="1" u="sng" dirty="0" smtClean="0">
                <a:solidFill>
                  <a:prstClr val="black"/>
                </a:solidFill>
              </a:rPr>
              <a:t>AUDITORIAS REALIZADAS PELO COMPONENTE MUNICIPAL DE AUDITORIA</a:t>
            </a:r>
            <a:endParaRPr lang="pt-BR" altLang="pt-BR" sz="1600" dirty="0">
              <a:solidFill>
                <a:prstClr val="black"/>
              </a:solidFill>
            </a:endParaRPr>
          </a:p>
        </p:txBody>
      </p:sp>
      <p:sp>
        <p:nvSpPr>
          <p:cNvPr id="13" name="Rectangle 37"/>
          <p:cNvSpPr>
            <a:spLocks noChangeArrowheads="1"/>
          </p:cNvSpPr>
          <p:nvPr/>
        </p:nvSpPr>
        <p:spPr bwMode="auto">
          <a:xfrm>
            <a:off x="5972677" y="1197081"/>
            <a:ext cx="2714625" cy="307975"/>
          </a:xfrm>
          <a:prstGeom prst="rect">
            <a:avLst/>
          </a:prstGeom>
          <a:noFill/>
          <a:ln w="9525">
            <a:solidFill>
              <a:schemeClr val="tx1"/>
            </a:solidFill>
            <a:miter lim="800000"/>
            <a:headEnd/>
            <a:tailEnd/>
          </a:ln>
        </p:spPr>
        <p:txBody>
          <a:bodyPr anchor="ctr">
            <a:spAutoFit/>
          </a:bodyPr>
          <a:lstStyle/>
          <a:p>
            <a:pPr algn="ctr"/>
            <a:r>
              <a:rPr lang="pt-BR" altLang="pt-BR" sz="1400" b="1" dirty="0">
                <a:solidFill>
                  <a:prstClr val="black"/>
                </a:solidFill>
              </a:rPr>
              <a:t>EM ANDAMENTO</a:t>
            </a:r>
            <a:endParaRPr lang="pt-BR" altLang="pt-BR" sz="1400" dirty="0">
              <a:solidFill>
                <a:prstClr val="black"/>
              </a:solidFill>
            </a:endParaRPr>
          </a:p>
        </p:txBody>
      </p:sp>
      <p:sp>
        <p:nvSpPr>
          <p:cNvPr id="9" name="CaixaDeTexto 8"/>
          <p:cNvSpPr txBox="1">
            <a:spLocks noChangeArrowheads="1"/>
          </p:cNvSpPr>
          <p:nvPr/>
        </p:nvSpPr>
        <p:spPr bwMode="auto">
          <a:xfrm>
            <a:off x="3181461" y="292100"/>
            <a:ext cx="5783027"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prstClr val="white"/>
                </a:solidFill>
              </a:rPr>
              <a:t>1° </a:t>
            </a:r>
            <a:r>
              <a:rPr lang="pt-BR" altLang="pt-BR" sz="2000" b="1" dirty="0">
                <a:solidFill>
                  <a:prstClr val="white"/>
                </a:solidFill>
              </a:rPr>
              <a:t>RELATÓRIO QUADRIMESTRAL </a:t>
            </a:r>
            <a:r>
              <a:rPr lang="pt-BR" altLang="pt-BR" sz="2000" b="1" dirty="0" smtClean="0">
                <a:solidFill>
                  <a:prstClr val="white"/>
                </a:solidFill>
              </a:rPr>
              <a:t>2019</a:t>
            </a:r>
            <a:endParaRPr lang="pt-BR" altLang="pt-BR" sz="2000" b="1" dirty="0">
              <a:solidFill>
                <a:prstClr val="white"/>
              </a:solidFill>
            </a:endParaRPr>
          </a:p>
        </p:txBody>
      </p:sp>
    </p:spTree>
    <p:extLst>
      <p:ext uri="{BB962C8B-B14F-4D97-AF65-F5344CB8AC3E}">
        <p14:creationId xmlns:p14="http://schemas.microsoft.com/office/powerpoint/2010/main" val="18731394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04813"/>
            <a:ext cx="9144000"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pic>
        <p:nvPicPr>
          <p:cNvPr id="39941" name="Picture 3"/>
          <p:cNvPicPr>
            <a:picLocks noChangeAspect="1" noChangeArrowheads="1"/>
          </p:cNvPicPr>
          <p:nvPr/>
        </p:nvPicPr>
        <p:blipFill>
          <a:blip r:embed="rId2" cstate="print">
            <a:lum bright="2000" contrast="-4000"/>
          </a:blip>
          <a:srcRect/>
          <a:stretch>
            <a:fillRect/>
          </a:stretch>
        </p:blipFill>
        <p:spPr bwMode="auto">
          <a:xfrm>
            <a:off x="250825" y="214908"/>
            <a:ext cx="2520975" cy="477242"/>
          </a:xfrm>
          <a:prstGeom prst="rect">
            <a:avLst/>
          </a:prstGeom>
          <a:noFill/>
          <a:ln w="9525">
            <a:noFill/>
            <a:miter lim="800000"/>
            <a:headEnd/>
            <a:tailEnd/>
          </a:ln>
        </p:spPr>
      </p:pic>
      <p:graphicFrame>
        <p:nvGraphicFramePr>
          <p:cNvPr id="10" name="Tabela 9"/>
          <p:cNvGraphicFramePr>
            <a:graphicFrameLocks noGrp="1"/>
          </p:cNvGraphicFramePr>
          <p:nvPr>
            <p:extLst>
              <p:ext uri="{D42A27DB-BD31-4B8C-83A1-F6EECF244321}">
                <p14:modId xmlns:p14="http://schemas.microsoft.com/office/powerpoint/2010/main" val="1094519440"/>
              </p:ext>
            </p:extLst>
          </p:nvPr>
        </p:nvGraphicFramePr>
        <p:xfrm>
          <a:off x="321439" y="1844824"/>
          <a:ext cx="8501122" cy="4214842"/>
        </p:xfrm>
        <a:graphic>
          <a:graphicData uri="http://schemas.openxmlformats.org/drawingml/2006/table">
            <a:tbl>
              <a:tblPr firstRow="1" firstCol="1" bandRow="1">
                <a:tableStyleId>{93296810-A885-4BE3-A3E7-6D5BEEA58F35}</a:tableStyleId>
              </a:tblPr>
              <a:tblGrid>
                <a:gridCol w="2211274"/>
                <a:gridCol w="1428074"/>
                <a:gridCol w="4861774"/>
              </a:tblGrid>
              <a:tr h="359161">
                <a:tc>
                  <a:txBody>
                    <a:bodyPr/>
                    <a:lstStyle/>
                    <a:p>
                      <a:pPr algn="ctr">
                        <a:lnSpc>
                          <a:spcPct val="115000"/>
                        </a:lnSpc>
                        <a:spcAft>
                          <a:spcPts val="0"/>
                        </a:spcAft>
                      </a:pPr>
                      <a:r>
                        <a:rPr lang="pt-BR" sz="1800" dirty="0">
                          <a:solidFill>
                            <a:schemeClr val="tx1"/>
                          </a:solidFill>
                          <a:effectLst/>
                        </a:rPr>
                        <a:t>SERVIÇO AUDITADO</a:t>
                      </a:r>
                      <a:endParaRPr lang="pt-BR" sz="1800" dirty="0">
                        <a:solidFill>
                          <a:schemeClr val="tx1"/>
                        </a:solidFill>
                        <a:effectLst/>
                        <a:latin typeface="Calibri"/>
                        <a:ea typeface="Times New Roman"/>
                        <a:cs typeface="Times New Roman"/>
                      </a:endParaRPr>
                    </a:p>
                  </a:txBody>
                  <a:tcPr marL="54495" marR="54495" marT="0" marB="0" anchor="ctr">
                    <a:solidFill>
                      <a:schemeClr val="accent3">
                        <a:lumMod val="60000"/>
                        <a:lumOff val="40000"/>
                      </a:schemeClr>
                    </a:solidFill>
                  </a:tcPr>
                </a:tc>
                <a:tc>
                  <a:txBody>
                    <a:bodyPr/>
                    <a:lstStyle/>
                    <a:p>
                      <a:pPr algn="ctr">
                        <a:lnSpc>
                          <a:spcPct val="115000"/>
                        </a:lnSpc>
                        <a:spcAft>
                          <a:spcPts val="0"/>
                        </a:spcAft>
                      </a:pPr>
                      <a:r>
                        <a:rPr lang="pt-BR" sz="1800" dirty="0" smtClean="0">
                          <a:solidFill>
                            <a:schemeClr val="tx1"/>
                          </a:solidFill>
                          <a:effectLst/>
                          <a:latin typeface="Calibri"/>
                          <a:ea typeface="Times New Roman"/>
                          <a:cs typeface="Times New Roman"/>
                        </a:rPr>
                        <a:t>PERÍODO</a:t>
                      </a:r>
                      <a:endParaRPr lang="pt-BR" sz="1800" dirty="0">
                        <a:solidFill>
                          <a:schemeClr val="tx1"/>
                        </a:solidFill>
                        <a:effectLst/>
                        <a:latin typeface="Calibri"/>
                        <a:ea typeface="Times New Roman"/>
                        <a:cs typeface="Times New Roman"/>
                      </a:endParaRPr>
                    </a:p>
                  </a:txBody>
                  <a:tcPr marL="54495" marR="54495" marT="0" marB="0" anchor="ctr">
                    <a:solidFill>
                      <a:schemeClr val="accent3">
                        <a:lumMod val="60000"/>
                        <a:lumOff val="40000"/>
                      </a:schemeClr>
                    </a:solidFill>
                  </a:tcPr>
                </a:tc>
                <a:tc>
                  <a:txBody>
                    <a:bodyPr/>
                    <a:lstStyle/>
                    <a:p>
                      <a:pPr algn="ctr">
                        <a:lnSpc>
                          <a:spcPct val="115000"/>
                        </a:lnSpc>
                        <a:spcAft>
                          <a:spcPts val="0"/>
                        </a:spcAft>
                      </a:pPr>
                      <a:r>
                        <a:rPr lang="pt-BR" sz="1800" dirty="0">
                          <a:solidFill>
                            <a:schemeClr val="tx1"/>
                          </a:solidFill>
                          <a:effectLst/>
                        </a:rPr>
                        <a:t>FINALIDADE</a:t>
                      </a:r>
                      <a:endParaRPr lang="pt-BR" sz="1800" dirty="0">
                        <a:solidFill>
                          <a:schemeClr val="tx1"/>
                        </a:solidFill>
                        <a:effectLst/>
                        <a:latin typeface="Calibri"/>
                        <a:ea typeface="Times New Roman"/>
                        <a:cs typeface="Times New Roman"/>
                      </a:endParaRPr>
                    </a:p>
                  </a:txBody>
                  <a:tcPr marL="54495" marR="54495" marT="0" marB="0" anchor="ctr">
                    <a:solidFill>
                      <a:schemeClr val="accent3">
                        <a:lumMod val="60000"/>
                        <a:lumOff val="40000"/>
                      </a:schemeClr>
                    </a:solidFill>
                  </a:tcPr>
                </a:tc>
              </a:tr>
              <a:tr h="1069599">
                <a:tc>
                  <a:txBody>
                    <a:bodyPr/>
                    <a:lstStyle/>
                    <a:p>
                      <a:pPr algn="ctr">
                        <a:lnSpc>
                          <a:spcPct val="115000"/>
                        </a:lnSpc>
                        <a:spcAft>
                          <a:spcPts val="1000"/>
                        </a:spcAft>
                      </a:pPr>
                      <a:r>
                        <a:rPr lang="pt-BR" sz="1600" b="1" dirty="0">
                          <a:solidFill>
                            <a:schemeClr val="tx1"/>
                          </a:solidFill>
                          <a:effectLst>
                            <a:outerShdw blurRad="38100" dist="38100" dir="2700000" algn="tl">
                              <a:srgbClr val="000000">
                                <a:alpha val="43137"/>
                              </a:srgbClr>
                            </a:outerShdw>
                          </a:effectLst>
                          <a:latin typeface="Arial"/>
                          <a:ea typeface="Times New Roman"/>
                          <a:cs typeface="Times New Roman"/>
                        </a:rPr>
                        <a:t>CER APAE</a:t>
                      </a:r>
                      <a:endParaRPr lang="pt-BR" sz="1600" dirty="0">
                        <a:solidFill>
                          <a:schemeClr val="tx1"/>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nchor="ctr">
                    <a:solidFill>
                      <a:schemeClr val="accent3">
                        <a:lumMod val="20000"/>
                        <a:lumOff val="80000"/>
                      </a:schemeClr>
                    </a:solidFill>
                  </a:tcPr>
                </a:tc>
                <a:tc>
                  <a:txBody>
                    <a:bodyPr/>
                    <a:lstStyle/>
                    <a:p>
                      <a:pPr algn="ctr">
                        <a:lnSpc>
                          <a:spcPct val="115000"/>
                        </a:lnSpc>
                        <a:spcAft>
                          <a:spcPts val="1000"/>
                        </a:spcAft>
                      </a:pPr>
                      <a:r>
                        <a:rPr lang="pt-BR" sz="1400" b="1" dirty="0">
                          <a:solidFill>
                            <a:schemeClr val="tx1"/>
                          </a:solidFill>
                          <a:latin typeface="Arial"/>
                          <a:ea typeface="Times New Roman"/>
                          <a:cs typeface="Times New Roman"/>
                        </a:rPr>
                        <a:t>Janeiro/2019</a:t>
                      </a:r>
                      <a:endParaRPr lang="pt-BR" sz="1400" dirty="0">
                        <a:solidFill>
                          <a:schemeClr val="tx1"/>
                        </a:solidFill>
                        <a:latin typeface="Calibri"/>
                        <a:ea typeface="Times New Roman"/>
                        <a:cs typeface="Times New Roman"/>
                      </a:endParaRPr>
                    </a:p>
                  </a:txBody>
                  <a:tcPr marL="68580" marR="68580" marT="0" marB="0" anchor="ctr">
                    <a:solidFill>
                      <a:schemeClr val="accent3">
                        <a:lumMod val="20000"/>
                        <a:lumOff val="80000"/>
                      </a:schemeClr>
                    </a:solidFill>
                  </a:tcPr>
                </a:tc>
                <a:tc>
                  <a:txBody>
                    <a:bodyPr/>
                    <a:lstStyle/>
                    <a:p>
                      <a:pPr algn="just">
                        <a:lnSpc>
                          <a:spcPct val="115000"/>
                        </a:lnSpc>
                        <a:spcAft>
                          <a:spcPts val="1000"/>
                        </a:spcAft>
                      </a:pPr>
                      <a:r>
                        <a:rPr lang="pt-BR" sz="1600" b="0" dirty="0">
                          <a:solidFill>
                            <a:schemeClr val="tx1"/>
                          </a:solidFill>
                          <a:latin typeface="Arial"/>
                          <a:ea typeface="Times New Roman"/>
                          <a:cs typeface="Times New Roman"/>
                        </a:rPr>
                        <a:t>Verificar processo de alta de pacientes e tempo para dispensação de cadeira de rodas, órteses e próteses.</a:t>
                      </a:r>
                      <a:endParaRPr lang="pt-BR" sz="1600" b="0" dirty="0">
                        <a:solidFill>
                          <a:schemeClr val="tx1"/>
                        </a:solidFill>
                        <a:latin typeface="Calibri"/>
                        <a:ea typeface="Times New Roman"/>
                        <a:cs typeface="Times New Roman"/>
                      </a:endParaRPr>
                    </a:p>
                  </a:txBody>
                  <a:tcPr marL="68580" marR="68580" marT="0" marB="0" anchor="ctr">
                    <a:solidFill>
                      <a:schemeClr val="accent3">
                        <a:lumMod val="20000"/>
                        <a:lumOff val="80000"/>
                      </a:schemeClr>
                    </a:solidFill>
                  </a:tcPr>
                </a:tc>
              </a:tr>
              <a:tr h="1454423">
                <a:tc>
                  <a:txBody>
                    <a:bodyPr/>
                    <a:lstStyle/>
                    <a:p>
                      <a:pPr algn="ctr">
                        <a:lnSpc>
                          <a:spcPct val="115000"/>
                        </a:lnSpc>
                        <a:spcAft>
                          <a:spcPts val="1000"/>
                        </a:spcAft>
                      </a:pPr>
                      <a:r>
                        <a:rPr lang="pt-BR" sz="1600" b="1" dirty="0">
                          <a:solidFill>
                            <a:schemeClr val="tx1"/>
                          </a:solidFill>
                          <a:effectLst>
                            <a:outerShdw blurRad="38100" dist="38100" dir="2700000" algn="tl">
                              <a:srgbClr val="000000">
                                <a:alpha val="43137"/>
                              </a:srgbClr>
                            </a:outerShdw>
                          </a:effectLst>
                          <a:latin typeface="Arial"/>
                          <a:ea typeface="Times New Roman"/>
                          <a:cs typeface="Times New Roman"/>
                        </a:rPr>
                        <a:t>SESAU/NASF</a:t>
                      </a:r>
                      <a:endParaRPr lang="pt-BR" sz="1600" dirty="0">
                        <a:solidFill>
                          <a:schemeClr val="tx1"/>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nchor="ctr">
                    <a:solidFill>
                      <a:schemeClr val="accent3">
                        <a:lumMod val="60000"/>
                        <a:lumOff val="40000"/>
                      </a:schemeClr>
                    </a:solidFill>
                  </a:tcPr>
                </a:tc>
                <a:tc>
                  <a:txBody>
                    <a:bodyPr/>
                    <a:lstStyle/>
                    <a:p>
                      <a:pPr algn="ctr">
                        <a:lnSpc>
                          <a:spcPct val="115000"/>
                        </a:lnSpc>
                        <a:spcAft>
                          <a:spcPts val="1000"/>
                        </a:spcAft>
                      </a:pPr>
                      <a:r>
                        <a:rPr lang="pt-BR" sz="1400" b="1" dirty="0">
                          <a:solidFill>
                            <a:schemeClr val="tx1"/>
                          </a:solidFill>
                          <a:latin typeface="Arial"/>
                          <a:ea typeface="Times New Roman"/>
                          <a:cs typeface="Times New Roman"/>
                        </a:rPr>
                        <a:t>Março/2019</a:t>
                      </a:r>
                      <a:endParaRPr lang="pt-BR" sz="1400" dirty="0">
                        <a:solidFill>
                          <a:schemeClr val="tx1"/>
                        </a:solidFill>
                        <a:latin typeface="Calibri"/>
                        <a:ea typeface="Times New Roman"/>
                        <a:cs typeface="Times New Roman"/>
                      </a:endParaRPr>
                    </a:p>
                  </a:txBody>
                  <a:tcPr marL="68580" marR="68580" marT="0" marB="0" anchor="ctr">
                    <a:solidFill>
                      <a:schemeClr val="accent3">
                        <a:lumMod val="60000"/>
                        <a:lumOff val="40000"/>
                      </a:schemeClr>
                    </a:solidFill>
                  </a:tcPr>
                </a:tc>
                <a:tc>
                  <a:txBody>
                    <a:bodyPr/>
                    <a:lstStyle/>
                    <a:p>
                      <a:pPr algn="just">
                        <a:lnSpc>
                          <a:spcPct val="115000"/>
                        </a:lnSpc>
                        <a:spcAft>
                          <a:spcPts val="1000"/>
                        </a:spcAft>
                      </a:pPr>
                      <a:r>
                        <a:rPr lang="pt-BR" sz="1600" b="0" dirty="0">
                          <a:solidFill>
                            <a:schemeClr val="tx1"/>
                          </a:solidFill>
                          <a:latin typeface="Arial"/>
                          <a:ea typeface="Times New Roman"/>
                          <a:cs typeface="Times New Roman"/>
                        </a:rPr>
                        <a:t>Verificar a composição das equipes NASF e o cumprimento da legislação correspondente.</a:t>
                      </a:r>
                      <a:endParaRPr lang="pt-BR" sz="1600" b="0" dirty="0">
                        <a:solidFill>
                          <a:schemeClr val="tx1"/>
                        </a:solidFill>
                        <a:latin typeface="Calibri"/>
                        <a:ea typeface="Times New Roman"/>
                        <a:cs typeface="Times New Roman"/>
                      </a:endParaRPr>
                    </a:p>
                  </a:txBody>
                  <a:tcPr marL="68580" marR="68580" marT="0" marB="0" anchor="ctr">
                    <a:solidFill>
                      <a:schemeClr val="accent3">
                        <a:lumMod val="60000"/>
                        <a:lumOff val="40000"/>
                      </a:schemeClr>
                    </a:solidFill>
                  </a:tcPr>
                </a:tc>
              </a:tr>
              <a:tr h="1331659">
                <a:tc>
                  <a:txBody>
                    <a:bodyPr/>
                    <a:lstStyle/>
                    <a:p>
                      <a:pPr algn="ctr">
                        <a:lnSpc>
                          <a:spcPct val="115000"/>
                        </a:lnSpc>
                        <a:spcAft>
                          <a:spcPts val="1000"/>
                        </a:spcAft>
                      </a:pPr>
                      <a:r>
                        <a:rPr lang="pt-BR" sz="1600" b="1" dirty="0">
                          <a:solidFill>
                            <a:schemeClr val="tx1"/>
                          </a:solidFill>
                          <a:effectLst>
                            <a:outerShdw blurRad="38100" dist="38100" dir="2700000" algn="tl">
                              <a:srgbClr val="000000">
                                <a:alpha val="43137"/>
                              </a:srgbClr>
                            </a:outerShdw>
                          </a:effectLst>
                          <a:latin typeface="Arial"/>
                          <a:ea typeface="Times New Roman"/>
                          <a:cs typeface="Times New Roman"/>
                        </a:rPr>
                        <a:t>SESAU/Serviço de Imunizações</a:t>
                      </a:r>
                      <a:endParaRPr lang="pt-BR" sz="1600" dirty="0">
                        <a:solidFill>
                          <a:schemeClr val="tx1"/>
                        </a:solidFill>
                        <a:effectLst>
                          <a:outerShdw blurRad="38100" dist="38100" dir="2700000" algn="tl">
                            <a:srgbClr val="000000">
                              <a:alpha val="43137"/>
                            </a:srgbClr>
                          </a:outerShdw>
                        </a:effectLst>
                        <a:latin typeface="Calibri"/>
                        <a:ea typeface="Times New Roman"/>
                        <a:cs typeface="Times New Roman"/>
                      </a:endParaRPr>
                    </a:p>
                  </a:txBody>
                  <a:tcPr marL="68580" marR="68580" marT="0" marB="0" anchor="ctr">
                    <a:solidFill>
                      <a:schemeClr val="accent3">
                        <a:lumMod val="20000"/>
                        <a:lumOff val="80000"/>
                      </a:schemeClr>
                    </a:solidFill>
                  </a:tcPr>
                </a:tc>
                <a:tc>
                  <a:txBody>
                    <a:bodyPr/>
                    <a:lstStyle/>
                    <a:p>
                      <a:pPr algn="ctr">
                        <a:lnSpc>
                          <a:spcPct val="115000"/>
                        </a:lnSpc>
                        <a:spcAft>
                          <a:spcPts val="1000"/>
                        </a:spcAft>
                      </a:pPr>
                      <a:r>
                        <a:rPr lang="pt-BR" sz="1400" b="1" dirty="0">
                          <a:solidFill>
                            <a:schemeClr val="tx1"/>
                          </a:solidFill>
                          <a:latin typeface="Arial"/>
                          <a:ea typeface="Times New Roman"/>
                          <a:cs typeface="Times New Roman"/>
                        </a:rPr>
                        <a:t>Março/2019</a:t>
                      </a:r>
                      <a:endParaRPr lang="pt-BR" sz="1400" b="1" dirty="0">
                        <a:solidFill>
                          <a:schemeClr val="tx1"/>
                        </a:solidFill>
                        <a:latin typeface="Calibri"/>
                        <a:ea typeface="Times New Roman"/>
                        <a:cs typeface="Times New Roman"/>
                      </a:endParaRPr>
                    </a:p>
                  </a:txBody>
                  <a:tcPr marL="68580" marR="68580" marT="0" marB="0" anchor="ctr">
                    <a:solidFill>
                      <a:schemeClr val="accent3">
                        <a:lumMod val="20000"/>
                        <a:lumOff val="80000"/>
                      </a:schemeClr>
                    </a:solidFill>
                  </a:tcPr>
                </a:tc>
                <a:tc>
                  <a:txBody>
                    <a:bodyPr/>
                    <a:lstStyle/>
                    <a:p>
                      <a:pPr algn="just">
                        <a:lnSpc>
                          <a:spcPct val="115000"/>
                        </a:lnSpc>
                        <a:spcAft>
                          <a:spcPts val="1000"/>
                        </a:spcAft>
                      </a:pPr>
                      <a:r>
                        <a:rPr lang="pt-BR" sz="1600" b="0" dirty="0">
                          <a:solidFill>
                            <a:schemeClr val="tx1"/>
                          </a:solidFill>
                          <a:latin typeface="Arial"/>
                          <a:ea typeface="Times New Roman"/>
                          <a:cs typeface="Times New Roman"/>
                        </a:rPr>
                        <a:t>Verificar ciclo e controle das vacinas na Rede Municipal de Saúde.</a:t>
                      </a:r>
                      <a:endParaRPr lang="pt-BR" sz="1600" b="0" dirty="0">
                        <a:solidFill>
                          <a:schemeClr val="tx1"/>
                        </a:solidFill>
                        <a:latin typeface="Calibri"/>
                        <a:ea typeface="Times New Roman"/>
                        <a:cs typeface="Times New Roman"/>
                      </a:endParaRPr>
                    </a:p>
                  </a:txBody>
                  <a:tcPr marL="68580" marR="68580" marT="0" marB="0" anchor="ctr">
                    <a:solidFill>
                      <a:schemeClr val="accent3">
                        <a:lumMod val="20000"/>
                        <a:lumOff val="80000"/>
                      </a:schemeClr>
                    </a:solidFill>
                  </a:tcPr>
                </a:tc>
              </a:tr>
            </a:tbl>
          </a:graphicData>
        </a:graphic>
      </p:graphicFrame>
      <p:sp>
        <p:nvSpPr>
          <p:cNvPr id="14" name="Rectangle 37"/>
          <p:cNvSpPr>
            <a:spLocks noChangeArrowheads="1"/>
          </p:cNvSpPr>
          <p:nvPr/>
        </p:nvSpPr>
        <p:spPr bwMode="auto">
          <a:xfrm>
            <a:off x="6000760" y="1297046"/>
            <a:ext cx="2714625" cy="307975"/>
          </a:xfrm>
          <a:prstGeom prst="rect">
            <a:avLst/>
          </a:prstGeom>
          <a:noFill/>
          <a:ln w="9525">
            <a:solidFill>
              <a:schemeClr val="tx1"/>
            </a:solidFill>
            <a:miter lim="800000"/>
            <a:headEnd/>
            <a:tailEnd/>
          </a:ln>
        </p:spPr>
        <p:txBody>
          <a:bodyPr anchor="ctr">
            <a:spAutoFit/>
          </a:bodyPr>
          <a:lstStyle/>
          <a:p>
            <a:pPr algn="ctr"/>
            <a:r>
              <a:rPr lang="pt-BR" altLang="pt-BR" sz="1400" b="1" dirty="0" smtClean="0">
                <a:solidFill>
                  <a:prstClr val="black"/>
                </a:solidFill>
              </a:rPr>
              <a:t>EM ANDAMENTO</a:t>
            </a:r>
            <a:endParaRPr lang="pt-BR" altLang="pt-BR" sz="1400" dirty="0">
              <a:solidFill>
                <a:prstClr val="black"/>
              </a:solidFill>
            </a:endParaRPr>
          </a:p>
        </p:txBody>
      </p:sp>
      <p:sp>
        <p:nvSpPr>
          <p:cNvPr id="8" name="CaixaDeTexto 7"/>
          <p:cNvSpPr txBox="1">
            <a:spLocks noChangeArrowheads="1"/>
          </p:cNvSpPr>
          <p:nvPr/>
        </p:nvSpPr>
        <p:spPr bwMode="auto">
          <a:xfrm>
            <a:off x="3109969" y="292100"/>
            <a:ext cx="5782511"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prstClr val="white"/>
                </a:solidFill>
              </a:rPr>
              <a:t>1° </a:t>
            </a:r>
            <a:r>
              <a:rPr lang="pt-BR" altLang="pt-BR" sz="2000" b="1" dirty="0">
                <a:solidFill>
                  <a:prstClr val="white"/>
                </a:solidFill>
              </a:rPr>
              <a:t>RELATÓRIO QUADRIMESTRAL </a:t>
            </a:r>
            <a:r>
              <a:rPr lang="pt-BR" altLang="pt-BR" sz="2000" b="1" dirty="0" smtClean="0">
                <a:solidFill>
                  <a:prstClr val="white"/>
                </a:solidFill>
              </a:rPr>
              <a:t>2019</a:t>
            </a:r>
            <a:endParaRPr lang="pt-BR" altLang="pt-BR" sz="2000" b="1" dirty="0">
              <a:solidFill>
                <a:prstClr val="white"/>
              </a:solidFill>
            </a:endParaRPr>
          </a:p>
        </p:txBody>
      </p:sp>
      <p:sp>
        <p:nvSpPr>
          <p:cNvPr id="9" name="Rectangle 36"/>
          <p:cNvSpPr>
            <a:spLocks noChangeArrowheads="1"/>
          </p:cNvSpPr>
          <p:nvPr/>
        </p:nvSpPr>
        <p:spPr bwMode="auto">
          <a:xfrm>
            <a:off x="0" y="843893"/>
            <a:ext cx="9144000" cy="338554"/>
          </a:xfrm>
          <a:prstGeom prst="rect">
            <a:avLst/>
          </a:prstGeom>
          <a:noFill/>
          <a:ln w="9525">
            <a:noFill/>
            <a:miter lim="800000"/>
            <a:headEnd/>
            <a:tailEnd/>
          </a:ln>
        </p:spPr>
        <p:txBody>
          <a:bodyPr wrap="square" anchor="ctr">
            <a:spAutoFit/>
          </a:bodyPr>
          <a:lstStyle/>
          <a:p>
            <a:pPr algn="ctr"/>
            <a:r>
              <a:rPr lang="pt-BR" altLang="pt-BR" sz="1600" b="1" u="sng" dirty="0" smtClean="0">
                <a:solidFill>
                  <a:prstClr val="black"/>
                </a:solidFill>
              </a:rPr>
              <a:t>AUDITORIAS REALIZADAS PELO COMPONENTE MUNICIPAL DE AUDITORIA</a:t>
            </a:r>
            <a:endParaRPr lang="pt-BR" altLang="pt-BR" sz="1600" dirty="0">
              <a:solidFill>
                <a:prstClr val="black"/>
              </a:solidFill>
            </a:endParaRPr>
          </a:p>
        </p:txBody>
      </p:sp>
    </p:spTree>
    <p:extLst>
      <p:ext uri="{BB962C8B-B14F-4D97-AF65-F5344CB8AC3E}">
        <p14:creationId xmlns:p14="http://schemas.microsoft.com/office/powerpoint/2010/main" val="13657655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04813"/>
            <a:ext cx="9144000"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pic>
        <p:nvPicPr>
          <p:cNvPr id="41989" name="Picture 3"/>
          <p:cNvPicPr>
            <a:picLocks noChangeAspect="1" noChangeArrowheads="1"/>
          </p:cNvPicPr>
          <p:nvPr/>
        </p:nvPicPr>
        <p:blipFill>
          <a:blip r:embed="rId2" cstate="print">
            <a:lum bright="2000" contrast="-4000"/>
          </a:blip>
          <a:srcRect/>
          <a:stretch>
            <a:fillRect/>
          </a:stretch>
        </p:blipFill>
        <p:spPr bwMode="auto">
          <a:xfrm>
            <a:off x="250825" y="115094"/>
            <a:ext cx="2624138" cy="620712"/>
          </a:xfrm>
          <a:prstGeom prst="rect">
            <a:avLst/>
          </a:prstGeom>
          <a:noFill/>
          <a:ln w="9525">
            <a:noFill/>
            <a:miter lim="800000"/>
            <a:headEnd/>
            <a:tailEnd/>
          </a:ln>
        </p:spPr>
      </p:pic>
      <p:sp>
        <p:nvSpPr>
          <p:cNvPr id="8" name="Rectangle 37"/>
          <p:cNvSpPr>
            <a:spLocks noChangeArrowheads="1"/>
          </p:cNvSpPr>
          <p:nvPr/>
        </p:nvSpPr>
        <p:spPr bwMode="auto">
          <a:xfrm>
            <a:off x="6215074" y="1285860"/>
            <a:ext cx="2714625" cy="307975"/>
          </a:xfrm>
          <a:prstGeom prst="rect">
            <a:avLst/>
          </a:prstGeom>
          <a:noFill/>
          <a:ln w="9525">
            <a:solidFill>
              <a:schemeClr val="tx1"/>
            </a:solidFill>
            <a:miter lim="800000"/>
            <a:headEnd/>
            <a:tailEnd/>
          </a:ln>
        </p:spPr>
        <p:txBody>
          <a:bodyPr anchor="ctr">
            <a:spAutoFit/>
          </a:bodyPr>
          <a:lstStyle/>
          <a:p>
            <a:pPr algn="ctr"/>
            <a:r>
              <a:rPr lang="pt-BR" altLang="pt-BR" sz="1400" b="1" dirty="0" smtClean="0">
                <a:solidFill>
                  <a:prstClr val="black"/>
                </a:solidFill>
              </a:rPr>
              <a:t>ENCERRADAS</a:t>
            </a:r>
            <a:endParaRPr lang="pt-BR" altLang="pt-BR" sz="1400" dirty="0">
              <a:solidFill>
                <a:prstClr val="black"/>
              </a:solidFill>
            </a:endParaRPr>
          </a:p>
        </p:txBody>
      </p:sp>
      <p:graphicFrame>
        <p:nvGraphicFramePr>
          <p:cNvPr id="14" name="Tabela 13"/>
          <p:cNvGraphicFramePr>
            <a:graphicFrameLocks noGrp="1"/>
          </p:cNvGraphicFramePr>
          <p:nvPr>
            <p:extLst>
              <p:ext uri="{D42A27DB-BD31-4B8C-83A1-F6EECF244321}">
                <p14:modId xmlns:p14="http://schemas.microsoft.com/office/powerpoint/2010/main" val="1043342398"/>
              </p:ext>
            </p:extLst>
          </p:nvPr>
        </p:nvGraphicFramePr>
        <p:xfrm>
          <a:off x="250825" y="1700808"/>
          <a:ext cx="8637587" cy="4963725"/>
        </p:xfrm>
        <a:graphic>
          <a:graphicData uri="http://schemas.openxmlformats.org/drawingml/2006/table">
            <a:tbl>
              <a:tblPr firstRow="1" firstCol="1" bandRow="1">
                <a:tableStyleId>{93296810-A885-4BE3-A3E7-6D5BEEA58F35}</a:tableStyleId>
              </a:tblPr>
              <a:tblGrid>
                <a:gridCol w="1077543"/>
                <a:gridCol w="1083392"/>
                <a:gridCol w="1080120"/>
                <a:gridCol w="3905212"/>
                <a:gridCol w="1491320"/>
              </a:tblGrid>
              <a:tr h="504056">
                <a:tc>
                  <a:txBody>
                    <a:bodyPr/>
                    <a:lstStyle/>
                    <a:p>
                      <a:pPr algn="ctr">
                        <a:lnSpc>
                          <a:spcPct val="115000"/>
                        </a:lnSpc>
                        <a:spcAft>
                          <a:spcPts val="0"/>
                        </a:spcAft>
                      </a:pPr>
                      <a:r>
                        <a:rPr lang="pt-BR" sz="1200" dirty="0">
                          <a:solidFill>
                            <a:schemeClr val="tx1"/>
                          </a:solidFill>
                          <a:effectLst/>
                          <a:latin typeface="+mj-lt"/>
                        </a:rPr>
                        <a:t>SERVIÇO AUDITADO</a:t>
                      </a:r>
                      <a:endParaRPr lang="pt-BR" sz="1200" dirty="0">
                        <a:solidFill>
                          <a:schemeClr val="tx1"/>
                        </a:solidFill>
                        <a:effectLst/>
                        <a:latin typeface="+mj-lt"/>
                        <a:ea typeface="Times New Roman"/>
                        <a:cs typeface="Times New Roman"/>
                      </a:endParaRPr>
                    </a:p>
                  </a:txBody>
                  <a:tcPr marL="54495" marR="54495" marT="0" marB="0" anchor="ctr">
                    <a:solidFill>
                      <a:schemeClr val="accent3">
                        <a:lumMod val="60000"/>
                        <a:lumOff val="40000"/>
                      </a:schemeClr>
                    </a:solidFill>
                  </a:tcPr>
                </a:tc>
                <a:tc>
                  <a:txBody>
                    <a:bodyPr/>
                    <a:lstStyle/>
                    <a:p>
                      <a:pPr algn="ctr">
                        <a:lnSpc>
                          <a:spcPct val="115000"/>
                        </a:lnSpc>
                        <a:spcAft>
                          <a:spcPts val="0"/>
                        </a:spcAft>
                      </a:pPr>
                      <a:r>
                        <a:rPr lang="pt-BR" sz="1200" dirty="0" smtClean="0">
                          <a:solidFill>
                            <a:schemeClr val="tx1"/>
                          </a:solidFill>
                          <a:effectLst/>
                          <a:latin typeface="+mj-lt"/>
                          <a:ea typeface="Times New Roman"/>
                          <a:cs typeface="Times New Roman"/>
                        </a:rPr>
                        <a:t>PERÍODO</a:t>
                      </a:r>
                      <a:endParaRPr lang="pt-BR" sz="1200" dirty="0">
                        <a:solidFill>
                          <a:schemeClr val="tx1"/>
                        </a:solidFill>
                        <a:effectLst/>
                        <a:latin typeface="+mj-lt"/>
                        <a:ea typeface="Times New Roman"/>
                        <a:cs typeface="Times New Roman"/>
                      </a:endParaRPr>
                    </a:p>
                  </a:txBody>
                  <a:tcPr marL="54495" marR="54495" marT="0" marB="0" anchor="ctr">
                    <a:solidFill>
                      <a:schemeClr val="accent3">
                        <a:lumMod val="60000"/>
                        <a:lumOff val="40000"/>
                      </a:schemeClr>
                    </a:solidFill>
                  </a:tcPr>
                </a:tc>
                <a:tc>
                  <a:txBody>
                    <a:bodyPr/>
                    <a:lstStyle/>
                    <a:p>
                      <a:pPr algn="ctr">
                        <a:lnSpc>
                          <a:spcPct val="115000"/>
                        </a:lnSpc>
                        <a:spcAft>
                          <a:spcPts val="0"/>
                        </a:spcAft>
                      </a:pPr>
                      <a:r>
                        <a:rPr lang="pt-BR" sz="1200" dirty="0">
                          <a:solidFill>
                            <a:schemeClr val="tx1"/>
                          </a:solidFill>
                          <a:effectLst/>
                          <a:latin typeface="+mj-lt"/>
                        </a:rPr>
                        <a:t>FINALIDADE</a:t>
                      </a:r>
                      <a:endParaRPr lang="pt-BR" sz="1200" dirty="0">
                        <a:solidFill>
                          <a:schemeClr val="tx1"/>
                        </a:solidFill>
                        <a:effectLst/>
                        <a:latin typeface="+mj-lt"/>
                        <a:ea typeface="Times New Roman"/>
                        <a:cs typeface="Times New Roman"/>
                      </a:endParaRPr>
                    </a:p>
                  </a:txBody>
                  <a:tcPr marL="54495" marR="54495" marT="0" marB="0" anchor="ctr">
                    <a:solidFill>
                      <a:schemeClr val="accent3">
                        <a:lumMod val="60000"/>
                        <a:lumOff val="40000"/>
                      </a:schemeClr>
                    </a:solidFill>
                  </a:tcPr>
                </a:tc>
                <a:tc>
                  <a:txBody>
                    <a:bodyPr/>
                    <a:lstStyle/>
                    <a:p>
                      <a:pPr algn="ctr">
                        <a:lnSpc>
                          <a:spcPct val="115000"/>
                        </a:lnSpc>
                        <a:spcAft>
                          <a:spcPts val="0"/>
                        </a:spcAft>
                      </a:pPr>
                      <a:r>
                        <a:rPr lang="pt-BR" sz="1200" dirty="0" smtClean="0">
                          <a:solidFill>
                            <a:schemeClr val="tx1"/>
                          </a:solidFill>
                          <a:effectLst/>
                          <a:latin typeface="+mj-lt"/>
                          <a:ea typeface="Times New Roman"/>
                          <a:cs typeface="Times New Roman"/>
                        </a:rPr>
                        <a:t>PRINCIPAIS RECOMENDAÇÕES</a:t>
                      </a:r>
                      <a:endParaRPr lang="pt-BR" sz="1200" dirty="0">
                        <a:solidFill>
                          <a:schemeClr val="tx1"/>
                        </a:solidFill>
                        <a:effectLst/>
                        <a:latin typeface="+mj-lt"/>
                        <a:ea typeface="Times New Roman"/>
                        <a:cs typeface="Times New Roman"/>
                      </a:endParaRPr>
                    </a:p>
                  </a:txBody>
                  <a:tcPr marL="54495" marR="54495" marT="0" marB="0" anchor="ctr">
                    <a:solidFill>
                      <a:schemeClr val="accent3">
                        <a:lumMod val="60000"/>
                        <a:lumOff val="40000"/>
                      </a:schemeClr>
                    </a:solidFill>
                  </a:tcPr>
                </a:tc>
                <a:tc>
                  <a:txBody>
                    <a:bodyPr/>
                    <a:lstStyle/>
                    <a:p>
                      <a:pPr algn="ctr">
                        <a:lnSpc>
                          <a:spcPct val="115000"/>
                        </a:lnSpc>
                        <a:spcAft>
                          <a:spcPts val="0"/>
                        </a:spcAft>
                      </a:pPr>
                      <a:r>
                        <a:rPr lang="pt-BR" sz="1200" dirty="0" smtClean="0">
                          <a:solidFill>
                            <a:schemeClr val="tx1"/>
                          </a:solidFill>
                          <a:effectLst/>
                          <a:latin typeface="+mj-lt"/>
                          <a:ea typeface="Times New Roman"/>
                          <a:cs typeface="Times New Roman"/>
                        </a:rPr>
                        <a:t>ENCAMINHAMENTOS</a:t>
                      </a:r>
                      <a:endParaRPr lang="pt-BR" sz="1200" dirty="0">
                        <a:solidFill>
                          <a:schemeClr val="tx1"/>
                        </a:solidFill>
                        <a:effectLst/>
                        <a:latin typeface="+mj-lt"/>
                        <a:ea typeface="Times New Roman"/>
                        <a:cs typeface="Times New Roman"/>
                      </a:endParaRPr>
                    </a:p>
                  </a:txBody>
                  <a:tcPr marL="54495" marR="54495" marT="0" marB="0" anchor="ctr">
                    <a:solidFill>
                      <a:schemeClr val="accent3">
                        <a:lumMod val="60000"/>
                        <a:lumOff val="40000"/>
                      </a:schemeClr>
                    </a:solidFill>
                  </a:tcPr>
                </a:tc>
              </a:tr>
              <a:tr h="4165453">
                <a:tc>
                  <a:txBody>
                    <a:bodyPr/>
                    <a:lstStyle/>
                    <a:p>
                      <a:pPr algn="ctr">
                        <a:lnSpc>
                          <a:spcPct val="115000"/>
                        </a:lnSpc>
                        <a:spcAft>
                          <a:spcPts val="1000"/>
                        </a:spcAft>
                      </a:pPr>
                      <a:r>
                        <a:rPr lang="pt-BR" sz="12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a:cs typeface="Arial" panose="020B0604020202020204" pitchFamily="34" charset="0"/>
                        </a:rPr>
                        <a:t>Hospital Universitário</a:t>
                      </a:r>
                      <a:endParaRPr lang="pt-BR" sz="1200" dirty="0">
                        <a:solidFill>
                          <a:schemeClr val="tx1"/>
                        </a:solidFill>
                        <a:effectLst>
                          <a:outerShdw blurRad="38100" dist="38100" dir="2700000" algn="tl">
                            <a:srgbClr val="000000">
                              <a:alpha val="43137"/>
                            </a:srgbClr>
                          </a:outerShdw>
                        </a:effectLst>
                        <a:latin typeface="Arial" panose="020B0604020202020204" pitchFamily="34" charset="0"/>
                        <a:ea typeface="Times New Roman"/>
                        <a:cs typeface="Arial" panose="020B0604020202020204" pitchFamily="34" charset="0"/>
                      </a:endParaRPr>
                    </a:p>
                  </a:txBody>
                  <a:tcPr marL="68580" marR="68580" marT="0" marB="0" anchor="ctr">
                    <a:solidFill>
                      <a:schemeClr val="accent3">
                        <a:lumMod val="20000"/>
                        <a:lumOff val="80000"/>
                      </a:schemeClr>
                    </a:solidFill>
                  </a:tcPr>
                </a:tc>
                <a:tc>
                  <a:txBody>
                    <a:bodyPr/>
                    <a:lstStyle/>
                    <a:p>
                      <a:pPr algn="ctr">
                        <a:lnSpc>
                          <a:spcPct val="115000"/>
                        </a:lnSpc>
                        <a:spcAft>
                          <a:spcPts val="1000"/>
                        </a:spcAft>
                      </a:pPr>
                      <a:r>
                        <a:rPr lang="pt-BR" sz="1200" b="1" dirty="0">
                          <a:solidFill>
                            <a:schemeClr val="tx1"/>
                          </a:solidFill>
                          <a:latin typeface="Arial" panose="020B0604020202020204" pitchFamily="34" charset="0"/>
                          <a:ea typeface="Times New Roman"/>
                          <a:cs typeface="Arial" panose="020B0604020202020204" pitchFamily="34" charset="0"/>
                        </a:rPr>
                        <a:t>Junho/2018 a </a:t>
                      </a:r>
                      <a:r>
                        <a:rPr lang="pt-BR" sz="1200" b="1" dirty="0" smtClean="0">
                          <a:solidFill>
                            <a:schemeClr val="tx1"/>
                          </a:solidFill>
                          <a:latin typeface="Arial" panose="020B0604020202020204" pitchFamily="34" charset="0"/>
                          <a:ea typeface="Times New Roman"/>
                          <a:cs typeface="Arial" panose="020B0604020202020204" pitchFamily="34" charset="0"/>
                        </a:rPr>
                        <a:t>Março/2019</a:t>
                      </a:r>
                      <a:endParaRPr lang="pt-BR" sz="1200" b="1" dirty="0">
                        <a:solidFill>
                          <a:schemeClr val="tx1"/>
                        </a:solidFill>
                        <a:latin typeface="Arial" panose="020B0604020202020204" pitchFamily="34" charset="0"/>
                        <a:ea typeface="Times New Roman"/>
                        <a:cs typeface="Arial" panose="020B0604020202020204" pitchFamily="34" charset="0"/>
                      </a:endParaRPr>
                    </a:p>
                  </a:txBody>
                  <a:tcPr marL="68580" marR="68580" marT="0" marB="0" anchor="ctr">
                    <a:solidFill>
                      <a:schemeClr val="accent3">
                        <a:lumMod val="20000"/>
                        <a:lumOff val="80000"/>
                      </a:schemeClr>
                    </a:solidFill>
                  </a:tcPr>
                </a:tc>
                <a:tc>
                  <a:txBody>
                    <a:bodyPr/>
                    <a:lstStyle/>
                    <a:p>
                      <a:pPr algn="just">
                        <a:lnSpc>
                          <a:spcPct val="115000"/>
                        </a:lnSpc>
                        <a:spcAft>
                          <a:spcPts val="1000"/>
                        </a:spcAft>
                      </a:pPr>
                      <a:r>
                        <a:rPr lang="pt-BR" sz="1200" b="0" dirty="0">
                          <a:solidFill>
                            <a:schemeClr val="tx1"/>
                          </a:solidFill>
                          <a:latin typeface="Arial" panose="020B0604020202020204" pitchFamily="34" charset="0"/>
                          <a:ea typeface="Times New Roman"/>
                          <a:cs typeface="Arial" panose="020B0604020202020204" pitchFamily="34" charset="0"/>
                        </a:rPr>
                        <a:t>Analisar o cumprimento do contrato e a regularidade da assistência referente à habilitação em ortopedia.</a:t>
                      </a:r>
                    </a:p>
                  </a:txBody>
                  <a:tcPr marL="68580" marR="68580" marT="0" marB="0" anchor="ctr">
                    <a:solidFill>
                      <a:schemeClr val="accent3">
                        <a:lumMod val="20000"/>
                        <a:lumOff val="80000"/>
                      </a:schemeClr>
                    </a:solidFill>
                  </a:tcPr>
                </a:tc>
                <a:tc>
                  <a:txBody>
                    <a:bodyPr/>
                    <a:lstStyle/>
                    <a:p>
                      <a:pPr algn="just">
                        <a:lnSpc>
                          <a:spcPct val="115000"/>
                        </a:lnSpc>
                        <a:spcBef>
                          <a:spcPts val="600"/>
                        </a:spcBef>
                        <a:spcAft>
                          <a:spcPts val="0"/>
                        </a:spcAft>
                      </a:pPr>
                      <a:r>
                        <a:rPr lang="pt-BR" sz="1200" b="0" dirty="0">
                          <a:latin typeface="Arial" pitchFamily="34" charset="0"/>
                          <a:ea typeface="Calibri"/>
                          <a:cs typeface="Arial" pitchFamily="34" charset="0"/>
                        </a:rPr>
                        <a:t>- </a:t>
                      </a:r>
                      <a:r>
                        <a:rPr lang="pt-BR" sz="1200" b="0" dirty="0" smtClean="0">
                          <a:latin typeface="Arial" pitchFamily="34" charset="0"/>
                          <a:ea typeface="Calibri"/>
                          <a:cs typeface="Arial" pitchFamily="34" charset="0"/>
                        </a:rPr>
                        <a:t>Definir procedimentos </a:t>
                      </a:r>
                      <a:r>
                        <a:rPr lang="pt-BR" sz="1200" b="0" dirty="0">
                          <a:latin typeface="Arial" pitchFamily="34" charset="0"/>
                          <a:ea typeface="Calibri"/>
                          <a:cs typeface="Arial" pitchFamily="34" charset="0"/>
                        </a:rPr>
                        <a:t>e serviços </a:t>
                      </a:r>
                      <a:r>
                        <a:rPr lang="pt-BR" sz="1200" b="0" dirty="0" smtClean="0">
                          <a:latin typeface="Arial" pitchFamily="34" charset="0"/>
                          <a:ea typeface="Calibri"/>
                          <a:cs typeface="Arial" pitchFamily="34" charset="0"/>
                        </a:rPr>
                        <a:t>com </a:t>
                      </a:r>
                      <a:r>
                        <a:rPr lang="pt-BR" sz="1200" b="0" dirty="0">
                          <a:latin typeface="Arial" pitchFamily="34" charset="0"/>
                          <a:ea typeface="Calibri"/>
                          <a:cs typeface="Arial" pitchFamily="34" charset="0"/>
                        </a:rPr>
                        <a:t>base na série histórica e na demanda reprimida </a:t>
                      </a:r>
                      <a:r>
                        <a:rPr lang="pt-BR" sz="1200" b="0" dirty="0" smtClean="0">
                          <a:latin typeface="Arial" pitchFamily="34" charset="0"/>
                          <a:ea typeface="Calibri"/>
                          <a:cs typeface="Arial" pitchFamily="34" charset="0"/>
                        </a:rPr>
                        <a:t>de traumato-ortopedia</a:t>
                      </a:r>
                      <a:r>
                        <a:rPr lang="pt-BR" sz="1200" b="0" dirty="0">
                          <a:latin typeface="Arial" pitchFamily="34" charset="0"/>
                          <a:ea typeface="Calibri"/>
                          <a:cs typeface="Arial" pitchFamily="34" charset="0"/>
                        </a:rPr>
                        <a:t>.</a:t>
                      </a:r>
                      <a:endParaRPr lang="pt-BR" sz="1200" b="0" dirty="0">
                        <a:latin typeface="Arial" pitchFamily="34" charset="0"/>
                        <a:ea typeface="Times New Roman"/>
                        <a:cs typeface="Arial" pitchFamily="34" charset="0"/>
                      </a:endParaRPr>
                    </a:p>
                    <a:p>
                      <a:pPr algn="just">
                        <a:spcBef>
                          <a:spcPts val="600"/>
                        </a:spcBef>
                        <a:spcAft>
                          <a:spcPts val="0"/>
                        </a:spcAft>
                      </a:pPr>
                      <a:r>
                        <a:rPr lang="pt-BR" sz="1200" b="0" kern="1200" dirty="0" smtClean="0">
                          <a:solidFill>
                            <a:schemeClr val="dk1"/>
                          </a:solidFill>
                          <a:latin typeface="Arial" pitchFamily="34" charset="0"/>
                          <a:ea typeface="+mn-ea"/>
                          <a:cs typeface="Arial" pitchFamily="34" charset="0"/>
                        </a:rPr>
                        <a:t>- Reformular o documento descritivo para que conste o quantitativo de 12 procedimentos de cirurgia traumato-ortopédica MC para cada procedimento AC (Portaria SAS/MS n.° 90/2009).</a:t>
                      </a:r>
                    </a:p>
                    <a:p>
                      <a:pPr algn="just">
                        <a:lnSpc>
                          <a:spcPct val="115000"/>
                        </a:lnSpc>
                        <a:spcBef>
                          <a:spcPts val="600"/>
                        </a:spcBef>
                        <a:spcAft>
                          <a:spcPts val="0"/>
                        </a:spcAft>
                        <a:buFontTx/>
                        <a:buChar char="-"/>
                      </a:pPr>
                      <a:r>
                        <a:rPr lang="pt-BR" sz="1200" b="0" dirty="0" smtClean="0">
                          <a:latin typeface="Arial" pitchFamily="34" charset="0"/>
                          <a:ea typeface="Calibri"/>
                          <a:cs typeface="Arial" pitchFamily="34" charset="0"/>
                        </a:rPr>
                        <a:t>Reduzir flexibilização do alcance </a:t>
                      </a:r>
                      <a:r>
                        <a:rPr lang="pt-BR" sz="1200" b="0" dirty="0">
                          <a:latin typeface="Arial" pitchFamily="34" charset="0"/>
                          <a:ea typeface="Calibri"/>
                          <a:cs typeface="Arial" pitchFamily="34" charset="0"/>
                        </a:rPr>
                        <a:t>de metas, </a:t>
                      </a:r>
                      <a:r>
                        <a:rPr lang="pt-BR" sz="1200" b="0" dirty="0" smtClean="0">
                          <a:latin typeface="Arial" pitchFamily="34" charset="0"/>
                          <a:ea typeface="Calibri"/>
                          <a:cs typeface="Arial" pitchFamily="34" charset="0"/>
                        </a:rPr>
                        <a:t>ajustando</a:t>
                      </a:r>
                      <a:r>
                        <a:rPr lang="pt-BR" sz="1200" b="0" baseline="0" dirty="0" smtClean="0">
                          <a:latin typeface="Arial" pitchFamily="34" charset="0"/>
                          <a:ea typeface="Calibri"/>
                          <a:cs typeface="Arial" pitchFamily="34" charset="0"/>
                        </a:rPr>
                        <a:t>-se </a:t>
                      </a:r>
                      <a:r>
                        <a:rPr lang="pt-BR" sz="1200" b="0" dirty="0" smtClean="0">
                          <a:latin typeface="Arial" pitchFamily="34" charset="0"/>
                          <a:ea typeface="Calibri"/>
                          <a:cs typeface="Arial" pitchFamily="34" charset="0"/>
                        </a:rPr>
                        <a:t>o </a:t>
                      </a:r>
                      <a:r>
                        <a:rPr lang="pt-BR" sz="1200" b="0" dirty="0">
                          <a:latin typeface="Arial" pitchFamily="34" charset="0"/>
                          <a:ea typeface="Calibri"/>
                          <a:cs typeface="Arial" pitchFamily="34" charset="0"/>
                        </a:rPr>
                        <a:t>quantitativo </a:t>
                      </a:r>
                      <a:r>
                        <a:rPr lang="pt-BR" sz="1200" b="0" dirty="0" smtClean="0">
                          <a:latin typeface="Arial" pitchFamily="34" charset="0"/>
                          <a:ea typeface="Calibri"/>
                          <a:cs typeface="Arial" pitchFamily="34" charset="0"/>
                        </a:rPr>
                        <a:t>de</a:t>
                      </a:r>
                      <a:r>
                        <a:rPr lang="pt-BR" sz="1200" b="0" baseline="0" dirty="0" smtClean="0">
                          <a:latin typeface="Arial" pitchFamily="34" charset="0"/>
                          <a:ea typeface="Calibri"/>
                          <a:cs typeface="Arial" pitchFamily="34" charset="0"/>
                        </a:rPr>
                        <a:t> </a:t>
                      </a:r>
                      <a:r>
                        <a:rPr lang="pt-BR" sz="1200" b="0" dirty="0" smtClean="0">
                          <a:latin typeface="Arial" pitchFamily="34" charset="0"/>
                          <a:ea typeface="Calibri"/>
                          <a:cs typeface="Arial" pitchFamily="34" charset="0"/>
                        </a:rPr>
                        <a:t>procedimentos pactuados.</a:t>
                      </a:r>
                      <a:endParaRPr lang="pt-BR" sz="1200" b="0" dirty="0">
                        <a:latin typeface="Arial" pitchFamily="34" charset="0"/>
                        <a:ea typeface="Times New Roman"/>
                        <a:cs typeface="Arial" pitchFamily="34" charset="0"/>
                      </a:endParaRPr>
                    </a:p>
                    <a:p>
                      <a:pPr algn="just">
                        <a:lnSpc>
                          <a:spcPct val="115000"/>
                        </a:lnSpc>
                        <a:spcBef>
                          <a:spcPts val="600"/>
                        </a:spcBef>
                        <a:spcAft>
                          <a:spcPts val="0"/>
                        </a:spcAft>
                        <a:buFontTx/>
                        <a:buChar char="-"/>
                      </a:pPr>
                      <a:r>
                        <a:rPr lang="pt-BR" sz="1200" b="0" dirty="0" smtClean="0">
                          <a:latin typeface="Arial" pitchFamily="34" charset="0"/>
                          <a:ea typeface="Calibri"/>
                          <a:cs typeface="Arial" pitchFamily="34" charset="0"/>
                        </a:rPr>
                        <a:t>- </a:t>
                      </a:r>
                      <a:r>
                        <a:rPr lang="pt-BR" sz="1200" b="0" dirty="0">
                          <a:latin typeface="Arial" pitchFamily="34" charset="0"/>
                          <a:ea typeface="Calibri"/>
                          <a:cs typeface="Arial" pitchFamily="34" charset="0"/>
                        </a:rPr>
                        <a:t>Garantir o cumprimento do quantitativo pactuado de 20 (vinte) médicos ortopedistas e traumatologistas, de acordo com </a:t>
                      </a:r>
                      <a:r>
                        <a:rPr lang="pt-BR" sz="1200" b="0" dirty="0" smtClean="0">
                          <a:latin typeface="Arial" pitchFamily="34" charset="0"/>
                          <a:ea typeface="Calibri"/>
                          <a:cs typeface="Arial" pitchFamily="34" charset="0"/>
                        </a:rPr>
                        <a:t>instrumento contratual</a:t>
                      </a:r>
                      <a:r>
                        <a:rPr lang="pt-BR" sz="1200" b="0" baseline="0" dirty="0" smtClean="0">
                          <a:latin typeface="Arial" pitchFamily="34" charset="0"/>
                          <a:ea typeface="Calibri"/>
                          <a:cs typeface="Arial" pitchFamily="34" charset="0"/>
                        </a:rPr>
                        <a:t> </a:t>
                      </a:r>
                      <a:r>
                        <a:rPr lang="pt-BR" sz="1200" b="0" dirty="0" smtClean="0">
                          <a:latin typeface="Arial" pitchFamily="34" charset="0"/>
                          <a:ea typeface="Calibri"/>
                          <a:cs typeface="Arial" pitchFamily="34" charset="0"/>
                        </a:rPr>
                        <a:t>e legislação </a:t>
                      </a:r>
                      <a:r>
                        <a:rPr lang="pt-BR" sz="1200" b="0" dirty="0">
                          <a:latin typeface="Arial" pitchFamily="34" charset="0"/>
                          <a:ea typeface="Calibri"/>
                          <a:cs typeface="Arial" pitchFamily="34" charset="0"/>
                        </a:rPr>
                        <a:t>específica.</a:t>
                      </a:r>
                      <a:endParaRPr lang="pt-BR" sz="1200" b="0" dirty="0">
                        <a:latin typeface="Arial" pitchFamily="34" charset="0"/>
                        <a:ea typeface="Times New Roman"/>
                        <a:cs typeface="Arial" pitchFamily="34" charset="0"/>
                      </a:endParaRPr>
                    </a:p>
                    <a:p>
                      <a:pPr algn="just">
                        <a:lnSpc>
                          <a:spcPct val="115000"/>
                        </a:lnSpc>
                        <a:spcBef>
                          <a:spcPts val="600"/>
                        </a:spcBef>
                        <a:spcAft>
                          <a:spcPts val="0"/>
                        </a:spcAft>
                      </a:pPr>
                      <a:r>
                        <a:rPr lang="pt-BR" sz="1200" b="0" dirty="0">
                          <a:latin typeface="Arial" pitchFamily="34" charset="0"/>
                          <a:ea typeface="Calibri"/>
                          <a:cs typeface="Arial" pitchFamily="34" charset="0"/>
                        </a:rPr>
                        <a:t>- Garantir o cumprimento </a:t>
                      </a:r>
                      <a:r>
                        <a:rPr lang="pt-BR" sz="1200" b="0" dirty="0" smtClean="0">
                          <a:latin typeface="Arial" pitchFamily="34" charset="0"/>
                          <a:ea typeface="Calibri"/>
                          <a:cs typeface="Arial" pitchFamily="34" charset="0"/>
                        </a:rPr>
                        <a:t>da proporção mínima de </a:t>
                      </a:r>
                      <a:r>
                        <a:rPr lang="pt-BR" sz="1200" b="0" dirty="0">
                          <a:latin typeface="Arial" pitchFamily="34" charset="0"/>
                          <a:ea typeface="Calibri"/>
                          <a:cs typeface="Arial" pitchFamily="34" charset="0"/>
                        </a:rPr>
                        <a:t>consultas </a:t>
                      </a:r>
                      <a:r>
                        <a:rPr lang="pt-BR" sz="1200" b="0" dirty="0" smtClean="0">
                          <a:latin typeface="Arial" pitchFamily="34" charset="0"/>
                          <a:ea typeface="Calibri"/>
                          <a:cs typeface="Arial" pitchFamily="34" charset="0"/>
                        </a:rPr>
                        <a:t>em </a:t>
                      </a:r>
                      <a:r>
                        <a:rPr lang="pt-BR" sz="1200" b="0" dirty="0">
                          <a:latin typeface="Arial" pitchFamily="34" charset="0"/>
                          <a:ea typeface="Calibri"/>
                          <a:cs typeface="Arial" pitchFamily="34" charset="0"/>
                        </a:rPr>
                        <a:t>ortopedia pelo </a:t>
                      </a:r>
                      <a:r>
                        <a:rPr lang="pt-BR" sz="1200" b="0" dirty="0" smtClean="0">
                          <a:latin typeface="Arial" pitchFamily="34" charset="0"/>
                          <a:ea typeface="Calibri"/>
                          <a:cs typeface="Arial" pitchFamily="34" charset="0"/>
                        </a:rPr>
                        <a:t>SUS de 15 </a:t>
                      </a:r>
                      <a:r>
                        <a:rPr lang="pt-BR" sz="1200" b="0" dirty="0">
                          <a:latin typeface="Arial" pitchFamily="34" charset="0"/>
                          <a:ea typeface="Calibri"/>
                          <a:cs typeface="Arial" pitchFamily="34" charset="0"/>
                        </a:rPr>
                        <a:t>consultas </a:t>
                      </a:r>
                      <a:r>
                        <a:rPr lang="pt-BR" sz="1200" b="0" dirty="0" smtClean="0">
                          <a:latin typeface="Arial" pitchFamily="34" charset="0"/>
                          <a:ea typeface="Calibri"/>
                          <a:cs typeface="Arial" pitchFamily="34" charset="0"/>
                        </a:rPr>
                        <a:t>por</a:t>
                      </a:r>
                      <a:r>
                        <a:rPr lang="pt-BR" sz="1200" b="0" baseline="0" dirty="0" smtClean="0">
                          <a:latin typeface="Arial" pitchFamily="34" charset="0"/>
                          <a:ea typeface="Calibri"/>
                          <a:cs typeface="Arial" pitchFamily="34" charset="0"/>
                        </a:rPr>
                        <a:t> </a:t>
                      </a:r>
                      <a:r>
                        <a:rPr lang="pt-BR" sz="1200" b="0" dirty="0" smtClean="0">
                          <a:latin typeface="Arial" pitchFamily="34" charset="0"/>
                          <a:ea typeface="Calibri"/>
                          <a:cs typeface="Arial" pitchFamily="34" charset="0"/>
                        </a:rPr>
                        <a:t>procedimento cirúrgico (Portaria </a:t>
                      </a:r>
                      <a:r>
                        <a:rPr lang="pt-BR" sz="1200" b="0" dirty="0">
                          <a:latin typeface="Arial" pitchFamily="34" charset="0"/>
                          <a:ea typeface="Calibri"/>
                          <a:cs typeface="Arial" pitchFamily="34" charset="0"/>
                        </a:rPr>
                        <a:t>SAS/MS n.° </a:t>
                      </a:r>
                      <a:r>
                        <a:rPr lang="pt-BR" sz="1200" b="0" dirty="0" smtClean="0">
                          <a:latin typeface="Arial" pitchFamily="34" charset="0"/>
                          <a:ea typeface="Calibri"/>
                          <a:cs typeface="Arial" pitchFamily="34" charset="0"/>
                        </a:rPr>
                        <a:t>90/2009).</a:t>
                      </a:r>
                      <a:endParaRPr lang="pt-BR" sz="1200" b="0" dirty="0">
                        <a:latin typeface="Arial" pitchFamily="34" charset="0"/>
                        <a:ea typeface="Times New Roman"/>
                        <a:cs typeface="Arial" pitchFamily="34" charset="0"/>
                      </a:endParaRPr>
                    </a:p>
                    <a:p>
                      <a:pPr algn="just">
                        <a:lnSpc>
                          <a:spcPct val="115000"/>
                        </a:lnSpc>
                        <a:spcBef>
                          <a:spcPts val="600"/>
                        </a:spcBef>
                        <a:spcAft>
                          <a:spcPts val="0"/>
                        </a:spcAft>
                      </a:pPr>
                      <a:r>
                        <a:rPr lang="pt-BR" sz="1200" b="0" dirty="0">
                          <a:latin typeface="Arial" pitchFamily="34" charset="0"/>
                          <a:ea typeface="Calibri"/>
                          <a:cs typeface="Arial" pitchFamily="34" charset="0"/>
                        </a:rPr>
                        <a:t>- Garantir o cumprimento </a:t>
                      </a:r>
                      <a:r>
                        <a:rPr lang="pt-BR" sz="1200" b="0" dirty="0" smtClean="0">
                          <a:latin typeface="Arial" pitchFamily="34" charset="0"/>
                          <a:ea typeface="Calibri"/>
                          <a:cs typeface="Arial" pitchFamily="34" charset="0"/>
                        </a:rPr>
                        <a:t>da proporção mínima </a:t>
                      </a:r>
                      <a:r>
                        <a:rPr lang="pt-BR" sz="1200" b="0" dirty="0">
                          <a:latin typeface="Arial" pitchFamily="34" charset="0"/>
                          <a:ea typeface="Calibri"/>
                          <a:cs typeface="Arial" pitchFamily="34" charset="0"/>
                        </a:rPr>
                        <a:t>de 12 procedimentos de cirurgia traumato-ortopédica de </a:t>
                      </a:r>
                      <a:r>
                        <a:rPr lang="pt-BR" sz="1200" b="0" dirty="0" smtClean="0">
                          <a:latin typeface="Arial" pitchFamily="34" charset="0"/>
                          <a:ea typeface="Calibri"/>
                          <a:cs typeface="Arial" pitchFamily="34" charset="0"/>
                        </a:rPr>
                        <a:t>MC por procedimento </a:t>
                      </a:r>
                      <a:r>
                        <a:rPr lang="pt-BR" sz="1200" b="0" dirty="0">
                          <a:latin typeface="Arial" pitchFamily="34" charset="0"/>
                          <a:ea typeface="Calibri"/>
                          <a:cs typeface="Arial" pitchFamily="34" charset="0"/>
                        </a:rPr>
                        <a:t>de </a:t>
                      </a:r>
                      <a:r>
                        <a:rPr lang="pt-BR" sz="1200" b="0" dirty="0" smtClean="0">
                          <a:latin typeface="Arial" pitchFamily="34" charset="0"/>
                          <a:ea typeface="Calibri"/>
                          <a:cs typeface="Arial" pitchFamily="34" charset="0"/>
                        </a:rPr>
                        <a:t>AC</a:t>
                      </a:r>
                      <a:r>
                        <a:rPr lang="pt-BR" sz="1200" b="0" baseline="0" dirty="0" smtClean="0">
                          <a:latin typeface="Arial" pitchFamily="34" charset="0"/>
                          <a:ea typeface="Calibri"/>
                          <a:cs typeface="Arial" pitchFamily="34" charset="0"/>
                        </a:rPr>
                        <a:t> (</a:t>
                      </a:r>
                      <a:r>
                        <a:rPr lang="pt-BR" sz="1200" b="0" dirty="0" smtClean="0">
                          <a:latin typeface="Arial" pitchFamily="34" charset="0"/>
                          <a:ea typeface="Calibri"/>
                          <a:cs typeface="Arial" pitchFamily="34" charset="0"/>
                        </a:rPr>
                        <a:t>Portaria </a:t>
                      </a:r>
                      <a:r>
                        <a:rPr lang="pt-BR" sz="1200" b="0" dirty="0">
                          <a:latin typeface="Arial" pitchFamily="34" charset="0"/>
                          <a:ea typeface="Calibri"/>
                          <a:cs typeface="Arial" pitchFamily="34" charset="0"/>
                        </a:rPr>
                        <a:t>SAS/MS n.° </a:t>
                      </a:r>
                      <a:r>
                        <a:rPr lang="pt-BR" sz="1200" b="0" dirty="0" smtClean="0">
                          <a:latin typeface="Arial" pitchFamily="34" charset="0"/>
                          <a:ea typeface="Calibri"/>
                          <a:cs typeface="Arial" pitchFamily="34" charset="0"/>
                        </a:rPr>
                        <a:t>90/2009).</a:t>
                      </a:r>
                      <a:endParaRPr lang="pt-BR" sz="1200" b="0" dirty="0">
                        <a:latin typeface="Arial" pitchFamily="34" charset="0"/>
                        <a:ea typeface="Times New Roman"/>
                        <a:cs typeface="Arial" pitchFamily="34" charset="0"/>
                      </a:endParaRPr>
                    </a:p>
                  </a:txBody>
                  <a:tcPr marL="68580" marR="68580" marT="0" marB="0" anchor="ctr">
                    <a:solidFill>
                      <a:schemeClr val="accent3">
                        <a:lumMod val="20000"/>
                        <a:lumOff val="80000"/>
                      </a:schemeClr>
                    </a:solidFill>
                  </a:tcPr>
                </a:tc>
                <a:tc>
                  <a:txBody>
                    <a:bodyPr/>
                    <a:lstStyle/>
                    <a:p>
                      <a:pPr algn="just"/>
                      <a:r>
                        <a:rPr lang="pt-BR" sz="1200" kern="1200" dirty="0" smtClean="0">
                          <a:solidFill>
                            <a:schemeClr val="dk1"/>
                          </a:solidFill>
                          <a:latin typeface="Arial" panose="020B0604020202020204" pitchFamily="34" charset="0"/>
                          <a:ea typeface="+mn-ea"/>
                          <a:cs typeface="Arial" panose="020B0604020202020204" pitchFamily="34" charset="0"/>
                        </a:rPr>
                        <a:t>Relatório final encaminhado ao Secretário de Saúde para providências e ao Conselho Municipal de Saúde para ciência.</a:t>
                      </a:r>
                      <a:endParaRPr lang="pt-BR" sz="1200" kern="1200" dirty="0" smtClean="0">
                        <a:solidFill>
                          <a:schemeClr val="tx1"/>
                        </a:solidFill>
                        <a:latin typeface="Arial" panose="020B0604020202020204" pitchFamily="34" charset="0"/>
                        <a:ea typeface="+mn-ea"/>
                        <a:cs typeface="Arial" panose="020B0604020202020204" pitchFamily="34" charset="0"/>
                      </a:endParaRPr>
                    </a:p>
                  </a:txBody>
                  <a:tcPr marL="54495" marR="54495" marT="0" marB="0" anchor="ctr">
                    <a:solidFill>
                      <a:schemeClr val="accent3">
                        <a:lumMod val="20000"/>
                        <a:lumOff val="80000"/>
                      </a:schemeClr>
                    </a:solidFill>
                  </a:tcPr>
                </a:tc>
              </a:tr>
            </a:tbl>
          </a:graphicData>
        </a:graphic>
      </p:graphicFrame>
      <p:sp>
        <p:nvSpPr>
          <p:cNvPr id="10" name="CaixaDeTexto 9"/>
          <p:cNvSpPr txBox="1">
            <a:spLocks noChangeArrowheads="1"/>
          </p:cNvSpPr>
          <p:nvPr/>
        </p:nvSpPr>
        <p:spPr bwMode="auto">
          <a:xfrm>
            <a:off x="3186677" y="292100"/>
            <a:ext cx="5701736"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prstClr val="white"/>
                </a:solidFill>
              </a:rPr>
              <a:t>1° </a:t>
            </a:r>
            <a:r>
              <a:rPr lang="pt-BR" altLang="pt-BR" sz="2000" b="1" dirty="0">
                <a:solidFill>
                  <a:prstClr val="white"/>
                </a:solidFill>
              </a:rPr>
              <a:t>RELATÓRIO QUADRIMESTRAL </a:t>
            </a:r>
            <a:r>
              <a:rPr lang="pt-BR" altLang="pt-BR" sz="2000" b="1" dirty="0" smtClean="0">
                <a:solidFill>
                  <a:prstClr val="white"/>
                </a:solidFill>
              </a:rPr>
              <a:t>2019</a:t>
            </a:r>
            <a:endParaRPr lang="pt-BR" altLang="pt-BR" sz="2000" b="1" dirty="0">
              <a:solidFill>
                <a:prstClr val="white"/>
              </a:solidFill>
            </a:endParaRPr>
          </a:p>
        </p:txBody>
      </p:sp>
      <p:sp>
        <p:nvSpPr>
          <p:cNvPr id="9" name="Rectangle 36"/>
          <p:cNvSpPr>
            <a:spLocks noChangeArrowheads="1"/>
          </p:cNvSpPr>
          <p:nvPr/>
        </p:nvSpPr>
        <p:spPr bwMode="auto">
          <a:xfrm>
            <a:off x="11562" y="854312"/>
            <a:ext cx="9144000" cy="338554"/>
          </a:xfrm>
          <a:prstGeom prst="rect">
            <a:avLst/>
          </a:prstGeom>
          <a:noFill/>
          <a:ln w="9525">
            <a:noFill/>
            <a:miter lim="800000"/>
            <a:headEnd/>
            <a:tailEnd/>
          </a:ln>
        </p:spPr>
        <p:txBody>
          <a:bodyPr wrap="square" anchor="ctr">
            <a:spAutoFit/>
          </a:bodyPr>
          <a:lstStyle/>
          <a:p>
            <a:pPr algn="ctr"/>
            <a:r>
              <a:rPr lang="pt-BR" altLang="pt-BR" sz="1600" b="1" u="sng" dirty="0" smtClean="0">
                <a:solidFill>
                  <a:prstClr val="black"/>
                </a:solidFill>
              </a:rPr>
              <a:t>AUDITORIAS REALIZADAS PELO COMPONENTE MUNICIPAL DE AUDITORIA</a:t>
            </a:r>
            <a:endParaRPr lang="pt-BR" altLang="pt-BR" sz="1600" dirty="0">
              <a:solidFill>
                <a:prstClr val="black"/>
              </a:solidFill>
            </a:endParaRPr>
          </a:p>
        </p:txBody>
      </p:sp>
    </p:spTree>
    <p:extLst>
      <p:ext uri="{BB962C8B-B14F-4D97-AF65-F5344CB8AC3E}">
        <p14:creationId xmlns:p14="http://schemas.microsoft.com/office/powerpoint/2010/main" val="1600354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04813"/>
            <a:ext cx="9144000"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pic>
        <p:nvPicPr>
          <p:cNvPr id="12293" name="Picture 3"/>
          <p:cNvPicPr>
            <a:picLocks noChangeAspect="1" noChangeArrowheads="1"/>
          </p:cNvPicPr>
          <p:nvPr/>
        </p:nvPicPr>
        <p:blipFill>
          <a:blip r:embed="rId2" cstate="print">
            <a:lum bright="2000" contrast="-4000"/>
          </a:blip>
          <a:srcRect/>
          <a:stretch>
            <a:fillRect/>
          </a:stretch>
        </p:blipFill>
        <p:spPr bwMode="auto">
          <a:xfrm>
            <a:off x="250825" y="381794"/>
            <a:ext cx="2624138" cy="620712"/>
          </a:xfrm>
          <a:prstGeom prst="rect">
            <a:avLst/>
          </a:prstGeom>
          <a:noFill/>
          <a:ln w="9525">
            <a:noFill/>
            <a:miter lim="800000"/>
            <a:headEnd/>
            <a:tailEnd/>
          </a:ln>
        </p:spPr>
      </p:pic>
      <p:sp>
        <p:nvSpPr>
          <p:cNvPr id="33798" name="CaixaDeTexto 10"/>
          <p:cNvSpPr txBox="1">
            <a:spLocks noChangeArrowheads="1"/>
          </p:cNvSpPr>
          <p:nvPr/>
        </p:nvSpPr>
        <p:spPr bwMode="auto">
          <a:xfrm>
            <a:off x="468313" y="1268413"/>
            <a:ext cx="8135937" cy="5021055"/>
          </a:xfrm>
          <a:prstGeom prst="rect">
            <a:avLst/>
          </a:prstGeom>
          <a:noFill/>
          <a:ln w="19050">
            <a:noFill/>
            <a:miter lim="800000"/>
            <a:headEnd/>
            <a:tailEnd/>
          </a:ln>
        </p:spPr>
        <p:txBody>
          <a:bodyPr>
            <a:spAutoFit/>
          </a:bodyPr>
          <a:lstStyle/>
          <a:p>
            <a:pPr indent="809625" algn="just" eaLnBrk="1" hangingPunct="1">
              <a:lnSpc>
                <a:spcPct val="150000"/>
              </a:lnSpc>
              <a:defRPr/>
            </a:pPr>
            <a:r>
              <a:rPr lang="pt-BR" sz="2400" dirty="0">
                <a:latin typeface="Arial" panose="020B0604020202020204" pitchFamily="34" charset="0"/>
                <a:cs typeface="Arial" panose="020B0604020202020204" pitchFamily="34" charset="0"/>
              </a:rPr>
              <a:t>	</a:t>
            </a:r>
            <a:endParaRPr lang="pt-BR" sz="2400" dirty="0" smtClean="0">
              <a:latin typeface="Arial" panose="020B0604020202020204" pitchFamily="34" charset="0"/>
              <a:cs typeface="Arial" panose="020B0604020202020204" pitchFamily="34" charset="0"/>
            </a:endParaRPr>
          </a:p>
          <a:p>
            <a:pPr indent="809625" algn="just" eaLnBrk="1" hangingPunct="1">
              <a:lnSpc>
                <a:spcPct val="150000"/>
              </a:lnSpc>
              <a:defRPr/>
            </a:pPr>
            <a:r>
              <a:rPr lang="pt-BR" sz="2800" dirty="0" smtClean="0">
                <a:latin typeface="Arial" panose="020B0604020202020204" pitchFamily="34" charset="0"/>
                <a:cs typeface="Arial" panose="020B0604020202020204" pitchFamily="34" charset="0"/>
              </a:rPr>
              <a:t>A </a:t>
            </a:r>
            <a:r>
              <a:rPr lang="pt-BR" sz="2800" dirty="0">
                <a:latin typeface="Arial" panose="020B0604020202020204" pitchFamily="34" charset="0"/>
                <a:cs typeface="Arial" panose="020B0604020202020204" pitchFamily="34" charset="0"/>
              </a:rPr>
              <a:t>gestão municipal de Campo Grande-MS, por meio da Secretaria Municipal de Saúde, vem n</a:t>
            </a:r>
            <a:r>
              <a:rPr lang="pt-BR" sz="2800" dirty="0" smtClean="0">
                <a:latin typeface="Arial" panose="020B0604020202020204" pitchFamily="34" charset="0"/>
                <a:cs typeface="Arial" panose="020B0604020202020204" pitchFamily="34" charset="0"/>
              </a:rPr>
              <a:t>esta </a:t>
            </a:r>
            <a:r>
              <a:rPr lang="pt-BR" sz="2800" dirty="0">
                <a:latin typeface="Arial" panose="020B0604020202020204" pitchFamily="34" charset="0"/>
                <a:cs typeface="Arial" panose="020B0604020202020204" pitchFamily="34" charset="0"/>
              </a:rPr>
              <a:t>Audiência Pública, </a:t>
            </a:r>
            <a:r>
              <a:rPr lang="pt-BR" sz="2800" dirty="0" smtClean="0">
                <a:latin typeface="Arial" panose="020B0604020202020204" pitchFamily="34" charset="0"/>
                <a:cs typeface="Arial" panose="020B0604020202020204" pitchFamily="34" charset="0"/>
              </a:rPr>
              <a:t>apresentar o </a:t>
            </a:r>
            <a:r>
              <a:rPr lang="pt-BR" sz="2800" dirty="0">
                <a:latin typeface="Arial" panose="020B0604020202020204" pitchFamily="34" charset="0"/>
                <a:cs typeface="Arial" panose="020B0604020202020204" pitchFamily="34" charset="0"/>
              </a:rPr>
              <a:t>Relatório de Prestação de Contas </a:t>
            </a:r>
            <a:r>
              <a:rPr lang="pt-BR" sz="2800" i="1" dirty="0">
                <a:latin typeface="Arial" panose="020B0604020202020204" pitchFamily="34" charset="0"/>
                <a:cs typeface="Arial" panose="020B0604020202020204" pitchFamily="34" charset="0"/>
              </a:rPr>
              <a:t>do </a:t>
            </a:r>
            <a:r>
              <a:rPr lang="pt-BR" sz="2800" i="1" dirty="0" smtClean="0">
                <a:latin typeface="Arial" panose="020B0604020202020204" pitchFamily="34" charset="0"/>
                <a:cs typeface="Arial" panose="020B0604020202020204" pitchFamily="34" charset="0"/>
              </a:rPr>
              <a:t>1º </a:t>
            </a:r>
            <a:r>
              <a:rPr lang="pt-BR" sz="2800" i="1" dirty="0">
                <a:latin typeface="Arial" panose="020B0604020202020204" pitchFamily="34" charset="0"/>
                <a:cs typeface="Arial" panose="020B0604020202020204" pitchFamily="34" charset="0"/>
              </a:rPr>
              <a:t>quadrimestre de </a:t>
            </a:r>
            <a:r>
              <a:rPr lang="pt-BR" sz="2800" i="1" dirty="0" smtClean="0">
                <a:latin typeface="Arial" panose="020B0604020202020204" pitchFamily="34" charset="0"/>
                <a:cs typeface="Arial" panose="020B0604020202020204" pitchFamily="34" charset="0"/>
              </a:rPr>
              <a:t>2019</a:t>
            </a:r>
            <a:r>
              <a:rPr lang="pt-BR" sz="2800" dirty="0" smtClean="0">
                <a:latin typeface="Arial" panose="020B0604020202020204" pitchFamily="34" charset="0"/>
                <a:cs typeface="Arial" panose="020B0604020202020204" pitchFamily="34" charset="0"/>
              </a:rPr>
              <a:t>, </a:t>
            </a:r>
            <a:r>
              <a:rPr lang="pt-BR" sz="2800" dirty="0">
                <a:latin typeface="Arial" panose="020B0604020202020204" pitchFamily="34" charset="0"/>
                <a:cs typeface="Arial" panose="020B0604020202020204" pitchFamily="34" charset="0"/>
              </a:rPr>
              <a:t>em consonância com o </a:t>
            </a:r>
            <a:r>
              <a:rPr lang="pt-BR" sz="2800" u="sng" dirty="0">
                <a:latin typeface="Arial" panose="020B0604020202020204" pitchFamily="34" charset="0"/>
                <a:cs typeface="Arial" panose="020B0604020202020204" pitchFamily="34" charset="0"/>
              </a:rPr>
              <a:t>disposto na Lei Complementar nº 141, de 13 de Janeiro de 2012</a:t>
            </a:r>
            <a:r>
              <a:rPr lang="pt-BR" sz="2800" dirty="0">
                <a:latin typeface="Arial" panose="020B0604020202020204" pitchFamily="34" charset="0"/>
                <a:cs typeface="Arial" panose="020B0604020202020204" pitchFamily="34" charset="0"/>
              </a:rPr>
              <a:t>.</a:t>
            </a:r>
          </a:p>
          <a:p>
            <a:pPr algn="just" eaLnBrk="1" hangingPunct="1">
              <a:lnSpc>
                <a:spcPct val="150000"/>
              </a:lnSpc>
              <a:defRPr/>
            </a:pPr>
            <a:endParaRPr lang="pt-BR" sz="2400" dirty="0">
              <a:latin typeface="Calibri" pitchFamily="34" charset="0"/>
            </a:endParaRPr>
          </a:p>
        </p:txBody>
      </p:sp>
      <p:sp>
        <p:nvSpPr>
          <p:cNvPr id="12296" name="CaixaDeTexto 12"/>
          <p:cNvSpPr txBox="1">
            <a:spLocks noChangeArrowheads="1"/>
          </p:cNvSpPr>
          <p:nvPr/>
        </p:nvSpPr>
        <p:spPr bwMode="auto">
          <a:xfrm>
            <a:off x="4907531" y="1268413"/>
            <a:ext cx="3671887" cy="585787"/>
          </a:xfrm>
          <a:prstGeom prst="rect">
            <a:avLst/>
          </a:prstGeom>
          <a:noFill/>
          <a:ln w="9525">
            <a:noFill/>
            <a:miter lim="800000"/>
            <a:headEnd/>
            <a:tailEnd/>
          </a:ln>
        </p:spPr>
        <p:txBody>
          <a:bodyPr>
            <a:spAutoFit/>
          </a:bodyPr>
          <a:lstStyle/>
          <a:p>
            <a:pPr algn="r" eaLnBrk="1" hangingPunct="1"/>
            <a:r>
              <a:rPr lang="pt-BR" altLang="pt-BR" sz="3200" b="1" dirty="0"/>
              <a:t>Apresentação: </a:t>
            </a:r>
          </a:p>
        </p:txBody>
      </p:sp>
      <p:sp>
        <p:nvSpPr>
          <p:cNvPr id="8" name="CaixaDeTexto 8"/>
          <p:cNvSpPr txBox="1">
            <a:spLocks noChangeArrowheads="1"/>
          </p:cNvSpPr>
          <p:nvPr/>
        </p:nvSpPr>
        <p:spPr bwMode="auto">
          <a:xfrm>
            <a:off x="3276601" y="578276"/>
            <a:ext cx="5687888"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625529"/>
            <a:ext cx="9144000"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latin typeface="Arial" panose="020B0604020202020204" pitchFamily="34" charset="0"/>
              <a:cs typeface="Arial" panose="020B0604020202020204" pitchFamily="34" charset="0"/>
            </a:endParaRPr>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pic>
        <p:nvPicPr>
          <p:cNvPr id="41989" name="Picture 3"/>
          <p:cNvPicPr>
            <a:picLocks noChangeAspect="1" noChangeArrowheads="1"/>
          </p:cNvPicPr>
          <p:nvPr/>
        </p:nvPicPr>
        <p:blipFill>
          <a:blip r:embed="rId2" cstate="print">
            <a:lum bright="2000" contrast="-4000"/>
          </a:blip>
          <a:srcRect/>
          <a:stretch>
            <a:fillRect/>
          </a:stretch>
        </p:blipFill>
        <p:spPr bwMode="auto">
          <a:xfrm>
            <a:off x="243286" y="151677"/>
            <a:ext cx="2624138" cy="540473"/>
          </a:xfrm>
          <a:prstGeom prst="rect">
            <a:avLst/>
          </a:prstGeom>
          <a:noFill/>
          <a:ln w="9525">
            <a:noFill/>
            <a:miter lim="800000"/>
            <a:headEnd/>
            <a:tailEnd/>
          </a:ln>
        </p:spPr>
      </p:pic>
      <p:sp>
        <p:nvSpPr>
          <p:cNvPr id="8" name="Rectangle 37"/>
          <p:cNvSpPr>
            <a:spLocks noChangeArrowheads="1"/>
          </p:cNvSpPr>
          <p:nvPr/>
        </p:nvSpPr>
        <p:spPr bwMode="auto">
          <a:xfrm>
            <a:off x="6125804" y="1288902"/>
            <a:ext cx="2714625" cy="307975"/>
          </a:xfrm>
          <a:prstGeom prst="rect">
            <a:avLst/>
          </a:prstGeom>
          <a:noFill/>
          <a:ln w="9525">
            <a:solidFill>
              <a:schemeClr val="tx1"/>
            </a:solidFill>
            <a:miter lim="800000"/>
            <a:headEnd/>
            <a:tailEnd/>
          </a:ln>
        </p:spPr>
        <p:txBody>
          <a:bodyPr anchor="ctr">
            <a:spAutoFit/>
          </a:bodyPr>
          <a:lstStyle/>
          <a:p>
            <a:pPr algn="ctr"/>
            <a:r>
              <a:rPr lang="pt-BR" altLang="pt-BR" sz="1400" b="1" dirty="0" smtClean="0">
                <a:solidFill>
                  <a:prstClr val="black"/>
                </a:solidFill>
              </a:rPr>
              <a:t>ENCERRADAS</a:t>
            </a:r>
            <a:endParaRPr lang="pt-BR" altLang="pt-BR" sz="1400" dirty="0">
              <a:solidFill>
                <a:prstClr val="black"/>
              </a:solidFill>
            </a:endParaRPr>
          </a:p>
        </p:txBody>
      </p:sp>
      <p:graphicFrame>
        <p:nvGraphicFramePr>
          <p:cNvPr id="14" name="Tabela 13"/>
          <p:cNvGraphicFramePr>
            <a:graphicFrameLocks noGrp="1"/>
          </p:cNvGraphicFramePr>
          <p:nvPr>
            <p:extLst>
              <p:ext uri="{D42A27DB-BD31-4B8C-83A1-F6EECF244321}">
                <p14:modId xmlns:p14="http://schemas.microsoft.com/office/powerpoint/2010/main" val="3428112824"/>
              </p:ext>
            </p:extLst>
          </p:nvPr>
        </p:nvGraphicFramePr>
        <p:xfrm>
          <a:off x="229638" y="1711545"/>
          <a:ext cx="8637588" cy="5029824"/>
        </p:xfrm>
        <a:graphic>
          <a:graphicData uri="http://schemas.openxmlformats.org/drawingml/2006/table">
            <a:tbl>
              <a:tblPr firstRow="1" firstCol="1" bandRow="1">
                <a:tableStyleId>{93296810-A885-4BE3-A3E7-6D5BEEA58F35}</a:tableStyleId>
              </a:tblPr>
              <a:tblGrid>
                <a:gridCol w="1393160"/>
                <a:gridCol w="1114528"/>
                <a:gridCol w="1253843"/>
                <a:gridCol w="3183313"/>
                <a:gridCol w="1692744"/>
              </a:tblGrid>
              <a:tr h="656690">
                <a:tc>
                  <a:txBody>
                    <a:bodyPr/>
                    <a:lstStyle/>
                    <a:p>
                      <a:pPr algn="ctr">
                        <a:lnSpc>
                          <a:spcPct val="115000"/>
                        </a:lnSpc>
                        <a:spcAft>
                          <a:spcPts val="0"/>
                        </a:spcAft>
                      </a:pPr>
                      <a:r>
                        <a:rPr lang="pt-BR" sz="1200" dirty="0">
                          <a:solidFill>
                            <a:schemeClr val="tx1"/>
                          </a:solidFill>
                          <a:effectLst/>
                          <a:latin typeface="Arial" panose="020B0604020202020204" pitchFamily="34" charset="0"/>
                          <a:cs typeface="Arial" panose="020B0604020202020204" pitchFamily="34" charset="0"/>
                        </a:rPr>
                        <a:t>SERVIÇO AUDITADO</a:t>
                      </a:r>
                      <a:endParaRPr lang="pt-BR" sz="1200" dirty="0">
                        <a:solidFill>
                          <a:schemeClr val="tx1"/>
                        </a:solidFill>
                        <a:effectLst/>
                        <a:latin typeface="Arial" panose="020B0604020202020204" pitchFamily="34" charset="0"/>
                        <a:ea typeface="Times New Roman"/>
                        <a:cs typeface="Arial" panose="020B0604020202020204" pitchFamily="34" charset="0"/>
                      </a:endParaRPr>
                    </a:p>
                  </a:txBody>
                  <a:tcPr marL="54495" marR="54495" marT="0" marB="0" anchor="ctr">
                    <a:solidFill>
                      <a:schemeClr val="accent3">
                        <a:lumMod val="60000"/>
                        <a:lumOff val="40000"/>
                      </a:schemeClr>
                    </a:solidFill>
                  </a:tcPr>
                </a:tc>
                <a:tc>
                  <a:txBody>
                    <a:bodyPr/>
                    <a:lstStyle/>
                    <a:p>
                      <a:pPr algn="ctr">
                        <a:lnSpc>
                          <a:spcPct val="115000"/>
                        </a:lnSpc>
                        <a:spcAft>
                          <a:spcPts val="0"/>
                        </a:spcAft>
                      </a:pPr>
                      <a:r>
                        <a:rPr lang="pt-BR" sz="1200" dirty="0" smtClean="0">
                          <a:solidFill>
                            <a:schemeClr val="tx1"/>
                          </a:solidFill>
                          <a:effectLst/>
                          <a:latin typeface="Arial" panose="020B0604020202020204" pitchFamily="34" charset="0"/>
                          <a:ea typeface="Times New Roman"/>
                          <a:cs typeface="Arial" panose="020B0604020202020204" pitchFamily="34" charset="0"/>
                        </a:rPr>
                        <a:t>PERÍODO</a:t>
                      </a:r>
                      <a:endParaRPr lang="pt-BR" sz="1200" dirty="0">
                        <a:solidFill>
                          <a:schemeClr val="tx1"/>
                        </a:solidFill>
                        <a:effectLst/>
                        <a:latin typeface="Arial" panose="020B0604020202020204" pitchFamily="34" charset="0"/>
                        <a:ea typeface="Times New Roman"/>
                        <a:cs typeface="Arial" panose="020B0604020202020204" pitchFamily="34" charset="0"/>
                      </a:endParaRPr>
                    </a:p>
                  </a:txBody>
                  <a:tcPr marL="54495" marR="54495" marT="0" marB="0" anchor="ctr">
                    <a:solidFill>
                      <a:schemeClr val="accent3">
                        <a:lumMod val="60000"/>
                        <a:lumOff val="40000"/>
                      </a:schemeClr>
                    </a:solidFill>
                  </a:tcPr>
                </a:tc>
                <a:tc>
                  <a:txBody>
                    <a:bodyPr/>
                    <a:lstStyle/>
                    <a:p>
                      <a:pPr algn="ctr">
                        <a:lnSpc>
                          <a:spcPct val="115000"/>
                        </a:lnSpc>
                        <a:spcAft>
                          <a:spcPts val="0"/>
                        </a:spcAft>
                      </a:pPr>
                      <a:r>
                        <a:rPr lang="pt-BR" sz="1200" dirty="0">
                          <a:solidFill>
                            <a:schemeClr val="tx1"/>
                          </a:solidFill>
                          <a:effectLst/>
                          <a:latin typeface="Arial" panose="020B0604020202020204" pitchFamily="34" charset="0"/>
                          <a:cs typeface="Arial" panose="020B0604020202020204" pitchFamily="34" charset="0"/>
                        </a:rPr>
                        <a:t>FINALIDADE</a:t>
                      </a:r>
                      <a:endParaRPr lang="pt-BR" sz="1200" dirty="0">
                        <a:solidFill>
                          <a:schemeClr val="tx1"/>
                        </a:solidFill>
                        <a:effectLst/>
                        <a:latin typeface="Arial" panose="020B0604020202020204" pitchFamily="34" charset="0"/>
                        <a:ea typeface="Times New Roman"/>
                        <a:cs typeface="Arial" panose="020B0604020202020204" pitchFamily="34" charset="0"/>
                      </a:endParaRPr>
                    </a:p>
                  </a:txBody>
                  <a:tcPr marL="54495" marR="54495" marT="0" marB="0" anchor="ctr">
                    <a:solidFill>
                      <a:schemeClr val="accent3">
                        <a:lumMod val="60000"/>
                        <a:lumOff val="40000"/>
                      </a:schemeClr>
                    </a:solidFill>
                  </a:tcPr>
                </a:tc>
                <a:tc>
                  <a:txBody>
                    <a:bodyPr/>
                    <a:lstStyle/>
                    <a:p>
                      <a:pPr algn="ctr">
                        <a:lnSpc>
                          <a:spcPct val="115000"/>
                        </a:lnSpc>
                        <a:spcAft>
                          <a:spcPts val="0"/>
                        </a:spcAft>
                      </a:pPr>
                      <a:r>
                        <a:rPr lang="pt-BR" sz="1200" dirty="0" smtClean="0">
                          <a:solidFill>
                            <a:schemeClr val="tx1"/>
                          </a:solidFill>
                          <a:effectLst/>
                          <a:latin typeface="Arial" panose="020B0604020202020204" pitchFamily="34" charset="0"/>
                          <a:ea typeface="Times New Roman"/>
                          <a:cs typeface="Arial" panose="020B0604020202020204" pitchFamily="34" charset="0"/>
                        </a:rPr>
                        <a:t>PRINCIPAL RECOMENDAÇÃO</a:t>
                      </a:r>
                      <a:endParaRPr lang="pt-BR" sz="1200" dirty="0">
                        <a:solidFill>
                          <a:schemeClr val="tx1"/>
                        </a:solidFill>
                        <a:effectLst/>
                        <a:latin typeface="Arial" panose="020B0604020202020204" pitchFamily="34" charset="0"/>
                        <a:ea typeface="Times New Roman"/>
                        <a:cs typeface="Arial" panose="020B0604020202020204" pitchFamily="34" charset="0"/>
                      </a:endParaRPr>
                    </a:p>
                  </a:txBody>
                  <a:tcPr marL="54495" marR="54495" marT="0" marB="0" anchor="ctr">
                    <a:solidFill>
                      <a:schemeClr val="accent3">
                        <a:lumMod val="60000"/>
                        <a:lumOff val="40000"/>
                      </a:schemeClr>
                    </a:solidFill>
                  </a:tcPr>
                </a:tc>
                <a:tc>
                  <a:txBody>
                    <a:bodyPr/>
                    <a:lstStyle/>
                    <a:p>
                      <a:pPr algn="ctr">
                        <a:lnSpc>
                          <a:spcPct val="115000"/>
                        </a:lnSpc>
                        <a:spcAft>
                          <a:spcPts val="0"/>
                        </a:spcAft>
                      </a:pPr>
                      <a:r>
                        <a:rPr lang="pt-BR" sz="1200" dirty="0" smtClean="0">
                          <a:solidFill>
                            <a:schemeClr val="tx1"/>
                          </a:solidFill>
                          <a:effectLst/>
                          <a:latin typeface="Arial" panose="020B0604020202020204" pitchFamily="34" charset="0"/>
                          <a:ea typeface="Times New Roman"/>
                          <a:cs typeface="Arial" panose="020B0604020202020204" pitchFamily="34" charset="0"/>
                        </a:rPr>
                        <a:t>ENCAMINHAMENTOS</a:t>
                      </a:r>
                      <a:endParaRPr lang="pt-BR" sz="1200" dirty="0">
                        <a:solidFill>
                          <a:schemeClr val="tx1"/>
                        </a:solidFill>
                        <a:effectLst/>
                        <a:latin typeface="Arial" panose="020B0604020202020204" pitchFamily="34" charset="0"/>
                        <a:ea typeface="Times New Roman"/>
                        <a:cs typeface="Arial" panose="020B0604020202020204" pitchFamily="34" charset="0"/>
                      </a:endParaRPr>
                    </a:p>
                  </a:txBody>
                  <a:tcPr marL="54495" marR="54495" marT="0" marB="0" anchor="ctr">
                    <a:solidFill>
                      <a:schemeClr val="accent3">
                        <a:lumMod val="60000"/>
                        <a:lumOff val="40000"/>
                      </a:schemeClr>
                    </a:solidFill>
                  </a:tcPr>
                </a:tc>
              </a:tr>
              <a:tr h="4373134">
                <a:tc>
                  <a:txBody>
                    <a:bodyPr/>
                    <a:lstStyle/>
                    <a:p>
                      <a:pPr marL="0" indent="0" algn="ctr">
                        <a:lnSpc>
                          <a:spcPct val="115000"/>
                        </a:lnSpc>
                        <a:spcAft>
                          <a:spcPts val="0"/>
                        </a:spcAft>
                        <a:buFont typeface="Arial" pitchFamily="34" charset="0"/>
                        <a:buNone/>
                      </a:pPr>
                      <a:r>
                        <a:rPr lang="pt-BR" sz="1600" b="1" kern="1200" dirty="0" smtClean="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SESAU/</a:t>
                      </a:r>
                    </a:p>
                    <a:p>
                      <a:pPr marL="0" indent="0" algn="ctr">
                        <a:lnSpc>
                          <a:spcPct val="115000"/>
                        </a:lnSpc>
                        <a:spcAft>
                          <a:spcPts val="0"/>
                        </a:spcAft>
                        <a:buFont typeface="Arial" pitchFamily="34" charset="0"/>
                        <a:buNone/>
                      </a:pPr>
                      <a:r>
                        <a:rPr lang="pt-BR" sz="1600" b="1" kern="1200" dirty="0" smtClean="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Regulação Ambulatorial</a:t>
                      </a:r>
                      <a:endParaRPr lang="pt-BR" sz="1600" baseline="0"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54495" marR="54495" marT="0" marB="0" anchor="ctr">
                    <a:solidFill>
                      <a:schemeClr val="accent3">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pt-BR" sz="1400" b="1" kern="1200" dirty="0" smtClean="0">
                          <a:solidFill>
                            <a:schemeClr val="tx1"/>
                          </a:solidFill>
                          <a:latin typeface="Arial" panose="020B0604020202020204" pitchFamily="34" charset="0"/>
                          <a:ea typeface="+mn-ea"/>
                          <a:cs typeface="Arial" panose="020B0604020202020204" pitchFamily="34" charset="0"/>
                        </a:rPr>
                        <a:t>Junho/2018 a abril/2019</a:t>
                      </a:r>
                      <a:endParaRPr lang="pt-BR" sz="1400" b="1" kern="1200" dirty="0" smtClean="0">
                        <a:solidFill>
                          <a:schemeClr val="tx1"/>
                        </a:solidFill>
                        <a:effectLst/>
                        <a:latin typeface="Arial" panose="020B0604020202020204" pitchFamily="34" charset="0"/>
                        <a:ea typeface="+mn-ea"/>
                        <a:cs typeface="Arial" panose="020B0604020202020204" pitchFamily="34" charset="0"/>
                      </a:endParaRPr>
                    </a:p>
                  </a:txBody>
                  <a:tcPr marL="54495" marR="54495" marT="0" marB="0" anchor="ctr">
                    <a:solidFill>
                      <a:schemeClr val="accent3">
                        <a:lumMod val="20000"/>
                        <a:lumOff val="80000"/>
                      </a:schemeClr>
                    </a:solidFill>
                  </a:tcPr>
                </a:tc>
                <a:tc>
                  <a:txBody>
                    <a:bodyPr/>
                    <a:lstStyle/>
                    <a:p>
                      <a:pPr algn="just">
                        <a:lnSpc>
                          <a:spcPct val="115000"/>
                        </a:lnSpc>
                        <a:spcAft>
                          <a:spcPts val="0"/>
                        </a:spcAft>
                      </a:pPr>
                      <a:r>
                        <a:rPr lang="pt-BR" sz="1400" kern="1200" dirty="0" smtClean="0">
                          <a:solidFill>
                            <a:schemeClr val="tx1"/>
                          </a:solidFill>
                          <a:latin typeface="Arial" panose="020B0604020202020204" pitchFamily="34" charset="0"/>
                          <a:ea typeface="+mn-ea"/>
                          <a:cs typeface="Arial" panose="020B0604020202020204" pitchFamily="34" charset="0"/>
                        </a:rPr>
                        <a:t>Verificar o cumprimento da legislação referente ao processo de regulação ambulatorial.</a:t>
                      </a:r>
                    </a:p>
                  </a:txBody>
                  <a:tcPr marL="54495" marR="54495" marT="0" marB="0" anchor="ctr">
                    <a:solidFill>
                      <a:schemeClr val="accent3">
                        <a:lumMod val="20000"/>
                        <a:lumOff val="80000"/>
                      </a:schemeClr>
                    </a:solidFill>
                  </a:tcPr>
                </a:tc>
                <a:tc>
                  <a:txBody>
                    <a:bodyPr/>
                    <a:lstStyle/>
                    <a:p>
                      <a:pPr algn="just">
                        <a:buFontTx/>
                        <a:buChar char="-"/>
                      </a:pPr>
                      <a:r>
                        <a:rPr lang="pt-BR" sz="1400" kern="1200" dirty="0" smtClean="0">
                          <a:solidFill>
                            <a:schemeClr val="tx1"/>
                          </a:solidFill>
                          <a:latin typeface="Arial" panose="020B0604020202020204" pitchFamily="34" charset="0"/>
                          <a:ea typeface="+mn-ea"/>
                          <a:cs typeface="Arial" panose="020B0604020202020204" pitchFamily="34" charset="0"/>
                        </a:rPr>
                        <a:t>Garantir equilíbrio entre oferta</a:t>
                      </a:r>
                      <a:r>
                        <a:rPr lang="pt-BR" sz="1400" kern="1200" baseline="0" dirty="0" smtClean="0">
                          <a:solidFill>
                            <a:schemeClr val="tx1"/>
                          </a:solidFill>
                          <a:latin typeface="Arial" panose="020B0604020202020204" pitchFamily="34" charset="0"/>
                          <a:ea typeface="+mn-ea"/>
                          <a:cs typeface="Arial" panose="020B0604020202020204" pitchFamily="34" charset="0"/>
                        </a:rPr>
                        <a:t> e</a:t>
                      </a:r>
                      <a:r>
                        <a:rPr lang="pt-BR" sz="1400" kern="1200" dirty="0" smtClean="0">
                          <a:solidFill>
                            <a:schemeClr val="tx1"/>
                          </a:solidFill>
                          <a:latin typeface="Arial" panose="020B0604020202020204" pitchFamily="34" charset="0"/>
                          <a:ea typeface="+mn-ea"/>
                          <a:cs typeface="Arial" panose="020B0604020202020204" pitchFamily="34" charset="0"/>
                        </a:rPr>
                        <a:t> demanda dos serviços de saúde disponibilizados aos usuários do SUS</a:t>
                      </a:r>
                      <a:r>
                        <a:rPr lang="pt-BR" sz="1400" kern="1200" baseline="0" dirty="0" smtClean="0">
                          <a:solidFill>
                            <a:schemeClr val="tx1"/>
                          </a:solidFill>
                          <a:latin typeface="Arial" panose="020B0604020202020204" pitchFamily="34" charset="0"/>
                          <a:ea typeface="+mn-ea"/>
                          <a:cs typeface="Arial" panose="020B0604020202020204" pitchFamily="34" charset="0"/>
                        </a:rPr>
                        <a:t> (</a:t>
                      </a:r>
                      <a:r>
                        <a:rPr lang="pt-BR" sz="1400" kern="1200" dirty="0" smtClean="0">
                          <a:solidFill>
                            <a:schemeClr val="tx1"/>
                          </a:solidFill>
                          <a:latin typeface="Arial" panose="020B0604020202020204" pitchFamily="34" charset="0"/>
                          <a:ea typeface="+mn-ea"/>
                          <a:cs typeface="Arial" panose="020B0604020202020204" pitchFamily="34" charset="0"/>
                        </a:rPr>
                        <a:t>Decreto Municipal nº 12.926/2016).</a:t>
                      </a:r>
                    </a:p>
                    <a:p>
                      <a:pPr algn="just">
                        <a:buFontTx/>
                        <a:buChar char="-"/>
                      </a:pPr>
                      <a:endParaRPr lang="pt-BR" sz="1400" kern="1200" dirty="0" smtClean="0">
                        <a:solidFill>
                          <a:schemeClr val="tx1"/>
                        </a:solidFill>
                        <a:latin typeface="Arial" panose="020B0604020202020204" pitchFamily="34" charset="0"/>
                        <a:ea typeface="+mn-ea"/>
                        <a:cs typeface="Arial" panose="020B0604020202020204" pitchFamily="34" charset="0"/>
                      </a:endParaRPr>
                    </a:p>
                    <a:p>
                      <a:pPr algn="just">
                        <a:buFontTx/>
                        <a:buChar char="-"/>
                      </a:pPr>
                      <a:r>
                        <a:rPr lang="pt-BR" sz="1400" kern="1200" dirty="0" smtClean="0">
                          <a:solidFill>
                            <a:schemeClr val="tx1"/>
                          </a:solidFill>
                          <a:latin typeface="Arial" panose="020B0604020202020204" pitchFamily="34" charset="0"/>
                          <a:ea typeface="+mn-ea"/>
                          <a:cs typeface="Arial" panose="020B0604020202020204" pitchFamily="34" charset="0"/>
                        </a:rPr>
                        <a:t>Assegurar a continuidade do tratamento proposto aos usuários do SUS</a:t>
                      </a:r>
                      <a:r>
                        <a:rPr lang="pt-BR" sz="1400" kern="1200" baseline="0" dirty="0" smtClean="0">
                          <a:solidFill>
                            <a:schemeClr val="tx1"/>
                          </a:solidFill>
                          <a:latin typeface="Arial" panose="020B0604020202020204" pitchFamily="34" charset="0"/>
                          <a:ea typeface="+mn-ea"/>
                          <a:cs typeface="Arial" panose="020B0604020202020204" pitchFamily="34" charset="0"/>
                        </a:rPr>
                        <a:t> (</a:t>
                      </a:r>
                      <a:r>
                        <a:rPr lang="pt-BR" sz="1400" kern="1200" dirty="0" smtClean="0">
                          <a:solidFill>
                            <a:schemeClr val="tx1"/>
                          </a:solidFill>
                          <a:latin typeface="Arial" panose="020B0604020202020204" pitchFamily="34" charset="0"/>
                          <a:ea typeface="+mn-ea"/>
                          <a:cs typeface="Arial" panose="020B0604020202020204" pitchFamily="34" charset="0"/>
                        </a:rPr>
                        <a:t>Portaria de Consolidação GM/MS nº 1/2017).</a:t>
                      </a:r>
                    </a:p>
                    <a:p>
                      <a:pPr algn="just">
                        <a:buFontTx/>
                        <a:buChar char="-"/>
                      </a:pPr>
                      <a:endParaRPr lang="pt-BR" sz="1400" kern="1200" dirty="0" smtClean="0">
                        <a:solidFill>
                          <a:schemeClr val="tx1"/>
                        </a:solidFill>
                        <a:latin typeface="Arial" panose="020B0604020202020204" pitchFamily="34" charset="0"/>
                        <a:ea typeface="+mn-ea"/>
                        <a:cs typeface="Arial" panose="020B0604020202020204" pitchFamily="34" charset="0"/>
                      </a:endParaRPr>
                    </a:p>
                    <a:p>
                      <a:pPr algn="just"/>
                      <a:r>
                        <a:rPr lang="pt-BR" sz="1400" kern="1200" dirty="0" smtClean="0">
                          <a:solidFill>
                            <a:schemeClr val="tx1"/>
                          </a:solidFill>
                          <a:latin typeface="Arial" panose="020B0604020202020204" pitchFamily="34" charset="0"/>
                          <a:ea typeface="+mn-ea"/>
                          <a:cs typeface="Arial" panose="020B0604020202020204" pitchFamily="34" charset="0"/>
                        </a:rPr>
                        <a:t>- Garantir que as vagas no SISREG sejam agendadas, evitando perdas de consultas especializadas.</a:t>
                      </a:r>
                    </a:p>
                  </a:txBody>
                  <a:tcPr marL="54495" marR="54495" marT="0" marB="0" anchor="ctr">
                    <a:solidFill>
                      <a:schemeClr val="accent3">
                        <a:lumMod val="20000"/>
                        <a:lumOff val="80000"/>
                      </a:schemeClr>
                    </a:solidFill>
                  </a:tcPr>
                </a:tc>
                <a:tc>
                  <a:txBody>
                    <a:bodyPr/>
                    <a:lstStyle/>
                    <a:p>
                      <a:pPr algn="just"/>
                      <a:r>
                        <a:rPr lang="pt-BR" sz="1400" kern="1200" dirty="0" smtClean="0">
                          <a:solidFill>
                            <a:schemeClr val="tx1"/>
                          </a:solidFill>
                          <a:latin typeface="Arial" panose="020B0604020202020204" pitchFamily="34" charset="0"/>
                          <a:ea typeface="+mn-ea"/>
                          <a:cs typeface="Arial" panose="020B0604020202020204" pitchFamily="34" charset="0"/>
                        </a:rPr>
                        <a:t>Relatório final encaminhado ao Secretário de Saúde para providências e ao Conselho Municipal de Saúde para ciência.</a:t>
                      </a:r>
                    </a:p>
                  </a:txBody>
                  <a:tcPr marL="54495" marR="54495" marT="0" marB="0" anchor="ctr">
                    <a:solidFill>
                      <a:schemeClr val="accent3">
                        <a:lumMod val="20000"/>
                        <a:lumOff val="80000"/>
                      </a:schemeClr>
                    </a:solidFill>
                  </a:tcPr>
                </a:tc>
              </a:tr>
            </a:tbl>
          </a:graphicData>
        </a:graphic>
      </p:graphicFrame>
      <p:sp>
        <p:nvSpPr>
          <p:cNvPr id="10" name="CaixaDeTexto 9"/>
          <p:cNvSpPr txBox="1">
            <a:spLocks noChangeArrowheads="1"/>
          </p:cNvSpPr>
          <p:nvPr/>
        </p:nvSpPr>
        <p:spPr bwMode="auto">
          <a:xfrm>
            <a:off x="3203576" y="292100"/>
            <a:ext cx="5636853"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prstClr val="white"/>
                </a:solidFill>
              </a:rPr>
              <a:t>1° </a:t>
            </a:r>
            <a:r>
              <a:rPr lang="pt-BR" altLang="pt-BR" sz="2000" b="1" dirty="0">
                <a:solidFill>
                  <a:prstClr val="white"/>
                </a:solidFill>
              </a:rPr>
              <a:t>RELATÓRIO QUADRIMESTRAL </a:t>
            </a:r>
            <a:r>
              <a:rPr lang="pt-BR" altLang="pt-BR" sz="2000" b="1" dirty="0" smtClean="0">
                <a:solidFill>
                  <a:prstClr val="white"/>
                </a:solidFill>
              </a:rPr>
              <a:t>2019</a:t>
            </a:r>
            <a:endParaRPr lang="pt-BR" altLang="pt-BR" sz="2000" b="1" dirty="0">
              <a:solidFill>
                <a:prstClr val="white"/>
              </a:solidFill>
            </a:endParaRPr>
          </a:p>
        </p:txBody>
      </p:sp>
      <p:sp>
        <p:nvSpPr>
          <p:cNvPr id="9" name="Rectangle 36"/>
          <p:cNvSpPr>
            <a:spLocks noChangeArrowheads="1"/>
          </p:cNvSpPr>
          <p:nvPr/>
        </p:nvSpPr>
        <p:spPr bwMode="auto">
          <a:xfrm>
            <a:off x="243286" y="785400"/>
            <a:ext cx="8785671" cy="338554"/>
          </a:xfrm>
          <a:prstGeom prst="rect">
            <a:avLst/>
          </a:prstGeom>
          <a:noFill/>
          <a:ln w="9525">
            <a:noFill/>
            <a:miter lim="800000"/>
            <a:headEnd/>
            <a:tailEnd/>
          </a:ln>
        </p:spPr>
        <p:txBody>
          <a:bodyPr wrap="square" anchor="ctr">
            <a:spAutoFit/>
          </a:bodyPr>
          <a:lstStyle/>
          <a:p>
            <a:pPr algn="ctr"/>
            <a:r>
              <a:rPr lang="pt-BR" altLang="pt-BR" sz="1600" b="1" u="sng" dirty="0" smtClean="0">
                <a:solidFill>
                  <a:prstClr val="black"/>
                </a:solidFill>
              </a:rPr>
              <a:t>AUDITORIAS REALIZADAS PELO COMPONENTE MUNICIPAL DE AUDITORIA</a:t>
            </a:r>
            <a:endParaRPr lang="pt-BR" altLang="pt-BR" sz="1600" dirty="0">
              <a:solidFill>
                <a:prstClr val="black"/>
              </a:solidFill>
            </a:endParaRPr>
          </a:p>
        </p:txBody>
      </p:sp>
    </p:spTree>
    <p:extLst>
      <p:ext uri="{BB962C8B-B14F-4D97-AF65-F5344CB8AC3E}">
        <p14:creationId xmlns:p14="http://schemas.microsoft.com/office/powerpoint/2010/main" val="19778067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pic>
        <p:nvPicPr>
          <p:cNvPr id="41989" name="Picture 3"/>
          <p:cNvPicPr>
            <a:picLocks noChangeAspect="1" noChangeArrowheads="1"/>
          </p:cNvPicPr>
          <p:nvPr/>
        </p:nvPicPr>
        <p:blipFill>
          <a:blip r:embed="rId2" cstate="print">
            <a:lum bright="2000" contrast="-4000"/>
          </a:blip>
          <a:srcRect/>
          <a:stretch>
            <a:fillRect/>
          </a:stretch>
        </p:blipFill>
        <p:spPr bwMode="auto">
          <a:xfrm>
            <a:off x="261390" y="204788"/>
            <a:ext cx="2624138" cy="620712"/>
          </a:xfrm>
          <a:prstGeom prst="rect">
            <a:avLst/>
          </a:prstGeom>
          <a:noFill/>
          <a:ln w="9525">
            <a:noFill/>
            <a:miter lim="800000"/>
            <a:headEnd/>
            <a:tailEnd/>
          </a:ln>
        </p:spPr>
      </p:pic>
      <p:sp>
        <p:nvSpPr>
          <p:cNvPr id="8" name="Rectangle 37"/>
          <p:cNvSpPr>
            <a:spLocks noChangeArrowheads="1"/>
          </p:cNvSpPr>
          <p:nvPr/>
        </p:nvSpPr>
        <p:spPr bwMode="auto">
          <a:xfrm>
            <a:off x="6279649" y="1454427"/>
            <a:ext cx="2612832" cy="307975"/>
          </a:xfrm>
          <a:prstGeom prst="rect">
            <a:avLst/>
          </a:prstGeom>
          <a:noFill/>
          <a:ln w="9525">
            <a:solidFill>
              <a:schemeClr val="tx1"/>
            </a:solidFill>
            <a:miter lim="800000"/>
            <a:headEnd/>
            <a:tailEnd/>
          </a:ln>
        </p:spPr>
        <p:txBody>
          <a:bodyPr wrap="square" anchor="ctr">
            <a:spAutoFit/>
          </a:bodyPr>
          <a:lstStyle/>
          <a:p>
            <a:pPr algn="ctr"/>
            <a:r>
              <a:rPr lang="pt-BR" altLang="pt-BR" sz="1400" b="1" dirty="0" smtClean="0">
                <a:solidFill>
                  <a:prstClr val="black"/>
                </a:solidFill>
              </a:rPr>
              <a:t>ENCERRADAS</a:t>
            </a:r>
            <a:endParaRPr lang="pt-BR" altLang="pt-BR" sz="1400" dirty="0">
              <a:solidFill>
                <a:prstClr val="black"/>
              </a:solidFill>
            </a:endParaRPr>
          </a:p>
        </p:txBody>
      </p:sp>
      <p:graphicFrame>
        <p:nvGraphicFramePr>
          <p:cNvPr id="14" name="Tabela 13"/>
          <p:cNvGraphicFramePr>
            <a:graphicFrameLocks noGrp="1"/>
          </p:cNvGraphicFramePr>
          <p:nvPr>
            <p:extLst>
              <p:ext uri="{D42A27DB-BD31-4B8C-83A1-F6EECF244321}">
                <p14:modId xmlns:p14="http://schemas.microsoft.com/office/powerpoint/2010/main" val="1263883863"/>
              </p:ext>
            </p:extLst>
          </p:nvPr>
        </p:nvGraphicFramePr>
        <p:xfrm>
          <a:off x="228896" y="2000240"/>
          <a:ext cx="8663584" cy="4021048"/>
        </p:xfrm>
        <a:graphic>
          <a:graphicData uri="http://schemas.openxmlformats.org/drawingml/2006/table">
            <a:tbl>
              <a:tblPr firstRow="1" firstCol="1" bandRow="1">
                <a:tableStyleId>{93296810-A885-4BE3-A3E7-6D5BEEA58F35}</a:tableStyleId>
              </a:tblPr>
              <a:tblGrid>
                <a:gridCol w="1174752"/>
                <a:gridCol w="1110085"/>
                <a:gridCol w="1338187"/>
                <a:gridCol w="3312368"/>
                <a:gridCol w="1728192"/>
              </a:tblGrid>
              <a:tr h="462631">
                <a:tc>
                  <a:txBody>
                    <a:bodyPr/>
                    <a:lstStyle/>
                    <a:p>
                      <a:pPr algn="ctr">
                        <a:lnSpc>
                          <a:spcPct val="115000"/>
                        </a:lnSpc>
                        <a:spcAft>
                          <a:spcPts val="0"/>
                        </a:spcAft>
                      </a:pPr>
                      <a:r>
                        <a:rPr lang="pt-BR" sz="1200" dirty="0">
                          <a:solidFill>
                            <a:schemeClr val="tx1"/>
                          </a:solidFill>
                          <a:effectLst/>
                          <a:latin typeface="Arial" panose="020B0604020202020204" pitchFamily="34" charset="0"/>
                          <a:cs typeface="Arial" panose="020B0604020202020204" pitchFamily="34" charset="0"/>
                        </a:rPr>
                        <a:t>SERVIÇO AUDITADO</a:t>
                      </a:r>
                      <a:endParaRPr lang="pt-BR" sz="1200" dirty="0">
                        <a:solidFill>
                          <a:schemeClr val="tx1"/>
                        </a:solidFill>
                        <a:effectLst/>
                        <a:latin typeface="Arial" panose="020B0604020202020204" pitchFamily="34" charset="0"/>
                        <a:ea typeface="Times New Roman"/>
                        <a:cs typeface="Arial" panose="020B0604020202020204" pitchFamily="34" charset="0"/>
                      </a:endParaRPr>
                    </a:p>
                  </a:txBody>
                  <a:tcPr marL="54495" marR="54495" marT="0" marB="0" anchor="ctr">
                    <a:solidFill>
                      <a:schemeClr val="accent3">
                        <a:lumMod val="60000"/>
                        <a:lumOff val="40000"/>
                      </a:schemeClr>
                    </a:solidFill>
                  </a:tcPr>
                </a:tc>
                <a:tc>
                  <a:txBody>
                    <a:bodyPr/>
                    <a:lstStyle/>
                    <a:p>
                      <a:pPr algn="ctr">
                        <a:lnSpc>
                          <a:spcPct val="115000"/>
                        </a:lnSpc>
                        <a:spcAft>
                          <a:spcPts val="0"/>
                        </a:spcAft>
                      </a:pPr>
                      <a:r>
                        <a:rPr lang="pt-BR" sz="1200" dirty="0" smtClean="0">
                          <a:solidFill>
                            <a:schemeClr val="tx1"/>
                          </a:solidFill>
                          <a:effectLst/>
                          <a:latin typeface="Arial" panose="020B0604020202020204" pitchFamily="34" charset="0"/>
                          <a:ea typeface="Times New Roman"/>
                          <a:cs typeface="Arial" panose="020B0604020202020204" pitchFamily="34" charset="0"/>
                        </a:rPr>
                        <a:t>PERÍODO</a:t>
                      </a:r>
                      <a:endParaRPr lang="pt-BR" sz="1200" dirty="0">
                        <a:solidFill>
                          <a:schemeClr val="tx1"/>
                        </a:solidFill>
                        <a:effectLst/>
                        <a:latin typeface="Arial" panose="020B0604020202020204" pitchFamily="34" charset="0"/>
                        <a:ea typeface="Times New Roman"/>
                        <a:cs typeface="Arial" panose="020B0604020202020204" pitchFamily="34" charset="0"/>
                      </a:endParaRPr>
                    </a:p>
                  </a:txBody>
                  <a:tcPr marL="54495" marR="54495" marT="0" marB="0" anchor="ctr">
                    <a:solidFill>
                      <a:schemeClr val="accent3">
                        <a:lumMod val="60000"/>
                        <a:lumOff val="40000"/>
                      </a:schemeClr>
                    </a:solidFill>
                  </a:tcPr>
                </a:tc>
                <a:tc>
                  <a:txBody>
                    <a:bodyPr/>
                    <a:lstStyle/>
                    <a:p>
                      <a:pPr algn="ctr">
                        <a:lnSpc>
                          <a:spcPct val="115000"/>
                        </a:lnSpc>
                        <a:spcAft>
                          <a:spcPts val="0"/>
                        </a:spcAft>
                      </a:pPr>
                      <a:r>
                        <a:rPr lang="pt-BR" sz="1200" dirty="0">
                          <a:solidFill>
                            <a:schemeClr val="tx1"/>
                          </a:solidFill>
                          <a:effectLst/>
                          <a:latin typeface="Arial" panose="020B0604020202020204" pitchFamily="34" charset="0"/>
                          <a:cs typeface="Arial" panose="020B0604020202020204" pitchFamily="34" charset="0"/>
                        </a:rPr>
                        <a:t>FINALIDADE</a:t>
                      </a:r>
                      <a:endParaRPr lang="pt-BR" sz="1200" dirty="0">
                        <a:solidFill>
                          <a:schemeClr val="tx1"/>
                        </a:solidFill>
                        <a:effectLst/>
                        <a:latin typeface="Arial" panose="020B0604020202020204" pitchFamily="34" charset="0"/>
                        <a:ea typeface="Times New Roman"/>
                        <a:cs typeface="Arial" panose="020B0604020202020204" pitchFamily="34" charset="0"/>
                      </a:endParaRPr>
                    </a:p>
                  </a:txBody>
                  <a:tcPr marL="54495" marR="54495" marT="0" marB="0" anchor="ctr">
                    <a:solidFill>
                      <a:schemeClr val="accent3">
                        <a:lumMod val="60000"/>
                        <a:lumOff val="40000"/>
                      </a:schemeClr>
                    </a:solidFill>
                  </a:tcPr>
                </a:tc>
                <a:tc>
                  <a:txBody>
                    <a:bodyPr/>
                    <a:lstStyle/>
                    <a:p>
                      <a:pPr algn="ctr">
                        <a:lnSpc>
                          <a:spcPct val="115000"/>
                        </a:lnSpc>
                        <a:spcAft>
                          <a:spcPts val="0"/>
                        </a:spcAft>
                      </a:pPr>
                      <a:r>
                        <a:rPr lang="pt-BR" sz="1200" dirty="0" smtClean="0">
                          <a:solidFill>
                            <a:schemeClr val="tx1"/>
                          </a:solidFill>
                          <a:effectLst/>
                          <a:latin typeface="Arial" panose="020B0604020202020204" pitchFamily="34" charset="0"/>
                          <a:ea typeface="Times New Roman"/>
                          <a:cs typeface="Arial" panose="020B0604020202020204" pitchFamily="34" charset="0"/>
                        </a:rPr>
                        <a:t>PRINCIPAIS RECOMENDAÇÕES</a:t>
                      </a:r>
                      <a:endParaRPr lang="pt-BR" sz="1200" dirty="0">
                        <a:solidFill>
                          <a:schemeClr val="tx1"/>
                        </a:solidFill>
                        <a:effectLst/>
                        <a:latin typeface="Arial" panose="020B0604020202020204" pitchFamily="34" charset="0"/>
                        <a:ea typeface="Times New Roman"/>
                        <a:cs typeface="Arial" panose="020B0604020202020204" pitchFamily="34" charset="0"/>
                      </a:endParaRPr>
                    </a:p>
                  </a:txBody>
                  <a:tcPr marL="54495" marR="54495" marT="0" marB="0" anchor="ctr">
                    <a:solidFill>
                      <a:schemeClr val="accent3">
                        <a:lumMod val="60000"/>
                        <a:lumOff val="40000"/>
                      </a:schemeClr>
                    </a:solidFill>
                  </a:tcPr>
                </a:tc>
                <a:tc>
                  <a:txBody>
                    <a:bodyPr/>
                    <a:lstStyle/>
                    <a:p>
                      <a:pPr algn="ctr">
                        <a:lnSpc>
                          <a:spcPct val="115000"/>
                        </a:lnSpc>
                        <a:spcAft>
                          <a:spcPts val="0"/>
                        </a:spcAft>
                      </a:pPr>
                      <a:r>
                        <a:rPr lang="pt-BR" sz="1200" dirty="0" smtClean="0">
                          <a:solidFill>
                            <a:schemeClr val="tx1"/>
                          </a:solidFill>
                          <a:effectLst/>
                          <a:latin typeface="Arial" panose="020B0604020202020204" pitchFamily="34" charset="0"/>
                          <a:ea typeface="Times New Roman"/>
                          <a:cs typeface="Arial" panose="020B0604020202020204" pitchFamily="34" charset="0"/>
                        </a:rPr>
                        <a:t>ENCAMINHAMENTOS</a:t>
                      </a:r>
                      <a:endParaRPr lang="pt-BR" sz="1200" dirty="0">
                        <a:solidFill>
                          <a:schemeClr val="tx1"/>
                        </a:solidFill>
                        <a:effectLst/>
                        <a:latin typeface="Arial" panose="020B0604020202020204" pitchFamily="34" charset="0"/>
                        <a:ea typeface="Times New Roman"/>
                        <a:cs typeface="Arial" panose="020B0604020202020204" pitchFamily="34" charset="0"/>
                      </a:endParaRPr>
                    </a:p>
                  </a:txBody>
                  <a:tcPr marL="54495" marR="54495" marT="0" marB="0" anchor="ctr">
                    <a:solidFill>
                      <a:schemeClr val="accent3">
                        <a:lumMod val="60000"/>
                        <a:lumOff val="40000"/>
                      </a:schemeClr>
                    </a:solidFill>
                  </a:tcPr>
                </a:tc>
              </a:tr>
              <a:tr h="3558417">
                <a:tc>
                  <a:txBody>
                    <a:bodyPr/>
                    <a:lstStyle/>
                    <a:p>
                      <a:pPr marL="0" indent="0" algn="ctr">
                        <a:lnSpc>
                          <a:spcPct val="115000"/>
                        </a:lnSpc>
                        <a:spcAft>
                          <a:spcPts val="0"/>
                        </a:spcAft>
                        <a:buFont typeface="Arial" pitchFamily="34" charset="0"/>
                        <a:buNone/>
                      </a:pPr>
                      <a:r>
                        <a:rPr lang="pt-BR" sz="1600" b="1" kern="1200" dirty="0" smtClean="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CAPS-AD</a:t>
                      </a:r>
                      <a:endParaRPr lang="pt-BR" sz="1600" dirty="0">
                        <a:solidFill>
                          <a:schemeClr val="tx1"/>
                        </a:solidFill>
                        <a:effectLst>
                          <a:outerShdw blurRad="38100" dist="38100" dir="2700000" algn="tl">
                            <a:srgbClr val="000000">
                              <a:alpha val="43137"/>
                            </a:srgbClr>
                          </a:outerShdw>
                        </a:effectLst>
                        <a:latin typeface="Arial" panose="020B0604020202020204" pitchFamily="34" charset="0"/>
                        <a:ea typeface="Times New Roman"/>
                        <a:cs typeface="Arial" panose="020B0604020202020204" pitchFamily="34" charset="0"/>
                      </a:endParaRPr>
                    </a:p>
                  </a:txBody>
                  <a:tcPr marL="54495" marR="54495" marT="0" marB="0" anchor="ctr">
                    <a:solidFill>
                      <a:schemeClr val="accent3">
                        <a:lumMod val="20000"/>
                        <a:lumOff val="80000"/>
                      </a:schemeClr>
                    </a:solidFill>
                  </a:tcPr>
                </a:tc>
                <a:tc>
                  <a:txBody>
                    <a:bodyPr/>
                    <a:lstStyle/>
                    <a:p>
                      <a:pPr algn="ctr">
                        <a:lnSpc>
                          <a:spcPct val="115000"/>
                        </a:lnSpc>
                        <a:spcAft>
                          <a:spcPts val="0"/>
                        </a:spcAft>
                      </a:pPr>
                      <a:r>
                        <a:rPr lang="pt-BR" sz="1400" b="1" kern="1200" dirty="0" smtClean="0">
                          <a:solidFill>
                            <a:schemeClr val="tx1"/>
                          </a:solidFill>
                          <a:latin typeface="Arial" panose="020B0604020202020204" pitchFamily="34" charset="0"/>
                          <a:ea typeface="+mn-ea"/>
                          <a:cs typeface="Arial" panose="020B0604020202020204" pitchFamily="34" charset="0"/>
                        </a:rPr>
                        <a:t>Setembro/</a:t>
                      </a:r>
                    </a:p>
                    <a:p>
                      <a:pPr algn="ctr">
                        <a:lnSpc>
                          <a:spcPct val="115000"/>
                        </a:lnSpc>
                        <a:spcAft>
                          <a:spcPts val="0"/>
                        </a:spcAft>
                      </a:pPr>
                      <a:r>
                        <a:rPr lang="pt-BR" sz="1400" b="1" kern="1200" dirty="0" smtClean="0">
                          <a:solidFill>
                            <a:schemeClr val="tx1"/>
                          </a:solidFill>
                          <a:latin typeface="Arial" panose="020B0604020202020204" pitchFamily="34" charset="0"/>
                          <a:ea typeface="+mn-ea"/>
                          <a:cs typeface="Arial" panose="020B0604020202020204" pitchFamily="34" charset="0"/>
                        </a:rPr>
                        <a:t>2018 a Abril/2019</a:t>
                      </a:r>
                      <a:endParaRPr lang="pt-BR" sz="1400" b="1" dirty="0">
                        <a:solidFill>
                          <a:schemeClr val="tx1"/>
                        </a:solidFill>
                        <a:latin typeface="Arial" panose="020B0604020202020204" pitchFamily="34" charset="0"/>
                        <a:ea typeface="Times New Roman"/>
                        <a:cs typeface="Arial" panose="020B0604020202020204" pitchFamily="34" charset="0"/>
                      </a:endParaRPr>
                    </a:p>
                  </a:txBody>
                  <a:tcPr marL="68580" marR="68580" marT="0" marB="0" anchor="ctr">
                    <a:solidFill>
                      <a:schemeClr val="accent3">
                        <a:lumMod val="20000"/>
                        <a:lumOff val="80000"/>
                      </a:schemeClr>
                    </a:solidFill>
                  </a:tcPr>
                </a:tc>
                <a:tc>
                  <a:txBody>
                    <a:bodyPr/>
                    <a:lstStyle/>
                    <a:p>
                      <a:pPr algn="just">
                        <a:lnSpc>
                          <a:spcPct val="115000"/>
                        </a:lnSpc>
                        <a:spcAft>
                          <a:spcPts val="0"/>
                        </a:spcAft>
                      </a:pPr>
                      <a:r>
                        <a:rPr lang="pt-BR" sz="1400" kern="1200" dirty="0" smtClean="0">
                          <a:solidFill>
                            <a:schemeClr val="tx1"/>
                          </a:solidFill>
                          <a:latin typeface="Arial" panose="020B0604020202020204" pitchFamily="34" charset="0"/>
                          <a:ea typeface="+mn-ea"/>
                          <a:cs typeface="Arial" panose="020B0604020202020204" pitchFamily="34" charset="0"/>
                        </a:rPr>
                        <a:t>Auditoria de Acompanhamento quanto aos fatos apontados na Auditoria nº 98.</a:t>
                      </a:r>
                      <a:endParaRPr lang="pt-BR" sz="1400" b="0" dirty="0">
                        <a:solidFill>
                          <a:schemeClr val="tx1"/>
                        </a:solidFill>
                        <a:latin typeface="Arial" panose="020B0604020202020204" pitchFamily="34" charset="0"/>
                        <a:ea typeface="Times New Roman"/>
                        <a:cs typeface="Arial" panose="020B0604020202020204" pitchFamily="34" charset="0"/>
                      </a:endParaRPr>
                    </a:p>
                  </a:txBody>
                  <a:tcPr marL="68580" marR="68580" marT="0" marB="0" anchor="ctr">
                    <a:solidFill>
                      <a:schemeClr val="accent3">
                        <a:lumMod val="20000"/>
                        <a:lumOff val="80000"/>
                      </a:schemeClr>
                    </a:solidFill>
                  </a:tcPr>
                </a:tc>
                <a:tc>
                  <a:txBody>
                    <a:bodyPr/>
                    <a:lstStyle/>
                    <a:p>
                      <a:pPr algn="just"/>
                      <a:r>
                        <a:rPr lang="pt-BR" sz="1400" kern="1200" dirty="0" smtClean="0">
                          <a:solidFill>
                            <a:schemeClr val="tx1"/>
                          </a:solidFill>
                          <a:latin typeface="Arial" panose="020B0604020202020204" pitchFamily="34" charset="0"/>
                          <a:ea typeface="+mn-ea"/>
                          <a:cs typeface="Arial" panose="020B0604020202020204" pitchFamily="34" charset="0"/>
                        </a:rPr>
                        <a:t>Auditoria de Acompanhamento (Instrução Normativa nº 02/SMA-CG/SESAU, art. 3º, inciso IV, da Resolução SESAU nº 325, de 29 de dezembro de 2016, publicada no DIOGRANDE nº 4.762, de 30 de dezembro de 2016, determina que as auditorias de acompanhamento não devem gerar novas recomendações).</a:t>
                      </a:r>
                    </a:p>
                  </a:txBody>
                  <a:tcPr marL="54495" marR="54495" marT="0" marB="0" anchor="ctr">
                    <a:solidFill>
                      <a:schemeClr val="accent3">
                        <a:lumMod val="20000"/>
                        <a:lumOff val="80000"/>
                      </a:schemeClr>
                    </a:solidFill>
                  </a:tcPr>
                </a:tc>
                <a:tc>
                  <a:txBody>
                    <a:bodyPr/>
                    <a:lstStyle/>
                    <a:p>
                      <a:pPr algn="just"/>
                      <a:r>
                        <a:rPr lang="pt-BR" sz="1400" kern="1200" dirty="0" smtClean="0">
                          <a:solidFill>
                            <a:schemeClr val="tx1"/>
                          </a:solidFill>
                          <a:latin typeface="Arial" panose="020B0604020202020204" pitchFamily="34" charset="0"/>
                          <a:ea typeface="+mn-ea"/>
                          <a:cs typeface="Arial" panose="020B0604020202020204" pitchFamily="34" charset="0"/>
                        </a:rPr>
                        <a:t>Relatório final encaminhado ao Secretário de Saúde para providências e ao Conselho Municipal para conhecimento.</a:t>
                      </a:r>
                      <a:endParaRPr lang="pt-BR" sz="1400" dirty="0">
                        <a:solidFill>
                          <a:schemeClr val="tx1"/>
                        </a:solidFill>
                        <a:effectLst/>
                        <a:latin typeface="Arial" pitchFamily="34" charset="0"/>
                        <a:cs typeface="Arial" pitchFamily="34" charset="0"/>
                      </a:endParaRPr>
                    </a:p>
                  </a:txBody>
                  <a:tcPr marL="54495" marR="54495" marT="0" marB="0" anchor="ctr">
                    <a:solidFill>
                      <a:schemeClr val="accent3">
                        <a:lumMod val="20000"/>
                        <a:lumOff val="80000"/>
                      </a:schemeClr>
                    </a:solidFill>
                  </a:tcPr>
                </a:tc>
              </a:tr>
            </a:tbl>
          </a:graphicData>
        </a:graphic>
      </p:graphicFrame>
      <p:sp>
        <p:nvSpPr>
          <p:cNvPr id="10" name="CaixaDeTexto 9"/>
          <p:cNvSpPr txBox="1">
            <a:spLocks noChangeArrowheads="1"/>
          </p:cNvSpPr>
          <p:nvPr/>
        </p:nvSpPr>
        <p:spPr bwMode="auto">
          <a:xfrm>
            <a:off x="3311080" y="425450"/>
            <a:ext cx="5581402"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prstClr val="white"/>
                </a:solidFill>
              </a:rPr>
              <a:t>1° </a:t>
            </a:r>
            <a:r>
              <a:rPr lang="pt-BR" altLang="pt-BR" sz="2000" b="1" dirty="0">
                <a:solidFill>
                  <a:prstClr val="white"/>
                </a:solidFill>
              </a:rPr>
              <a:t>RELATÓRIO QUADRIMESTRAL </a:t>
            </a:r>
            <a:r>
              <a:rPr lang="pt-BR" altLang="pt-BR" sz="2000" b="1" dirty="0" smtClean="0">
                <a:solidFill>
                  <a:prstClr val="white"/>
                </a:solidFill>
              </a:rPr>
              <a:t>2019</a:t>
            </a:r>
            <a:endParaRPr lang="pt-BR" altLang="pt-BR" sz="2000" b="1" dirty="0">
              <a:solidFill>
                <a:prstClr val="white"/>
              </a:solidFill>
            </a:endParaRPr>
          </a:p>
        </p:txBody>
      </p:sp>
      <p:sp>
        <p:nvSpPr>
          <p:cNvPr id="9" name="Rectangle 36"/>
          <p:cNvSpPr>
            <a:spLocks noChangeArrowheads="1"/>
          </p:cNvSpPr>
          <p:nvPr/>
        </p:nvSpPr>
        <p:spPr bwMode="auto">
          <a:xfrm>
            <a:off x="300243" y="1081461"/>
            <a:ext cx="8592238" cy="338554"/>
          </a:xfrm>
          <a:prstGeom prst="rect">
            <a:avLst/>
          </a:prstGeom>
          <a:noFill/>
          <a:ln w="9525">
            <a:noFill/>
            <a:miter lim="800000"/>
            <a:headEnd/>
            <a:tailEnd/>
          </a:ln>
        </p:spPr>
        <p:txBody>
          <a:bodyPr wrap="square" anchor="ctr">
            <a:spAutoFit/>
          </a:bodyPr>
          <a:lstStyle/>
          <a:p>
            <a:pPr algn="ctr"/>
            <a:r>
              <a:rPr lang="pt-BR" altLang="pt-BR" sz="1600" b="1" u="sng" dirty="0" smtClean="0">
                <a:solidFill>
                  <a:prstClr val="black"/>
                </a:solidFill>
              </a:rPr>
              <a:t>AUDITORIAS REALIZADAS PELO COMPONENTE MUNICIPAL DE AUDITORIA</a:t>
            </a:r>
            <a:endParaRPr lang="pt-BR" altLang="pt-BR" sz="1600" dirty="0">
              <a:solidFill>
                <a:prstClr val="black"/>
              </a:solidFill>
            </a:endParaRPr>
          </a:p>
        </p:txBody>
      </p:sp>
    </p:spTree>
    <p:extLst>
      <p:ext uri="{BB962C8B-B14F-4D97-AF65-F5344CB8AC3E}">
        <p14:creationId xmlns:p14="http://schemas.microsoft.com/office/powerpoint/2010/main" val="4704978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11312" y="346075"/>
            <a:ext cx="9144000"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pic>
        <p:nvPicPr>
          <p:cNvPr id="41989" name="Picture 3"/>
          <p:cNvPicPr>
            <a:picLocks noChangeAspect="1" noChangeArrowheads="1"/>
          </p:cNvPicPr>
          <p:nvPr/>
        </p:nvPicPr>
        <p:blipFill>
          <a:blip r:embed="rId2" cstate="print">
            <a:lum bright="2000" contrast="-4000"/>
          </a:blip>
          <a:srcRect/>
          <a:stretch>
            <a:fillRect/>
          </a:stretch>
        </p:blipFill>
        <p:spPr bwMode="auto">
          <a:xfrm>
            <a:off x="228896" y="123691"/>
            <a:ext cx="2376959" cy="562244"/>
          </a:xfrm>
          <a:prstGeom prst="rect">
            <a:avLst/>
          </a:prstGeom>
          <a:noFill/>
          <a:ln w="9525">
            <a:noFill/>
            <a:miter lim="800000"/>
            <a:headEnd/>
            <a:tailEnd/>
          </a:ln>
        </p:spPr>
      </p:pic>
      <p:sp>
        <p:nvSpPr>
          <p:cNvPr id="8" name="Rectangle 37"/>
          <p:cNvSpPr>
            <a:spLocks noChangeArrowheads="1"/>
          </p:cNvSpPr>
          <p:nvPr/>
        </p:nvSpPr>
        <p:spPr bwMode="auto">
          <a:xfrm>
            <a:off x="6084169" y="1125492"/>
            <a:ext cx="2808312" cy="307975"/>
          </a:xfrm>
          <a:prstGeom prst="rect">
            <a:avLst/>
          </a:prstGeom>
          <a:noFill/>
          <a:ln w="9525">
            <a:solidFill>
              <a:schemeClr val="tx1"/>
            </a:solidFill>
            <a:miter lim="800000"/>
            <a:headEnd/>
            <a:tailEnd/>
          </a:ln>
        </p:spPr>
        <p:txBody>
          <a:bodyPr wrap="square" anchor="ctr">
            <a:spAutoFit/>
          </a:bodyPr>
          <a:lstStyle/>
          <a:p>
            <a:pPr algn="ctr"/>
            <a:r>
              <a:rPr lang="pt-BR" altLang="pt-BR" sz="1400" b="1" dirty="0" smtClean="0">
                <a:solidFill>
                  <a:prstClr val="black"/>
                </a:solidFill>
              </a:rPr>
              <a:t>ENCERRADAS</a:t>
            </a:r>
            <a:endParaRPr lang="pt-BR" altLang="pt-BR" sz="1400" dirty="0">
              <a:solidFill>
                <a:prstClr val="black"/>
              </a:solidFill>
            </a:endParaRPr>
          </a:p>
        </p:txBody>
      </p:sp>
      <p:graphicFrame>
        <p:nvGraphicFramePr>
          <p:cNvPr id="14" name="Tabela 13"/>
          <p:cNvGraphicFramePr>
            <a:graphicFrameLocks noGrp="1"/>
          </p:cNvGraphicFramePr>
          <p:nvPr>
            <p:extLst>
              <p:ext uri="{D42A27DB-BD31-4B8C-83A1-F6EECF244321}">
                <p14:modId xmlns:p14="http://schemas.microsoft.com/office/powerpoint/2010/main" val="4157909004"/>
              </p:ext>
            </p:extLst>
          </p:nvPr>
        </p:nvGraphicFramePr>
        <p:xfrm>
          <a:off x="228896" y="1556792"/>
          <a:ext cx="8735591" cy="5040560"/>
        </p:xfrm>
        <a:graphic>
          <a:graphicData uri="http://schemas.openxmlformats.org/drawingml/2006/table">
            <a:tbl>
              <a:tblPr firstRow="1" firstCol="1" bandRow="1">
                <a:tableStyleId>{93296810-A885-4BE3-A3E7-6D5BEEA58F35}</a:tableStyleId>
              </a:tblPr>
              <a:tblGrid>
                <a:gridCol w="964070"/>
                <a:gridCol w="915270"/>
                <a:gridCol w="1071289"/>
                <a:gridCol w="4094202"/>
                <a:gridCol w="1690760"/>
              </a:tblGrid>
              <a:tr h="616298">
                <a:tc>
                  <a:txBody>
                    <a:bodyPr/>
                    <a:lstStyle/>
                    <a:p>
                      <a:pPr algn="ctr">
                        <a:lnSpc>
                          <a:spcPct val="115000"/>
                        </a:lnSpc>
                        <a:spcAft>
                          <a:spcPts val="0"/>
                        </a:spcAft>
                      </a:pPr>
                      <a:r>
                        <a:rPr lang="pt-BR" sz="1200" dirty="0">
                          <a:solidFill>
                            <a:schemeClr val="tx1"/>
                          </a:solidFill>
                          <a:effectLst/>
                          <a:latin typeface="Arial" pitchFamily="34" charset="0"/>
                          <a:cs typeface="Arial" pitchFamily="34" charset="0"/>
                        </a:rPr>
                        <a:t>SERVIÇO AUDITADO</a:t>
                      </a:r>
                      <a:endParaRPr lang="pt-BR" sz="1200" dirty="0">
                        <a:solidFill>
                          <a:schemeClr val="tx1"/>
                        </a:solidFill>
                        <a:effectLst/>
                        <a:latin typeface="Arial" pitchFamily="34" charset="0"/>
                        <a:ea typeface="Times New Roman"/>
                        <a:cs typeface="Arial" pitchFamily="34" charset="0"/>
                      </a:endParaRPr>
                    </a:p>
                  </a:txBody>
                  <a:tcPr marL="54495" marR="54495" marT="0" marB="0" anchor="ctr">
                    <a:solidFill>
                      <a:schemeClr val="accent3">
                        <a:lumMod val="60000"/>
                        <a:lumOff val="40000"/>
                      </a:schemeClr>
                    </a:solidFill>
                  </a:tcPr>
                </a:tc>
                <a:tc>
                  <a:txBody>
                    <a:bodyPr/>
                    <a:lstStyle/>
                    <a:p>
                      <a:pPr algn="ctr">
                        <a:lnSpc>
                          <a:spcPct val="115000"/>
                        </a:lnSpc>
                        <a:spcAft>
                          <a:spcPts val="0"/>
                        </a:spcAft>
                      </a:pPr>
                      <a:r>
                        <a:rPr lang="pt-BR" sz="1200" dirty="0" smtClean="0">
                          <a:solidFill>
                            <a:schemeClr val="tx1"/>
                          </a:solidFill>
                          <a:effectLst/>
                          <a:latin typeface="Arial" pitchFamily="34" charset="0"/>
                          <a:ea typeface="Times New Roman"/>
                          <a:cs typeface="Arial" pitchFamily="34" charset="0"/>
                        </a:rPr>
                        <a:t>PERÍODO</a:t>
                      </a:r>
                      <a:endParaRPr lang="pt-BR" sz="1200" dirty="0">
                        <a:solidFill>
                          <a:schemeClr val="tx1"/>
                        </a:solidFill>
                        <a:effectLst/>
                        <a:latin typeface="Arial" pitchFamily="34" charset="0"/>
                        <a:ea typeface="Times New Roman"/>
                        <a:cs typeface="Arial" pitchFamily="34" charset="0"/>
                      </a:endParaRPr>
                    </a:p>
                  </a:txBody>
                  <a:tcPr marL="54495" marR="54495" marT="0" marB="0" anchor="ctr">
                    <a:solidFill>
                      <a:schemeClr val="accent3">
                        <a:lumMod val="60000"/>
                        <a:lumOff val="40000"/>
                      </a:schemeClr>
                    </a:solidFill>
                  </a:tcPr>
                </a:tc>
                <a:tc>
                  <a:txBody>
                    <a:bodyPr/>
                    <a:lstStyle/>
                    <a:p>
                      <a:pPr algn="ctr">
                        <a:lnSpc>
                          <a:spcPct val="115000"/>
                        </a:lnSpc>
                        <a:spcAft>
                          <a:spcPts val="0"/>
                        </a:spcAft>
                      </a:pPr>
                      <a:r>
                        <a:rPr lang="pt-BR" sz="1200" dirty="0">
                          <a:solidFill>
                            <a:schemeClr val="tx1"/>
                          </a:solidFill>
                          <a:effectLst/>
                          <a:latin typeface="Arial" pitchFamily="34" charset="0"/>
                          <a:cs typeface="Arial" pitchFamily="34" charset="0"/>
                        </a:rPr>
                        <a:t>FINALIDADE</a:t>
                      </a:r>
                      <a:endParaRPr lang="pt-BR" sz="1200" dirty="0">
                        <a:solidFill>
                          <a:schemeClr val="tx1"/>
                        </a:solidFill>
                        <a:effectLst/>
                        <a:latin typeface="Arial" pitchFamily="34" charset="0"/>
                        <a:ea typeface="Times New Roman"/>
                        <a:cs typeface="Arial" pitchFamily="34" charset="0"/>
                      </a:endParaRPr>
                    </a:p>
                  </a:txBody>
                  <a:tcPr marL="54495" marR="54495" marT="0" marB="0" anchor="ctr">
                    <a:solidFill>
                      <a:schemeClr val="accent3">
                        <a:lumMod val="60000"/>
                        <a:lumOff val="40000"/>
                      </a:schemeClr>
                    </a:solidFill>
                  </a:tcPr>
                </a:tc>
                <a:tc>
                  <a:txBody>
                    <a:bodyPr/>
                    <a:lstStyle/>
                    <a:p>
                      <a:pPr algn="ctr">
                        <a:lnSpc>
                          <a:spcPct val="115000"/>
                        </a:lnSpc>
                        <a:spcAft>
                          <a:spcPts val="0"/>
                        </a:spcAft>
                      </a:pPr>
                      <a:r>
                        <a:rPr lang="pt-BR" sz="1200" dirty="0" smtClean="0">
                          <a:solidFill>
                            <a:schemeClr val="tx1"/>
                          </a:solidFill>
                          <a:effectLst/>
                          <a:latin typeface="Arial" pitchFamily="34" charset="0"/>
                          <a:ea typeface="Times New Roman"/>
                          <a:cs typeface="Arial" pitchFamily="34" charset="0"/>
                        </a:rPr>
                        <a:t>PRINCIPAIS RECOMENDAÇÕES</a:t>
                      </a:r>
                      <a:endParaRPr lang="pt-BR" sz="1200" dirty="0">
                        <a:solidFill>
                          <a:schemeClr val="tx1"/>
                        </a:solidFill>
                        <a:effectLst/>
                        <a:latin typeface="Arial" pitchFamily="34" charset="0"/>
                        <a:ea typeface="Times New Roman"/>
                        <a:cs typeface="Arial" pitchFamily="34" charset="0"/>
                      </a:endParaRPr>
                    </a:p>
                  </a:txBody>
                  <a:tcPr marL="54495" marR="54495" marT="0" marB="0" anchor="ctr">
                    <a:solidFill>
                      <a:schemeClr val="accent3">
                        <a:lumMod val="60000"/>
                        <a:lumOff val="40000"/>
                      </a:schemeClr>
                    </a:solidFill>
                  </a:tcPr>
                </a:tc>
                <a:tc>
                  <a:txBody>
                    <a:bodyPr/>
                    <a:lstStyle/>
                    <a:p>
                      <a:pPr algn="ctr">
                        <a:lnSpc>
                          <a:spcPct val="115000"/>
                        </a:lnSpc>
                        <a:spcAft>
                          <a:spcPts val="0"/>
                        </a:spcAft>
                      </a:pPr>
                      <a:r>
                        <a:rPr lang="pt-BR" sz="1200" dirty="0" smtClean="0">
                          <a:solidFill>
                            <a:schemeClr val="tx1"/>
                          </a:solidFill>
                          <a:effectLst/>
                          <a:latin typeface="Arial" pitchFamily="34" charset="0"/>
                          <a:ea typeface="Times New Roman"/>
                          <a:cs typeface="Arial" pitchFamily="34" charset="0"/>
                        </a:rPr>
                        <a:t>ENCAMINHAMENTOS</a:t>
                      </a:r>
                      <a:endParaRPr lang="pt-BR" sz="1200" dirty="0">
                        <a:solidFill>
                          <a:schemeClr val="tx1"/>
                        </a:solidFill>
                        <a:effectLst/>
                        <a:latin typeface="Arial" pitchFamily="34" charset="0"/>
                        <a:ea typeface="Times New Roman"/>
                        <a:cs typeface="Arial" pitchFamily="34" charset="0"/>
                      </a:endParaRPr>
                    </a:p>
                  </a:txBody>
                  <a:tcPr marL="54495" marR="54495" marT="0" marB="0" anchor="ctr">
                    <a:solidFill>
                      <a:schemeClr val="accent3">
                        <a:lumMod val="60000"/>
                        <a:lumOff val="40000"/>
                      </a:schemeClr>
                    </a:solidFill>
                  </a:tcPr>
                </a:tc>
              </a:tr>
              <a:tr h="4424262">
                <a:tc>
                  <a:txBody>
                    <a:bodyPr/>
                    <a:lstStyle/>
                    <a:p>
                      <a:pPr marL="0" indent="0" algn="ctr">
                        <a:lnSpc>
                          <a:spcPct val="115000"/>
                        </a:lnSpc>
                        <a:spcAft>
                          <a:spcPts val="0"/>
                        </a:spcAft>
                        <a:buFont typeface="Arial" pitchFamily="34" charset="0"/>
                        <a:buNone/>
                      </a:pPr>
                      <a:r>
                        <a:rPr lang="pt-BR" sz="1600" b="1" kern="1200" dirty="0"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rPr>
                        <a:t>SESAU</a:t>
                      </a:r>
                      <a:endParaRPr lang="pt-BR" sz="1600" b="0" dirty="0" smtClean="0">
                        <a:solidFill>
                          <a:schemeClr val="tx1"/>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54495" marR="54495" marT="0" marB="0" anchor="ctr">
                    <a:solidFill>
                      <a:schemeClr val="accent3">
                        <a:lumMod val="20000"/>
                        <a:lumOff val="80000"/>
                      </a:schemeClr>
                    </a:solidFill>
                  </a:tcPr>
                </a:tc>
                <a:tc>
                  <a:txBody>
                    <a:bodyPr/>
                    <a:lstStyle/>
                    <a:p>
                      <a:pPr algn="ctr">
                        <a:lnSpc>
                          <a:spcPct val="115000"/>
                        </a:lnSpc>
                        <a:spcAft>
                          <a:spcPts val="0"/>
                        </a:spcAft>
                      </a:pPr>
                      <a:r>
                        <a:rPr lang="pt-BR" sz="1200" b="1" kern="1200" dirty="0" smtClean="0">
                          <a:solidFill>
                            <a:schemeClr val="tx1"/>
                          </a:solidFill>
                          <a:latin typeface="Arial" pitchFamily="34" charset="0"/>
                          <a:ea typeface="+mn-ea"/>
                          <a:cs typeface="Arial" pitchFamily="34" charset="0"/>
                        </a:rPr>
                        <a:t>Outubro/ 2018 a Abril/2019</a:t>
                      </a:r>
                      <a:endParaRPr lang="pt-BR" sz="1200" b="1" dirty="0">
                        <a:solidFill>
                          <a:schemeClr val="tx1"/>
                        </a:solidFill>
                        <a:latin typeface="Arial" pitchFamily="34" charset="0"/>
                        <a:ea typeface="Times New Roman"/>
                        <a:cs typeface="Arial" pitchFamily="34" charset="0"/>
                      </a:endParaRPr>
                    </a:p>
                  </a:txBody>
                  <a:tcPr marL="68580" marR="68580" marT="0" marB="0" anchor="ctr">
                    <a:solidFill>
                      <a:schemeClr val="accent3">
                        <a:lumMod val="20000"/>
                        <a:lumOff val="80000"/>
                      </a:schemeClr>
                    </a:solidFill>
                  </a:tcPr>
                </a:tc>
                <a:tc>
                  <a:txBody>
                    <a:bodyPr/>
                    <a:lstStyle/>
                    <a:p>
                      <a:pPr algn="just">
                        <a:lnSpc>
                          <a:spcPct val="115000"/>
                        </a:lnSpc>
                        <a:spcAft>
                          <a:spcPts val="0"/>
                        </a:spcAft>
                      </a:pPr>
                      <a:r>
                        <a:rPr lang="pt-BR" sz="1200" kern="1200" dirty="0" smtClean="0">
                          <a:solidFill>
                            <a:schemeClr val="tx1"/>
                          </a:solidFill>
                          <a:latin typeface="Arial" pitchFamily="34" charset="0"/>
                          <a:ea typeface="+mn-ea"/>
                          <a:cs typeface="Arial" pitchFamily="34" charset="0"/>
                        </a:rPr>
                        <a:t>Verificar as informações constantes no Relatório Anual de Gestão 2015</a:t>
                      </a:r>
                      <a:endParaRPr lang="pt-BR" sz="1200" b="0" dirty="0">
                        <a:solidFill>
                          <a:schemeClr val="tx1"/>
                        </a:solidFill>
                        <a:latin typeface="Arial" pitchFamily="34" charset="0"/>
                        <a:ea typeface="Times New Roman"/>
                        <a:cs typeface="Arial" pitchFamily="34" charset="0"/>
                      </a:endParaRPr>
                    </a:p>
                  </a:txBody>
                  <a:tcPr marL="68580" marR="68580" marT="0" marB="0" anchor="ctr">
                    <a:solidFill>
                      <a:schemeClr val="accent3">
                        <a:lumMod val="20000"/>
                        <a:lumOff val="80000"/>
                      </a:schemeClr>
                    </a:solidFill>
                  </a:tcPr>
                </a:tc>
                <a:tc>
                  <a:txBody>
                    <a:bodyPr/>
                    <a:lstStyle/>
                    <a:p>
                      <a:pPr algn="just"/>
                      <a:r>
                        <a:rPr lang="pt-BR" sz="1200" b="1" kern="1200" dirty="0" smtClean="0">
                          <a:solidFill>
                            <a:schemeClr val="tx1"/>
                          </a:solidFill>
                          <a:latin typeface="Arial" pitchFamily="34" charset="0"/>
                          <a:ea typeface="+mn-ea"/>
                          <a:cs typeface="Arial" pitchFamily="34" charset="0"/>
                        </a:rPr>
                        <a:t>- </a:t>
                      </a:r>
                      <a:r>
                        <a:rPr lang="pt-BR" sz="1200" kern="1200" dirty="0" smtClean="0">
                          <a:solidFill>
                            <a:schemeClr val="tx1"/>
                          </a:solidFill>
                          <a:latin typeface="Arial" pitchFamily="34" charset="0"/>
                          <a:ea typeface="+mn-ea"/>
                          <a:cs typeface="Arial" pitchFamily="34" charset="0"/>
                        </a:rPr>
                        <a:t>Encaminhar a Programação Anual de Saúde (PAS) antes da data do encaminhamento da LDO do exercício correspondente (Portaria de Consolidação GM/MS n°</a:t>
                      </a:r>
                      <a:r>
                        <a:rPr lang="pt-BR" sz="1200" kern="1200" baseline="0" dirty="0" smtClean="0">
                          <a:solidFill>
                            <a:schemeClr val="tx1"/>
                          </a:solidFill>
                          <a:latin typeface="Arial" pitchFamily="34" charset="0"/>
                          <a:ea typeface="+mn-ea"/>
                          <a:cs typeface="Arial" pitchFamily="34" charset="0"/>
                        </a:rPr>
                        <a:t> 1</a:t>
                      </a:r>
                      <a:r>
                        <a:rPr lang="pt-BR" sz="1200" kern="1200" dirty="0" smtClean="0">
                          <a:solidFill>
                            <a:schemeClr val="tx1"/>
                          </a:solidFill>
                          <a:latin typeface="Arial" pitchFamily="34" charset="0"/>
                          <a:ea typeface="+mn-ea"/>
                          <a:cs typeface="Arial" pitchFamily="34" charset="0"/>
                        </a:rPr>
                        <a:t>/2017).</a:t>
                      </a:r>
                    </a:p>
                    <a:p>
                      <a:pPr algn="just"/>
                      <a:r>
                        <a:rPr lang="pt-BR" sz="1200" b="1" kern="1200" dirty="0" smtClean="0">
                          <a:solidFill>
                            <a:schemeClr val="tx1"/>
                          </a:solidFill>
                          <a:latin typeface="Arial" pitchFamily="34" charset="0"/>
                          <a:ea typeface="+mn-ea"/>
                          <a:cs typeface="Arial" pitchFamily="34" charset="0"/>
                        </a:rPr>
                        <a:t> </a:t>
                      </a:r>
                      <a:endParaRPr lang="pt-BR" sz="1200" kern="1200" dirty="0" smtClean="0">
                        <a:solidFill>
                          <a:schemeClr val="tx1"/>
                        </a:solidFill>
                        <a:latin typeface="Arial" pitchFamily="34" charset="0"/>
                        <a:ea typeface="+mn-ea"/>
                        <a:cs typeface="Arial" pitchFamily="34" charset="0"/>
                      </a:endParaRPr>
                    </a:p>
                    <a:p>
                      <a:pPr algn="just">
                        <a:buFontTx/>
                        <a:buChar char="-"/>
                      </a:pPr>
                      <a:r>
                        <a:rPr lang="pt-BR" sz="1200" kern="1200" dirty="0" smtClean="0">
                          <a:solidFill>
                            <a:schemeClr val="tx1"/>
                          </a:solidFill>
                          <a:latin typeface="Arial" pitchFamily="34" charset="0"/>
                          <a:ea typeface="+mn-ea"/>
                          <a:cs typeface="Arial" pitchFamily="34" charset="0"/>
                        </a:rPr>
                        <a:t>Cumprir o artigo 97 da Portaria de Consolidação GM/MS n.° 1/2017, que dispõe que a PAS deve conter:</a:t>
                      </a:r>
                    </a:p>
                    <a:p>
                      <a:pPr algn="just">
                        <a:buFontTx/>
                        <a:buNone/>
                      </a:pPr>
                      <a:r>
                        <a:rPr lang="pt-BR" sz="1200" kern="1200" dirty="0" smtClean="0">
                          <a:solidFill>
                            <a:schemeClr val="tx1"/>
                          </a:solidFill>
                          <a:latin typeface="Arial" pitchFamily="34" charset="0"/>
                          <a:ea typeface="+mn-ea"/>
                          <a:cs typeface="Arial" pitchFamily="34" charset="0"/>
                        </a:rPr>
                        <a:t>ações que garantirão o alcance dos objetivos e o cumprimento das metas do Plano de Saúde; identificação dos indicadores que serão utilizados para o monitoramento da PAS</a:t>
                      </a:r>
                      <a:r>
                        <a:rPr lang="pt-BR" sz="1200" kern="1200" baseline="0" dirty="0" smtClean="0">
                          <a:solidFill>
                            <a:schemeClr val="tx1"/>
                          </a:solidFill>
                          <a:latin typeface="Arial" pitchFamily="34" charset="0"/>
                          <a:ea typeface="+mn-ea"/>
                          <a:cs typeface="Arial" pitchFamily="34" charset="0"/>
                        </a:rPr>
                        <a:t>; </a:t>
                      </a:r>
                      <a:r>
                        <a:rPr lang="pt-BR" sz="1200" kern="1200" dirty="0" smtClean="0">
                          <a:solidFill>
                            <a:schemeClr val="tx1"/>
                          </a:solidFill>
                          <a:latin typeface="Arial" pitchFamily="34" charset="0"/>
                          <a:ea typeface="+mn-ea"/>
                          <a:cs typeface="Arial" pitchFamily="34" charset="0"/>
                        </a:rPr>
                        <a:t>e previsão da alocação dos recursos orçamentários necessários ao cumprimento da PAS.</a:t>
                      </a:r>
                    </a:p>
                    <a:p>
                      <a:pPr algn="just"/>
                      <a:r>
                        <a:rPr lang="pt-BR" sz="1200" b="1" kern="1200" dirty="0" smtClean="0">
                          <a:solidFill>
                            <a:schemeClr val="tx1"/>
                          </a:solidFill>
                          <a:latin typeface="Arial" pitchFamily="34" charset="0"/>
                          <a:ea typeface="+mn-ea"/>
                          <a:cs typeface="Arial" pitchFamily="34" charset="0"/>
                        </a:rPr>
                        <a:t> </a:t>
                      </a:r>
                      <a:endParaRPr lang="pt-BR" sz="1200" kern="1200" dirty="0" smtClean="0">
                        <a:solidFill>
                          <a:schemeClr val="tx1"/>
                        </a:solidFill>
                        <a:latin typeface="Arial" pitchFamily="34" charset="0"/>
                        <a:ea typeface="+mn-ea"/>
                        <a:cs typeface="Arial" pitchFamily="34" charset="0"/>
                      </a:endParaRPr>
                    </a:p>
                    <a:p>
                      <a:pPr algn="just"/>
                      <a:r>
                        <a:rPr lang="pt-BR" sz="1200" b="1" kern="1200" dirty="0" smtClean="0">
                          <a:solidFill>
                            <a:schemeClr val="tx1"/>
                          </a:solidFill>
                          <a:latin typeface="Arial" pitchFamily="34" charset="0"/>
                          <a:ea typeface="+mn-ea"/>
                          <a:cs typeface="Arial" pitchFamily="34" charset="0"/>
                        </a:rPr>
                        <a:t>-</a:t>
                      </a:r>
                      <a:r>
                        <a:rPr lang="pt-BR" sz="1200" kern="1200" dirty="0" smtClean="0">
                          <a:solidFill>
                            <a:schemeClr val="tx1"/>
                          </a:solidFill>
                          <a:latin typeface="Arial" pitchFamily="34" charset="0"/>
                          <a:ea typeface="+mn-ea"/>
                          <a:cs typeface="Arial" pitchFamily="34" charset="0"/>
                        </a:rPr>
                        <a:t>Disponibilizar no SARGSUS a versão da PAS aprovada pelo Conselho Municipal de Saúde</a:t>
                      </a:r>
                      <a:r>
                        <a:rPr lang="pt-BR" sz="1200" kern="1200" baseline="0" dirty="0" smtClean="0">
                          <a:solidFill>
                            <a:schemeClr val="tx1"/>
                          </a:solidFill>
                          <a:latin typeface="Arial" pitchFamily="34" charset="0"/>
                          <a:ea typeface="+mn-ea"/>
                          <a:cs typeface="Arial" pitchFamily="34" charset="0"/>
                        </a:rPr>
                        <a:t> (</a:t>
                      </a:r>
                      <a:r>
                        <a:rPr lang="pt-BR" sz="1200" kern="1200" dirty="0" smtClean="0">
                          <a:solidFill>
                            <a:schemeClr val="tx1"/>
                          </a:solidFill>
                          <a:latin typeface="Arial" pitchFamily="34" charset="0"/>
                          <a:ea typeface="+mn-ea"/>
                          <a:cs typeface="Arial" pitchFamily="34" charset="0"/>
                        </a:rPr>
                        <a:t>Portaria de Consolidação n° 01/2017).</a:t>
                      </a:r>
                    </a:p>
                    <a:p>
                      <a:pPr algn="just"/>
                      <a:r>
                        <a:rPr lang="pt-BR" sz="1200" b="1" kern="1200" dirty="0" smtClean="0">
                          <a:solidFill>
                            <a:schemeClr val="tx1"/>
                          </a:solidFill>
                          <a:latin typeface="Arial" pitchFamily="34" charset="0"/>
                          <a:ea typeface="+mn-ea"/>
                          <a:cs typeface="Arial" pitchFamily="34" charset="0"/>
                        </a:rPr>
                        <a:t> </a:t>
                      </a:r>
                      <a:endParaRPr lang="pt-BR" sz="1200" kern="1200" dirty="0" smtClean="0">
                        <a:solidFill>
                          <a:schemeClr val="tx1"/>
                        </a:solidFill>
                        <a:latin typeface="Arial" pitchFamily="34" charset="0"/>
                        <a:ea typeface="+mn-ea"/>
                        <a:cs typeface="Arial" pitchFamily="34" charset="0"/>
                      </a:endParaRPr>
                    </a:p>
                    <a:p>
                      <a:pPr algn="just"/>
                      <a:r>
                        <a:rPr lang="pt-BR" sz="1200" b="1" kern="1200" dirty="0" smtClean="0">
                          <a:solidFill>
                            <a:schemeClr val="tx1"/>
                          </a:solidFill>
                          <a:latin typeface="Arial" pitchFamily="34" charset="0"/>
                          <a:ea typeface="+mn-ea"/>
                          <a:cs typeface="Arial" pitchFamily="34" charset="0"/>
                        </a:rPr>
                        <a:t> -</a:t>
                      </a:r>
                      <a:r>
                        <a:rPr lang="pt-BR" sz="1200" kern="1200" dirty="0" smtClean="0">
                          <a:solidFill>
                            <a:schemeClr val="tx1"/>
                          </a:solidFill>
                          <a:latin typeface="Arial" pitchFamily="34" charset="0"/>
                          <a:ea typeface="+mn-ea"/>
                          <a:cs typeface="Arial" pitchFamily="34" charset="0"/>
                        </a:rPr>
                        <a:t>Apresentar registros fidedignos dos dados no SIOPS, nos prazos definidos, conforme determinado no parágrafo 2º do artigo 39 da Lei Complementar n.° 141 de 13/01/2012.</a:t>
                      </a:r>
                    </a:p>
                    <a:p>
                      <a:pPr marL="0" marR="0" indent="0" algn="just" defTabSz="914400" rtl="0" eaLnBrk="1" fontAlgn="auto" latinLnBrk="0" hangingPunct="1">
                        <a:lnSpc>
                          <a:spcPct val="115000"/>
                        </a:lnSpc>
                        <a:spcBef>
                          <a:spcPts val="0"/>
                        </a:spcBef>
                        <a:spcAft>
                          <a:spcPts val="0"/>
                        </a:spcAft>
                        <a:buClrTx/>
                        <a:buSzTx/>
                        <a:buFont typeface="Arial" pitchFamily="34" charset="0"/>
                        <a:buNone/>
                        <a:tabLst>
                          <a:tab pos="173038" algn="l"/>
                        </a:tabLst>
                        <a:defRPr/>
                      </a:pPr>
                      <a:endParaRPr lang="pt-BR" sz="1200" kern="1200" dirty="0" smtClean="0">
                        <a:solidFill>
                          <a:schemeClr val="tx1"/>
                        </a:solidFill>
                        <a:latin typeface="Arial" pitchFamily="34" charset="0"/>
                        <a:ea typeface="+mn-ea"/>
                        <a:cs typeface="Arial" pitchFamily="34" charset="0"/>
                      </a:endParaRPr>
                    </a:p>
                  </a:txBody>
                  <a:tcPr marL="54495" marR="54495" marT="0" marB="0" anchor="ctr">
                    <a:solidFill>
                      <a:schemeClr val="accent3">
                        <a:lumMod val="20000"/>
                        <a:lumOff val="80000"/>
                      </a:schemeClr>
                    </a:solidFill>
                  </a:tcPr>
                </a:tc>
                <a:tc>
                  <a:txBody>
                    <a:bodyPr/>
                    <a:lstStyle/>
                    <a:p>
                      <a:pPr algn="just">
                        <a:tabLst/>
                      </a:pPr>
                      <a:r>
                        <a:rPr lang="pt-BR" sz="1200" kern="1200" dirty="0" smtClean="0">
                          <a:solidFill>
                            <a:schemeClr val="tx1"/>
                          </a:solidFill>
                          <a:latin typeface="Arial" pitchFamily="34" charset="0"/>
                          <a:ea typeface="+mn-ea"/>
                          <a:cs typeface="Arial" pitchFamily="34" charset="0"/>
                        </a:rPr>
                        <a:t>Relatório final encaminhado ao Secretário de Saúde para providências e ao Conselho Municipal de Saúde para ciência.</a:t>
                      </a:r>
                      <a:endParaRPr lang="pt-BR" sz="1200" dirty="0">
                        <a:solidFill>
                          <a:schemeClr val="tx1"/>
                        </a:solidFill>
                        <a:effectLst/>
                        <a:latin typeface="Arial" pitchFamily="34" charset="0"/>
                        <a:cs typeface="Arial" pitchFamily="34" charset="0"/>
                      </a:endParaRPr>
                    </a:p>
                  </a:txBody>
                  <a:tcPr marL="54495" marR="54495" marT="0" marB="0" anchor="ctr">
                    <a:solidFill>
                      <a:schemeClr val="accent3">
                        <a:lumMod val="20000"/>
                        <a:lumOff val="80000"/>
                      </a:schemeClr>
                    </a:solidFill>
                  </a:tcPr>
                </a:tc>
              </a:tr>
            </a:tbl>
          </a:graphicData>
        </a:graphic>
      </p:graphicFrame>
      <p:sp>
        <p:nvSpPr>
          <p:cNvPr id="10" name="CaixaDeTexto 9"/>
          <p:cNvSpPr txBox="1">
            <a:spLocks noChangeArrowheads="1"/>
          </p:cNvSpPr>
          <p:nvPr/>
        </p:nvSpPr>
        <p:spPr bwMode="auto">
          <a:xfrm>
            <a:off x="3178223" y="285885"/>
            <a:ext cx="5714258"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prstClr val="white"/>
                </a:solidFill>
              </a:rPr>
              <a:t>1° </a:t>
            </a:r>
            <a:r>
              <a:rPr lang="pt-BR" altLang="pt-BR" sz="2000" b="1" dirty="0">
                <a:solidFill>
                  <a:prstClr val="white"/>
                </a:solidFill>
              </a:rPr>
              <a:t>RELATÓRIO QUADRIMESTRAL </a:t>
            </a:r>
            <a:r>
              <a:rPr lang="pt-BR" altLang="pt-BR" sz="2000" b="1" dirty="0" smtClean="0">
                <a:solidFill>
                  <a:prstClr val="white"/>
                </a:solidFill>
              </a:rPr>
              <a:t>2019</a:t>
            </a:r>
            <a:endParaRPr lang="pt-BR" altLang="pt-BR" sz="2000" b="1" dirty="0">
              <a:solidFill>
                <a:prstClr val="white"/>
              </a:solidFill>
            </a:endParaRPr>
          </a:p>
        </p:txBody>
      </p:sp>
      <p:sp>
        <p:nvSpPr>
          <p:cNvPr id="9" name="Rectangle 36"/>
          <p:cNvSpPr>
            <a:spLocks noChangeArrowheads="1"/>
          </p:cNvSpPr>
          <p:nvPr/>
        </p:nvSpPr>
        <p:spPr bwMode="auto">
          <a:xfrm>
            <a:off x="228897" y="786938"/>
            <a:ext cx="8663584" cy="338554"/>
          </a:xfrm>
          <a:prstGeom prst="rect">
            <a:avLst/>
          </a:prstGeom>
          <a:noFill/>
          <a:ln w="9525">
            <a:noFill/>
            <a:miter lim="800000"/>
            <a:headEnd/>
            <a:tailEnd/>
          </a:ln>
        </p:spPr>
        <p:txBody>
          <a:bodyPr wrap="square" anchor="ctr">
            <a:spAutoFit/>
          </a:bodyPr>
          <a:lstStyle/>
          <a:p>
            <a:pPr algn="ctr"/>
            <a:r>
              <a:rPr lang="pt-BR" altLang="pt-BR" sz="1600" b="1" u="sng" dirty="0" smtClean="0">
                <a:solidFill>
                  <a:prstClr val="black"/>
                </a:solidFill>
              </a:rPr>
              <a:t>AUDITORIAS REALIZADAS PELO COMPONENTE MUNICIPAL DE AUDITORIA</a:t>
            </a:r>
            <a:endParaRPr lang="pt-BR" altLang="pt-BR" sz="1600" dirty="0">
              <a:solidFill>
                <a:prstClr val="black"/>
              </a:solidFill>
            </a:endParaRPr>
          </a:p>
        </p:txBody>
      </p:sp>
    </p:spTree>
    <p:extLst>
      <p:ext uri="{BB962C8B-B14F-4D97-AF65-F5344CB8AC3E}">
        <p14:creationId xmlns:p14="http://schemas.microsoft.com/office/powerpoint/2010/main" val="24300507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88196"/>
            <a:ext cx="9144000"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pic>
        <p:nvPicPr>
          <p:cNvPr id="41989" name="Picture 3"/>
          <p:cNvPicPr>
            <a:picLocks noChangeAspect="1" noChangeArrowheads="1"/>
          </p:cNvPicPr>
          <p:nvPr/>
        </p:nvPicPr>
        <p:blipFill>
          <a:blip r:embed="rId3" cstate="print">
            <a:lum bright="2000" contrast="-4000"/>
          </a:blip>
          <a:srcRect/>
          <a:stretch>
            <a:fillRect/>
          </a:stretch>
        </p:blipFill>
        <p:spPr bwMode="auto">
          <a:xfrm>
            <a:off x="217689" y="151677"/>
            <a:ext cx="2624138" cy="540473"/>
          </a:xfrm>
          <a:prstGeom prst="rect">
            <a:avLst/>
          </a:prstGeom>
          <a:noFill/>
          <a:ln w="9525">
            <a:noFill/>
            <a:miter lim="800000"/>
            <a:headEnd/>
            <a:tailEnd/>
          </a:ln>
        </p:spPr>
      </p:pic>
      <p:sp>
        <p:nvSpPr>
          <p:cNvPr id="8" name="Rectangle 37"/>
          <p:cNvSpPr>
            <a:spLocks noChangeArrowheads="1"/>
          </p:cNvSpPr>
          <p:nvPr/>
        </p:nvSpPr>
        <p:spPr bwMode="auto">
          <a:xfrm>
            <a:off x="6158441" y="1288502"/>
            <a:ext cx="2714625" cy="307975"/>
          </a:xfrm>
          <a:prstGeom prst="rect">
            <a:avLst/>
          </a:prstGeom>
          <a:noFill/>
          <a:ln w="9525">
            <a:solidFill>
              <a:schemeClr val="tx1"/>
            </a:solidFill>
            <a:miter lim="800000"/>
            <a:headEnd/>
            <a:tailEnd/>
          </a:ln>
        </p:spPr>
        <p:txBody>
          <a:bodyPr anchor="ctr">
            <a:spAutoFit/>
          </a:bodyPr>
          <a:lstStyle/>
          <a:p>
            <a:pPr algn="ctr"/>
            <a:r>
              <a:rPr lang="pt-BR" altLang="pt-BR" sz="1400" b="1" dirty="0" smtClean="0">
                <a:solidFill>
                  <a:prstClr val="black"/>
                </a:solidFill>
              </a:rPr>
              <a:t>ENCERRADAS</a:t>
            </a:r>
            <a:endParaRPr lang="pt-BR" altLang="pt-BR" sz="1400" dirty="0">
              <a:solidFill>
                <a:prstClr val="black"/>
              </a:solidFill>
            </a:endParaRPr>
          </a:p>
        </p:txBody>
      </p:sp>
      <p:graphicFrame>
        <p:nvGraphicFramePr>
          <p:cNvPr id="14" name="Tabela 13"/>
          <p:cNvGraphicFramePr>
            <a:graphicFrameLocks noGrp="1"/>
          </p:cNvGraphicFramePr>
          <p:nvPr>
            <p:extLst>
              <p:ext uri="{D42A27DB-BD31-4B8C-83A1-F6EECF244321}">
                <p14:modId xmlns:p14="http://schemas.microsoft.com/office/powerpoint/2010/main" val="1673023940"/>
              </p:ext>
            </p:extLst>
          </p:nvPr>
        </p:nvGraphicFramePr>
        <p:xfrm>
          <a:off x="278472" y="1916832"/>
          <a:ext cx="8643047" cy="4320480"/>
        </p:xfrm>
        <a:graphic>
          <a:graphicData uri="http://schemas.openxmlformats.org/drawingml/2006/table">
            <a:tbl>
              <a:tblPr firstRow="1" firstCol="1" bandRow="1">
                <a:tableStyleId>{93296810-A885-4BE3-A3E7-6D5BEEA58F35}</a:tableStyleId>
              </a:tblPr>
              <a:tblGrid>
                <a:gridCol w="1414146"/>
                <a:gridCol w="1285884"/>
                <a:gridCol w="1427050"/>
                <a:gridCol w="2787792"/>
                <a:gridCol w="1728175"/>
              </a:tblGrid>
              <a:tr h="804728">
                <a:tc>
                  <a:txBody>
                    <a:bodyPr/>
                    <a:lstStyle/>
                    <a:p>
                      <a:pPr algn="ctr">
                        <a:lnSpc>
                          <a:spcPct val="115000"/>
                        </a:lnSpc>
                        <a:spcAft>
                          <a:spcPts val="0"/>
                        </a:spcAft>
                      </a:pPr>
                      <a:r>
                        <a:rPr lang="pt-BR" sz="1200" dirty="0">
                          <a:solidFill>
                            <a:schemeClr val="tx1"/>
                          </a:solidFill>
                          <a:effectLst/>
                          <a:latin typeface="Arial" pitchFamily="34" charset="0"/>
                          <a:cs typeface="Arial" pitchFamily="34" charset="0"/>
                        </a:rPr>
                        <a:t>SERVIÇO AUDITADO</a:t>
                      </a:r>
                      <a:endParaRPr lang="pt-BR" sz="1200" dirty="0">
                        <a:solidFill>
                          <a:schemeClr val="tx1"/>
                        </a:solidFill>
                        <a:effectLst/>
                        <a:latin typeface="Arial" pitchFamily="34" charset="0"/>
                        <a:ea typeface="Times New Roman"/>
                        <a:cs typeface="Arial" pitchFamily="34" charset="0"/>
                      </a:endParaRPr>
                    </a:p>
                  </a:txBody>
                  <a:tcPr marL="54495" marR="54495" marT="0" marB="0" anchor="ctr">
                    <a:solidFill>
                      <a:schemeClr val="accent3">
                        <a:lumMod val="60000"/>
                        <a:lumOff val="40000"/>
                      </a:schemeClr>
                    </a:solidFill>
                  </a:tcPr>
                </a:tc>
                <a:tc>
                  <a:txBody>
                    <a:bodyPr/>
                    <a:lstStyle/>
                    <a:p>
                      <a:pPr algn="ctr">
                        <a:lnSpc>
                          <a:spcPct val="115000"/>
                        </a:lnSpc>
                        <a:spcAft>
                          <a:spcPts val="0"/>
                        </a:spcAft>
                      </a:pPr>
                      <a:r>
                        <a:rPr lang="pt-BR" sz="1200" dirty="0" smtClean="0">
                          <a:solidFill>
                            <a:schemeClr val="tx1"/>
                          </a:solidFill>
                          <a:effectLst/>
                          <a:latin typeface="Arial" pitchFamily="34" charset="0"/>
                          <a:ea typeface="Times New Roman"/>
                          <a:cs typeface="Arial" pitchFamily="34" charset="0"/>
                        </a:rPr>
                        <a:t>PERÍODO</a:t>
                      </a:r>
                      <a:endParaRPr lang="pt-BR" sz="1200" dirty="0">
                        <a:solidFill>
                          <a:schemeClr val="tx1"/>
                        </a:solidFill>
                        <a:effectLst/>
                        <a:latin typeface="Arial" pitchFamily="34" charset="0"/>
                        <a:ea typeface="Times New Roman"/>
                        <a:cs typeface="Arial" pitchFamily="34" charset="0"/>
                      </a:endParaRPr>
                    </a:p>
                  </a:txBody>
                  <a:tcPr marL="54495" marR="54495" marT="0" marB="0" anchor="ctr">
                    <a:solidFill>
                      <a:schemeClr val="accent3">
                        <a:lumMod val="60000"/>
                        <a:lumOff val="40000"/>
                      </a:schemeClr>
                    </a:solidFill>
                  </a:tcPr>
                </a:tc>
                <a:tc>
                  <a:txBody>
                    <a:bodyPr/>
                    <a:lstStyle/>
                    <a:p>
                      <a:pPr algn="ctr">
                        <a:lnSpc>
                          <a:spcPct val="115000"/>
                        </a:lnSpc>
                        <a:spcAft>
                          <a:spcPts val="0"/>
                        </a:spcAft>
                      </a:pPr>
                      <a:r>
                        <a:rPr lang="pt-BR" sz="1200" dirty="0">
                          <a:solidFill>
                            <a:schemeClr val="tx1"/>
                          </a:solidFill>
                          <a:effectLst/>
                          <a:latin typeface="Arial" pitchFamily="34" charset="0"/>
                          <a:cs typeface="Arial" pitchFamily="34" charset="0"/>
                        </a:rPr>
                        <a:t>FINALIDADE</a:t>
                      </a:r>
                      <a:endParaRPr lang="pt-BR" sz="1200" dirty="0">
                        <a:solidFill>
                          <a:schemeClr val="tx1"/>
                        </a:solidFill>
                        <a:effectLst/>
                        <a:latin typeface="Arial" pitchFamily="34" charset="0"/>
                        <a:ea typeface="Times New Roman"/>
                        <a:cs typeface="Arial" pitchFamily="34" charset="0"/>
                      </a:endParaRPr>
                    </a:p>
                  </a:txBody>
                  <a:tcPr marL="54495" marR="54495" marT="0" marB="0" anchor="ctr">
                    <a:solidFill>
                      <a:schemeClr val="accent3">
                        <a:lumMod val="60000"/>
                        <a:lumOff val="40000"/>
                      </a:schemeClr>
                    </a:solidFill>
                  </a:tcPr>
                </a:tc>
                <a:tc>
                  <a:txBody>
                    <a:bodyPr/>
                    <a:lstStyle/>
                    <a:p>
                      <a:pPr algn="ctr">
                        <a:lnSpc>
                          <a:spcPct val="115000"/>
                        </a:lnSpc>
                        <a:spcAft>
                          <a:spcPts val="0"/>
                        </a:spcAft>
                      </a:pPr>
                      <a:r>
                        <a:rPr lang="pt-BR" sz="1200" dirty="0" smtClean="0">
                          <a:solidFill>
                            <a:schemeClr val="tx1"/>
                          </a:solidFill>
                          <a:effectLst/>
                          <a:latin typeface="Arial" pitchFamily="34" charset="0"/>
                          <a:ea typeface="Times New Roman"/>
                          <a:cs typeface="Arial" pitchFamily="34" charset="0"/>
                        </a:rPr>
                        <a:t>PRINCIPAIS RECOMENDAÇÕES</a:t>
                      </a:r>
                      <a:endParaRPr lang="pt-BR" sz="1200" dirty="0">
                        <a:solidFill>
                          <a:schemeClr val="tx1"/>
                        </a:solidFill>
                        <a:effectLst/>
                        <a:latin typeface="Arial" pitchFamily="34" charset="0"/>
                        <a:ea typeface="Times New Roman"/>
                        <a:cs typeface="Arial" pitchFamily="34" charset="0"/>
                      </a:endParaRPr>
                    </a:p>
                  </a:txBody>
                  <a:tcPr marL="54495" marR="54495" marT="0" marB="0" anchor="ctr">
                    <a:solidFill>
                      <a:schemeClr val="accent3">
                        <a:lumMod val="60000"/>
                        <a:lumOff val="40000"/>
                      </a:schemeClr>
                    </a:solidFill>
                  </a:tcPr>
                </a:tc>
                <a:tc>
                  <a:txBody>
                    <a:bodyPr/>
                    <a:lstStyle/>
                    <a:p>
                      <a:pPr algn="ctr">
                        <a:lnSpc>
                          <a:spcPct val="115000"/>
                        </a:lnSpc>
                        <a:spcAft>
                          <a:spcPts val="0"/>
                        </a:spcAft>
                      </a:pPr>
                      <a:r>
                        <a:rPr lang="pt-BR" sz="1200" dirty="0" smtClean="0">
                          <a:solidFill>
                            <a:schemeClr val="tx1"/>
                          </a:solidFill>
                          <a:effectLst/>
                          <a:latin typeface="Arial" pitchFamily="34" charset="0"/>
                          <a:ea typeface="Times New Roman"/>
                          <a:cs typeface="Arial" pitchFamily="34" charset="0"/>
                        </a:rPr>
                        <a:t>ENCAMINHAMENTOS</a:t>
                      </a:r>
                      <a:endParaRPr lang="pt-BR" sz="1200" dirty="0">
                        <a:solidFill>
                          <a:schemeClr val="tx1"/>
                        </a:solidFill>
                        <a:effectLst/>
                        <a:latin typeface="Arial" pitchFamily="34" charset="0"/>
                        <a:ea typeface="Times New Roman"/>
                        <a:cs typeface="Arial" pitchFamily="34" charset="0"/>
                      </a:endParaRPr>
                    </a:p>
                  </a:txBody>
                  <a:tcPr marL="54495" marR="54495" marT="0" marB="0" anchor="ctr">
                    <a:solidFill>
                      <a:schemeClr val="accent3">
                        <a:lumMod val="60000"/>
                        <a:lumOff val="40000"/>
                      </a:schemeClr>
                    </a:solidFill>
                  </a:tcPr>
                </a:tc>
              </a:tr>
              <a:tr h="3515752">
                <a:tc>
                  <a:txBody>
                    <a:bodyPr/>
                    <a:lstStyle/>
                    <a:p>
                      <a:pPr marL="0" indent="0" algn="ctr">
                        <a:lnSpc>
                          <a:spcPct val="115000"/>
                        </a:lnSpc>
                        <a:spcAft>
                          <a:spcPts val="0"/>
                        </a:spcAft>
                        <a:buFont typeface="Arial" pitchFamily="34" charset="0"/>
                        <a:buNone/>
                      </a:pPr>
                      <a:r>
                        <a:rPr lang="pt-BR" sz="1600" b="1" kern="1200" dirty="0"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rPr>
                        <a:t>CAPS III Aero Rancho</a:t>
                      </a:r>
                      <a:endParaRPr lang="pt-BR" sz="1600" b="0" dirty="0" smtClean="0">
                        <a:solidFill>
                          <a:schemeClr val="tx1"/>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54495" marR="54495" marT="0" marB="0" anchor="ctr">
                    <a:solidFill>
                      <a:schemeClr val="accent3">
                        <a:lumMod val="20000"/>
                        <a:lumOff val="80000"/>
                      </a:schemeClr>
                    </a:solidFill>
                  </a:tcPr>
                </a:tc>
                <a:tc>
                  <a:txBody>
                    <a:bodyPr/>
                    <a:lstStyle/>
                    <a:p>
                      <a:pPr algn="ctr">
                        <a:lnSpc>
                          <a:spcPct val="115000"/>
                        </a:lnSpc>
                        <a:spcAft>
                          <a:spcPts val="0"/>
                        </a:spcAft>
                      </a:pPr>
                      <a:r>
                        <a:rPr lang="pt-BR" sz="1200" b="1" kern="1200" dirty="0" smtClean="0">
                          <a:solidFill>
                            <a:schemeClr val="tx1"/>
                          </a:solidFill>
                          <a:latin typeface="Arial" pitchFamily="34" charset="0"/>
                          <a:ea typeface="+mn-ea"/>
                          <a:cs typeface="Arial" pitchFamily="34" charset="0"/>
                        </a:rPr>
                        <a:t>Novembro/2018 a Fevereiro/2019</a:t>
                      </a:r>
                      <a:endParaRPr lang="pt-BR" sz="1200" b="1" dirty="0">
                        <a:solidFill>
                          <a:schemeClr val="tx1"/>
                        </a:solidFill>
                        <a:latin typeface="Arial" pitchFamily="34" charset="0"/>
                        <a:ea typeface="Times New Roman"/>
                        <a:cs typeface="Arial" pitchFamily="34" charset="0"/>
                      </a:endParaRPr>
                    </a:p>
                  </a:txBody>
                  <a:tcPr marL="68580" marR="68580" marT="0" marB="0" anchor="ctr">
                    <a:solidFill>
                      <a:schemeClr val="accent3">
                        <a:lumMod val="20000"/>
                        <a:lumOff val="80000"/>
                      </a:schemeClr>
                    </a:solidFill>
                  </a:tcPr>
                </a:tc>
                <a:tc>
                  <a:txBody>
                    <a:bodyPr/>
                    <a:lstStyle/>
                    <a:p>
                      <a:pPr algn="just">
                        <a:lnSpc>
                          <a:spcPct val="115000"/>
                        </a:lnSpc>
                        <a:spcAft>
                          <a:spcPts val="0"/>
                        </a:spcAft>
                      </a:pPr>
                      <a:r>
                        <a:rPr lang="pt-BR" sz="1400" kern="1200" dirty="0" smtClean="0">
                          <a:solidFill>
                            <a:schemeClr val="tx1"/>
                          </a:solidFill>
                          <a:latin typeface="Arial" pitchFamily="34" charset="0"/>
                          <a:ea typeface="+mn-ea"/>
                          <a:cs typeface="Arial" pitchFamily="34" charset="0"/>
                        </a:rPr>
                        <a:t>Auditoria de Acompanhamento quanto aos fatos apontados na Auditoria nº 97/2015</a:t>
                      </a:r>
                      <a:endParaRPr lang="pt-BR" sz="1400" b="0" dirty="0">
                        <a:solidFill>
                          <a:schemeClr val="tx1"/>
                        </a:solidFill>
                        <a:latin typeface="Arial" pitchFamily="34" charset="0"/>
                        <a:ea typeface="Times New Roman"/>
                        <a:cs typeface="Arial" pitchFamily="34" charset="0"/>
                      </a:endParaRPr>
                    </a:p>
                  </a:txBody>
                  <a:tcPr marL="68580" marR="68580" marT="0" marB="0" anchor="ctr">
                    <a:solidFill>
                      <a:schemeClr val="accent3">
                        <a:lumMod val="20000"/>
                        <a:lumOff val="80000"/>
                      </a:schemeClr>
                    </a:solidFill>
                  </a:tcPr>
                </a:tc>
                <a:tc>
                  <a:txBody>
                    <a:bodyPr/>
                    <a:lstStyle/>
                    <a:p>
                      <a:pPr algn="just"/>
                      <a:r>
                        <a:rPr lang="pt-BR" sz="1400" kern="1200" dirty="0" smtClean="0">
                          <a:solidFill>
                            <a:schemeClr val="tx1"/>
                          </a:solidFill>
                          <a:latin typeface="Arial" pitchFamily="34" charset="0"/>
                          <a:ea typeface="+mn-ea"/>
                          <a:cs typeface="Arial" pitchFamily="34" charset="0"/>
                        </a:rPr>
                        <a:t>Auditoria de Acompanhamento (Instrução Normativa nº 02/SMA-CG/SESAU, art. 3º, inciso IV, da Resolução SESAU nº 325, de 29 de dezembro de 2016, publicada no Diogrande nº 4.762, de 30 de dezembro de 2016, determina que as auditorias de acompanhamento não devem gerar novas recomendações).</a:t>
                      </a:r>
                    </a:p>
                  </a:txBody>
                  <a:tcPr marL="54495" marR="54495" marT="0" marB="0" anchor="ctr">
                    <a:solidFill>
                      <a:schemeClr val="accent3">
                        <a:lumMod val="20000"/>
                        <a:lumOff val="80000"/>
                      </a:schemeClr>
                    </a:solidFill>
                  </a:tcPr>
                </a:tc>
                <a:tc>
                  <a:txBody>
                    <a:bodyPr/>
                    <a:lstStyle/>
                    <a:p>
                      <a:pPr algn="just"/>
                      <a:r>
                        <a:rPr lang="pt-BR" sz="1400" kern="1200" dirty="0" smtClean="0">
                          <a:solidFill>
                            <a:schemeClr val="tx1"/>
                          </a:solidFill>
                          <a:latin typeface="Arial" pitchFamily="34" charset="0"/>
                          <a:ea typeface="+mn-ea"/>
                          <a:cs typeface="Arial" pitchFamily="34" charset="0"/>
                        </a:rPr>
                        <a:t>Relatório Final encaminhado ao Secretário Municipal de Saúde para providências e ao Conselho Municipal de Saúde para ciência</a:t>
                      </a:r>
                      <a:r>
                        <a:rPr lang="pt-BR" sz="1200" kern="1200" dirty="0" smtClean="0">
                          <a:solidFill>
                            <a:schemeClr val="tx1"/>
                          </a:solidFill>
                          <a:latin typeface="Arial" pitchFamily="34" charset="0"/>
                          <a:ea typeface="+mn-ea"/>
                          <a:cs typeface="Arial" pitchFamily="34" charset="0"/>
                        </a:rPr>
                        <a:t>.</a:t>
                      </a:r>
                      <a:endParaRPr lang="pt-BR" sz="1200" dirty="0">
                        <a:solidFill>
                          <a:schemeClr val="tx1"/>
                        </a:solidFill>
                        <a:effectLst/>
                        <a:latin typeface="Arial" pitchFamily="34" charset="0"/>
                        <a:cs typeface="Arial" pitchFamily="34" charset="0"/>
                      </a:endParaRPr>
                    </a:p>
                  </a:txBody>
                  <a:tcPr marL="54495" marR="54495" marT="0" marB="0" anchor="ctr">
                    <a:solidFill>
                      <a:schemeClr val="accent3">
                        <a:lumMod val="20000"/>
                        <a:lumOff val="80000"/>
                      </a:schemeClr>
                    </a:solidFill>
                  </a:tcPr>
                </a:tc>
              </a:tr>
            </a:tbl>
          </a:graphicData>
        </a:graphic>
      </p:graphicFrame>
      <p:sp>
        <p:nvSpPr>
          <p:cNvPr id="10" name="CaixaDeTexto 9"/>
          <p:cNvSpPr txBox="1">
            <a:spLocks noChangeArrowheads="1"/>
          </p:cNvSpPr>
          <p:nvPr/>
        </p:nvSpPr>
        <p:spPr bwMode="auto">
          <a:xfrm>
            <a:off x="3203575" y="292100"/>
            <a:ext cx="5708229"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prstClr val="white"/>
                </a:solidFill>
              </a:rPr>
              <a:t>1° </a:t>
            </a:r>
            <a:r>
              <a:rPr lang="pt-BR" altLang="pt-BR" sz="2000" b="1" dirty="0">
                <a:solidFill>
                  <a:prstClr val="white"/>
                </a:solidFill>
              </a:rPr>
              <a:t>RELATÓRIO QUADRIMESTRAL </a:t>
            </a:r>
            <a:r>
              <a:rPr lang="pt-BR" altLang="pt-BR" sz="2000" b="1" dirty="0" smtClean="0">
                <a:solidFill>
                  <a:prstClr val="white"/>
                </a:solidFill>
              </a:rPr>
              <a:t>2019</a:t>
            </a:r>
            <a:endParaRPr lang="pt-BR" altLang="pt-BR" sz="2000" b="1" dirty="0">
              <a:solidFill>
                <a:prstClr val="white"/>
              </a:solidFill>
            </a:endParaRPr>
          </a:p>
        </p:txBody>
      </p:sp>
      <p:sp>
        <p:nvSpPr>
          <p:cNvPr id="9" name="Rectangle 36"/>
          <p:cNvSpPr>
            <a:spLocks noChangeArrowheads="1"/>
          </p:cNvSpPr>
          <p:nvPr/>
        </p:nvSpPr>
        <p:spPr bwMode="auto">
          <a:xfrm>
            <a:off x="301864" y="815557"/>
            <a:ext cx="8609940" cy="338554"/>
          </a:xfrm>
          <a:prstGeom prst="rect">
            <a:avLst/>
          </a:prstGeom>
          <a:noFill/>
          <a:ln w="9525">
            <a:noFill/>
            <a:miter lim="800000"/>
            <a:headEnd/>
            <a:tailEnd/>
          </a:ln>
        </p:spPr>
        <p:txBody>
          <a:bodyPr wrap="square" anchor="ctr">
            <a:spAutoFit/>
          </a:bodyPr>
          <a:lstStyle/>
          <a:p>
            <a:pPr algn="ctr"/>
            <a:r>
              <a:rPr lang="pt-BR" altLang="pt-BR" sz="1600" b="1" u="sng" dirty="0" smtClean="0">
                <a:solidFill>
                  <a:prstClr val="black"/>
                </a:solidFill>
              </a:rPr>
              <a:t>AUDITORIAS REALIZADAS PELO COMPONENTE MUNICIPAL DE AUDITORIA</a:t>
            </a:r>
            <a:endParaRPr lang="pt-BR" altLang="pt-BR" sz="1600" dirty="0">
              <a:solidFill>
                <a:prstClr val="black"/>
              </a:solidFill>
            </a:endParaRPr>
          </a:p>
        </p:txBody>
      </p:sp>
    </p:spTree>
    <p:extLst>
      <p:ext uri="{BB962C8B-B14F-4D97-AF65-F5344CB8AC3E}">
        <p14:creationId xmlns:p14="http://schemas.microsoft.com/office/powerpoint/2010/main" val="39548913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208510"/>
            <a:ext cx="9144000" cy="64293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pic>
        <p:nvPicPr>
          <p:cNvPr id="36869" name="Picture 3"/>
          <p:cNvPicPr>
            <a:picLocks noChangeAspect="1" noChangeArrowheads="1"/>
          </p:cNvPicPr>
          <p:nvPr/>
        </p:nvPicPr>
        <p:blipFill>
          <a:blip r:embed="rId2" cstate="print">
            <a:lum bright="2000" contrast="-4000"/>
          </a:blip>
          <a:srcRect/>
          <a:stretch>
            <a:fillRect/>
          </a:stretch>
        </p:blipFill>
        <p:spPr bwMode="auto">
          <a:xfrm>
            <a:off x="250825" y="214908"/>
            <a:ext cx="2624138" cy="477242"/>
          </a:xfrm>
          <a:prstGeom prst="rect">
            <a:avLst/>
          </a:prstGeom>
          <a:noFill/>
          <a:ln w="9525">
            <a:noFill/>
            <a:miter lim="800000"/>
            <a:headEnd/>
            <a:tailEnd/>
          </a:ln>
        </p:spPr>
      </p:pic>
      <p:sp>
        <p:nvSpPr>
          <p:cNvPr id="36871" name="Rectangle 36"/>
          <p:cNvSpPr>
            <a:spLocks noChangeArrowheads="1"/>
          </p:cNvSpPr>
          <p:nvPr/>
        </p:nvSpPr>
        <p:spPr bwMode="auto">
          <a:xfrm>
            <a:off x="148447" y="759733"/>
            <a:ext cx="8736257" cy="584775"/>
          </a:xfrm>
          <a:prstGeom prst="rect">
            <a:avLst/>
          </a:prstGeom>
          <a:noFill/>
          <a:ln w="9525">
            <a:noFill/>
            <a:miter lim="800000"/>
            <a:headEnd/>
            <a:tailEnd/>
          </a:ln>
        </p:spPr>
        <p:txBody>
          <a:bodyPr wrap="square" anchor="ctr">
            <a:spAutoFit/>
          </a:bodyPr>
          <a:lstStyle/>
          <a:p>
            <a:pPr algn="ctr"/>
            <a:r>
              <a:rPr lang="pt-BR" altLang="pt-BR" sz="1600" b="1" u="sng" dirty="0" smtClean="0">
                <a:solidFill>
                  <a:prstClr val="black"/>
                </a:solidFill>
              </a:rPr>
              <a:t>VISITAS TÉCNICAS </a:t>
            </a:r>
            <a:br>
              <a:rPr lang="pt-BR" altLang="pt-BR" sz="1600" b="1" u="sng" dirty="0" smtClean="0">
                <a:solidFill>
                  <a:prstClr val="black"/>
                </a:solidFill>
              </a:rPr>
            </a:br>
            <a:r>
              <a:rPr lang="pt-BR" altLang="pt-BR" sz="1600" b="1" u="sng" dirty="0" smtClean="0">
                <a:solidFill>
                  <a:prstClr val="black"/>
                </a:solidFill>
              </a:rPr>
              <a:t>REALIZADAS PELO COMPONENTE MUNICIPAL DE AUDITORIA</a:t>
            </a:r>
            <a:endParaRPr lang="pt-BR" altLang="pt-BR" sz="1600" dirty="0">
              <a:solidFill>
                <a:prstClr val="black"/>
              </a:solidFill>
            </a:endParaRPr>
          </a:p>
        </p:txBody>
      </p:sp>
      <p:sp>
        <p:nvSpPr>
          <p:cNvPr id="36872" name="Rectangle 37"/>
          <p:cNvSpPr>
            <a:spLocks noChangeArrowheads="1"/>
          </p:cNvSpPr>
          <p:nvPr/>
        </p:nvSpPr>
        <p:spPr bwMode="auto">
          <a:xfrm>
            <a:off x="6129136" y="1344508"/>
            <a:ext cx="2714625" cy="307975"/>
          </a:xfrm>
          <a:prstGeom prst="rect">
            <a:avLst/>
          </a:prstGeom>
          <a:noFill/>
          <a:ln w="9525">
            <a:solidFill>
              <a:schemeClr val="tx1"/>
            </a:solidFill>
            <a:miter lim="800000"/>
            <a:headEnd/>
            <a:tailEnd/>
          </a:ln>
        </p:spPr>
        <p:txBody>
          <a:bodyPr anchor="ctr">
            <a:spAutoFit/>
          </a:bodyPr>
          <a:lstStyle/>
          <a:p>
            <a:pPr algn="ctr"/>
            <a:r>
              <a:rPr lang="pt-BR" altLang="pt-BR" sz="1400" b="1" dirty="0" smtClean="0">
                <a:solidFill>
                  <a:prstClr val="black"/>
                </a:solidFill>
              </a:rPr>
              <a:t>ENCERRADAS</a:t>
            </a:r>
            <a:endParaRPr lang="pt-BR" altLang="pt-BR" sz="1400" dirty="0">
              <a:solidFill>
                <a:prstClr val="black"/>
              </a:solidFill>
            </a:endParaRPr>
          </a:p>
        </p:txBody>
      </p:sp>
      <p:graphicFrame>
        <p:nvGraphicFramePr>
          <p:cNvPr id="10" name="Tabela 9"/>
          <p:cNvGraphicFramePr>
            <a:graphicFrameLocks noGrp="1"/>
          </p:cNvGraphicFramePr>
          <p:nvPr>
            <p:extLst>
              <p:ext uri="{D42A27DB-BD31-4B8C-83A1-F6EECF244321}">
                <p14:modId xmlns:p14="http://schemas.microsoft.com/office/powerpoint/2010/main" val="3614739711"/>
              </p:ext>
            </p:extLst>
          </p:nvPr>
        </p:nvGraphicFramePr>
        <p:xfrm>
          <a:off x="272280" y="1853289"/>
          <a:ext cx="8649698" cy="4732908"/>
        </p:xfrm>
        <a:graphic>
          <a:graphicData uri="http://schemas.openxmlformats.org/drawingml/2006/table">
            <a:tbl>
              <a:tblPr firstRow="1" firstCol="1" bandRow="1">
                <a:tableStyleId>{93296810-A885-4BE3-A3E7-6D5BEEA58F35}</a:tableStyleId>
              </a:tblPr>
              <a:tblGrid>
                <a:gridCol w="1606531"/>
                <a:gridCol w="1490508"/>
                <a:gridCol w="2652896"/>
                <a:gridCol w="2899763"/>
              </a:tblGrid>
              <a:tr h="720084">
                <a:tc>
                  <a:txBody>
                    <a:bodyPr/>
                    <a:lstStyle/>
                    <a:p>
                      <a:pPr algn="ctr">
                        <a:lnSpc>
                          <a:spcPct val="115000"/>
                        </a:lnSpc>
                        <a:spcAft>
                          <a:spcPts val="0"/>
                        </a:spcAft>
                      </a:pPr>
                      <a:r>
                        <a:rPr lang="pt-BR" sz="1200" dirty="0" smtClean="0">
                          <a:solidFill>
                            <a:schemeClr val="tx1"/>
                          </a:solidFill>
                          <a:effectLst/>
                          <a:latin typeface="Arial" pitchFamily="34" charset="0"/>
                          <a:cs typeface="Arial" pitchFamily="34" charset="0"/>
                        </a:rPr>
                        <a:t>SERVIÇO AUDITADO</a:t>
                      </a:r>
                      <a:endParaRPr lang="pt-BR" sz="1200" dirty="0">
                        <a:solidFill>
                          <a:schemeClr val="tx1"/>
                        </a:solidFill>
                        <a:effectLst/>
                        <a:latin typeface="Arial" pitchFamily="34" charset="0"/>
                        <a:ea typeface="Times New Roman"/>
                        <a:cs typeface="Arial" pitchFamily="34" charset="0"/>
                      </a:endParaRPr>
                    </a:p>
                  </a:txBody>
                  <a:tcPr marL="60375" marR="60375" marT="0" marB="0" anchor="ctr">
                    <a:solidFill>
                      <a:schemeClr val="accent3">
                        <a:lumMod val="60000"/>
                        <a:lumOff val="40000"/>
                      </a:schemeClr>
                    </a:solidFill>
                  </a:tcPr>
                </a:tc>
                <a:tc>
                  <a:txBody>
                    <a:bodyPr/>
                    <a:lstStyle/>
                    <a:p>
                      <a:pPr algn="ctr">
                        <a:lnSpc>
                          <a:spcPct val="115000"/>
                        </a:lnSpc>
                        <a:spcAft>
                          <a:spcPts val="0"/>
                        </a:spcAft>
                      </a:pPr>
                      <a:r>
                        <a:rPr lang="pt-BR" sz="1200" dirty="0" smtClean="0">
                          <a:solidFill>
                            <a:schemeClr val="tx1"/>
                          </a:solidFill>
                          <a:effectLst/>
                          <a:latin typeface="Arial" pitchFamily="34" charset="0"/>
                          <a:ea typeface="Times New Roman"/>
                          <a:cs typeface="Arial" pitchFamily="34" charset="0"/>
                        </a:rPr>
                        <a:t>PERÍODO</a:t>
                      </a:r>
                      <a:endParaRPr lang="pt-BR" sz="1200" dirty="0">
                        <a:solidFill>
                          <a:schemeClr val="tx1"/>
                        </a:solidFill>
                        <a:effectLst/>
                        <a:latin typeface="Arial" pitchFamily="34" charset="0"/>
                        <a:ea typeface="Times New Roman"/>
                        <a:cs typeface="Arial" pitchFamily="34" charset="0"/>
                      </a:endParaRPr>
                    </a:p>
                  </a:txBody>
                  <a:tcPr marL="60375" marR="60375" marT="0" marB="0" anchor="ctr">
                    <a:solidFill>
                      <a:schemeClr val="accent3">
                        <a:lumMod val="60000"/>
                        <a:lumOff val="40000"/>
                      </a:schemeClr>
                    </a:solidFill>
                  </a:tcPr>
                </a:tc>
                <a:tc>
                  <a:txBody>
                    <a:bodyPr/>
                    <a:lstStyle/>
                    <a:p>
                      <a:pPr algn="ctr">
                        <a:lnSpc>
                          <a:spcPct val="115000"/>
                        </a:lnSpc>
                        <a:spcAft>
                          <a:spcPts val="0"/>
                        </a:spcAft>
                      </a:pPr>
                      <a:r>
                        <a:rPr lang="pt-BR" sz="1200" dirty="0">
                          <a:solidFill>
                            <a:schemeClr val="tx1"/>
                          </a:solidFill>
                          <a:effectLst/>
                          <a:latin typeface="Arial" pitchFamily="34" charset="0"/>
                          <a:cs typeface="Arial" pitchFamily="34" charset="0"/>
                        </a:rPr>
                        <a:t>FINALIDADE</a:t>
                      </a:r>
                      <a:endParaRPr lang="pt-BR" sz="1200" dirty="0">
                        <a:solidFill>
                          <a:schemeClr val="tx1"/>
                        </a:solidFill>
                        <a:effectLst/>
                        <a:latin typeface="Arial" pitchFamily="34" charset="0"/>
                        <a:ea typeface="Times New Roman"/>
                        <a:cs typeface="Arial" pitchFamily="34" charset="0"/>
                      </a:endParaRPr>
                    </a:p>
                  </a:txBody>
                  <a:tcPr marL="60375" marR="60375" marT="0" marB="0" anchor="ctr">
                    <a:solidFill>
                      <a:schemeClr val="accent3">
                        <a:lumMod val="60000"/>
                        <a:lumOff val="40000"/>
                      </a:schemeClr>
                    </a:solidFill>
                  </a:tcPr>
                </a:tc>
                <a:tc>
                  <a:txBody>
                    <a:bodyPr/>
                    <a:lstStyle/>
                    <a:p>
                      <a:pPr algn="ctr">
                        <a:lnSpc>
                          <a:spcPct val="115000"/>
                        </a:lnSpc>
                        <a:spcAft>
                          <a:spcPts val="0"/>
                        </a:spcAft>
                      </a:pPr>
                      <a:r>
                        <a:rPr lang="pt-BR" sz="1200" dirty="0" smtClean="0">
                          <a:solidFill>
                            <a:schemeClr val="tx1"/>
                          </a:solidFill>
                          <a:effectLst/>
                          <a:latin typeface="Arial" pitchFamily="34" charset="0"/>
                          <a:ea typeface="Times New Roman"/>
                          <a:cs typeface="Arial" pitchFamily="34" charset="0"/>
                        </a:rPr>
                        <a:t>CONCLUSÃO</a:t>
                      </a:r>
                      <a:endParaRPr lang="pt-BR" sz="1200" dirty="0">
                        <a:solidFill>
                          <a:schemeClr val="tx1"/>
                        </a:solidFill>
                        <a:effectLst/>
                        <a:latin typeface="Arial" pitchFamily="34" charset="0"/>
                        <a:ea typeface="Times New Roman"/>
                        <a:cs typeface="Arial" pitchFamily="34" charset="0"/>
                      </a:endParaRPr>
                    </a:p>
                  </a:txBody>
                  <a:tcPr marL="60375" marR="60375" marT="0" marB="0" anchor="ctr">
                    <a:solidFill>
                      <a:schemeClr val="accent3">
                        <a:lumMod val="60000"/>
                        <a:lumOff val="40000"/>
                      </a:schemeClr>
                    </a:solidFill>
                  </a:tcPr>
                </a:tc>
              </a:tr>
              <a:tr h="1368152">
                <a:tc>
                  <a:txBody>
                    <a:bodyPr/>
                    <a:lstStyle/>
                    <a:p>
                      <a:pPr marL="0" indent="0" algn="ctr">
                        <a:lnSpc>
                          <a:spcPct val="115000"/>
                        </a:lnSpc>
                        <a:spcAft>
                          <a:spcPts val="0"/>
                        </a:spcAft>
                        <a:buFont typeface="Arial" pitchFamily="34" charset="0"/>
                        <a:buNone/>
                      </a:pPr>
                      <a:r>
                        <a:rPr lang="pt-BR" sz="1600" b="1" kern="1200" dirty="0"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rPr>
                        <a:t>Hospital Nosso Lar</a:t>
                      </a:r>
                      <a:endParaRPr lang="pt-BR" sz="1600" dirty="0">
                        <a:solidFill>
                          <a:schemeClr val="tx1"/>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0375" marR="60375" marT="0" marB="0" anchor="ctr">
                    <a:solidFill>
                      <a:schemeClr val="accent3">
                        <a:lumMod val="20000"/>
                        <a:lumOff val="80000"/>
                      </a:schemeClr>
                    </a:solidFill>
                  </a:tcPr>
                </a:tc>
                <a:tc>
                  <a:txBody>
                    <a:bodyPr/>
                    <a:lstStyle/>
                    <a:p>
                      <a:pPr algn="just">
                        <a:lnSpc>
                          <a:spcPct val="115000"/>
                        </a:lnSpc>
                        <a:spcAft>
                          <a:spcPts val="0"/>
                        </a:spcAft>
                      </a:pPr>
                      <a:r>
                        <a:rPr lang="pt-BR" sz="1400" b="1" kern="1200" dirty="0" smtClean="0">
                          <a:solidFill>
                            <a:schemeClr val="tx1"/>
                          </a:solidFill>
                          <a:latin typeface="Arial" pitchFamily="34" charset="0"/>
                          <a:ea typeface="+mn-ea"/>
                          <a:cs typeface="Arial" pitchFamily="34" charset="0"/>
                        </a:rPr>
                        <a:t>Dezembro/2018 a Janeiro/2019</a:t>
                      </a:r>
                      <a:endParaRPr lang="pt-BR" sz="1400" b="1" dirty="0">
                        <a:solidFill>
                          <a:schemeClr val="tx1"/>
                        </a:solidFill>
                        <a:latin typeface="Arial" pitchFamily="34" charset="0"/>
                        <a:ea typeface="Times New Roman"/>
                        <a:cs typeface="Arial" pitchFamily="34" charset="0"/>
                      </a:endParaRPr>
                    </a:p>
                  </a:txBody>
                  <a:tcPr marL="68580" marR="68580" marT="0" marB="0" anchor="ctr">
                    <a:solidFill>
                      <a:schemeClr val="accent3">
                        <a:lumMod val="20000"/>
                        <a:lumOff val="80000"/>
                      </a:schemeClr>
                    </a:solidFill>
                  </a:tcPr>
                </a:tc>
                <a:tc>
                  <a:txBody>
                    <a:bodyPr/>
                    <a:lstStyle/>
                    <a:p>
                      <a:pPr algn="just">
                        <a:lnSpc>
                          <a:spcPct val="115000"/>
                        </a:lnSpc>
                        <a:spcAft>
                          <a:spcPts val="0"/>
                        </a:spcAft>
                      </a:pPr>
                      <a:r>
                        <a:rPr lang="pt-BR" sz="1400" kern="1200" dirty="0" smtClean="0">
                          <a:solidFill>
                            <a:schemeClr val="tx1"/>
                          </a:solidFill>
                          <a:latin typeface="Arial" pitchFamily="34" charset="0"/>
                          <a:ea typeface="+mn-ea"/>
                          <a:cs typeface="Arial" pitchFamily="34" charset="0"/>
                        </a:rPr>
                        <a:t>Verificar denúncia de possível negligência em óbito de paciente</a:t>
                      </a:r>
                      <a:endParaRPr lang="pt-BR" sz="1400" b="0" dirty="0">
                        <a:solidFill>
                          <a:schemeClr val="tx1"/>
                        </a:solidFill>
                        <a:latin typeface="Arial" pitchFamily="34" charset="0"/>
                        <a:ea typeface="Times New Roman"/>
                        <a:cs typeface="Arial" pitchFamily="34" charset="0"/>
                      </a:endParaRPr>
                    </a:p>
                  </a:txBody>
                  <a:tcPr marL="68580" marR="68580" marT="0" marB="0" anchor="ctr">
                    <a:solidFill>
                      <a:schemeClr val="accent3">
                        <a:lumMod val="20000"/>
                        <a:lumOff val="80000"/>
                      </a:schemeClr>
                    </a:solidFill>
                  </a:tcPr>
                </a:tc>
                <a:tc>
                  <a:txBody>
                    <a:bodyPr/>
                    <a:lstStyle/>
                    <a:p>
                      <a:pPr marL="0" indent="0" algn="just">
                        <a:lnSpc>
                          <a:spcPct val="115000"/>
                        </a:lnSpc>
                        <a:spcAft>
                          <a:spcPts val="0"/>
                        </a:spcAft>
                        <a:buFont typeface="Arial" pitchFamily="34" charset="0"/>
                        <a:buNone/>
                      </a:pPr>
                      <a:r>
                        <a:rPr lang="pt-BR" sz="1400" kern="1200" dirty="0" smtClean="0">
                          <a:solidFill>
                            <a:schemeClr val="tx1"/>
                          </a:solidFill>
                          <a:latin typeface="Arial" pitchFamily="34" charset="0"/>
                          <a:ea typeface="+mn-ea"/>
                          <a:cs typeface="Arial" pitchFamily="34" charset="0"/>
                        </a:rPr>
                        <a:t>Não constam no prontuário do paciente indícios clínicos ou exames que comprovem a causa do óbito informado pelo hospital.</a:t>
                      </a:r>
                      <a:endParaRPr lang="pt-BR" sz="1400" b="1" kern="1200" dirty="0" smtClean="0">
                        <a:solidFill>
                          <a:schemeClr val="tx1"/>
                        </a:solidFill>
                        <a:latin typeface="Arial" pitchFamily="34" charset="0"/>
                        <a:ea typeface="+mn-ea"/>
                        <a:cs typeface="Arial" pitchFamily="34" charset="0"/>
                      </a:endParaRPr>
                    </a:p>
                  </a:txBody>
                  <a:tcPr marL="60375" marR="60375" marT="0" marB="0" anchor="ctr">
                    <a:solidFill>
                      <a:schemeClr val="accent3">
                        <a:lumMod val="20000"/>
                        <a:lumOff val="80000"/>
                      </a:schemeClr>
                    </a:solidFill>
                  </a:tcPr>
                </a:tc>
              </a:tr>
              <a:tr h="2644672">
                <a:tc>
                  <a:txBody>
                    <a:bodyPr/>
                    <a:lstStyle/>
                    <a:p>
                      <a:pPr marL="0" indent="0" algn="ctr">
                        <a:lnSpc>
                          <a:spcPct val="115000"/>
                        </a:lnSpc>
                        <a:spcAft>
                          <a:spcPts val="0"/>
                        </a:spcAft>
                        <a:buFont typeface="Arial" pitchFamily="34" charset="0"/>
                        <a:buNone/>
                      </a:pPr>
                      <a:r>
                        <a:rPr lang="pt-BR" sz="1600" b="1" kern="1200" dirty="0"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rPr>
                        <a:t>CER APAE</a:t>
                      </a:r>
                      <a:endParaRPr lang="pt-BR" sz="1600" dirty="0">
                        <a:solidFill>
                          <a:schemeClr val="tx1"/>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0375" marR="60375" marT="0" marB="0" anchor="ctr">
                    <a:solidFill>
                      <a:schemeClr val="accent3">
                        <a:lumMod val="60000"/>
                        <a:lumOff val="40000"/>
                      </a:schemeClr>
                    </a:solidFill>
                  </a:tcPr>
                </a:tc>
                <a:tc>
                  <a:txBody>
                    <a:bodyPr/>
                    <a:lstStyle/>
                    <a:p>
                      <a:pPr algn="just">
                        <a:lnSpc>
                          <a:spcPct val="115000"/>
                        </a:lnSpc>
                        <a:spcAft>
                          <a:spcPts val="0"/>
                        </a:spcAft>
                      </a:pPr>
                      <a:r>
                        <a:rPr lang="pt-BR" sz="1400" b="1" kern="1200" dirty="0" smtClean="0">
                          <a:solidFill>
                            <a:schemeClr val="tx1"/>
                          </a:solidFill>
                          <a:latin typeface="Arial" pitchFamily="34" charset="0"/>
                          <a:ea typeface="+mn-ea"/>
                          <a:cs typeface="Arial" pitchFamily="34" charset="0"/>
                        </a:rPr>
                        <a:t>Dezembro/2018 a Janeiro/2019</a:t>
                      </a:r>
                      <a:endParaRPr lang="pt-BR" sz="1400" b="1" dirty="0">
                        <a:solidFill>
                          <a:schemeClr val="tx1"/>
                        </a:solidFill>
                        <a:latin typeface="Arial" pitchFamily="34" charset="0"/>
                        <a:ea typeface="Times New Roman"/>
                        <a:cs typeface="Arial" pitchFamily="34" charset="0"/>
                      </a:endParaRPr>
                    </a:p>
                  </a:txBody>
                  <a:tcPr marL="68580" marR="68580" marT="0" marB="0" anchor="ctr">
                    <a:solidFill>
                      <a:schemeClr val="accent3">
                        <a:lumMod val="60000"/>
                        <a:lumOff val="40000"/>
                      </a:schemeClr>
                    </a:solidFill>
                  </a:tcPr>
                </a:tc>
                <a:tc>
                  <a:txBody>
                    <a:bodyPr/>
                    <a:lstStyle/>
                    <a:p>
                      <a:pPr algn="just">
                        <a:lnSpc>
                          <a:spcPct val="115000"/>
                        </a:lnSpc>
                        <a:spcAft>
                          <a:spcPts val="0"/>
                        </a:spcAft>
                      </a:pPr>
                      <a:r>
                        <a:rPr lang="pt-BR" sz="1400" kern="1200" dirty="0" smtClean="0">
                          <a:solidFill>
                            <a:schemeClr val="tx1"/>
                          </a:solidFill>
                          <a:latin typeface="Arial" pitchFamily="34" charset="0"/>
                          <a:ea typeface="+mn-ea"/>
                          <a:cs typeface="Arial" pitchFamily="34" charset="0"/>
                        </a:rPr>
                        <a:t>Verificar questionamento de usuário quanto à frequência e duração das sessões realizadas para tratamento de pacientes autistas usuários do SUS, em relação aos usuários de convênios privados.</a:t>
                      </a:r>
                      <a:endParaRPr lang="pt-BR" sz="1400" dirty="0">
                        <a:solidFill>
                          <a:schemeClr val="tx1"/>
                        </a:solidFill>
                        <a:latin typeface="Arial" pitchFamily="34" charset="0"/>
                        <a:ea typeface="Times New Roman"/>
                        <a:cs typeface="Arial" pitchFamily="34" charset="0"/>
                      </a:endParaRPr>
                    </a:p>
                  </a:txBody>
                  <a:tcPr marL="68580" marR="68580" marT="0" marB="0" anchor="ctr">
                    <a:solidFill>
                      <a:schemeClr val="accent3">
                        <a:lumMod val="60000"/>
                        <a:lumOff val="40000"/>
                      </a:schemeClr>
                    </a:solidFill>
                  </a:tcPr>
                </a:tc>
                <a:tc>
                  <a:txBody>
                    <a:bodyPr/>
                    <a:lstStyle/>
                    <a:p>
                      <a:pPr marL="0" marR="0" indent="0" algn="just" defTabSz="914400" rtl="0" eaLnBrk="1" fontAlgn="auto" latinLnBrk="0" hangingPunct="1">
                        <a:lnSpc>
                          <a:spcPct val="115000"/>
                        </a:lnSpc>
                        <a:spcBef>
                          <a:spcPts val="0"/>
                        </a:spcBef>
                        <a:spcAft>
                          <a:spcPts val="0"/>
                        </a:spcAft>
                        <a:buClrTx/>
                        <a:buSzTx/>
                        <a:buFont typeface="Arial" pitchFamily="34" charset="0"/>
                        <a:buNone/>
                        <a:tabLst/>
                        <a:defRPr/>
                      </a:pPr>
                      <a:r>
                        <a:rPr lang="pt-BR" sz="1400" kern="1200" dirty="0" smtClean="0">
                          <a:solidFill>
                            <a:schemeClr val="tx1"/>
                          </a:solidFill>
                          <a:latin typeface="Arial" pitchFamily="34" charset="0"/>
                          <a:ea typeface="+mn-ea"/>
                          <a:cs typeface="Arial" pitchFamily="34" charset="0"/>
                        </a:rPr>
                        <a:t>O tempo das sessões para tratamento de pacientes autistas é estabelecido em 30 minutos, em atendimentos semanais e difere dos atendimentos de pacientes de convênio devido, tão somente, à fixação de tempo e frequência das sessões por ordem judicial e não por demérito ao paciente SUS. </a:t>
                      </a:r>
                      <a:endParaRPr lang="pt-BR" sz="1400" b="1" kern="1200" dirty="0" smtClean="0">
                        <a:solidFill>
                          <a:schemeClr val="tx1"/>
                        </a:solidFill>
                        <a:latin typeface="Arial" pitchFamily="34" charset="0"/>
                        <a:ea typeface="+mn-ea"/>
                        <a:cs typeface="Arial" pitchFamily="34" charset="0"/>
                      </a:endParaRPr>
                    </a:p>
                  </a:txBody>
                  <a:tcPr marL="60375" marR="60375" marT="0" marB="0" anchor="ctr">
                    <a:solidFill>
                      <a:schemeClr val="accent3">
                        <a:lumMod val="60000"/>
                        <a:lumOff val="40000"/>
                      </a:schemeClr>
                    </a:solidFill>
                  </a:tcPr>
                </a:tc>
              </a:tr>
            </a:tbl>
          </a:graphicData>
        </a:graphic>
      </p:graphicFrame>
      <p:sp>
        <p:nvSpPr>
          <p:cNvPr id="9" name="CaixaDeTexto 8"/>
          <p:cNvSpPr txBox="1">
            <a:spLocks noChangeArrowheads="1"/>
          </p:cNvSpPr>
          <p:nvPr/>
        </p:nvSpPr>
        <p:spPr bwMode="auto">
          <a:xfrm>
            <a:off x="3125789" y="253504"/>
            <a:ext cx="5758916"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prstClr val="white"/>
                </a:solidFill>
              </a:rPr>
              <a:t>1° </a:t>
            </a:r>
            <a:r>
              <a:rPr lang="pt-BR" altLang="pt-BR" sz="2000" b="1" dirty="0">
                <a:solidFill>
                  <a:prstClr val="white"/>
                </a:solidFill>
              </a:rPr>
              <a:t>RELATÓRIO QUADRIMESTRAL </a:t>
            </a:r>
            <a:r>
              <a:rPr lang="pt-BR" altLang="pt-BR" sz="2000" b="1" dirty="0" smtClean="0">
                <a:solidFill>
                  <a:prstClr val="white"/>
                </a:solidFill>
              </a:rPr>
              <a:t>2019</a:t>
            </a:r>
            <a:endParaRPr lang="pt-BR" altLang="pt-BR" sz="2000" b="1" dirty="0">
              <a:solidFill>
                <a:prstClr val="white"/>
              </a:solidFill>
            </a:endParaRPr>
          </a:p>
        </p:txBody>
      </p:sp>
    </p:spTree>
    <p:extLst>
      <p:ext uri="{BB962C8B-B14F-4D97-AF65-F5344CB8AC3E}">
        <p14:creationId xmlns:p14="http://schemas.microsoft.com/office/powerpoint/2010/main" val="33772214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28604"/>
            <a:ext cx="9144000" cy="64293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pic>
        <p:nvPicPr>
          <p:cNvPr id="36869" name="Picture 3"/>
          <p:cNvPicPr>
            <a:picLocks noChangeAspect="1" noChangeArrowheads="1"/>
          </p:cNvPicPr>
          <p:nvPr/>
        </p:nvPicPr>
        <p:blipFill>
          <a:blip r:embed="rId2" cstate="print">
            <a:lum bright="2000" contrast="-4000"/>
          </a:blip>
          <a:srcRect/>
          <a:stretch>
            <a:fillRect/>
          </a:stretch>
        </p:blipFill>
        <p:spPr bwMode="auto">
          <a:xfrm>
            <a:off x="241732" y="180692"/>
            <a:ext cx="2624138" cy="620712"/>
          </a:xfrm>
          <a:prstGeom prst="rect">
            <a:avLst/>
          </a:prstGeom>
          <a:noFill/>
          <a:ln w="9525">
            <a:noFill/>
            <a:miter lim="800000"/>
            <a:headEnd/>
            <a:tailEnd/>
          </a:ln>
        </p:spPr>
      </p:pic>
      <p:sp>
        <p:nvSpPr>
          <p:cNvPr id="36871" name="Rectangle 36"/>
          <p:cNvSpPr>
            <a:spLocks noChangeArrowheads="1"/>
          </p:cNvSpPr>
          <p:nvPr/>
        </p:nvSpPr>
        <p:spPr bwMode="auto">
          <a:xfrm>
            <a:off x="250824" y="1007253"/>
            <a:ext cx="8641655" cy="584775"/>
          </a:xfrm>
          <a:prstGeom prst="rect">
            <a:avLst/>
          </a:prstGeom>
          <a:noFill/>
          <a:ln w="9525">
            <a:noFill/>
            <a:miter lim="800000"/>
            <a:headEnd/>
            <a:tailEnd/>
          </a:ln>
        </p:spPr>
        <p:txBody>
          <a:bodyPr wrap="square" anchor="ctr">
            <a:spAutoFit/>
          </a:bodyPr>
          <a:lstStyle/>
          <a:p>
            <a:pPr algn="ctr"/>
            <a:r>
              <a:rPr lang="pt-BR" altLang="pt-BR" sz="1600" b="1" u="sng" dirty="0" smtClean="0">
                <a:solidFill>
                  <a:prstClr val="black"/>
                </a:solidFill>
              </a:rPr>
              <a:t>VISITAS TÉCNICAS</a:t>
            </a:r>
            <a:br>
              <a:rPr lang="pt-BR" altLang="pt-BR" sz="1600" b="1" u="sng" dirty="0" smtClean="0">
                <a:solidFill>
                  <a:prstClr val="black"/>
                </a:solidFill>
              </a:rPr>
            </a:br>
            <a:r>
              <a:rPr lang="pt-BR" altLang="pt-BR" sz="1600" b="1" u="sng" dirty="0" smtClean="0">
                <a:solidFill>
                  <a:prstClr val="black"/>
                </a:solidFill>
              </a:rPr>
              <a:t> REALIZADAS PELO COMPONENTE MUNICIPAL DE AUDITORIA</a:t>
            </a:r>
            <a:endParaRPr lang="pt-BR" altLang="pt-BR" sz="1600" dirty="0">
              <a:solidFill>
                <a:prstClr val="black"/>
              </a:solidFill>
            </a:endParaRPr>
          </a:p>
        </p:txBody>
      </p:sp>
      <p:sp>
        <p:nvSpPr>
          <p:cNvPr id="36872" name="Rectangle 37"/>
          <p:cNvSpPr>
            <a:spLocks noChangeArrowheads="1"/>
          </p:cNvSpPr>
          <p:nvPr/>
        </p:nvSpPr>
        <p:spPr bwMode="auto">
          <a:xfrm>
            <a:off x="6084168" y="1755157"/>
            <a:ext cx="2714625" cy="307975"/>
          </a:xfrm>
          <a:prstGeom prst="rect">
            <a:avLst/>
          </a:prstGeom>
          <a:noFill/>
          <a:ln w="9525">
            <a:solidFill>
              <a:schemeClr val="tx1"/>
            </a:solidFill>
            <a:miter lim="800000"/>
            <a:headEnd/>
            <a:tailEnd/>
          </a:ln>
        </p:spPr>
        <p:txBody>
          <a:bodyPr anchor="ctr">
            <a:spAutoFit/>
          </a:bodyPr>
          <a:lstStyle/>
          <a:p>
            <a:pPr algn="ctr"/>
            <a:r>
              <a:rPr lang="pt-BR" altLang="pt-BR" sz="1400" b="1" dirty="0" smtClean="0">
                <a:solidFill>
                  <a:prstClr val="black"/>
                </a:solidFill>
              </a:rPr>
              <a:t>ENCERRADAS</a:t>
            </a:r>
            <a:endParaRPr lang="pt-BR" altLang="pt-BR" sz="1400" dirty="0">
              <a:solidFill>
                <a:prstClr val="black"/>
              </a:solidFill>
            </a:endParaRPr>
          </a:p>
        </p:txBody>
      </p:sp>
      <p:graphicFrame>
        <p:nvGraphicFramePr>
          <p:cNvPr id="10" name="Tabela 9"/>
          <p:cNvGraphicFramePr>
            <a:graphicFrameLocks noGrp="1"/>
          </p:cNvGraphicFramePr>
          <p:nvPr>
            <p:extLst>
              <p:ext uri="{D42A27DB-BD31-4B8C-83A1-F6EECF244321}">
                <p14:modId xmlns:p14="http://schemas.microsoft.com/office/powerpoint/2010/main" val="285398564"/>
              </p:ext>
            </p:extLst>
          </p:nvPr>
        </p:nvGraphicFramePr>
        <p:xfrm>
          <a:off x="395536" y="2276872"/>
          <a:ext cx="8424936" cy="4032448"/>
        </p:xfrm>
        <a:graphic>
          <a:graphicData uri="http://schemas.openxmlformats.org/drawingml/2006/table">
            <a:tbl>
              <a:tblPr firstRow="1" firstCol="1" bandRow="1">
                <a:tableStyleId>{93296810-A885-4BE3-A3E7-6D5BEEA58F35}</a:tableStyleId>
              </a:tblPr>
              <a:tblGrid>
                <a:gridCol w="1783658"/>
                <a:gridCol w="1456702"/>
                <a:gridCol w="2262413"/>
                <a:gridCol w="2922163"/>
              </a:tblGrid>
              <a:tr h="445767">
                <a:tc>
                  <a:txBody>
                    <a:bodyPr/>
                    <a:lstStyle/>
                    <a:p>
                      <a:pPr algn="ctr">
                        <a:lnSpc>
                          <a:spcPct val="115000"/>
                        </a:lnSpc>
                        <a:spcAft>
                          <a:spcPts val="0"/>
                        </a:spcAft>
                      </a:pPr>
                      <a:r>
                        <a:rPr lang="pt-BR" sz="1200" dirty="0" smtClean="0">
                          <a:solidFill>
                            <a:schemeClr val="tx1"/>
                          </a:solidFill>
                          <a:effectLst/>
                          <a:latin typeface="Arial" pitchFamily="34" charset="0"/>
                          <a:cs typeface="Arial" pitchFamily="34" charset="0"/>
                        </a:rPr>
                        <a:t>SERVIÇO AUDITADO</a:t>
                      </a:r>
                      <a:endParaRPr lang="pt-BR" sz="1200" dirty="0">
                        <a:solidFill>
                          <a:schemeClr val="tx1"/>
                        </a:solidFill>
                        <a:effectLst/>
                        <a:latin typeface="Arial" pitchFamily="34" charset="0"/>
                        <a:ea typeface="Times New Roman"/>
                        <a:cs typeface="Arial" pitchFamily="34" charset="0"/>
                      </a:endParaRPr>
                    </a:p>
                  </a:txBody>
                  <a:tcPr marL="60375" marR="60375" marT="0" marB="0" anchor="ctr">
                    <a:solidFill>
                      <a:schemeClr val="accent3">
                        <a:lumMod val="60000"/>
                        <a:lumOff val="40000"/>
                      </a:schemeClr>
                    </a:solidFill>
                  </a:tcPr>
                </a:tc>
                <a:tc>
                  <a:txBody>
                    <a:bodyPr/>
                    <a:lstStyle/>
                    <a:p>
                      <a:pPr algn="ctr">
                        <a:lnSpc>
                          <a:spcPct val="115000"/>
                        </a:lnSpc>
                        <a:spcAft>
                          <a:spcPts val="0"/>
                        </a:spcAft>
                      </a:pPr>
                      <a:r>
                        <a:rPr lang="pt-BR" sz="1200" dirty="0" smtClean="0">
                          <a:solidFill>
                            <a:schemeClr val="tx1"/>
                          </a:solidFill>
                          <a:effectLst/>
                          <a:latin typeface="Arial" pitchFamily="34" charset="0"/>
                          <a:ea typeface="Times New Roman"/>
                          <a:cs typeface="Arial" pitchFamily="34" charset="0"/>
                        </a:rPr>
                        <a:t>PERÍODO</a:t>
                      </a:r>
                      <a:endParaRPr lang="pt-BR" sz="1200" dirty="0">
                        <a:solidFill>
                          <a:schemeClr val="tx1"/>
                        </a:solidFill>
                        <a:effectLst/>
                        <a:latin typeface="Arial" pitchFamily="34" charset="0"/>
                        <a:ea typeface="Times New Roman"/>
                        <a:cs typeface="Arial" pitchFamily="34" charset="0"/>
                      </a:endParaRPr>
                    </a:p>
                  </a:txBody>
                  <a:tcPr marL="60375" marR="60375" marT="0" marB="0" anchor="ctr">
                    <a:solidFill>
                      <a:schemeClr val="accent3">
                        <a:lumMod val="60000"/>
                        <a:lumOff val="40000"/>
                      </a:schemeClr>
                    </a:solidFill>
                  </a:tcPr>
                </a:tc>
                <a:tc>
                  <a:txBody>
                    <a:bodyPr/>
                    <a:lstStyle/>
                    <a:p>
                      <a:pPr algn="ctr">
                        <a:lnSpc>
                          <a:spcPct val="115000"/>
                        </a:lnSpc>
                        <a:spcAft>
                          <a:spcPts val="0"/>
                        </a:spcAft>
                      </a:pPr>
                      <a:r>
                        <a:rPr lang="pt-BR" sz="1200" dirty="0" smtClean="0">
                          <a:solidFill>
                            <a:schemeClr val="tx1"/>
                          </a:solidFill>
                          <a:effectLst/>
                          <a:latin typeface="Arial" pitchFamily="34" charset="0"/>
                          <a:cs typeface="Arial" pitchFamily="34" charset="0"/>
                        </a:rPr>
                        <a:t>FINALIDADE</a:t>
                      </a:r>
                      <a:endParaRPr lang="pt-BR" sz="1200" dirty="0">
                        <a:solidFill>
                          <a:schemeClr val="tx1"/>
                        </a:solidFill>
                        <a:effectLst/>
                        <a:latin typeface="Arial" pitchFamily="34" charset="0"/>
                        <a:ea typeface="Times New Roman"/>
                        <a:cs typeface="Arial" pitchFamily="34" charset="0"/>
                      </a:endParaRPr>
                    </a:p>
                  </a:txBody>
                  <a:tcPr marL="60375" marR="60375" marT="0" marB="0" anchor="ctr">
                    <a:solidFill>
                      <a:schemeClr val="accent3">
                        <a:lumMod val="60000"/>
                        <a:lumOff val="40000"/>
                      </a:schemeClr>
                    </a:solidFill>
                  </a:tcPr>
                </a:tc>
                <a:tc>
                  <a:txBody>
                    <a:bodyPr/>
                    <a:lstStyle/>
                    <a:p>
                      <a:pPr algn="ctr">
                        <a:lnSpc>
                          <a:spcPct val="115000"/>
                        </a:lnSpc>
                        <a:spcAft>
                          <a:spcPts val="0"/>
                        </a:spcAft>
                      </a:pPr>
                      <a:r>
                        <a:rPr lang="pt-BR" sz="1200" dirty="0" smtClean="0">
                          <a:solidFill>
                            <a:schemeClr val="tx1"/>
                          </a:solidFill>
                          <a:effectLst/>
                          <a:latin typeface="Arial" pitchFamily="34" charset="0"/>
                          <a:ea typeface="Times New Roman"/>
                          <a:cs typeface="Arial" pitchFamily="34" charset="0"/>
                        </a:rPr>
                        <a:t>CONCLUSÃO</a:t>
                      </a:r>
                      <a:endParaRPr lang="pt-BR" sz="1200" dirty="0">
                        <a:solidFill>
                          <a:schemeClr val="tx1"/>
                        </a:solidFill>
                        <a:effectLst/>
                        <a:latin typeface="Arial" pitchFamily="34" charset="0"/>
                        <a:ea typeface="Times New Roman"/>
                        <a:cs typeface="Arial" pitchFamily="34" charset="0"/>
                      </a:endParaRPr>
                    </a:p>
                  </a:txBody>
                  <a:tcPr marL="60375" marR="60375" marT="0" marB="0" anchor="ctr">
                    <a:solidFill>
                      <a:schemeClr val="accent3">
                        <a:lumMod val="60000"/>
                        <a:lumOff val="40000"/>
                      </a:schemeClr>
                    </a:solidFill>
                  </a:tcPr>
                </a:tc>
              </a:tr>
              <a:tr h="3586681">
                <a:tc>
                  <a:txBody>
                    <a:bodyPr/>
                    <a:lstStyle/>
                    <a:p>
                      <a:pPr marL="0" indent="0" algn="ctr">
                        <a:lnSpc>
                          <a:spcPct val="115000"/>
                        </a:lnSpc>
                        <a:spcAft>
                          <a:spcPts val="0"/>
                        </a:spcAft>
                        <a:buFont typeface="Arial" pitchFamily="34" charset="0"/>
                        <a:buNone/>
                      </a:pPr>
                      <a:r>
                        <a:rPr lang="pt-BR" sz="1600" b="1" kern="1200" dirty="0"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rPr>
                        <a:t>SESAU/</a:t>
                      </a:r>
                    </a:p>
                    <a:p>
                      <a:pPr marL="0" indent="0" algn="ctr">
                        <a:lnSpc>
                          <a:spcPct val="115000"/>
                        </a:lnSpc>
                        <a:spcAft>
                          <a:spcPts val="0"/>
                        </a:spcAft>
                        <a:buFont typeface="Arial" pitchFamily="34" charset="0"/>
                        <a:buNone/>
                      </a:pPr>
                      <a:r>
                        <a:rPr lang="pt-BR" sz="1600" b="1" kern="1200" dirty="0"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rPr>
                        <a:t>Ouvidoria</a:t>
                      </a:r>
                    </a:p>
                  </a:txBody>
                  <a:tcPr marL="54495" marR="54495" marT="0" marB="0" anchor="ctr">
                    <a:solidFill>
                      <a:schemeClr val="accent3">
                        <a:lumMod val="20000"/>
                        <a:lumOff val="80000"/>
                      </a:schemeClr>
                    </a:solidFill>
                  </a:tcPr>
                </a:tc>
                <a:tc>
                  <a:txBody>
                    <a:bodyPr/>
                    <a:lstStyle/>
                    <a:p>
                      <a:pPr algn="just">
                        <a:lnSpc>
                          <a:spcPct val="115000"/>
                        </a:lnSpc>
                        <a:spcAft>
                          <a:spcPts val="0"/>
                        </a:spcAft>
                      </a:pPr>
                      <a:r>
                        <a:rPr lang="pt-BR" sz="1400" b="1" kern="1200" dirty="0" smtClean="0">
                          <a:solidFill>
                            <a:schemeClr val="tx1"/>
                          </a:solidFill>
                          <a:effectLst/>
                          <a:latin typeface="Arial" pitchFamily="34" charset="0"/>
                          <a:ea typeface="+mn-ea"/>
                          <a:cs typeface="Arial" pitchFamily="34" charset="0"/>
                        </a:rPr>
                        <a:t>Dezembro/2018 a Março/2019</a:t>
                      </a:r>
                      <a:endParaRPr lang="pt-BR" sz="1400" b="1" dirty="0">
                        <a:solidFill>
                          <a:schemeClr val="tx1"/>
                        </a:solidFill>
                        <a:effectLst/>
                        <a:latin typeface="Arial" pitchFamily="34" charset="0"/>
                        <a:ea typeface="Times New Roman"/>
                        <a:cs typeface="Arial" pitchFamily="34" charset="0"/>
                      </a:endParaRPr>
                    </a:p>
                  </a:txBody>
                  <a:tcPr marL="68580" marR="68580" marT="0" marB="0" anchor="ctr">
                    <a:solidFill>
                      <a:schemeClr val="accent3">
                        <a:lumMod val="20000"/>
                        <a:lumOff val="80000"/>
                      </a:schemeClr>
                    </a:solidFill>
                  </a:tcPr>
                </a:tc>
                <a:tc>
                  <a:txBody>
                    <a:bodyPr/>
                    <a:lstStyle/>
                    <a:p>
                      <a:pPr algn="just">
                        <a:lnSpc>
                          <a:spcPct val="115000"/>
                        </a:lnSpc>
                        <a:spcAft>
                          <a:spcPts val="0"/>
                        </a:spcAft>
                      </a:pPr>
                      <a:r>
                        <a:rPr lang="pt-BR" sz="1400" kern="1200" dirty="0" smtClean="0">
                          <a:solidFill>
                            <a:schemeClr val="tx1"/>
                          </a:solidFill>
                          <a:latin typeface="Arial" pitchFamily="34" charset="0"/>
                          <a:ea typeface="+mn-ea"/>
                          <a:cs typeface="Arial" pitchFamily="34" charset="0"/>
                        </a:rPr>
                        <a:t>Verificar o encaminhamento das manifestações dos usuários na Ouvidoria da SESAU.</a:t>
                      </a:r>
                      <a:endParaRPr lang="pt-BR" sz="1400" b="0" dirty="0">
                        <a:solidFill>
                          <a:schemeClr val="tx1"/>
                        </a:solidFill>
                        <a:latin typeface="Arial" pitchFamily="34" charset="0"/>
                        <a:ea typeface="Times New Roman"/>
                        <a:cs typeface="Arial" pitchFamily="34" charset="0"/>
                      </a:endParaRPr>
                    </a:p>
                  </a:txBody>
                  <a:tcPr marL="68580" marR="68580" marT="0" marB="0" anchor="ctr">
                    <a:solidFill>
                      <a:schemeClr val="accent3">
                        <a:lumMod val="20000"/>
                        <a:lumOff val="80000"/>
                      </a:schemeClr>
                    </a:solidFill>
                  </a:tcPr>
                </a:tc>
                <a:tc>
                  <a:txBody>
                    <a:bodyPr/>
                    <a:lstStyle/>
                    <a:p>
                      <a:pPr algn="just">
                        <a:lnSpc>
                          <a:spcPct val="115000"/>
                        </a:lnSpc>
                        <a:spcAft>
                          <a:spcPts val="0"/>
                        </a:spcAft>
                      </a:pPr>
                      <a:r>
                        <a:rPr lang="pt-BR" sz="1400" kern="1200" dirty="0" smtClean="0">
                          <a:solidFill>
                            <a:schemeClr val="tx1"/>
                          </a:solidFill>
                          <a:latin typeface="Arial" pitchFamily="34" charset="0"/>
                          <a:ea typeface="+mn-ea"/>
                          <a:cs typeface="Arial" pitchFamily="34" charset="0"/>
                        </a:rPr>
                        <a:t>Verificada estrutura, corpo de servidores, horário de funcionamento, atendimento presencial, recepção de manifestações e devolutiva aos cidadãos, fluxo, quantitativo e classificação de demandas registradas.</a:t>
                      </a:r>
                      <a:endParaRPr lang="pt-BR" sz="1400" b="0" dirty="0">
                        <a:solidFill>
                          <a:schemeClr val="tx1"/>
                        </a:solidFill>
                        <a:latin typeface="Arial" pitchFamily="34" charset="0"/>
                        <a:ea typeface="Times New Roman"/>
                        <a:cs typeface="Arial" pitchFamily="34" charset="0"/>
                      </a:endParaRPr>
                    </a:p>
                  </a:txBody>
                  <a:tcPr marL="68580" marR="68580" marT="0" marB="0" anchor="ctr">
                    <a:solidFill>
                      <a:schemeClr val="accent3">
                        <a:lumMod val="20000"/>
                        <a:lumOff val="80000"/>
                      </a:schemeClr>
                    </a:solidFill>
                  </a:tcPr>
                </a:tc>
              </a:tr>
            </a:tbl>
          </a:graphicData>
        </a:graphic>
      </p:graphicFrame>
      <p:sp>
        <p:nvSpPr>
          <p:cNvPr id="9" name="CaixaDeTexto 8"/>
          <p:cNvSpPr txBox="1">
            <a:spLocks noChangeArrowheads="1"/>
          </p:cNvSpPr>
          <p:nvPr/>
        </p:nvSpPr>
        <p:spPr bwMode="auto">
          <a:xfrm>
            <a:off x="3113954" y="401354"/>
            <a:ext cx="5778525"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prstClr val="white"/>
                </a:solidFill>
              </a:rPr>
              <a:t>1° </a:t>
            </a:r>
            <a:r>
              <a:rPr lang="pt-BR" altLang="pt-BR" sz="2000" b="1" dirty="0">
                <a:solidFill>
                  <a:prstClr val="white"/>
                </a:solidFill>
              </a:rPr>
              <a:t>RELATÓRIO QUADRIMESTRAL </a:t>
            </a:r>
            <a:r>
              <a:rPr lang="pt-BR" altLang="pt-BR" sz="2000" b="1" dirty="0" smtClean="0">
                <a:solidFill>
                  <a:prstClr val="white"/>
                </a:solidFill>
              </a:rPr>
              <a:t>2019</a:t>
            </a:r>
            <a:endParaRPr lang="pt-BR" altLang="pt-BR" sz="2000" b="1" dirty="0">
              <a:solidFill>
                <a:prstClr val="white"/>
              </a:solidFill>
            </a:endParaRPr>
          </a:p>
        </p:txBody>
      </p:sp>
    </p:spTree>
    <p:extLst>
      <p:ext uri="{BB962C8B-B14F-4D97-AF65-F5344CB8AC3E}">
        <p14:creationId xmlns:p14="http://schemas.microsoft.com/office/powerpoint/2010/main" val="20250449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28604"/>
            <a:ext cx="9144000" cy="64293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pic>
        <p:nvPicPr>
          <p:cNvPr id="36869" name="Picture 3"/>
          <p:cNvPicPr>
            <a:picLocks noChangeAspect="1" noChangeArrowheads="1"/>
          </p:cNvPicPr>
          <p:nvPr/>
        </p:nvPicPr>
        <p:blipFill>
          <a:blip r:embed="rId2" cstate="print">
            <a:lum bright="2000" contrast="-4000"/>
          </a:blip>
          <a:srcRect/>
          <a:stretch>
            <a:fillRect/>
          </a:stretch>
        </p:blipFill>
        <p:spPr bwMode="auto">
          <a:xfrm>
            <a:off x="250825" y="204788"/>
            <a:ext cx="2624138" cy="620712"/>
          </a:xfrm>
          <a:prstGeom prst="rect">
            <a:avLst/>
          </a:prstGeom>
          <a:noFill/>
          <a:ln w="9525">
            <a:noFill/>
            <a:miter lim="800000"/>
            <a:headEnd/>
            <a:tailEnd/>
          </a:ln>
        </p:spPr>
      </p:pic>
      <p:sp>
        <p:nvSpPr>
          <p:cNvPr id="36871" name="Rectangle 36"/>
          <p:cNvSpPr>
            <a:spLocks noChangeArrowheads="1"/>
          </p:cNvSpPr>
          <p:nvPr/>
        </p:nvSpPr>
        <p:spPr bwMode="auto">
          <a:xfrm>
            <a:off x="250825" y="1011139"/>
            <a:ext cx="8547968" cy="584775"/>
          </a:xfrm>
          <a:prstGeom prst="rect">
            <a:avLst/>
          </a:prstGeom>
          <a:noFill/>
          <a:ln w="9525">
            <a:noFill/>
            <a:miter lim="800000"/>
            <a:headEnd/>
            <a:tailEnd/>
          </a:ln>
        </p:spPr>
        <p:txBody>
          <a:bodyPr wrap="square" anchor="ctr">
            <a:spAutoFit/>
          </a:bodyPr>
          <a:lstStyle/>
          <a:p>
            <a:pPr algn="ctr"/>
            <a:r>
              <a:rPr lang="pt-BR" altLang="pt-BR" sz="1600" b="1" u="sng" dirty="0" smtClean="0">
                <a:solidFill>
                  <a:prstClr val="black"/>
                </a:solidFill>
              </a:rPr>
              <a:t>VISITAS TÉCNICAS</a:t>
            </a:r>
            <a:br>
              <a:rPr lang="pt-BR" altLang="pt-BR" sz="1600" b="1" u="sng" dirty="0" smtClean="0">
                <a:solidFill>
                  <a:prstClr val="black"/>
                </a:solidFill>
              </a:rPr>
            </a:br>
            <a:r>
              <a:rPr lang="pt-BR" altLang="pt-BR" sz="1600" b="1" u="sng" dirty="0" smtClean="0">
                <a:solidFill>
                  <a:prstClr val="black"/>
                </a:solidFill>
              </a:rPr>
              <a:t> REALIZADAS PELO COMPONENTE MUNICIPAL DE AUDITORIA</a:t>
            </a:r>
            <a:endParaRPr lang="pt-BR" altLang="pt-BR" sz="1600" dirty="0">
              <a:solidFill>
                <a:prstClr val="black"/>
              </a:solidFill>
            </a:endParaRPr>
          </a:p>
        </p:txBody>
      </p:sp>
      <p:sp>
        <p:nvSpPr>
          <p:cNvPr id="36872" name="Rectangle 37"/>
          <p:cNvSpPr>
            <a:spLocks noChangeArrowheads="1"/>
          </p:cNvSpPr>
          <p:nvPr/>
        </p:nvSpPr>
        <p:spPr bwMode="auto">
          <a:xfrm>
            <a:off x="6084168" y="1769324"/>
            <a:ext cx="2714625" cy="307975"/>
          </a:xfrm>
          <a:prstGeom prst="rect">
            <a:avLst/>
          </a:prstGeom>
          <a:noFill/>
          <a:ln w="9525">
            <a:solidFill>
              <a:schemeClr val="tx1"/>
            </a:solidFill>
            <a:miter lim="800000"/>
            <a:headEnd/>
            <a:tailEnd/>
          </a:ln>
        </p:spPr>
        <p:txBody>
          <a:bodyPr anchor="ctr">
            <a:spAutoFit/>
          </a:bodyPr>
          <a:lstStyle/>
          <a:p>
            <a:pPr algn="ctr"/>
            <a:r>
              <a:rPr lang="pt-BR" altLang="pt-BR" sz="1400" b="1" dirty="0" smtClean="0">
                <a:solidFill>
                  <a:prstClr val="black"/>
                </a:solidFill>
              </a:rPr>
              <a:t>ENCERRADAS</a:t>
            </a:r>
            <a:endParaRPr lang="pt-BR" altLang="pt-BR" sz="1400" dirty="0">
              <a:solidFill>
                <a:prstClr val="black"/>
              </a:solidFill>
            </a:endParaRPr>
          </a:p>
        </p:txBody>
      </p:sp>
      <p:graphicFrame>
        <p:nvGraphicFramePr>
          <p:cNvPr id="10" name="Tabela 9"/>
          <p:cNvGraphicFramePr>
            <a:graphicFrameLocks noGrp="1"/>
          </p:cNvGraphicFramePr>
          <p:nvPr>
            <p:extLst>
              <p:ext uri="{D42A27DB-BD31-4B8C-83A1-F6EECF244321}">
                <p14:modId xmlns:p14="http://schemas.microsoft.com/office/powerpoint/2010/main" val="3655834664"/>
              </p:ext>
            </p:extLst>
          </p:nvPr>
        </p:nvGraphicFramePr>
        <p:xfrm>
          <a:off x="282801" y="2564904"/>
          <a:ext cx="8537671" cy="3744416"/>
        </p:xfrm>
        <a:graphic>
          <a:graphicData uri="http://schemas.openxmlformats.org/drawingml/2006/table">
            <a:tbl>
              <a:tblPr firstRow="1" firstCol="1" bandRow="1">
                <a:tableStyleId>{93296810-A885-4BE3-A3E7-6D5BEEA58F35}</a:tableStyleId>
              </a:tblPr>
              <a:tblGrid>
                <a:gridCol w="1696911"/>
                <a:gridCol w="1440160"/>
                <a:gridCol w="2592288"/>
                <a:gridCol w="2808312"/>
              </a:tblGrid>
              <a:tr h="445767">
                <a:tc>
                  <a:txBody>
                    <a:bodyPr/>
                    <a:lstStyle/>
                    <a:p>
                      <a:pPr algn="ctr">
                        <a:lnSpc>
                          <a:spcPct val="115000"/>
                        </a:lnSpc>
                        <a:spcAft>
                          <a:spcPts val="0"/>
                        </a:spcAft>
                      </a:pPr>
                      <a:r>
                        <a:rPr lang="pt-BR" sz="1200" dirty="0" smtClean="0">
                          <a:solidFill>
                            <a:schemeClr val="tx1"/>
                          </a:solidFill>
                          <a:effectLst/>
                          <a:latin typeface="Arial" pitchFamily="34" charset="0"/>
                          <a:cs typeface="Arial" pitchFamily="34" charset="0"/>
                        </a:rPr>
                        <a:t>SERVIÇO AUDITADO</a:t>
                      </a:r>
                      <a:endParaRPr lang="pt-BR" sz="1200" dirty="0">
                        <a:solidFill>
                          <a:schemeClr val="tx1"/>
                        </a:solidFill>
                        <a:effectLst/>
                        <a:latin typeface="Arial" pitchFamily="34" charset="0"/>
                        <a:ea typeface="Times New Roman"/>
                        <a:cs typeface="Arial" pitchFamily="34" charset="0"/>
                      </a:endParaRPr>
                    </a:p>
                  </a:txBody>
                  <a:tcPr marL="60375" marR="60375" marT="0" marB="0" anchor="ctr">
                    <a:solidFill>
                      <a:schemeClr val="accent3">
                        <a:lumMod val="60000"/>
                        <a:lumOff val="40000"/>
                      </a:schemeClr>
                    </a:solidFill>
                  </a:tcPr>
                </a:tc>
                <a:tc>
                  <a:txBody>
                    <a:bodyPr/>
                    <a:lstStyle/>
                    <a:p>
                      <a:pPr algn="ctr">
                        <a:lnSpc>
                          <a:spcPct val="115000"/>
                        </a:lnSpc>
                        <a:spcAft>
                          <a:spcPts val="0"/>
                        </a:spcAft>
                      </a:pPr>
                      <a:r>
                        <a:rPr lang="pt-BR" sz="1200" dirty="0" smtClean="0">
                          <a:solidFill>
                            <a:schemeClr val="tx1"/>
                          </a:solidFill>
                          <a:effectLst/>
                          <a:latin typeface="Arial" pitchFamily="34" charset="0"/>
                          <a:ea typeface="Times New Roman"/>
                          <a:cs typeface="Arial" pitchFamily="34" charset="0"/>
                        </a:rPr>
                        <a:t>PERÍODO</a:t>
                      </a:r>
                      <a:endParaRPr lang="pt-BR" sz="1200" dirty="0">
                        <a:solidFill>
                          <a:schemeClr val="tx1"/>
                        </a:solidFill>
                        <a:effectLst/>
                        <a:latin typeface="Arial" pitchFamily="34" charset="0"/>
                        <a:ea typeface="Times New Roman"/>
                        <a:cs typeface="Arial" pitchFamily="34" charset="0"/>
                      </a:endParaRPr>
                    </a:p>
                  </a:txBody>
                  <a:tcPr marL="60375" marR="60375" marT="0" marB="0" anchor="ctr">
                    <a:solidFill>
                      <a:schemeClr val="accent3">
                        <a:lumMod val="60000"/>
                        <a:lumOff val="40000"/>
                      </a:schemeClr>
                    </a:solidFill>
                  </a:tcPr>
                </a:tc>
                <a:tc>
                  <a:txBody>
                    <a:bodyPr/>
                    <a:lstStyle/>
                    <a:p>
                      <a:pPr algn="ctr">
                        <a:lnSpc>
                          <a:spcPct val="115000"/>
                        </a:lnSpc>
                        <a:spcAft>
                          <a:spcPts val="0"/>
                        </a:spcAft>
                      </a:pPr>
                      <a:r>
                        <a:rPr lang="pt-BR" sz="1200" dirty="0" smtClean="0">
                          <a:solidFill>
                            <a:schemeClr val="tx1"/>
                          </a:solidFill>
                          <a:effectLst/>
                          <a:latin typeface="Arial" pitchFamily="34" charset="0"/>
                          <a:cs typeface="Arial" pitchFamily="34" charset="0"/>
                        </a:rPr>
                        <a:t>FINALIDADE</a:t>
                      </a:r>
                      <a:endParaRPr lang="pt-BR" sz="1200" dirty="0">
                        <a:solidFill>
                          <a:schemeClr val="tx1"/>
                        </a:solidFill>
                        <a:effectLst/>
                        <a:latin typeface="Arial" pitchFamily="34" charset="0"/>
                        <a:ea typeface="Times New Roman"/>
                        <a:cs typeface="Arial" pitchFamily="34" charset="0"/>
                      </a:endParaRPr>
                    </a:p>
                  </a:txBody>
                  <a:tcPr marL="60375" marR="60375" marT="0" marB="0" anchor="ctr">
                    <a:solidFill>
                      <a:schemeClr val="accent3">
                        <a:lumMod val="60000"/>
                        <a:lumOff val="40000"/>
                      </a:schemeClr>
                    </a:solidFill>
                  </a:tcPr>
                </a:tc>
                <a:tc>
                  <a:txBody>
                    <a:bodyPr/>
                    <a:lstStyle/>
                    <a:p>
                      <a:pPr algn="ctr">
                        <a:lnSpc>
                          <a:spcPct val="115000"/>
                        </a:lnSpc>
                        <a:spcAft>
                          <a:spcPts val="0"/>
                        </a:spcAft>
                      </a:pPr>
                      <a:r>
                        <a:rPr lang="pt-BR" sz="1200" dirty="0" smtClean="0">
                          <a:solidFill>
                            <a:schemeClr val="tx1"/>
                          </a:solidFill>
                          <a:effectLst/>
                          <a:latin typeface="Arial" pitchFamily="34" charset="0"/>
                          <a:ea typeface="Times New Roman"/>
                          <a:cs typeface="Arial" pitchFamily="34" charset="0"/>
                        </a:rPr>
                        <a:t>CONCLUSÃO</a:t>
                      </a:r>
                      <a:endParaRPr lang="pt-BR" sz="1200" dirty="0">
                        <a:solidFill>
                          <a:schemeClr val="tx1"/>
                        </a:solidFill>
                        <a:effectLst/>
                        <a:latin typeface="Arial" pitchFamily="34" charset="0"/>
                        <a:ea typeface="Times New Roman"/>
                        <a:cs typeface="Arial" pitchFamily="34" charset="0"/>
                      </a:endParaRPr>
                    </a:p>
                  </a:txBody>
                  <a:tcPr marL="60375" marR="60375" marT="0" marB="0" anchor="ctr">
                    <a:solidFill>
                      <a:schemeClr val="accent3">
                        <a:lumMod val="60000"/>
                        <a:lumOff val="40000"/>
                      </a:schemeClr>
                    </a:solidFill>
                  </a:tcPr>
                </a:tc>
              </a:tr>
              <a:tr h="3298649">
                <a:tc>
                  <a:txBody>
                    <a:bodyPr/>
                    <a:lstStyle/>
                    <a:p>
                      <a:pPr marL="0" indent="0" algn="ctr">
                        <a:lnSpc>
                          <a:spcPct val="115000"/>
                        </a:lnSpc>
                        <a:spcAft>
                          <a:spcPts val="0"/>
                        </a:spcAft>
                        <a:buFont typeface="Arial" pitchFamily="34" charset="0"/>
                        <a:buNone/>
                      </a:pPr>
                      <a:r>
                        <a:rPr lang="pt-BR" sz="1600" b="1" kern="1200" dirty="0"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rPr>
                        <a:t>MED RIM</a:t>
                      </a:r>
                    </a:p>
                  </a:txBody>
                  <a:tcPr marL="54495" marR="54495" marT="0" marB="0" anchor="ctr">
                    <a:solidFill>
                      <a:schemeClr val="accent3">
                        <a:lumMod val="20000"/>
                        <a:lumOff val="80000"/>
                      </a:schemeClr>
                    </a:solidFill>
                  </a:tcPr>
                </a:tc>
                <a:tc>
                  <a:txBody>
                    <a:bodyPr/>
                    <a:lstStyle/>
                    <a:p>
                      <a:pPr algn="ctr">
                        <a:lnSpc>
                          <a:spcPct val="115000"/>
                        </a:lnSpc>
                        <a:spcAft>
                          <a:spcPts val="0"/>
                        </a:spcAft>
                      </a:pPr>
                      <a:r>
                        <a:rPr lang="pt-BR" sz="1400" b="1" kern="1200" dirty="0" smtClean="0">
                          <a:solidFill>
                            <a:schemeClr val="tx1"/>
                          </a:solidFill>
                          <a:effectLst/>
                          <a:latin typeface="Arial" pitchFamily="34" charset="0"/>
                          <a:ea typeface="+mn-ea"/>
                          <a:cs typeface="Arial" pitchFamily="34" charset="0"/>
                        </a:rPr>
                        <a:t>Janeiro/2019 a Fevereiro/2019</a:t>
                      </a:r>
                      <a:endParaRPr lang="pt-BR" sz="1400" b="1" dirty="0">
                        <a:solidFill>
                          <a:schemeClr val="tx1"/>
                        </a:solidFill>
                        <a:effectLst/>
                        <a:latin typeface="Arial" pitchFamily="34" charset="0"/>
                        <a:ea typeface="Times New Roman"/>
                        <a:cs typeface="Arial" pitchFamily="34" charset="0"/>
                      </a:endParaRPr>
                    </a:p>
                  </a:txBody>
                  <a:tcPr marL="68580" marR="68580" marT="0" marB="0" anchor="ctr">
                    <a:solidFill>
                      <a:schemeClr val="accent3">
                        <a:lumMod val="20000"/>
                        <a:lumOff val="80000"/>
                      </a:schemeClr>
                    </a:solidFill>
                  </a:tcPr>
                </a:tc>
                <a:tc>
                  <a:txBody>
                    <a:bodyPr/>
                    <a:lstStyle/>
                    <a:p>
                      <a:pPr algn="just">
                        <a:lnSpc>
                          <a:spcPct val="115000"/>
                        </a:lnSpc>
                        <a:spcAft>
                          <a:spcPts val="0"/>
                        </a:spcAft>
                      </a:pPr>
                      <a:r>
                        <a:rPr lang="pt-BR" sz="1400" kern="1200" dirty="0" smtClean="0">
                          <a:solidFill>
                            <a:schemeClr val="tx1"/>
                          </a:solidFill>
                          <a:latin typeface="Arial" pitchFamily="34" charset="0"/>
                          <a:ea typeface="+mn-ea"/>
                          <a:cs typeface="Arial" pitchFamily="34" charset="0"/>
                        </a:rPr>
                        <a:t>Verificar denúncia quanto ao possível preterimento de usuários do SUS na ordem dos atendimentos, em relação aos pacientes de convênios.</a:t>
                      </a:r>
                      <a:endParaRPr lang="pt-BR" sz="1400" b="0" dirty="0">
                        <a:solidFill>
                          <a:schemeClr val="tx1"/>
                        </a:solidFill>
                        <a:latin typeface="Arial" pitchFamily="34" charset="0"/>
                        <a:ea typeface="Times New Roman"/>
                        <a:cs typeface="Arial" pitchFamily="34" charset="0"/>
                      </a:endParaRPr>
                    </a:p>
                  </a:txBody>
                  <a:tcPr marL="68580" marR="68580" marT="0" marB="0" anchor="ctr">
                    <a:solidFill>
                      <a:schemeClr val="accent3">
                        <a:lumMod val="20000"/>
                        <a:lumOff val="80000"/>
                      </a:schemeClr>
                    </a:solidFill>
                  </a:tcPr>
                </a:tc>
                <a:tc>
                  <a:txBody>
                    <a:bodyPr/>
                    <a:lstStyle/>
                    <a:p>
                      <a:pPr algn="just">
                        <a:lnSpc>
                          <a:spcPct val="115000"/>
                        </a:lnSpc>
                        <a:spcAft>
                          <a:spcPts val="0"/>
                        </a:spcAft>
                      </a:pPr>
                      <a:r>
                        <a:rPr lang="pt-BR" sz="1400" kern="1200" dirty="0" smtClean="0">
                          <a:solidFill>
                            <a:schemeClr val="tx1"/>
                          </a:solidFill>
                          <a:latin typeface="Arial" pitchFamily="34" charset="0"/>
                          <a:ea typeface="+mn-ea"/>
                          <a:cs typeface="Arial" pitchFamily="34" charset="0"/>
                        </a:rPr>
                        <a:t>Não foram identificados indícios que comprovem a denúncia. O tempo de espera pelos atendimentos mostrou-se semelhante entre usuários do SUS e de convênios particulares.</a:t>
                      </a:r>
                      <a:endParaRPr lang="pt-BR" sz="1400" b="0" dirty="0">
                        <a:solidFill>
                          <a:schemeClr val="tx1"/>
                        </a:solidFill>
                        <a:latin typeface="Arial" pitchFamily="34" charset="0"/>
                        <a:ea typeface="Times New Roman"/>
                        <a:cs typeface="Arial" pitchFamily="34" charset="0"/>
                      </a:endParaRPr>
                    </a:p>
                  </a:txBody>
                  <a:tcPr marL="68580" marR="68580" marT="0" marB="0" anchor="ctr">
                    <a:solidFill>
                      <a:schemeClr val="accent3">
                        <a:lumMod val="20000"/>
                        <a:lumOff val="80000"/>
                      </a:schemeClr>
                    </a:solidFill>
                  </a:tcPr>
                </a:tc>
              </a:tr>
            </a:tbl>
          </a:graphicData>
        </a:graphic>
      </p:graphicFrame>
      <p:sp>
        <p:nvSpPr>
          <p:cNvPr id="9" name="CaixaDeTexto 8"/>
          <p:cNvSpPr txBox="1">
            <a:spLocks noChangeArrowheads="1"/>
          </p:cNvSpPr>
          <p:nvPr/>
        </p:nvSpPr>
        <p:spPr bwMode="auto">
          <a:xfrm>
            <a:off x="3276600" y="406805"/>
            <a:ext cx="5687889"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prstClr val="white"/>
                </a:solidFill>
              </a:rPr>
              <a:t>1° </a:t>
            </a:r>
            <a:r>
              <a:rPr lang="pt-BR" altLang="pt-BR" sz="2000" b="1" dirty="0">
                <a:solidFill>
                  <a:prstClr val="white"/>
                </a:solidFill>
              </a:rPr>
              <a:t>RELATÓRIO QUADRIMESTRAL </a:t>
            </a:r>
            <a:r>
              <a:rPr lang="pt-BR" altLang="pt-BR" sz="2000" b="1" dirty="0" smtClean="0">
                <a:solidFill>
                  <a:prstClr val="white"/>
                </a:solidFill>
              </a:rPr>
              <a:t>2019</a:t>
            </a:r>
            <a:endParaRPr lang="pt-BR" altLang="pt-BR" sz="2000" b="1" dirty="0">
              <a:solidFill>
                <a:prstClr val="white"/>
              </a:solidFill>
            </a:endParaRPr>
          </a:p>
        </p:txBody>
      </p:sp>
    </p:spTree>
    <p:extLst>
      <p:ext uri="{BB962C8B-B14F-4D97-AF65-F5344CB8AC3E}">
        <p14:creationId xmlns:p14="http://schemas.microsoft.com/office/powerpoint/2010/main" val="13789919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28604"/>
            <a:ext cx="9144000" cy="64293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pic>
        <p:nvPicPr>
          <p:cNvPr id="36869" name="Picture 3"/>
          <p:cNvPicPr>
            <a:picLocks noChangeAspect="1" noChangeArrowheads="1"/>
          </p:cNvPicPr>
          <p:nvPr/>
        </p:nvPicPr>
        <p:blipFill>
          <a:blip r:embed="rId2" cstate="print">
            <a:lum bright="2000" contrast="-4000"/>
          </a:blip>
          <a:srcRect/>
          <a:stretch>
            <a:fillRect/>
          </a:stretch>
        </p:blipFill>
        <p:spPr bwMode="auto">
          <a:xfrm>
            <a:off x="250825" y="204788"/>
            <a:ext cx="2624138" cy="620712"/>
          </a:xfrm>
          <a:prstGeom prst="rect">
            <a:avLst/>
          </a:prstGeom>
          <a:noFill/>
          <a:ln w="9525">
            <a:noFill/>
            <a:miter lim="800000"/>
            <a:headEnd/>
            <a:tailEnd/>
          </a:ln>
        </p:spPr>
      </p:pic>
      <p:sp>
        <p:nvSpPr>
          <p:cNvPr id="36871" name="Rectangle 36"/>
          <p:cNvSpPr>
            <a:spLocks noChangeArrowheads="1"/>
          </p:cNvSpPr>
          <p:nvPr/>
        </p:nvSpPr>
        <p:spPr bwMode="auto">
          <a:xfrm>
            <a:off x="250825" y="1020207"/>
            <a:ext cx="8547968" cy="584775"/>
          </a:xfrm>
          <a:prstGeom prst="rect">
            <a:avLst/>
          </a:prstGeom>
          <a:noFill/>
          <a:ln w="9525">
            <a:noFill/>
            <a:miter lim="800000"/>
            <a:headEnd/>
            <a:tailEnd/>
          </a:ln>
        </p:spPr>
        <p:txBody>
          <a:bodyPr wrap="square" anchor="ctr">
            <a:spAutoFit/>
          </a:bodyPr>
          <a:lstStyle/>
          <a:p>
            <a:pPr algn="ctr"/>
            <a:r>
              <a:rPr lang="pt-BR" altLang="pt-BR" sz="1600" b="1" u="sng" dirty="0" smtClean="0">
                <a:solidFill>
                  <a:prstClr val="black"/>
                </a:solidFill>
              </a:rPr>
              <a:t>VISITAS TÉCNICAS</a:t>
            </a:r>
            <a:br>
              <a:rPr lang="pt-BR" altLang="pt-BR" sz="1600" b="1" u="sng" dirty="0" smtClean="0">
                <a:solidFill>
                  <a:prstClr val="black"/>
                </a:solidFill>
              </a:rPr>
            </a:br>
            <a:r>
              <a:rPr lang="pt-BR" altLang="pt-BR" sz="1600" b="1" u="sng" dirty="0" smtClean="0">
                <a:solidFill>
                  <a:prstClr val="black"/>
                </a:solidFill>
              </a:rPr>
              <a:t> REALIZADAS PELO COMPONENTE MUNICIPAL DE AUDITORIA</a:t>
            </a:r>
            <a:endParaRPr lang="pt-BR" altLang="pt-BR" sz="1600" dirty="0">
              <a:solidFill>
                <a:prstClr val="black"/>
              </a:solidFill>
            </a:endParaRPr>
          </a:p>
        </p:txBody>
      </p:sp>
      <p:sp>
        <p:nvSpPr>
          <p:cNvPr id="36872" name="Rectangle 37"/>
          <p:cNvSpPr>
            <a:spLocks noChangeArrowheads="1"/>
          </p:cNvSpPr>
          <p:nvPr/>
        </p:nvSpPr>
        <p:spPr bwMode="auto">
          <a:xfrm>
            <a:off x="6084168" y="1755157"/>
            <a:ext cx="2714625" cy="307975"/>
          </a:xfrm>
          <a:prstGeom prst="rect">
            <a:avLst/>
          </a:prstGeom>
          <a:noFill/>
          <a:ln w="9525">
            <a:solidFill>
              <a:schemeClr val="tx1"/>
            </a:solidFill>
            <a:miter lim="800000"/>
            <a:headEnd/>
            <a:tailEnd/>
          </a:ln>
        </p:spPr>
        <p:txBody>
          <a:bodyPr anchor="ctr">
            <a:spAutoFit/>
          </a:bodyPr>
          <a:lstStyle/>
          <a:p>
            <a:pPr algn="ctr"/>
            <a:r>
              <a:rPr lang="pt-BR" altLang="pt-BR" sz="1400" b="1" dirty="0" smtClean="0">
                <a:solidFill>
                  <a:prstClr val="black"/>
                </a:solidFill>
              </a:rPr>
              <a:t>ENCERRADAS</a:t>
            </a:r>
            <a:endParaRPr lang="pt-BR" altLang="pt-BR" sz="1400" dirty="0">
              <a:solidFill>
                <a:prstClr val="black"/>
              </a:solidFill>
            </a:endParaRPr>
          </a:p>
        </p:txBody>
      </p:sp>
      <p:graphicFrame>
        <p:nvGraphicFramePr>
          <p:cNvPr id="10" name="Tabela 9"/>
          <p:cNvGraphicFramePr>
            <a:graphicFrameLocks noGrp="1"/>
          </p:cNvGraphicFramePr>
          <p:nvPr>
            <p:extLst>
              <p:ext uri="{D42A27DB-BD31-4B8C-83A1-F6EECF244321}">
                <p14:modId xmlns:p14="http://schemas.microsoft.com/office/powerpoint/2010/main" val="195889858"/>
              </p:ext>
            </p:extLst>
          </p:nvPr>
        </p:nvGraphicFramePr>
        <p:xfrm>
          <a:off x="323529" y="2492895"/>
          <a:ext cx="8496943" cy="3960441"/>
        </p:xfrm>
        <a:graphic>
          <a:graphicData uri="http://schemas.openxmlformats.org/drawingml/2006/table">
            <a:tbl>
              <a:tblPr firstRow="1" firstCol="1" bandRow="1">
                <a:tableStyleId>{93296810-A885-4BE3-A3E7-6D5BEEA58F35}</a:tableStyleId>
              </a:tblPr>
              <a:tblGrid>
                <a:gridCol w="1722353"/>
                <a:gridCol w="1310626"/>
                <a:gridCol w="2363728"/>
                <a:gridCol w="3100236"/>
              </a:tblGrid>
              <a:tr h="553582">
                <a:tc>
                  <a:txBody>
                    <a:bodyPr/>
                    <a:lstStyle/>
                    <a:p>
                      <a:pPr algn="ctr">
                        <a:lnSpc>
                          <a:spcPct val="115000"/>
                        </a:lnSpc>
                        <a:spcAft>
                          <a:spcPts val="0"/>
                        </a:spcAft>
                      </a:pPr>
                      <a:r>
                        <a:rPr lang="pt-BR" sz="1200" dirty="0" smtClean="0">
                          <a:solidFill>
                            <a:schemeClr val="tx1"/>
                          </a:solidFill>
                          <a:effectLst/>
                          <a:latin typeface="Arial" pitchFamily="34" charset="0"/>
                          <a:cs typeface="Arial" pitchFamily="34" charset="0"/>
                        </a:rPr>
                        <a:t>SERVIÇO AUDITADO</a:t>
                      </a:r>
                      <a:endParaRPr lang="pt-BR" sz="1200" dirty="0">
                        <a:solidFill>
                          <a:schemeClr val="tx1"/>
                        </a:solidFill>
                        <a:effectLst/>
                        <a:latin typeface="Arial" pitchFamily="34" charset="0"/>
                        <a:ea typeface="Times New Roman"/>
                        <a:cs typeface="Arial" pitchFamily="34" charset="0"/>
                      </a:endParaRPr>
                    </a:p>
                  </a:txBody>
                  <a:tcPr marL="60375" marR="60375" marT="0" marB="0" anchor="ctr">
                    <a:solidFill>
                      <a:schemeClr val="accent3">
                        <a:lumMod val="60000"/>
                        <a:lumOff val="40000"/>
                      </a:schemeClr>
                    </a:solidFill>
                  </a:tcPr>
                </a:tc>
                <a:tc>
                  <a:txBody>
                    <a:bodyPr/>
                    <a:lstStyle/>
                    <a:p>
                      <a:pPr algn="ctr">
                        <a:lnSpc>
                          <a:spcPct val="115000"/>
                        </a:lnSpc>
                        <a:spcAft>
                          <a:spcPts val="0"/>
                        </a:spcAft>
                      </a:pPr>
                      <a:r>
                        <a:rPr lang="pt-BR" sz="1200" dirty="0" smtClean="0">
                          <a:solidFill>
                            <a:schemeClr val="tx1"/>
                          </a:solidFill>
                          <a:effectLst/>
                          <a:latin typeface="Arial" pitchFamily="34" charset="0"/>
                          <a:ea typeface="Times New Roman"/>
                          <a:cs typeface="Arial" pitchFamily="34" charset="0"/>
                        </a:rPr>
                        <a:t>PERÍODO</a:t>
                      </a:r>
                      <a:endParaRPr lang="pt-BR" sz="1200" dirty="0">
                        <a:solidFill>
                          <a:schemeClr val="tx1"/>
                        </a:solidFill>
                        <a:effectLst/>
                        <a:latin typeface="Arial" pitchFamily="34" charset="0"/>
                        <a:ea typeface="Times New Roman"/>
                        <a:cs typeface="Arial" pitchFamily="34" charset="0"/>
                      </a:endParaRPr>
                    </a:p>
                  </a:txBody>
                  <a:tcPr marL="60375" marR="60375" marT="0" marB="0" anchor="ctr">
                    <a:solidFill>
                      <a:schemeClr val="accent3">
                        <a:lumMod val="60000"/>
                        <a:lumOff val="40000"/>
                      </a:schemeClr>
                    </a:solidFill>
                  </a:tcPr>
                </a:tc>
                <a:tc>
                  <a:txBody>
                    <a:bodyPr/>
                    <a:lstStyle/>
                    <a:p>
                      <a:pPr algn="ctr">
                        <a:lnSpc>
                          <a:spcPct val="115000"/>
                        </a:lnSpc>
                        <a:spcAft>
                          <a:spcPts val="0"/>
                        </a:spcAft>
                      </a:pPr>
                      <a:r>
                        <a:rPr lang="pt-BR" sz="1200" dirty="0" smtClean="0">
                          <a:solidFill>
                            <a:schemeClr val="tx1"/>
                          </a:solidFill>
                          <a:effectLst/>
                          <a:latin typeface="Arial" pitchFamily="34" charset="0"/>
                          <a:cs typeface="Arial" pitchFamily="34" charset="0"/>
                        </a:rPr>
                        <a:t>FINALIDADE</a:t>
                      </a:r>
                      <a:endParaRPr lang="pt-BR" sz="1200" dirty="0">
                        <a:solidFill>
                          <a:schemeClr val="tx1"/>
                        </a:solidFill>
                        <a:effectLst/>
                        <a:latin typeface="Arial" pitchFamily="34" charset="0"/>
                        <a:ea typeface="Times New Roman"/>
                        <a:cs typeface="Arial" pitchFamily="34" charset="0"/>
                      </a:endParaRPr>
                    </a:p>
                  </a:txBody>
                  <a:tcPr marL="60375" marR="60375" marT="0" marB="0" anchor="ctr">
                    <a:solidFill>
                      <a:schemeClr val="accent3">
                        <a:lumMod val="60000"/>
                        <a:lumOff val="40000"/>
                      </a:schemeClr>
                    </a:solidFill>
                  </a:tcPr>
                </a:tc>
                <a:tc>
                  <a:txBody>
                    <a:bodyPr/>
                    <a:lstStyle/>
                    <a:p>
                      <a:pPr algn="ctr">
                        <a:lnSpc>
                          <a:spcPct val="115000"/>
                        </a:lnSpc>
                        <a:spcAft>
                          <a:spcPts val="0"/>
                        </a:spcAft>
                      </a:pPr>
                      <a:r>
                        <a:rPr lang="pt-BR" sz="1200" dirty="0" smtClean="0">
                          <a:solidFill>
                            <a:schemeClr val="tx1"/>
                          </a:solidFill>
                          <a:effectLst/>
                          <a:latin typeface="Arial" pitchFamily="34" charset="0"/>
                          <a:ea typeface="Times New Roman"/>
                          <a:cs typeface="Arial" pitchFamily="34" charset="0"/>
                        </a:rPr>
                        <a:t>CONCLUSÃO</a:t>
                      </a:r>
                      <a:endParaRPr lang="pt-BR" sz="1200" dirty="0">
                        <a:solidFill>
                          <a:schemeClr val="tx1"/>
                        </a:solidFill>
                        <a:effectLst/>
                        <a:latin typeface="Arial" pitchFamily="34" charset="0"/>
                        <a:ea typeface="Times New Roman"/>
                        <a:cs typeface="Arial" pitchFamily="34" charset="0"/>
                      </a:endParaRPr>
                    </a:p>
                  </a:txBody>
                  <a:tcPr marL="60375" marR="60375" marT="0" marB="0" anchor="ctr">
                    <a:solidFill>
                      <a:schemeClr val="accent3">
                        <a:lumMod val="60000"/>
                        <a:lumOff val="40000"/>
                      </a:schemeClr>
                    </a:solidFill>
                  </a:tcPr>
                </a:tc>
              </a:tr>
              <a:tr h="3406859">
                <a:tc>
                  <a:txBody>
                    <a:bodyPr/>
                    <a:lstStyle/>
                    <a:p>
                      <a:pPr algn="ctr">
                        <a:lnSpc>
                          <a:spcPct val="115000"/>
                        </a:lnSpc>
                        <a:spcAft>
                          <a:spcPts val="0"/>
                        </a:spcAft>
                      </a:pPr>
                      <a:r>
                        <a:rPr lang="pt-BR" sz="1600" b="1" dirty="0">
                          <a:solidFill>
                            <a:schemeClr val="tx1"/>
                          </a:solidFill>
                          <a:effectLst>
                            <a:outerShdw blurRad="38100" dist="38100" dir="2700000" algn="tl">
                              <a:srgbClr val="000000">
                                <a:alpha val="43137"/>
                              </a:srgbClr>
                            </a:outerShdw>
                          </a:effectLst>
                          <a:latin typeface="Arial" pitchFamily="34" charset="0"/>
                          <a:ea typeface="Times New Roman"/>
                          <a:cs typeface="Arial" pitchFamily="34" charset="0"/>
                        </a:rPr>
                        <a:t>SESAU</a:t>
                      </a:r>
                      <a:r>
                        <a:rPr lang="pt-BR" sz="1600" b="1" dirty="0" smtClean="0">
                          <a:solidFill>
                            <a:schemeClr val="tx1"/>
                          </a:solidFill>
                          <a:effectLst>
                            <a:outerShdw blurRad="38100" dist="38100" dir="2700000" algn="tl">
                              <a:srgbClr val="000000">
                                <a:alpha val="43137"/>
                              </a:srgbClr>
                            </a:outerShdw>
                          </a:effectLst>
                          <a:latin typeface="Arial" pitchFamily="34" charset="0"/>
                          <a:ea typeface="Times New Roman"/>
                          <a:cs typeface="Arial" pitchFamily="34" charset="0"/>
                        </a:rPr>
                        <a:t>/</a:t>
                      </a:r>
                    </a:p>
                    <a:p>
                      <a:pPr algn="ctr">
                        <a:lnSpc>
                          <a:spcPct val="115000"/>
                        </a:lnSpc>
                        <a:spcAft>
                          <a:spcPts val="0"/>
                        </a:spcAft>
                      </a:pPr>
                      <a:r>
                        <a:rPr lang="pt-BR" sz="1600" b="1" dirty="0" smtClean="0">
                          <a:solidFill>
                            <a:schemeClr val="tx1"/>
                          </a:solidFill>
                          <a:effectLst>
                            <a:outerShdw blurRad="38100" dist="38100" dir="2700000" algn="tl">
                              <a:srgbClr val="000000">
                                <a:alpha val="43137"/>
                              </a:srgbClr>
                            </a:outerShdw>
                          </a:effectLst>
                          <a:latin typeface="Arial" pitchFamily="34" charset="0"/>
                          <a:ea typeface="Times New Roman"/>
                          <a:cs typeface="Arial" pitchFamily="34" charset="0"/>
                        </a:rPr>
                        <a:t>Clínica </a:t>
                      </a:r>
                      <a:r>
                        <a:rPr lang="pt-BR" sz="1600" b="1" dirty="0">
                          <a:solidFill>
                            <a:schemeClr val="tx1"/>
                          </a:solidFill>
                          <a:effectLst>
                            <a:outerShdw blurRad="38100" dist="38100" dir="2700000" algn="tl">
                              <a:srgbClr val="000000">
                                <a:alpha val="43137"/>
                              </a:srgbClr>
                            </a:outerShdw>
                          </a:effectLst>
                          <a:latin typeface="Arial" pitchFamily="34" charset="0"/>
                          <a:ea typeface="Times New Roman"/>
                          <a:cs typeface="Arial" pitchFamily="34" charset="0"/>
                        </a:rPr>
                        <a:t>Médica Anhanguera</a:t>
                      </a:r>
                      <a:endParaRPr lang="pt-BR" sz="1600" dirty="0">
                        <a:solidFill>
                          <a:schemeClr val="tx1"/>
                        </a:solidFill>
                        <a:effectLst>
                          <a:outerShdw blurRad="38100" dist="38100" dir="2700000" algn="tl">
                            <a:srgbClr val="000000">
                              <a:alpha val="43137"/>
                            </a:srgbClr>
                          </a:outerShdw>
                        </a:effectLst>
                        <a:latin typeface="Arial" pitchFamily="34" charset="0"/>
                        <a:ea typeface="Times New Roman"/>
                        <a:cs typeface="Arial" pitchFamily="34" charset="0"/>
                      </a:endParaRPr>
                    </a:p>
                  </a:txBody>
                  <a:tcPr marL="68580" marR="68580" marT="0" marB="0" anchor="ctr">
                    <a:solidFill>
                      <a:schemeClr val="accent3">
                        <a:lumMod val="20000"/>
                        <a:lumOff val="80000"/>
                      </a:schemeClr>
                    </a:solidFill>
                  </a:tcPr>
                </a:tc>
                <a:tc>
                  <a:txBody>
                    <a:bodyPr/>
                    <a:lstStyle/>
                    <a:p>
                      <a:pPr algn="ctr">
                        <a:lnSpc>
                          <a:spcPct val="115000"/>
                        </a:lnSpc>
                        <a:spcAft>
                          <a:spcPts val="0"/>
                        </a:spcAft>
                      </a:pPr>
                      <a:r>
                        <a:rPr lang="pt-BR" sz="1400" b="1" kern="1200" dirty="0" smtClean="0">
                          <a:solidFill>
                            <a:schemeClr val="tx1"/>
                          </a:solidFill>
                          <a:effectLst/>
                          <a:latin typeface="Arial" pitchFamily="34" charset="0"/>
                          <a:ea typeface="+mn-ea"/>
                          <a:cs typeface="Arial" pitchFamily="34" charset="0"/>
                        </a:rPr>
                        <a:t>Março/2019 a Abril/2019</a:t>
                      </a:r>
                      <a:endParaRPr lang="pt-BR" sz="1400" b="1" dirty="0">
                        <a:solidFill>
                          <a:schemeClr val="tx1"/>
                        </a:solidFill>
                        <a:effectLst/>
                        <a:latin typeface="Arial" pitchFamily="34" charset="0"/>
                        <a:ea typeface="Times New Roman"/>
                        <a:cs typeface="Arial" pitchFamily="34" charset="0"/>
                      </a:endParaRPr>
                    </a:p>
                  </a:txBody>
                  <a:tcPr marL="68580" marR="68580" marT="0" marB="0" anchor="ctr">
                    <a:solidFill>
                      <a:schemeClr val="accent3">
                        <a:lumMod val="20000"/>
                        <a:lumOff val="80000"/>
                      </a:schemeClr>
                    </a:solidFill>
                  </a:tcPr>
                </a:tc>
                <a:tc>
                  <a:txBody>
                    <a:bodyPr/>
                    <a:lstStyle/>
                    <a:p>
                      <a:pPr algn="just">
                        <a:lnSpc>
                          <a:spcPct val="115000"/>
                        </a:lnSpc>
                        <a:spcAft>
                          <a:spcPts val="0"/>
                        </a:spcAft>
                      </a:pPr>
                      <a:r>
                        <a:rPr lang="pt-BR" sz="1400" kern="1200" dirty="0" smtClean="0">
                          <a:solidFill>
                            <a:schemeClr val="tx1"/>
                          </a:solidFill>
                          <a:latin typeface="Arial" pitchFamily="34" charset="0"/>
                          <a:ea typeface="+mn-ea"/>
                          <a:cs typeface="Arial" pitchFamily="34" charset="0"/>
                        </a:rPr>
                        <a:t>Verificar questionamento de cidadão sobre o fluxo de agendamento de consultas de reumatologia.</a:t>
                      </a:r>
                      <a:endParaRPr lang="pt-BR" sz="1400" b="0" dirty="0">
                        <a:solidFill>
                          <a:schemeClr val="tx1"/>
                        </a:solidFill>
                        <a:latin typeface="Arial" pitchFamily="34" charset="0"/>
                        <a:ea typeface="Times New Roman"/>
                        <a:cs typeface="Arial" pitchFamily="34" charset="0"/>
                      </a:endParaRPr>
                    </a:p>
                  </a:txBody>
                  <a:tcPr marL="68580" marR="68580" marT="0" marB="0" anchor="ctr">
                    <a:solidFill>
                      <a:schemeClr val="accent3">
                        <a:lumMod val="20000"/>
                        <a:lumOff val="80000"/>
                      </a:schemeClr>
                    </a:solidFill>
                  </a:tcPr>
                </a:tc>
                <a:tc>
                  <a:txBody>
                    <a:bodyPr/>
                    <a:lstStyle/>
                    <a:p>
                      <a:pPr algn="just">
                        <a:lnSpc>
                          <a:spcPct val="115000"/>
                        </a:lnSpc>
                        <a:spcAft>
                          <a:spcPts val="0"/>
                        </a:spcAft>
                      </a:pPr>
                      <a:r>
                        <a:rPr lang="pt-BR" sz="1400" kern="1200" dirty="0" smtClean="0">
                          <a:solidFill>
                            <a:schemeClr val="tx1"/>
                          </a:solidFill>
                          <a:latin typeface="Arial" pitchFamily="34" charset="0"/>
                          <a:ea typeface="+mn-ea"/>
                          <a:cs typeface="Arial" pitchFamily="34" charset="0"/>
                        </a:rPr>
                        <a:t>Usuária reinserida no Sistema de Regulação, devido à mudança de médicos na Unidade prestadora, aguardando disponibilização de vaga para agendamento.</a:t>
                      </a:r>
                      <a:endParaRPr lang="pt-BR" sz="1400" b="0" dirty="0">
                        <a:solidFill>
                          <a:schemeClr val="tx1"/>
                        </a:solidFill>
                        <a:latin typeface="Arial" pitchFamily="34" charset="0"/>
                        <a:ea typeface="Times New Roman"/>
                        <a:cs typeface="Arial" pitchFamily="34" charset="0"/>
                      </a:endParaRPr>
                    </a:p>
                  </a:txBody>
                  <a:tcPr marL="68580" marR="68580" marT="0" marB="0" anchor="ctr">
                    <a:solidFill>
                      <a:schemeClr val="accent3">
                        <a:lumMod val="20000"/>
                        <a:lumOff val="80000"/>
                      </a:schemeClr>
                    </a:solidFill>
                  </a:tcPr>
                </a:tc>
              </a:tr>
            </a:tbl>
          </a:graphicData>
        </a:graphic>
      </p:graphicFrame>
      <p:sp>
        <p:nvSpPr>
          <p:cNvPr id="9" name="CaixaDeTexto 8"/>
          <p:cNvSpPr txBox="1">
            <a:spLocks noChangeArrowheads="1"/>
          </p:cNvSpPr>
          <p:nvPr/>
        </p:nvSpPr>
        <p:spPr bwMode="auto">
          <a:xfrm>
            <a:off x="3258273" y="346075"/>
            <a:ext cx="5634208"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prstClr val="white"/>
                </a:solidFill>
              </a:rPr>
              <a:t>1° </a:t>
            </a:r>
            <a:r>
              <a:rPr lang="pt-BR" altLang="pt-BR" sz="2000" b="1" dirty="0">
                <a:solidFill>
                  <a:prstClr val="white"/>
                </a:solidFill>
              </a:rPr>
              <a:t>RELATÓRIO QUADRIMESTRAL </a:t>
            </a:r>
            <a:r>
              <a:rPr lang="pt-BR" altLang="pt-BR" sz="2000" b="1" dirty="0" smtClean="0">
                <a:solidFill>
                  <a:prstClr val="white"/>
                </a:solidFill>
              </a:rPr>
              <a:t>2019</a:t>
            </a:r>
            <a:endParaRPr lang="pt-BR" altLang="pt-BR" sz="2000" b="1" dirty="0">
              <a:solidFill>
                <a:prstClr val="white"/>
              </a:solidFill>
            </a:endParaRPr>
          </a:p>
        </p:txBody>
      </p:sp>
    </p:spTree>
    <p:extLst>
      <p:ext uri="{BB962C8B-B14F-4D97-AF65-F5344CB8AC3E}">
        <p14:creationId xmlns:p14="http://schemas.microsoft.com/office/powerpoint/2010/main" val="4695150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28604"/>
            <a:ext cx="9144000" cy="64293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solidFill>
                <a:prstClr val="white"/>
              </a:solidFill>
            </a:endParaRPr>
          </a:p>
        </p:txBody>
      </p:sp>
      <p:pic>
        <p:nvPicPr>
          <p:cNvPr id="36869" name="Picture 3"/>
          <p:cNvPicPr>
            <a:picLocks noChangeAspect="1" noChangeArrowheads="1"/>
          </p:cNvPicPr>
          <p:nvPr/>
        </p:nvPicPr>
        <p:blipFill>
          <a:blip r:embed="rId2" cstate="print">
            <a:lum bright="2000" contrast="-4000"/>
          </a:blip>
          <a:srcRect/>
          <a:stretch>
            <a:fillRect/>
          </a:stretch>
        </p:blipFill>
        <p:spPr bwMode="auto">
          <a:xfrm>
            <a:off x="250825" y="204788"/>
            <a:ext cx="2624138" cy="620712"/>
          </a:xfrm>
          <a:prstGeom prst="rect">
            <a:avLst/>
          </a:prstGeom>
          <a:noFill/>
          <a:ln w="9525">
            <a:noFill/>
            <a:miter lim="800000"/>
            <a:headEnd/>
            <a:tailEnd/>
          </a:ln>
        </p:spPr>
      </p:pic>
      <p:sp>
        <p:nvSpPr>
          <p:cNvPr id="36871" name="Rectangle 36"/>
          <p:cNvSpPr>
            <a:spLocks noChangeArrowheads="1"/>
          </p:cNvSpPr>
          <p:nvPr/>
        </p:nvSpPr>
        <p:spPr bwMode="auto">
          <a:xfrm>
            <a:off x="268937" y="979264"/>
            <a:ext cx="8496944" cy="584775"/>
          </a:xfrm>
          <a:prstGeom prst="rect">
            <a:avLst/>
          </a:prstGeom>
          <a:noFill/>
          <a:ln w="9525">
            <a:noFill/>
            <a:miter lim="800000"/>
            <a:headEnd/>
            <a:tailEnd/>
          </a:ln>
        </p:spPr>
        <p:txBody>
          <a:bodyPr wrap="square" anchor="ctr">
            <a:spAutoFit/>
          </a:bodyPr>
          <a:lstStyle/>
          <a:p>
            <a:pPr algn="ctr"/>
            <a:r>
              <a:rPr lang="pt-BR" altLang="pt-BR" sz="1600" b="1" u="sng" dirty="0" smtClean="0">
                <a:solidFill>
                  <a:prstClr val="black"/>
                </a:solidFill>
              </a:rPr>
              <a:t>VISITAS TÉCNICAS</a:t>
            </a:r>
            <a:br>
              <a:rPr lang="pt-BR" altLang="pt-BR" sz="1600" b="1" u="sng" dirty="0" smtClean="0">
                <a:solidFill>
                  <a:prstClr val="black"/>
                </a:solidFill>
              </a:rPr>
            </a:br>
            <a:r>
              <a:rPr lang="pt-BR" altLang="pt-BR" sz="1600" b="1" u="sng" dirty="0" smtClean="0">
                <a:solidFill>
                  <a:prstClr val="black"/>
                </a:solidFill>
              </a:rPr>
              <a:t> REALIZADAS PELO COMPONENTE MUNICIPAL DE AUDITORIA</a:t>
            </a:r>
            <a:endParaRPr lang="pt-BR" altLang="pt-BR" sz="1600" dirty="0">
              <a:solidFill>
                <a:prstClr val="black"/>
              </a:solidFill>
            </a:endParaRPr>
          </a:p>
        </p:txBody>
      </p:sp>
      <p:sp>
        <p:nvSpPr>
          <p:cNvPr id="36872" name="Rectangle 37"/>
          <p:cNvSpPr>
            <a:spLocks noChangeArrowheads="1"/>
          </p:cNvSpPr>
          <p:nvPr/>
        </p:nvSpPr>
        <p:spPr bwMode="auto">
          <a:xfrm>
            <a:off x="5925990" y="1782972"/>
            <a:ext cx="2714625" cy="307975"/>
          </a:xfrm>
          <a:prstGeom prst="rect">
            <a:avLst/>
          </a:prstGeom>
          <a:noFill/>
          <a:ln w="9525">
            <a:solidFill>
              <a:schemeClr val="tx1"/>
            </a:solidFill>
            <a:miter lim="800000"/>
            <a:headEnd/>
            <a:tailEnd/>
          </a:ln>
        </p:spPr>
        <p:txBody>
          <a:bodyPr anchor="ctr">
            <a:spAutoFit/>
          </a:bodyPr>
          <a:lstStyle/>
          <a:p>
            <a:pPr algn="ctr"/>
            <a:r>
              <a:rPr lang="pt-BR" altLang="pt-BR" sz="1400" b="1" dirty="0" smtClean="0">
                <a:solidFill>
                  <a:prstClr val="black"/>
                </a:solidFill>
              </a:rPr>
              <a:t>ENCERRADAS</a:t>
            </a:r>
            <a:endParaRPr lang="pt-BR" altLang="pt-BR" sz="1400" dirty="0">
              <a:solidFill>
                <a:prstClr val="black"/>
              </a:solidFill>
            </a:endParaRPr>
          </a:p>
        </p:txBody>
      </p:sp>
      <p:graphicFrame>
        <p:nvGraphicFramePr>
          <p:cNvPr id="10" name="Tabela 9"/>
          <p:cNvGraphicFramePr>
            <a:graphicFrameLocks noGrp="1"/>
          </p:cNvGraphicFramePr>
          <p:nvPr>
            <p:extLst>
              <p:ext uri="{D42A27DB-BD31-4B8C-83A1-F6EECF244321}">
                <p14:modId xmlns:p14="http://schemas.microsoft.com/office/powerpoint/2010/main" val="2247669635"/>
              </p:ext>
            </p:extLst>
          </p:nvPr>
        </p:nvGraphicFramePr>
        <p:xfrm>
          <a:off x="395536" y="2492896"/>
          <a:ext cx="8259513" cy="3553884"/>
        </p:xfrm>
        <a:graphic>
          <a:graphicData uri="http://schemas.openxmlformats.org/drawingml/2006/table">
            <a:tbl>
              <a:tblPr firstRow="1" firstCol="1" bandRow="1">
                <a:tableStyleId>{93296810-A885-4BE3-A3E7-6D5BEEA58F35}</a:tableStyleId>
              </a:tblPr>
              <a:tblGrid>
                <a:gridCol w="1697160"/>
                <a:gridCol w="1206870"/>
                <a:gridCol w="2262880"/>
                <a:gridCol w="3092603"/>
              </a:tblGrid>
              <a:tr h="648071">
                <a:tc>
                  <a:txBody>
                    <a:bodyPr/>
                    <a:lstStyle/>
                    <a:p>
                      <a:pPr algn="ctr">
                        <a:lnSpc>
                          <a:spcPct val="115000"/>
                        </a:lnSpc>
                        <a:spcAft>
                          <a:spcPts val="0"/>
                        </a:spcAft>
                      </a:pPr>
                      <a:r>
                        <a:rPr lang="pt-BR" sz="1200" dirty="0" smtClean="0">
                          <a:solidFill>
                            <a:schemeClr val="tx1"/>
                          </a:solidFill>
                          <a:effectLst/>
                          <a:latin typeface="Arial" pitchFamily="34" charset="0"/>
                          <a:cs typeface="Arial" pitchFamily="34" charset="0"/>
                        </a:rPr>
                        <a:t>SERVIÇO AUDITADO</a:t>
                      </a:r>
                      <a:endParaRPr lang="pt-BR" sz="1200" dirty="0">
                        <a:solidFill>
                          <a:schemeClr val="tx1"/>
                        </a:solidFill>
                        <a:effectLst/>
                        <a:latin typeface="Arial" pitchFamily="34" charset="0"/>
                        <a:ea typeface="Times New Roman"/>
                        <a:cs typeface="Arial" pitchFamily="34" charset="0"/>
                      </a:endParaRPr>
                    </a:p>
                  </a:txBody>
                  <a:tcPr marL="60375" marR="60375" marT="0" marB="0" anchor="ctr">
                    <a:solidFill>
                      <a:schemeClr val="accent3">
                        <a:lumMod val="60000"/>
                        <a:lumOff val="40000"/>
                      </a:schemeClr>
                    </a:solidFill>
                  </a:tcPr>
                </a:tc>
                <a:tc>
                  <a:txBody>
                    <a:bodyPr/>
                    <a:lstStyle/>
                    <a:p>
                      <a:pPr algn="ctr">
                        <a:lnSpc>
                          <a:spcPct val="115000"/>
                        </a:lnSpc>
                        <a:spcAft>
                          <a:spcPts val="0"/>
                        </a:spcAft>
                      </a:pPr>
                      <a:r>
                        <a:rPr lang="pt-BR" sz="1200" dirty="0" smtClean="0">
                          <a:solidFill>
                            <a:schemeClr val="tx1"/>
                          </a:solidFill>
                          <a:effectLst/>
                          <a:latin typeface="Arial" pitchFamily="34" charset="0"/>
                          <a:ea typeface="Times New Roman"/>
                          <a:cs typeface="Arial" pitchFamily="34" charset="0"/>
                        </a:rPr>
                        <a:t>PERÍODO</a:t>
                      </a:r>
                      <a:endParaRPr lang="pt-BR" sz="1200" dirty="0">
                        <a:solidFill>
                          <a:schemeClr val="tx1"/>
                        </a:solidFill>
                        <a:effectLst/>
                        <a:latin typeface="Arial" pitchFamily="34" charset="0"/>
                        <a:ea typeface="Times New Roman"/>
                        <a:cs typeface="Arial" pitchFamily="34" charset="0"/>
                      </a:endParaRPr>
                    </a:p>
                  </a:txBody>
                  <a:tcPr marL="60375" marR="60375" marT="0" marB="0" anchor="ctr">
                    <a:solidFill>
                      <a:schemeClr val="accent3">
                        <a:lumMod val="60000"/>
                        <a:lumOff val="40000"/>
                      </a:schemeClr>
                    </a:solidFill>
                  </a:tcPr>
                </a:tc>
                <a:tc>
                  <a:txBody>
                    <a:bodyPr/>
                    <a:lstStyle/>
                    <a:p>
                      <a:pPr algn="ctr">
                        <a:lnSpc>
                          <a:spcPct val="115000"/>
                        </a:lnSpc>
                        <a:spcAft>
                          <a:spcPts val="0"/>
                        </a:spcAft>
                      </a:pPr>
                      <a:r>
                        <a:rPr lang="pt-BR" sz="1200" dirty="0" smtClean="0">
                          <a:solidFill>
                            <a:schemeClr val="tx1"/>
                          </a:solidFill>
                          <a:effectLst/>
                          <a:latin typeface="Arial" pitchFamily="34" charset="0"/>
                          <a:cs typeface="Arial" pitchFamily="34" charset="0"/>
                        </a:rPr>
                        <a:t>FINALIDADE</a:t>
                      </a:r>
                      <a:endParaRPr lang="pt-BR" sz="1200" dirty="0">
                        <a:solidFill>
                          <a:schemeClr val="tx1"/>
                        </a:solidFill>
                        <a:effectLst/>
                        <a:latin typeface="Arial" pitchFamily="34" charset="0"/>
                        <a:ea typeface="Times New Roman"/>
                        <a:cs typeface="Arial" pitchFamily="34" charset="0"/>
                      </a:endParaRPr>
                    </a:p>
                  </a:txBody>
                  <a:tcPr marL="60375" marR="60375" marT="0" marB="0" anchor="ctr">
                    <a:solidFill>
                      <a:schemeClr val="accent3">
                        <a:lumMod val="60000"/>
                        <a:lumOff val="40000"/>
                      </a:schemeClr>
                    </a:solidFill>
                  </a:tcPr>
                </a:tc>
                <a:tc>
                  <a:txBody>
                    <a:bodyPr/>
                    <a:lstStyle/>
                    <a:p>
                      <a:pPr algn="ctr">
                        <a:lnSpc>
                          <a:spcPct val="115000"/>
                        </a:lnSpc>
                        <a:spcAft>
                          <a:spcPts val="0"/>
                        </a:spcAft>
                      </a:pPr>
                      <a:r>
                        <a:rPr lang="pt-BR" sz="1200" dirty="0" smtClean="0">
                          <a:solidFill>
                            <a:schemeClr val="tx1"/>
                          </a:solidFill>
                          <a:effectLst/>
                          <a:latin typeface="Arial" pitchFamily="34" charset="0"/>
                          <a:ea typeface="Times New Roman"/>
                          <a:cs typeface="Arial" pitchFamily="34" charset="0"/>
                        </a:rPr>
                        <a:t>CONCLUSÃO</a:t>
                      </a:r>
                      <a:endParaRPr lang="pt-BR" sz="1200" dirty="0">
                        <a:solidFill>
                          <a:schemeClr val="tx1"/>
                        </a:solidFill>
                        <a:effectLst/>
                        <a:latin typeface="Arial" pitchFamily="34" charset="0"/>
                        <a:ea typeface="Times New Roman"/>
                        <a:cs typeface="Arial" pitchFamily="34" charset="0"/>
                      </a:endParaRPr>
                    </a:p>
                  </a:txBody>
                  <a:tcPr marL="60375" marR="60375" marT="0" marB="0" anchor="ctr">
                    <a:solidFill>
                      <a:schemeClr val="accent3">
                        <a:lumMod val="60000"/>
                        <a:lumOff val="40000"/>
                      </a:schemeClr>
                    </a:solidFill>
                  </a:tcPr>
                </a:tc>
              </a:tr>
              <a:tr h="2905813">
                <a:tc>
                  <a:txBody>
                    <a:bodyPr/>
                    <a:lstStyle/>
                    <a:p>
                      <a:pPr marL="0" indent="0" algn="ctr">
                        <a:lnSpc>
                          <a:spcPct val="115000"/>
                        </a:lnSpc>
                        <a:spcAft>
                          <a:spcPts val="0"/>
                        </a:spcAft>
                        <a:buFont typeface="Arial" pitchFamily="34" charset="0"/>
                        <a:buNone/>
                      </a:pPr>
                      <a:r>
                        <a:rPr lang="pt-BR" sz="1600" b="1" kern="1200" dirty="0"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rPr>
                        <a:t>Hospital Nosso Lar</a:t>
                      </a:r>
                    </a:p>
                  </a:txBody>
                  <a:tcPr marL="54495" marR="54495" marT="0" marB="0" anchor="ctr">
                    <a:solidFill>
                      <a:schemeClr val="accent3">
                        <a:lumMod val="20000"/>
                        <a:lumOff val="80000"/>
                      </a:schemeClr>
                    </a:solidFill>
                  </a:tcPr>
                </a:tc>
                <a:tc>
                  <a:txBody>
                    <a:bodyPr/>
                    <a:lstStyle/>
                    <a:p>
                      <a:pPr algn="ctr">
                        <a:lnSpc>
                          <a:spcPct val="115000"/>
                        </a:lnSpc>
                        <a:spcAft>
                          <a:spcPts val="0"/>
                        </a:spcAft>
                      </a:pPr>
                      <a:r>
                        <a:rPr lang="pt-BR" sz="1400" b="1" kern="1200" dirty="0" smtClean="0">
                          <a:solidFill>
                            <a:schemeClr val="tx1"/>
                          </a:solidFill>
                          <a:effectLst/>
                          <a:latin typeface="Arial" pitchFamily="34" charset="0"/>
                          <a:ea typeface="+mn-ea"/>
                          <a:cs typeface="Arial" pitchFamily="34" charset="0"/>
                        </a:rPr>
                        <a:t>Março/2019 a abril/2019</a:t>
                      </a:r>
                      <a:endParaRPr lang="pt-BR" sz="1400" b="1" dirty="0">
                        <a:solidFill>
                          <a:schemeClr val="tx1"/>
                        </a:solidFill>
                        <a:effectLst/>
                        <a:latin typeface="Arial" pitchFamily="34" charset="0"/>
                        <a:ea typeface="Times New Roman"/>
                        <a:cs typeface="Arial" pitchFamily="34" charset="0"/>
                      </a:endParaRPr>
                    </a:p>
                  </a:txBody>
                  <a:tcPr marL="68580" marR="68580" marT="0" marB="0" anchor="ctr">
                    <a:solidFill>
                      <a:schemeClr val="accent3">
                        <a:lumMod val="20000"/>
                        <a:lumOff val="80000"/>
                      </a:schemeClr>
                    </a:solidFill>
                  </a:tcPr>
                </a:tc>
                <a:tc>
                  <a:txBody>
                    <a:bodyPr/>
                    <a:lstStyle/>
                    <a:p>
                      <a:pPr algn="ctr">
                        <a:lnSpc>
                          <a:spcPct val="115000"/>
                        </a:lnSpc>
                        <a:spcAft>
                          <a:spcPts val="0"/>
                        </a:spcAft>
                      </a:pPr>
                      <a:r>
                        <a:rPr lang="pt-BR" sz="1400" kern="1200" dirty="0" smtClean="0">
                          <a:solidFill>
                            <a:schemeClr val="tx1"/>
                          </a:solidFill>
                          <a:effectLst/>
                          <a:latin typeface="Arial" pitchFamily="34" charset="0"/>
                          <a:ea typeface="+mn-ea"/>
                          <a:cs typeface="Arial" pitchFamily="34" charset="0"/>
                        </a:rPr>
                        <a:t>Realizar levantamento de óbitos ocorridos na Unidade no ano de 2018.</a:t>
                      </a:r>
                      <a:endParaRPr lang="pt-BR" sz="1400" b="0" dirty="0">
                        <a:solidFill>
                          <a:schemeClr val="tx1"/>
                        </a:solidFill>
                        <a:effectLst/>
                        <a:latin typeface="Arial" pitchFamily="34" charset="0"/>
                        <a:ea typeface="Times New Roman"/>
                        <a:cs typeface="Arial" pitchFamily="34" charset="0"/>
                      </a:endParaRPr>
                    </a:p>
                  </a:txBody>
                  <a:tcPr marL="68580" marR="68580" marT="0" marB="0" anchor="ctr">
                    <a:solidFill>
                      <a:schemeClr val="accent3">
                        <a:lumMod val="20000"/>
                        <a:lumOff val="80000"/>
                      </a:schemeClr>
                    </a:solidFill>
                  </a:tcPr>
                </a:tc>
                <a:tc>
                  <a:txBody>
                    <a:bodyPr/>
                    <a:lstStyle/>
                    <a:p>
                      <a:pPr algn="ctr">
                        <a:lnSpc>
                          <a:spcPct val="115000"/>
                        </a:lnSpc>
                        <a:spcAft>
                          <a:spcPts val="0"/>
                        </a:spcAft>
                      </a:pPr>
                      <a:r>
                        <a:rPr lang="pt-BR" sz="1400" kern="1200" dirty="0" smtClean="0">
                          <a:solidFill>
                            <a:schemeClr val="tx1"/>
                          </a:solidFill>
                          <a:effectLst/>
                          <a:latin typeface="Arial" pitchFamily="34" charset="0"/>
                          <a:ea typeface="+mn-ea"/>
                          <a:cs typeface="Arial" pitchFamily="34" charset="0"/>
                        </a:rPr>
                        <a:t>Registradas 05 (cinco) ocorrências de óbito no período, dos quais 01 (uma) corresponde a usuário do SUS.</a:t>
                      </a:r>
                      <a:endParaRPr lang="pt-BR" sz="1400" b="0" dirty="0">
                        <a:solidFill>
                          <a:schemeClr val="tx1"/>
                        </a:solidFill>
                        <a:effectLst/>
                        <a:latin typeface="Arial" pitchFamily="34" charset="0"/>
                        <a:ea typeface="Times New Roman"/>
                        <a:cs typeface="Arial" pitchFamily="34" charset="0"/>
                      </a:endParaRPr>
                    </a:p>
                  </a:txBody>
                  <a:tcPr marL="68580" marR="68580" marT="0" marB="0" anchor="ctr">
                    <a:solidFill>
                      <a:schemeClr val="accent3">
                        <a:lumMod val="20000"/>
                        <a:lumOff val="80000"/>
                      </a:schemeClr>
                    </a:solidFill>
                  </a:tcPr>
                </a:tc>
              </a:tr>
            </a:tbl>
          </a:graphicData>
        </a:graphic>
      </p:graphicFrame>
      <p:sp>
        <p:nvSpPr>
          <p:cNvPr id="9" name="CaixaDeTexto 8"/>
          <p:cNvSpPr txBox="1">
            <a:spLocks noChangeArrowheads="1"/>
          </p:cNvSpPr>
          <p:nvPr/>
        </p:nvSpPr>
        <p:spPr bwMode="auto">
          <a:xfrm>
            <a:off x="3138198" y="404813"/>
            <a:ext cx="5627683"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prstClr val="white"/>
                </a:solidFill>
              </a:rPr>
              <a:t>1° </a:t>
            </a:r>
            <a:r>
              <a:rPr lang="pt-BR" altLang="pt-BR" sz="2000" b="1" dirty="0">
                <a:solidFill>
                  <a:prstClr val="white"/>
                </a:solidFill>
              </a:rPr>
              <a:t>RELATÓRIO QUADRIMESTRAL </a:t>
            </a:r>
            <a:r>
              <a:rPr lang="pt-BR" altLang="pt-BR" sz="2000" b="1" dirty="0" smtClean="0">
                <a:solidFill>
                  <a:prstClr val="white"/>
                </a:solidFill>
              </a:rPr>
              <a:t>2019</a:t>
            </a:r>
            <a:endParaRPr lang="pt-BR" altLang="pt-BR" sz="2000" b="1" dirty="0">
              <a:solidFill>
                <a:prstClr val="white"/>
              </a:solidFill>
            </a:endParaRPr>
          </a:p>
        </p:txBody>
      </p:sp>
    </p:spTree>
    <p:extLst>
      <p:ext uri="{BB962C8B-B14F-4D97-AF65-F5344CB8AC3E}">
        <p14:creationId xmlns:p14="http://schemas.microsoft.com/office/powerpoint/2010/main" val="20552856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04813"/>
            <a:ext cx="9144000"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pic>
        <p:nvPicPr>
          <p:cNvPr id="49157" name="Picture 3"/>
          <p:cNvPicPr>
            <a:picLocks noChangeAspect="1" noChangeArrowheads="1"/>
          </p:cNvPicPr>
          <p:nvPr/>
        </p:nvPicPr>
        <p:blipFill>
          <a:blip r:embed="rId2" cstate="print">
            <a:lum bright="2000" contrast="-4000"/>
          </a:blip>
          <a:srcRect/>
          <a:stretch>
            <a:fillRect/>
          </a:stretch>
        </p:blipFill>
        <p:spPr bwMode="auto">
          <a:xfrm>
            <a:off x="250825" y="204788"/>
            <a:ext cx="2624138" cy="620712"/>
          </a:xfrm>
          <a:prstGeom prst="rect">
            <a:avLst/>
          </a:prstGeom>
          <a:noFill/>
          <a:ln w="9525">
            <a:noFill/>
            <a:miter lim="800000"/>
            <a:headEnd/>
            <a:tailEnd/>
          </a:ln>
        </p:spPr>
      </p:pic>
      <p:sp>
        <p:nvSpPr>
          <p:cNvPr id="49158" name="CaixaDeTexto 10"/>
          <p:cNvSpPr txBox="1">
            <a:spLocks noChangeArrowheads="1"/>
          </p:cNvSpPr>
          <p:nvPr/>
        </p:nvSpPr>
        <p:spPr bwMode="auto">
          <a:xfrm>
            <a:off x="468313" y="1773238"/>
            <a:ext cx="8135937" cy="587375"/>
          </a:xfrm>
          <a:prstGeom prst="rect">
            <a:avLst/>
          </a:prstGeom>
          <a:noFill/>
          <a:ln w="9525">
            <a:noFill/>
            <a:miter lim="800000"/>
            <a:headEnd/>
            <a:tailEnd/>
          </a:ln>
        </p:spPr>
        <p:txBody>
          <a:bodyPr>
            <a:spAutoFit/>
          </a:bodyPr>
          <a:lstStyle/>
          <a:p>
            <a:pPr indent="809625" algn="just" eaLnBrk="1" hangingPunct="1">
              <a:lnSpc>
                <a:spcPct val="150000"/>
              </a:lnSpc>
            </a:pPr>
            <a:r>
              <a:rPr lang="pt-BR" altLang="pt-BR" sz="2400" dirty="0"/>
              <a:t>	</a:t>
            </a:r>
            <a:endParaRPr lang="pt-BR" altLang="pt-BR" sz="2400" dirty="0">
              <a:latin typeface="Calibri" pitchFamily="34" charset="0"/>
            </a:endParaRPr>
          </a:p>
        </p:txBody>
      </p:sp>
      <p:graphicFrame>
        <p:nvGraphicFramePr>
          <p:cNvPr id="10" name="Diagrama 9"/>
          <p:cNvGraphicFramePr/>
          <p:nvPr>
            <p:extLst>
              <p:ext uri="{D42A27DB-BD31-4B8C-83A1-F6EECF244321}">
                <p14:modId xmlns:p14="http://schemas.microsoft.com/office/powerpoint/2010/main" val="1028831506"/>
              </p:ext>
            </p:extLst>
          </p:nvPr>
        </p:nvGraphicFramePr>
        <p:xfrm>
          <a:off x="395536" y="1196752"/>
          <a:ext cx="8424936" cy="53040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CaixaDeTexto 7"/>
          <p:cNvSpPr txBox="1">
            <a:spLocks noChangeArrowheads="1"/>
          </p:cNvSpPr>
          <p:nvPr/>
        </p:nvSpPr>
        <p:spPr bwMode="auto">
          <a:xfrm>
            <a:off x="3174457" y="368633"/>
            <a:ext cx="5718023"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spTree>
    <p:extLst>
      <p:ext uri="{BB962C8B-B14F-4D97-AF65-F5344CB8AC3E}">
        <p14:creationId xmlns:p14="http://schemas.microsoft.com/office/powerpoint/2010/main" val="299082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04813"/>
            <a:ext cx="9144000" cy="6740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pic>
        <p:nvPicPr>
          <p:cNvPr id="13317" name="Picture 3"/>
          <p:cNvPicPr>
            <a:picLocks noChangeAspect="1" noChangeArrowheads="1"/>
          </p:cNvPicPr>
          <p:nvPr/>
        </p:nvPicPr>
        <p:blipFill>
          <a:blip r:embed="rId2" cstate="print">
            <a:lum bright="2000" contrast="-4000"/>
          </a:blip>
          <a:srcRect/>
          <a:stretch>
            <a:fillRect/>
          </a:stretch>
        </p:blipFill>
        <p:spPr bwMode="auto">
          <a:xfrm>
            <a:off x="250825" y="322654"/>
            <a:ext cx="2624138" cy="620712"/>
          </a:xfrm>
          <a:prstGeom prst="rect">
            <a:avLst/>
          </a:prstGeom>
          <a:noFill/>
          <a:ln w="9525">
            <a:noFill/>
            <a:miter lim="800000"/>
            <a:headEnd/>
            <a:tailEnd/>
          </a:ln>
        </p:spPr>
      </p:pic>
      <p:graphicFrame>
        <p:nvGraphicFramePr>
          <p:cNvPr id="10" name="Diagrama 9"/>
          <p:cNvGraphicFramePr/>
          <p:nvPr>
            <p:extLst>
              <p:ext uri="{D42A27DB-BD31-4B8C-83A1-F6EECF244321}">
                <p14:modId xmlns:p14="http://schemas.microsoft.com/office/powerpoint/2010/main" val="2916082107"/>
              </p:ext>
            </p:extLst>
          </p:nvPr>
        </p:nvGraphicFramePr>
        <p:xfrm>
          <a:off x="395536" y="1628800"/>
          <a:ext cx="8424614"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320" name="CaixaDeTexto 10"/>
          <p:cNvSpPr txBox="1">
            <a:spLocks noChangeArrowheads="1"/>
          </p:cNvSpPr>
          <p:nvPr/>
        </p:nvSpPr>
        <p:spPr bwMode="auto">
          <a:xfrm>
            <a:off x="3419872" y="1041251"/>
            <a:ext cx="5426662" cy="461665"/>
          </a:xfrm>
          <a:prstGeom prst="rect">
            <a:avLst/>
          </a:prstGeom>
          <a:noFill/>
          <a:ln w="9525">
            <a:noFill/>
            <a:miter lim="800000"/>
            <a:headEnd/>
            <a:tailEnd/>
          </a:ln>
        </p:spPr>
        <p:txBody>
          <a:bodyPr wrap="square">
            <a:spAutoFit/>
          </a:bodyPr>
          <a:lstStyle/>
          <a:p>
            <a:pPr eaLnBrk="1" hangingPunct="1"/>
            <a:r>
              <a:rPr lang="pt-BR" altLang="pt-BR" sz="2400" b="1" dirty="0"/>
              <a:t>LEI COMPLEMENTAR 141/2012</a:t>
            </a:r>
          </a:p>
        </p:txBody>
      </p:sp>
      <p:sp>
        <p:nvSpPr>
          <p:cNvPr id="9" name="CaixaDeTexto 8"/>
          <p:cNvSpPr txBox="1">
            <a:spLocks noChangeArrowheads="1"/>
          </p:cNvSpPr>
          <p:nvPr/>
        </p:nvSpPr>
        <p:spPr bwMode="auto">
          <a:xfrm>
            <a:off x="3162991" y="520901"/>
            <a:ext cx="5801498"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sp>
        <p:nvSpPr>
          <p:cNvPr id="2" name="CaixaDeTexto 1"/>
          <p:cNvSpPr txBox="1"/>
          <p:nvPr/>
        </p:nvSpPr>
        <p:spPr>
          <a:xfrm>
            <a:off x="810208" y="1746394"/>
            <a:ext cx="1656184" cy="523220"/>
          </a:xfrm>
          <a:prstGeom prst="rect">
            <a:avLst/>
          </a:prstGeom>
          <a:noFill/>
        </p:spPr>
        <p:txBody>
          <a:bodyPr wrap="square" rtlCol="0">
            <a:spAutoFit/>
          </a:bodyPr>
          <a:lstStyle/>
          <a:p>
            <a:r>
              <a:rPr lang="pt-BR" sz="2800" b="1" dirty="0" smtClean="0"/>
              <a:t>Art. 36</a:t>
            </a:r>
            <a:endParaRPr lang="pt-BR" sz="2800"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ítulo 1"/>
          <p:cNvSpPr>
            <a:spLocks noGrp="1"/>
          </p:cNvSpPr>
          <p:nvPr>
            <p:ph type="ctrTitle"/>
          </p:nvPr>
        </p:nvSpPr>
        <p:spPr>
          <a:xfrm>
            <a:off x="507408" y="2420888"/>
            <a:ext cx="6588125" cy="379413"/>
          </a:xfrm>
        </p:spPr>
        <p:txBody>
          <a:bodyPr/>
          <a:lstStyle/>
          <a:p>
            <a:r>
              <a:rPr lang="pt-BR" altLang="pt-BR" sz="2000" b="1" dirty="0" smtClean="0">
                <a:latin typeface="Arial" charset="0"/>
                <a:cs typeface="Arial" charset="0"/>
              </a:rPr>
              <a:t>Análises e considerações</a:t>
            </a:r>
            <a:endParaRPr lang="pt-BR" altLang="pt-BR" sz="2000" dirty="0" smtClean="0">
              <a:latin typeface="Arial" charset="0"/>
              <a:cs typeface="Arial" charset="0"/>
            </a:endParaRPr>
          </a:p>
        </p:txBody>
      </p:sp>
      <p:pic>
        <p:nvPicPr>
          <p:cNvPr id="53251" name="Picture 3"/>
          <p:cNvPicPr>
            <a:picLocks noChangeAspect="1" noChangeArrowheads="1"/>
          </p:cNvPicPr>
          <p:nvPr/>
        </p:nvPicPr>
        <p:blipFill>
          <a:blip r:embed="rId2" cstate="print">
            <a:lum bright="2000" contrast="-4000"/>
          </a:blip>
          <a:srcRect/>
          <a:stretch>
            <a:fillRect/>
          </a:stretch>
        </p:blipFill>
        <p:spPr bwMode="auto">
          <a:xfrm>
            <a:off x="250825" y="204788"/>
            <a:ext cx="2624138" cy="620712"/>
          </a:xfrm>
          <a:prstGeom prst="rect">
            <a:avLst/>
          </a:prstGeom>
          <a:noFill/>
          <a:ln w="9525">
            <a:noFill/>
            <a:miter lim="800000"/>
            <a:headEnd/>
            <a:tailEnd/>
          </a:ln>
        </p:spPr>
      </p:pic>
      <p:sp>
        <p:nvSpPr>
          <p:cNvPr id="157698" name="Text Box 3"/>
          <p:cNvSpPr txBox="1">
            <a:spLocks noGrp="1" noChangeArrowheads="1"/>
          </p:cNvSpPr>
          <p:nvPr>
            <p:ph type="subTitle" idx="1"/>
          </p:nvPr>
        </p:nvSpPr>
        <p:spPr>
          <a:xfrm>
            <a:off x="323528" y="2276872"/>
            <a:ext cx="8496300" cy="3456384"/>
          </a:xfrm>
          <a:ln w="38100">
            <a:solidFill>
              <a:schemeClr val="accent3">
                <a:lumMod val="60000"/>
                <a:lumOff val="40000"/>
              </a:schemeClr>
            </a:solidFill>
          </a:ln>
        </p:spPr>
        <p:txBody>
          <a:bodyPr/>
          <a:lstStyle/>
          <a:p>
            <a:pPr algn="just">
              <a:spcBef>
                <a:spcPts val="0"/>
              </a:spcBef>
            </a:pPr>
            <a:r>
              <a:rPr lang="pt-BR" sz="2000" dirty="0">
                <a:solidFill>
                  <a:schemeClr val="tx1"/>
                </a:solidFill>
                <a:latin typeface="Arial" pitchFamily="34" charset="0"/>
                <a:cs typeface="Arial" pitchFamily="34" charset="0"/>
              </a:rPr>
              <a:t>		</a:t>
            </a:r>
            <a:endParaRPr lang="pt-BR" sz="1400" dirty="0" smtClean="0">
              <a:latin typeface="Arial" pitchFamily="34" charset="0"/>
              <a:cs typeface="Arial" pitchFamily="34" charset="0"/>
            </a:endParaRPr>
          </a:p>
        </p:txBody>
      </p:sp>
      <p:sp>
        <p:nvSpPr>
          <p:cNvPr id="6" name="CaixaDeTexto 5"/>
          <p:cNvSpPr txBox="1">
            <a:spLocks noChangeArrowheads="1"/>
          </p:cNvSpPr>
          <p:nvPr/>
        </p:nvSpPr>
        <p:spPr bwMode="auto">
          <a:xfrm>
            <a:off x="3203575" y="402917"/>
            <a:ext cx="5760914"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sp>
        <p:nvSpPr>
          <p:cNvPr id="7" name="Título 1"/>
          <p:cNvSpPr txBox="1">
            <a:spLocks/>
          </p:cNvSpPr>
          <p:nvPr/>
        </p:nvSpPr>
        <p:spPr bwMode="auto">
          <a:xfrm>
            <a:off x="752953" y="1372742"/>
            <a:ext cx="3744913" cy="5048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fontScale="900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t-BR" altLang="pt-BR" sz="3200" b="1" dirty="0" smtClean="0">
                <a:latin typeface="Arial" charset="0"/>
                <a:cs typeface="Arial" charset="0"/>
              </a:rPr>
              <a:t>Rede Física:</a:t>
            </a:r>
            <a:endParaRPr lang="pt-BR" altLang="pt-BR" sz="3200" dirty="0" smtClean="0">
              <a:latin typeface="Arial" charset="0"/>
              <a:cs typeface="Arial" charset="0"/>
            </a:endParaRPr>
          </a:p>
        </p:txBody>
      </p:sp>
      <p:sp>
        <p:nvSpPr>
          <p:cNvPr id="2" name="Retângulo 1"/>
          <p:cNvSpPr/>
          <p:nvPr/>
        </p:nvSpPr>
        <p:spPr>
          <a:xfrm>
            <a:off x="539552" y="2924944"/>
            <a:ext cx="8136904" cy="2308324"/>
          </a:xfrm>
          <a:prstGeom prst="rect">
            <a:avLst/>
          </a:prstGeom>
        </p:spPr>
        <p:txBody>
          <a:bodyPr wrap="square">
            <a:spAutoFit/>
          </a:bodyPr>
          <a:lstStyle/>
          <a:p>
            <a:pPr indent="900113" algn="just"/>
            <a:r>
              <a:rPr lang="pt-BR" dirty="0"/>
              <a:t>Os estabelecimentos de saúde estão cadastrados no Sistema de Cadastro Nacional de Estabelecimentos em Saúde – SCNES e são classificados em diversos tipos, definidos com base nas atividades profissionais e serviços ofertados à população. Aqueles com gestão municipal apresentam a produção assistencial em saúde, através de estabelecimentos de saúde da rede própria (Rede Municipal de Saúde – REMUS) e no âmbito complementar através de firmamentos de convênios/contratos com estabelecimentos de saúde públicos/filantrópicos/privados. </a:t>
            </a:r>
          </a:p>
        </p:txBody>
      </p:sp>
    </p:spTree>
    <p:extLst>
      <p:ext uri="{BB962C8B-B14F-4D97-AF65-F5344CB8AC3E}">
        <p14:creationId xmlns:p14="http://schemas.microsoft.com/office/powerpoint/2010/main" val="3607374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ítulo 1"/>
          <p:cNvSpPr>
            <a:spLocks noGrp="1"/>
          </p:cNvSpPr>
          <p:nvPr>
            <p:ph type="ctrTitle"/>
          </p:nvPr>
        </p:nvSpPr>
        <p:spPr>
          <a:xfrm>
            <a:off x="451286" y="711502"/>
            <a:ext cx="8487316" cy="504825"/>
          </a:xfrm>
        </p:spPr>
        <p:txBody>
          <a:bodyPr/>
          <a:lstStyle/>
          <a:p>
            <a:r>
              <a:rPr lang="pt-BR" altLang="pt-BR" sz="2400" b="1" dirty="0" smtClean="0"/>
              <a:t>Relatório Tipos de </a:t>
            </a:r>
            <a:r>
              <a:rPr lang="pt-BR" altLang="pt-BR" sz="2400" b="1" dirty="0"/>
              <a:t>E</a:t>
            </a:r>
            <a:r>
              <a:rPr lang="pt-BR" altLang="pt-BR" sz="2400" b="1" dirty="0" smtClean="0"/>
              <a:t>stabelecimentos e Tipo de Gestão </a:t>
            </a:r>
          </a:p>
        </p:txBody>
      </p:sp>
      <p:pic>
        <p:nvPicPr>
          <p:cNvPr id="50179" name="Picture 3"/>
          <p:cNvPicPr>
            <a:picLocks noChangeAspect="1" noChangeArrowheads="1"/>
          </p:cNvPicPr>
          <p:nvPr/>
        </p:nvPicPr>
        <p:blipFill>
          <a:blip r:embed="rId2" cstate="print">
            <a:lum bright="2000" contrast="-4000"/>
          </a:blip>
          <a:srcRect/>
          <a:stretch>
            <a:fillRect/>
          </a:stretch>
        </p:blipFill>
        <p:spPr bwMode="auto">
          <a:xfrm>
            <a:off x="275171" y="114017"/>
            <a:ext cx="2624138" cy="620712"/>
          </a:xfrm>
          <a:prstGeom prst="rect">
            <a:avLst/>
          </a:prstGeom>
          <a:noFill/>
          <a:ln w="9525">
            <a:noFill/>
            <a:miter lim="800000"/>
            <a:headEnd/>
            <a:tailEnd/>
          </a:ln>
        </p:spPr>
      </p:pic>
      <p:sp>
        <p:nvSpPr>
          <p:cNvPr id="6" name="CaixaDeTexto 5"/>
          <p:cNvSpPr txBox="1"/>
          <p:nvPr/>
        </p:nvSpPr>
        <p:spPr>
          <a:xfrm>
            <a:off x="1054791" y="6509915"/>
            <a:ext cx="2988332" cy="246221"/>
          </a:xfrm>
          <a:prstGeom prst="rect">
            <a:avLst/>
          </a:prstGeom>
          <a:solidFill>
            <a:schemeClr val="accent3">
              <a:lumMod val="60000"/>
              <a:lumOff val="40000"/>
            </a:schemeClr>
          </a:solidFill>
        </p:spPr>
        <p:txBody>
          <a:bodyPr wrap="square">
            <a:spAutoFit/>
          </a:bodyPr>
          <a:lstStyle/>
          <a:p>
            <a:pPr algn="just">
              <a:defRPr/>
            </a:pPr>
            <a:r>
              <a:rPr lang="pt-BR" sz="1000" b="1" dirty="0" smtClean="0"/>
              <a:t>Fonte</a:t>
            </a:r>
            <a:r>
              <a:rPr lang="pt-BR" sz="1000" b="1" dirty="0"/>
              <a:t>: </a:t>
            </a:r>
            <a:r>
              <a:rPr lang="pt-BR" sz="1000" dirty="0"/>
              <a:t>SCNES/GP/SUPRIS/SESAU, </a:t>
            </a:r>
            <a:r>
              <a:rPr lang="pt-BR" sz="1000" dirty="0" smtClean="0"/>
              <a:t>MAIO/2019. </a:t>
            </a:r>
            <a:endParaRPr lang="pt-BR" sz="1000" dirty="0"/>
          </a:p>
        </p:txBody>
      </p:sp>
      <p:sp>
        <p:nvSpPr>
          <p:cNvPr id="9" name="CaixaDeTexto 8"/>
          <p:cNvSpPr txBox="1">
            <a:spLocks noChangeArrowheads="1"/>
          </p:cNvSpPr>
          <p:nvPr/>
        </p:nvSpPr>
        <p:spPr bwMode="auto">
          <a:xfrm>
            <a:off x="3204218" y="224348"/>
            <a:ext cx="5750642"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pic>
        <p:nvPicPr>
          <p:cNvPr id="3" name="Imagem 2"/>
          <p:cNvPicPr>
            <a:picLocks noChangeAspect="1"/>
          </p:cNvPicPr>
          <p:nvPr/>
        </p:nvPicPr>
        <p:blipFill>
          <a:blip r:embed="rId3"/>
          <a:stretch>
            <a:fillRect/>
          </a:stretch>
        </p:blipFill>
        <p:spPr>
          <a:xfrm>
            <a:off x="241891" y="786184"/>
            <a:ext cx="8712968" cy="5702998"/>
          </a:xfrm>
          <a:prstGeom prst="rect">
            <a:avLst/>
          </a:prstGeom>
        </p:spPr>
      </p:pic>
    </p:spTree>
    <p:extLst>
      <p:ext uri="{BB962C8B-B14F-4D97-AF65-F5344CB8AC3E}">
        <p14:creationId xmlns:p14="http://schemas.microsoft.com/office/powerpoint/2010/main" val="33844743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3"/>
          <p:cNvPicPr>
            <a:picLocks noChangeAspect="1" noChangeArrowheads="1"/>
          </p:cNvPicPr>
          <p:nvPr/>
        </p:nvPicPr>
        <p:blipFill>
          <a:blip r:embed="rId3" cstate="print">
            <a:lum bright="2000" contrast="-4000"/>
          </a:blip>
          <a:srcRect/>
          <a:stretch>
            <a:fillRect/>
          </a:stretch>
        </p:blipFill>
        <p:spPr bwMode="auto">
          <a:xfrm>
            <a:off x="250825" y="166192"/>
            <a:ext cx="2624138" cy="477242"/>
          </a:xfrm>
          <a:prstGeom prst="rect">
            <a:avLst/>
          </a:prstGeom>
          <a:noFill/>
          <a:ln w="9525">
            <a:noFill/>
            <a:miter lim="800000"/>
            <a:headEnd/>
            <a:tailEnd/>
          </a:ln>
        </p:spPr>
      </p:pic>
      <p:sp>
        <p:nvSpPr>
          <p:cNvPr id="157698" name="Text Box 3"/>
          <p:cNvSpPr txBox="1">
            <a:spLocks noGrp="1" noChangeArrowheads="1"/>
          </p:cNvSpPr>
          <p:nvPr>
            <p:ph type="subTitle" idx="1"/>
          </p:nvPr>
        </p:nvSpPr>
        <p:spPr>
          <a:xfrm>
            <a:off x="250824" y="1052736"/>
            <a:ext cx="8497639" cy="5688632"/>
          </a:xfrm>
          <a:ln w="28575">
            <a:solidFill>
              <a:schemeClr val="accent3">
                <a:lumMod val="60000"/>
                <a:lumOff val="40000"/>
              </a:schemeClr>
            </a:solidFill>
          </a:ln>
        </p:spPr>
        <p:txBody>
          <a:bodyPr/>
          <a:lstStyle/>
          <a:p>
            <a:r>
              <a:rPr lang="pt-BR" sz="2000" dirty="0" smtClean="0">
                <a:solidFill>
                  <a:schemeClr val="tx1"/>
                </a:solidFill>
                <a:latin typeface="Arial" pitchFamily="34" charset="0"/>
                <a:cs typeface="Arial" pitchFamily="34" charset="0"/>
              </a:rPr>
              <a:t>No </a:t>
            </a:r>
            <a:r>
              <a:rPr lang="pt-BR" sz="2000" dirty="0">
                <a:solidFill>
                  <a:schemeClr val="tx1"/>
                </a:solidFill>
                <a:latin typeface="Arial" pitchFamily="34" charset="0"/>
                <a:cs typeface="Arial" pitchFamily="34" charset="0"/>
              </a:rPr>
              <a:t>1º quadrimestre de </a:t>
            </a:r>
            <a:r>
              <a:rPr lang="pt-BR" sz="2000" dirty="0" smtClean="0">
                <a:solidFill>
                  <a:schemeClr val="tx1"/>
                </a:solidFill>
                <a:latin typeface="Arial" pitchFamily="34" charset="0"/>
                <a:cs typeface="Arial" pitchFamily="34" charset="0"/>
              </a:rPr>
              <a:t>2019, </a:t>
            </a:r>
            <a:r>
              <a:rPr lang="pt-BR" sz="2000" dirty="0">
                <a:solidFill>
                  <a:schemeClr val="tx1"/>
                </a:solidFill>
                <a:latin typeface="Arial" pitchFamily="34" charset="0"/>
                <a:cs typeface="Arial" pitchFamily="34" charset="0"/>
              </a:rPr>
              <a:t>ocorreram as seguintes </a:t>
            </a:r>
            <a:r>
              <a:rPr lang="pt-BR" sz="2000" dirty="0" smtClean="0">
                <a:solidFill>
                  <a:schemeClr val="tx1"/>
                </a:solidFill>
                <a:latin typeface="Arial" pitchFamily="34" charset="0"/>
                <a:cs typeface="Arial" pitchFamily="34" charset="0"/>
              </a:rPr>
              <a:t>alterações:</a:t>
            </a:r>
          </a:p>
          <a:p>
            <a:pPr algn="just"/>
            <a:endParaRPr lang="pt-BR" sz="1200" b="1" dirty="0">
              <a:solidFill>
                <a:schemeClr val="tx1"/>
              </a:solidFill>
              <a:latin typeface="Arial" pitchFamily="34" charset="0"/>
              <a:cs typeface="Arial" pitchFamily="34" charset="0"/>
            </a:endParaRPr>
          </a:p>
          <a:p>
            <a:pPr marL="72000" algn="just">
              <a:lnSpc>
                <a:spcPct val="150000"/>
              </a:lnSpc>
              <a:spcBef>
                <a:spcPts val="0"/>
              </a:spcBef>
              <a:spcAft>
                <a:spcPts val="0"/>
              </a:spcAft>
              <a:tabLst>
                <a:tab pos="892175" algn="l"/>
              </a:tabLst>
            </a:pPr>
            <a:r>
              <a:rPr lang="pt-BR" sz="2000" b="1" dirty="0" smtClean="0">
                <a:solidFill>
                  <a:schemeClr val="tx1"/>
                </a:solidFill>
                <a:latin typeface="Arial" pitchFamily="34" charset="0"/>
                <a:cs typeface="Arial" pitchFamily="34" charset="0"/>
              </a:rPr>
              <a:t>	</a:t>
            </a:r>
            <a:r>
              <a:rPr lang="pt-BR" sz="1600" b="1" dirty="0" smtClean="0">
                <a:solidFill>
                  <a:schemeClr val="tx1"/>
                </a:solidFill>
              </a:rPr>
              <a:t>Cadastro </a:t>
            </a:r>
            <a:r>
              <a:rPr lang="pt-BR" sz="1600" b="1" dirty="0">
                <a:solidFill>
                  <a:schemeClr val="tx1"/>
                </a:solidFill>
              </a:rPr>
              <a:t>de 02 Centrais de Gestão em </a:t>
            </a:r>
            <a:r>
              <a:rPr lang="pt-BR" sz="1600" b="1" dirty="0" smtClean="0">
                <a:solidFill>
                  <a:schemeClr val="tx1"/>
                </a:solidFill>
              </a:rPr>
              <a:t>Saúde:</a:t>
            </a:r>
            <a:endParaRPr lang="pt-BR" sz="1600" dirty="0">
              <a:solidFill>
                <a:schemeClr val="tx1"/>
              </a:solidFill>
            </a:endParaRPr>
          </a:p>
          <a:p>
            <a:pPr marL="72000" algn="just">
              <a:lnSpc>
                <a:spcPct val="150000"/>
              </a:lnSpc>
              <a:spcBef>
                <a:spcPts val="0"/>
              </a:spcBef>
              <a:spcAft>
                <a:spcPts val="0"/>
              </a:spcAft>
            </a:pPr>
            <a:r>
              <a:rPr lang="pt-BR" sz="1600" dirty="0">
                <a:solidFill>
                  <a:schemeClr val="tx1"/>
                </a:solidFill>
              </a:rPr>
              <a:t>	</a:t>
            </a:r>
            <a:r>
              <a:rPr lang="pt-BR" sz="1600" dirty="0" smtClean="0">
                <a:solidFill>
                  <a:schemeClr val="tx1"/>
                </a:solidFill>
              </a:rPr>
              <a:t>	OUVIDORIA DA SAÚDE;</a:t>
            </a:r>
          </a:p>
          <a:p>
            <a:pPr marL="72000" algn="just">
              <a:lnSpc>
                <a:spcPct val="150000"/>
              </a:lnSpc>
              <a:spcBef>
                <a:spcPts val="0"/>
              </a:spcBef>
              <a:spcAft>
                <a:spcPts val="0"/>
              </a:spcAft>
            </a:pPr>
            <a:r>
              <a:rPr lang="pt-BR" sz="1600" dirty="0" smtClean="0">
                <a:solidFill>
                  <a:schemeClr val="tx1"/>
                </a:solidFill>
              </a:rPr>
              <a:t>		PROCURADORIA GERAL DO MUNICÍPIO DE CAMPO GRANDE; 	</a:t>
            </a:r>
          </a:p>
          <a:p>
            <a:pPr marL="72000" algn="just">
              <a:lnSpc>
                <a:spcPct val="150000"/>
              </a:lnSpc>
              <a:spcBef>
                <a:spcPts val="0"/>
              </a:spcBef>
              <a:spcAft>
                <a:spcPts val="0"/>
              </a:spcAft>
            </a:pPr>
            <a:r>
              <a:rPr lang="pt-BR" sz="1600" b="1" dirty="0">
                <a:solidFill>
                  <a:schemeClr val="tx1"/>
                </a:solidFill>
              </a:rPr>
              <a:t>	</a:t>
            </a:r>
            <a:r>
              <a:rPr lang="pt-BR" sz="1600" b="1" dirty="0" smtClean="0">
                <a:solidFill>
                  <a:schemeClr val="tx1"/>
                </a:solidFill>
              </a:rPr>
              <a:t>Cadastro </a:t>
            </a:r>
            <a:r>
              <a:rPr lang="pt-BR" sz="1600" b="1" dirty="0">
                <a:solidFill>
                  <a:schemeClr val="tx1"/>
                </a:solidFill>
              </a:rPr>
              <a:t>de 01 Central de </a:t>
            </a:r>
            <a:r>
              <a:rPr lang="pt-BR" sz="1600" b="1" dirty="0" smtClean="0">
                <a:solidFill>
                  <a:schemeClr val="tx1"/>
                </a:solidFill>
              </a:rPr>
              <a:t>Abastecimento:</a:t>
            </a:r>
            <a:endParaRPr lang="pt-BR" sz="1600" dirty="0">
              <a:solidFill>
                <a:schemeClr val="tx1"/>
              </a:solidFill>
            </a:endParaRPr>
          </a:p>
          <a:p>
            <a:pPr marL="72000" algn="just">
              <a:lnSpc>
                <a:spcPct val="150000"/>
              </a:lnSpc>
              <a:spcBef>
                <a:spcPts val="0"/>
              </a:spcBef>
              <a:spcAft>
                <a:spcPts val="0"/>
              </a:spcAft>
            </a:pPr>
            <a:r>
              <a:rPr lang="pt-BR" sz="1600" dirty="0">
                <a:solidFill>
                  <a:schemeClr val="tx1"/>
                </a:solidFill>
              </a:rPr>
              <a:t>	</a:t>
            </a:r>
            <a:r>
              <a:rPr lang="pt-BR" sz="1600" dirty="0" smtClean="0">
                <a:solidFill>
                  <a:schemeClr val="tx1"/>
                </a:solidFill>
              </a:rPr>
              <a:t>	SUPERINTENDÊNCIA DE GESTÃO DO CUIDADO;</a:t>
            </a:r>
          </a:p>
          <a:p>
            <a:pPr marL="72000" algn="just">
              <a:lnSpc>
                <a:spcPct val="150000"/>
              </a:lnSpc>
              <a:spcBef>
                <a:spcPts val="0"/>
              </a:spcBef>
              <a:spcAft>
                <a:spcPts val="0"/>
              </a:spcAft>
            </a:pPr>
            <a:r>
              <a:rPr lang="pt-BR" sz="1600" b="1" dirty="0">
                <a:solidFill>
                  <a:schemeClr val="tx1"/>
                </a:solidFill>
              </a:rPr>
              <a:t>	</a:t>
            </a:r>
            <a:r>
              <a:rPr lang="pt-BR" sz="1600" b="1" dirty="0" smtClean="0">
                <a:solidFill>
                  <a:schemeClr val="tx1"/>
                </a:solidFill>
              </a:rPr>
              <a:t>Alteração </a:t>
            </a:r>
            <a:r>
              <a:rPr lang="pt-BR" sz="1600" b="1" dirty="0">
                <a:solidFill>
                  <a:schemeClr val="tx1"/>
                </a:solidFill>
              </a:rPr>
              <a:t>de tipo de Estabelecimento de Hospital/Dia – Isolado para Hospital </a:t>
            </a:r>
            <a:r>
              <a:rPr lang="pt-BR" sz="1600" b="1" dirty="0" smtClean="0">
                <a:solidFill>
                  <a:schemeClr val="tx1"/>
                </a:solidFill>
              </a:rPr>
              <a:t>Geral:</a:t>
            </a:r>
            <a:endParaRPr lang="pt-BR" sz="1600" dirty="0">
              <a:solidFill>
                <a:schemeClr val="tx1"/>
              </a:solidFill>
            </a:endParaRPr>
          </a:p>
          <a:p>
            <a:pPr marL="72000" algn="just">
              <a:lnSpc>
                <a:spcPct val="150000"/>
              </a:lnSpc>
              <a:spcBef>
                <a:spcPts val="0"/>
              </a:spcBef>
              <a:spcAft>
                <a:spcPts val="0"/>
              </a:spcAft>
            </a:pPr>
            <a:r>
              <a:rPr lang="pt-BR" sz="1600" dirty="0">
                <a:solidFill>
                  <a:schemeClr val="tx1"/>
                </a:solidFill>
              </a:rPr>
              <a:t>	</a:t>
            </a:r>
            <a:r>
              <a:rPr lang="pt-BR" sz="1600" dirty="0" smtClean="0">
                <a:solidFill>
                  <a:schemeClr val="tx1"/>
                </a:solidFill>
              </a:rPr>
              <a:t>	CEDIP HD – HOSPITAL DIA</a:t>
            </a:r>
            <a:endParaRPr lang="pt-BR" sz="1600" dirty="0">
              <a:solidFill>
                <a:schemeClr val="tx1"/>
              </a:solidFill>
            </a:endParaRPr>
          </a:p>
          <a:p>
            <a:pPr marL="72000" algn="just">
              <a:lnSpc>
                <a:spcPct val="150000"/>
              </a:lnSpc>
              <a:spcBef>
                <a:spcPts val="0"/>
              </a:spcBef>
              <a:spcAft>
                <a:spcPts val="0"/>
              </a:spcAft>
            </a:pPr>
            <a:r>
              <a:rPr lang="pt-BR" sz="1600" b="1" dirty="0">
                <a:solidFill>
                  <a:schemeClr val="tx1"/>
                </a:solidFill>
              </a:rPr>
              <a:t>	</a:t>
            </a:r>
            <a:r>
              <a:rPr lang="pt-BR" sz="1600" b="1" dirty="0" smtClean="0">
                <a:solidFill>
                  <a:schemeClr val="tx1"/>
                </a:solidFill>
              </a:rPr>
              <a:t>Permanência </a:t>
            </a:r>
            <a:r>
              <a:rPr lang="pt-BR" sz="1600" b="1" dirty="0">
                <a:solidFill>
                  <a:schemeClr val="tx1"/>
                </a:solidFill>
              </a:rPr>
              <a:t>de atendimento SUS de 01 Hospital </a:t>
            </a:r>
            <a:r>
              <a:rPr lang="pt-BR" sz="1600" b="1" dirty="0" smtClean="0">
                <a:solidFill>
                  <a:schemeClr val="tx1"/>
                </a:solidFill>
              </a:rPr>
              <a:t>Geral:</a:t>
            </a:r>
            <a:endParaRPr lang="pt-BR" sz="1600" dirty="0">
              <a:solidFill>
                <a:schemeClr val="tx1"/>
              </a:solidFill>
            </a:endParaRPr>
          </a:p>
          <a:p>
            <a:pPr marL="72000" algn="just">
              <a:lnSpc>
                <a:spcPct val="150000"/>
              </a:lnSpc>
              <a:spcBef>
                <a:spcPts val="0"/>
              </a:spcBef>
              <a:spcAft>
                <a:spcPts val="0"/>
              </a:spcAft>
            </a:pPr>
            <a:r>
              <a:rPr lang="pt-BR" sz="1600" dirty="0">
                <a:solidFill>
                  <a:schemeClr val="tx1"/>
                </a:solidFill>
              </a:rPr>
              <a:t>	</a:t>
            </a:r>
            <a:r>
              <a:rPr lang="pt-BR" sz="1600" dirty="0" smtClean="0">
                <a:solidFill>
                  <a:schemeClr val="tx1"/>
                </a:solidFill>
              </a:rPr>
              <a:t>	HOSPITAL ADVENTISTA DO PÊNFIGO – UNIDADE CENTRO</a:t>
            </a:r>
          </a:p>
          <a:p>
            <a:pPr marL="2336800" lvl="3" indent="349250" algn="just">
              <a:lnSpc>
                <a:spcPct val="150000"/>
              </a:lnSpc>
              <a:spcBef>
                <a:spcPts val="0"/>
              </a:spcBef>
              <a:spcAft>
                <a:spcPts val="0"/>
              </a:spcAft>
              <a:buFont typeface="Arial" panose="020B0604020202020204" pitchFamily="34" charset="0"/>
              <a:buChar char="•"/>
            </a:pPr>
            <a:r>
              <a:rPr lang="pt-BR" sz="1600" b="1" dirty="0" smtClean="0">
                <a:solidFill>
                  <a:schemeClr val="tx1"/>
                </a:solidFill>
              </a:rPr>
              <a:t>Encerramento </a:t>
            </a:r>
            <a:r>
              <a:rPr lang="pt-BR" sz="1600" b="1" dirty="0">
                <a:solidFill>
                  <a:schemeClr val="tx1"/>
                </a:solidFill>
              </a:rPr>
              <a:t>do Contrato de Prestação de Serviço com a Rede Municipal de </a:t>
            </a:r>
            <a:r>
              <a:rPr lang="pt-BR" sz="1600" b="1" dirty="0" smtClean="0">
                <a:solidFill>
                  <a:schemeClr val="tx1"/>
                </a:solidFill>
              </a:rPr>
              <a:t>Saúde -  Competência </a:t>
            </a:r>
            <a:r>
              <a:rPr lang="pt-BR" sz="1600" b="1" dirty="0">
                <a:solidFill>
                  <a:schemeClr val="tx1"/>
                </a:solidFill>
              </a:rPr>
              <a:t>de outubro à dezembro de </a:t>
            </a:r>
            <a:r>
              <a:rPr lang="pt-BR" sz="1600" b="1" dirty="0" smtClean="0">
                <a:solidFill>
                  <a:schemeClr val="tx1"/>
                </a:solidFill>
              </a:rPr>
              <a:t>2018.</a:t>
            </a:r>
          </a:p>
          <a:p>
            <a:pPr marL="2336800" lvl="3" indent="349250" algn="just">
              <a:lnSpc>
                <a:spcPct val="150000"/>
              </a:lnSpc>
              <a:spcBef>
                <a:spcPts val="0"/>
              </a:spcBef>
              <a:spcAft>
                <a:spcPts val="0"/>
              </a:spcAft>
              <a:buFont typeface="Arial" panose="020B0604020202020204" pitchFamily="34" charset="0"/>
              <a:buChar char="•"/>
            </a:pPr>
            <a:r>
              <a:rPr lang="pt-BR" sz="1600" b="1" dirty="0" smtClean="0">
                <a:solidFill>
                  <a:schemeClr val="tx1"/>
                </a:solidFill>
              </a:rPr>
              <a:t>Convênio </a:t>
            </a:r>
            <a:r>
              <a:rPr lang="pt-BR" sz="1600" b="1" dirty="0">
                <a:solidFill>
                  <a:schemeClr val="tx1"/>
                </a:solidFill>
              </a:rPr>
              <a:t>na forma de Gratuidade firmada com a Rede </a:t>
            </a:r>
            <a:r>
              <a:rPr lang="pt-BR" sz="1600" b="1" dirty="0" smtClean="0">
                <a:solidFill>
                  <a:schemeClr val="tx1"/>
                </a:solidFill>
              </a:rPr>
              <a:t>Municipal de Saúde -  Competência </a:t>
            </a:r>
            <a:r>
              <a:rPr lang="pt-BR" sz="1600" b="1" dirty="0">
                <a:solidFill>
                  <a:schemeClr val="tx1"/>
                </a:solidFill>
              </a:rPr>
              <a:t>de Abril à dezembro de 2019</a:t>
            </a:r>
            <a:r>
              <a:rPr lang="pt-BR" sz="1600" b="1" dirty="0" smtClean="0">
                <a:solidFill>
                  <a:schemeClr val="tx1"/>
                </a:solidFill>
              </a:rPr>
              <a:t>.</a:t>
            </a:r>
            <a:endParaRPr lang="pt-BR" sz="1600" dirty="0">
              <a:solidFill>
                <a:schemeClr val="tx1"/>
              </a:solidFill>
            </a:endParaRPr>
          </a:p>
        </p:txBody>
      </p:sp>
      <p:sp>
        <p:nvSpPr>
          <p:cNvPr id="5" name="CaixaDeTexto 4"/>
          <p:cNvSpPr txBox="1">
            <a:spLocks noChangeArrowheads="1"/>
          </p:cNvSpPr>
          <p:nvPr/>
        </p:nvSpPr>
        <p:spPr bwMode="auto">
          <a:xfrm>
            <a:off x="3203575" y="243384"/>
            <a:ext cx="5688905"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spTree>
    <p:extLst>
      <p:ext uri="{BB962C8B-B14F-4D97-AF65-F5344CB8AC3E}">
        <p14:creationId xmlns:p14="http://schemas.microsoft.com/office/powerpoint/2010/main" val="3905424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04813"/>
            <a:ext cx="9144000"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pic>
        <p:nvPicPr>
          <p:cNvPr id="49157" name="Picture 3"/>
          <p:cNvPicPr>
            <a:picLocks noChangeAspect="1" noChangeArrowheads="1"/>
          </p:cNvPicPr>
          <p:nvPr/>
        </p:nvPicPr>
        <p:blipFill>
          <a:blip r:embed="rId2" cstate="print">
            <a:lum bright="2000" contrast="-4000"/>
          </a:blip>
          <a:srcRect/>
          <a:stretch>
            <a:fillRect/>
          </a:stretch>
        </p:blipFill>
        <p:spPr bwMode="auto">
          <a:xfrm>
            <a:off x="326231" y="259451"/>
            <a:ext cx="2624138" cy="620712"/>
          </a:xfrm>
          <a:prstGeom prst="rect">
            <a:avLst/>
          </a:prstGeom>
          <a:noFill/>
          <a:ln w="9525">
            <a:noFill/>
            <a:miter lim="800000"/>
            <a:headEnd/>
            <a:tailEnd/>
          </a:ln>
        </p:spPr>
      </p:pic>
      <p:sp>
        <p:nvSpPr>
          <p:cNvPr id="49158" name="CaixaDeTexto 10"/>
          <p:cNvSpPr txBox="1">
            <a:spLocks noChangeArrowheads="1"/>
          </p:cNvSpPr>
          <p:nvPr/>
        </p:nvSpPr>
        <p:spPr bwMode="auto">
          <a:xfrm>
            <a:off x="468313" y="1773238"/>
            <a:ext cx="8135937" cy="587375"/>
          </a:xfrm>
          <a:prstGeom prst="rect">
            <a:avLst/>
          </a:prstGeom>
          <a:noFill/>
          <a:ln w="9525">
            <a:noFill/>
            <a:miter lim="800000"/>
            <a:headEnd/>
            <a:tailEnd/>
          </a:ln>
        </p:spPr>
        <p:txBody>
          <a:bodyPr>
            <a:spAutoFit/>
          </a:bodyPr>
          <a:lstStyle/>
          <a:p>
            <a:pPr indent="809625" algn="just" eaLnBrk="1" hangingPunct="1">
              <a:lnSpc>
                <a:spcPct val="150000"/>
              </a:lnSpc>
            </a:pPr>
            <a:r>
              <a:rPr lang="pt-BR" altLang="pt-BR" sz="2400" dirty="0"/>
              <a:t>	</a:t>
            </a:r>
            <a:endParaRPr lang="pt-BR" altLang="pt-BR" sz="2400" dirty="0">
              <a:latin typeface="Calibri" pitchFamily="34" charset="0"/>
            </a:endParaRPr>
          </a:p>
        </p:txBody>
      </p:sp>
      <p:graphicFrame>
        <p:nvGraphicFramePr>
          <p:cNvPr id="10" name="Diagrama 9"/>
          <p:cNvGraphicFramePr/>
          <p:nvPr>
            <p:extLst/>
          </p:nvPr>
        </p:nvGraphicFramePr>
        <p:xfrm>
          <a:off x="395536" y="785794"/>
          <a:ext cx="8424936" cy="5715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CaixaDeTexto 7"/>
          <p:cNvSpPr txBox="1">
            <a:spLocks noChangeArrowheads="1"/>
          </p:cNvSpPr>
          <p:nvPr/>
        </p:nvSpPr>
        <p:spPr bwMode="auto">
          <a:xfrm>
            <a:off x="3419872" y="480113"/>
            <a:ext cx="5472608"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spTree>
    <p:extLst>
      <p:ext uri="{BB962C8B-B14F-4D97-AF65-F5344CB8AC3E}">
        <p14:creationId xmlns:p14="http://schemas.microsoft.com/office/powerpoint/2010/main" val="3156680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ítulo 1"/>
          <p:cNvSpPr>
            <a:spLocks noGrp="1"/>
          </p:cNvSpPr>
          <p:nvPr>
            <p:ph type="ctrTitle"/>
          </p:nvPr>
        </p:nvSpPr>
        <p:spPr>
          <a:xfrm>
            <a:off x="2771651" y="887290"/>
            <a:ext cx="6119812" cy="504825"/>
          </a:xfrm>
        </p:spPr>
        <p:txBody>
          <a:bodyPr/>
          <a:lstStyle/>
          <a:p>
            <a:r>
              <a:rPr lang="pt-BR" altLang="pt-BR" sz="2000" b="1" dirty="0" smtClean="0">
                <a:latin typeface="Arial" charset="0"/>
                <a:cs typeface="Arial" charset="0"/>
              </a:rPr>
              <a:t>Relatório de dados e produção de serviços</a:t>
            </a:r>
          </a:p>
        </p:txBody>
      </p:sp>
      <p:pic>
        <p:nvPicPr>
          <p:cNvPr id="56324" name="Picture 3"/>
          <p:cNvPicPr>
            <a:picLocks noChangeAspect="1" noChangeArrowheads="1"/>
          </p:cNvPicPr>
          <p:nvPr/>
        </p:nvPicPr>
        <p:blipFill>
          <a:blip r:embed="rId2" cstate="print">
            <a:lum bright="2000" contrast="-4000"/>
          </a:blip>
          <a:srcRect/>
          <a:stretch>
            <a:fillRect/>
          </a:stretch>
        </p:blipFill>
        <p:spPr bwMode="auto">
          <a:xfrm>
            <a:off x="250825" y="204788"/>
            <a:ext cx="2624138" cy="620712"/>
          </a:xfrm>
          <a:prstGeom prst="rect">
            <a:avLst/>
          </a:prstGeom>
          <a:noFill/>
          <a:ln w="9525">
            <a:noFill/>
            <a:miter lim="800000"/>
            <a:headEnd/>
            <a:tailEnd/>
          </a:ln>
        </p:spPr>
      </p:pic>
      <p:sp>
        <p:nvSpPr>
          <p:cNvPr id="7" name="Subtítulo 2"/>
          <p:cNvSpPr txBox="1">
            <a:spLocks/>
          </p:cNvSpPr>
          <p:nvPr/>
        </p:nvSpPr>
        <p:spPr bwMode="auto">
          <a:xfrm>
            <a:off x="250825" y="1412776"/>
            <a:ext cx="8640638" cy="5112568"/>
          </a:xfrm>
          <a:prstGeom prst="rect">
            <a:avLst/>
          </a:prstGeom>
          <a:noFill/>
          <a:ln w="38100">
            <a:solidFill>
              <a:schemeClr val="accent3">
                <a:lumMod val="60000"/>
                <a:lumOff val="40000"/>
              </a:schemeClr>
            </a:solid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indent="900113" algn="just">
              <a:lnSpc>
                <a:spcPct val="150000"/>
              </a:lnSpc>
              <a:spcAft>
                <a:spcPts val="0"/>
              </a:spcAft>
            </a:pPr>
            <a:r>
              <a:rPr lang="pt-BR" sz="2000" dirty="0">
                <a:solidFill>
                  <a:schemeClr val="tx1"/>
                </a:solidFill>
                <a:latin typeface="Arial" pitchFamily="34" charset="0"/>
                <a:cs typeface="Arial" pitchFamily="34" charset="0"/>
              </a:rPr>
              <a:t>As planilhas apresentadas referem-se à produção aprovada dos estabelecimentos do município de Campo Grande, sob gestão municipal. Os dados </a:t>
            </a:r>
            <a:r>
              <a:rPr lang="pt-BR" sz="2000" u="sng" dirty="0">
                <a:solidFill>
                  <a:schemeClr val="tx1"/>
                </a:solidFill>
                <a:latin typeface="Arial" pitchFamily="34" charset="0"/>
                <a:cs typeface="Arial" pitchFamily="34" charset="0"/>
              </a:rPr>
              <a:t>foram colhidos dos arquivos disponibilizados pelo Departamento de Informática do Sistema Único de Saúde – DATASUS</a:t>
            </a:r>
            <a:r>
              <a:rPr lang="pt-BR" sz="2000" dirty="0">
                <a:solidFill>
                  <a:schemeClr val="tx1"/>
                </a:solidFill>
                <a:latin typeface="Arial" pitchFamily="34" charset="0"/>
                <a:cs typeface="Arial" pitchFamily="34" charset="0"/>
              </a:rPr>
              <a:t>, do Ministério da Saúde, de acordo com instrutivo do Sistema de Apoio ao Relatório de Gestão – SARGSUS, os quais foram extraídos, segundo a </a:t>
            </a:r>
            <a:r>
              <a:rPr lang="pt-BR" sz="2000" b="1" dirty="0">
                <a:solidFill>
                  <a:schemeClr val="tx1"/>
                </a:solidFill>
                <a:latin typeface="Arial" pitchFamily="34" charset="0"/>
                <a:cs typeface="Arial" pitchFamily="34" charset="0"/>
              </a:rPr>
              <a:t>Complexidade dos Procedimentos, Caráter de Atendimento, Tipo de Financiamento e Valor Pago, em consonância com a Tabela SUS. </a:t>
            </a:r>
            <a:r>
              <a:rPr lang="pt-BR" sz="2000" dirty="0">
                <a:solidFill>
                  <a:schemeClr val="tx1"/>
                </a:solidFill>
                <a:latin typeface="Arial" pitchFamily="34" charset="0"/>
                <a:cs typeface="Arial" pitchFamily="34" charset="0"/>
              </a:rPr>
              <a:t>Os dados ora apresentados inferem procedimentos/internações processados nos meses de </a:t>
            </a:r>
            <a:r>
              <a:rPr lang="pt-BR" sz="2000" b="1" dirty="0">
                <a:solidFill>
                  <a:schemeClr val="tx1"/>
                </a:solidFill>
                <a:latin typeface="Arial" pitchFamily="34" charset="0"/>
                <a:cs typeface="Arial" pitchFamily="34" charset="0"/>
              </a:rPr>
              <a:t>janeiro, fevereiro e março de </a:t>
            </a:r>
            <a:r>
              <a:rPr lang="pt-BR" sz="2000" b="1" dirty="0" smtClean="0">
                <a:solidFill>
                  <a:schemeClr val="tx1"/>
                </a:solidFill>
                <a:latin typeface="Arial" pitchFamily="34" charset="0"/>
                <a:cs typeface="Arial" pitchFamily="34" charset="0"/>
              </a:rPr>
              <a:t>2019</a:t>
            </a:r>
            <a:r>
              <a:rPr lang="pt-BR" sz="2000" dirty="0" smtClean="0">
                <a:solidFill>
                  <a:schemeClr val="tx1"/>
                </a:solidFill>
                <a:latin typeface="Arial" pitchFamily="34" charset="0"/>
                <a:cs typeface="Arial" pitchFamily="34" charset="0"/>
              </a:rPr>
              <a:t>, </a:t>
            </a:r>
            <a:r>
              <a:rPr lang="pt-BR" sz="2000" dirty="0">
                <a:solidFill>
                  <a:schemeClr val="tx1"/>
                </a:solidFill>
                <a:latin typeface="Arial" pitchFamily="34" charset="0"/>
                <a:cs typeface="Arial" pitchFamily="34" charset="0"/>
              </a:rPr>
              <a:t>com valores pagos pela Tabela SUS, sem referir os incentivos municipal, estadual e federal.</a:t>
            </a:r>
            <a:endParaRPr lang="pt-BR" sz="1800" dirty="0">
              <a:solidFill>
                <a:schemeClr val="tx1"/>
              </a:solidFill>
              <a:latin typeface="Arial" pitchFamily="34" charset="0"/>
              <a:ea typeface="Calibri"/>
              <a:cs typeface="Arial" pitchFamily="34" charset="0"/>
            </a:endParaRPr>
          </a:p>
        </p:txBody>
      </p:sp>
      <p:sp>
        <p:nvSpPr>
          <p:cNvPr id="6" name="CaixaDeTexto 5"/>
          <p:cNvSpPr txBox="1">
            <a:spLocks noChangeArrowheads="1"/>
          </p:cNvSpPr>
          <p:nvPr/>
        </p:nvSpPr>
        <p:spPr bwMode="auto">
          <a:xfrm>
            <a:off x="3143000" y="425450"/>
            <a:ext cx="5748464"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spTree>
    <p:extLst>
      <p:ext uri="{BB962C8B-B14F-4D97-AF65-F5344CB8AC3E}">
        <p14:creationId xmlns:p14="http://schemas.microsoft.com/office/powerpoint/2010/main" val="3418356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ítulo 1"/>
          <p:cNvSpPr>
            <a:spLocks noGrp="1"/>
          </p:cNvSpPr>
          <p:nvPr>
            <p:ph type="ctrTitle"/>
          </p:nvPr>
        </p:nvSpPr>
        <p:spPr>
          <a:xfrm>
            <a:off x="2763719" y="836712"/>
            <a:ext cx="6119812" cy="504825"/>
          </a:xfrm>
        </p:spPr>
        <p:txBody>
          <a:bodyPr/>
          <a:lstStyle/>
          <a:p>
            <a:r>
              <a:rPr lang="pt-BR" altLang="pt-BR" sz="2000" b="1" dirty="0" smtClean="0">
                <a:latin typeface="Arial" charset="0"/>
                <a:cs typeface="Arial" charset="0"/>
              </a:rPr>
              <a:t>Relatório de dados e produção de serviços</a:t>
            </a:r>
          </a:p>
        </p:txBody>
      </p:sp>
      <p:pic>
        <p:nvPicPr>
          <p:cNvPr id="56324" name="Picture 3"/>
          <p:cNvPicPr>
            <a:picLocks noChangeAspect="1" noChangeArrowheads="1"/>
          </p:cNvPicPr>
          <p:nvPr/>
        </p:nvPicPr>
        <p:blipFill>
          <a:blip r:embed="rId2" cstate="print">
            <a:lum bright="2000" contrast="-4000"/>
          </a:blip>
          <a:srcRect/>
          <a:stretch>
            <a:fillRect/>
          </a:stretch>
        </p:blipFill>
        <p:spPr bwMode="auto">
          <a:xfrm>
            <a:off x="250825" y="204788"/>
            <a:ext cx="2624138" cy="620712"/>
          </a:xfrm>
          <a:prstGeom prst="rect">
            <a:avLst/>
          </a:prstGeom>
          <a:noFill/>
          <a:ln w="9525">
            <a:noFill/>
            <a:miter lim="800000"/>
            <a:headEnd/>
            <a:tailEnd/>
          </a:ln>
        </p:spPr>
      </p:pic>
      <p:sp>
        <p:nvSpPr>
          <p:cNvPr id="7" name="Subtítulo 2"/>
          <p:cNvSpPr txBox="1">
            <a:spLocks/>
          </p:cNvSpPr>
          <p:nvPr/>
        </p:nvSpPr>
        <p:spPr bwMode="auto">
          <a:xfrm>
            <a:off x="250825" y="1412776"/>
            <a:ext cx="8640638" cy="5112568"/>
          </a:xfrm>
          <a:prstGeom prst="rect">
            <a:avLst/>
          </a:prstGeom>
          <a:noFill/>
          <a:ln w="38100">
            <a:solidFill>
              <a:schemeClr val="accent3">
                <a:lumMod val="60000"/>
                <a:lumOff val="40000"/>
              </a:schemeClr>
            </a:solid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pt-BR" sz="2000" dirty="0" smtClean="0">
                <a:solidFill>
                  <a:schemeClr val="tx1"/>
                </a:solidFill>
                <a:latin typeface="Arial" panose="020B0604020202020204" pitchFamily="34" charset="0"/>
                <a:cs typeface="Arial" panose="020B0604020202020204" pitchFamily="34" charset="0"/>
              </a:rPr>
              <a:t>	</a:t>
            </a:r>
            <a:r>
              <a:rPr lang="pt-BR" sz="2200" dirty="0">
                <a:solidFill>
                  <a:schemeClr val="tx1"/>
                </a:solidFill>
                <a:latin typeface="Arial" pitchFamily="34" charset="0"/>
                <a:cs typeface="Arial" pitchFamily="34" charset="0"/>
              </a:rPr>
              <a:t>No Sistema Informatizado do DATASUS </a:t>
            </a:r>
            <a:r>
              <a:rPr lang="pt-BR" sz="2200" u="sng" dirty="0">
                <a:solidFill>
                  <a:schemeClr val="tx1"/>
                </a:solidFill>
                <a:latin typeface="Arial" pitchFamily="34" charset="0"/>
                <a:cs typeface="Arial" pitchFamily="34" charset="0"/>
              </a:rPr>
              <a:t>não consta </a:t>
            </a:r>
            <a:r>
              <a:rPr lang="pt-BR" sz="2200" dirty="0">
                <a:solidFill>
                  <a:schemeClr val="tx1"/>
                </a:solidFill>
                <a:latin typeface="Arial" pitchFamily="34" charset="0"/>
                <a:cs typeface="Arial" pitchFamily="34" charset="0"/>
              </a:rPr>
              <a:t>registro de produção de dados do </a:t>
            </a:r>
            <a:r>
              <a:rPr lang="pt-BR" sz="2200" b="1" dirty="0">
                <a:solidFill>
                  <a:schemeClr val="tx1"/>
                </a:solidFill>
                <a:latin typeface="Arial" pitchFamily="34" charset="0"/>
                <a:cs typeface="Arial" pitchFamily="34" charset="0"/>
              </a:rPr>
              <a:t>subgrupo 06.04 - Assistência </a:t>
            </a:r>
            <a:r>
              <a:rPr lang="pt-BR" sz="2200" b="1" dirty="0" smtClean="0">
                <a:solidFill>
                  <a:schemeClr val="tx1"/>
                </a:solidFill>
                <a:latin typeface="Arial" pitchFamily="34" charset="0"/>
                <a:cs typeface="Arial" pitchFamily="34" charset="0"/>
              </a:rPr>
              <a:t>Farmacêutica </a:t>
            </a:r>
            <a:r>
              <a:rPr lang="pt-BR" sz="2200" dirty="0" smtClean="0">
                <a:solidFill>
                  <a:schemeClr val="tx1"/>
                </a:solidFill>
                <a:latin typeface="Arial" pitchFamily="34" charset="0"/>
                <a:cs typeface="Arial" pitchFamily="34" charset="0"/>
              </a:rPr>
              <a:t>de gestão municipal, </a:t>
            </a:r>
            <a:r>
              <a:rPr lang="pt-BR" sz="2200" dirty="0">
                <a:solidFill>
                  <a:schemeClr val="tx1"/>
                </a:solidFill>
                <a:latin typeface="Arial" pitchFamily="34" charset="0"/>
                <a:cs typeface="Arial" pitchFamily="34" charset="0"/>
              </a:rPr>
              <a:t>pelo fato dos procedimentos deste Componente Especializado serem disponibilizados pela Casa da Saúde, órgão subordinado à Secretaria Estadual de Saúde, de gestão estadual e não do município de Campo Grande. Também </a:t>
            </a:r>
            <a:r>
              <a:rPr lang="pt-BR" sz="2200" u="sng" dirty="0">
                <a:solidFill>
                  <a:schemeClr val="tx1"/>
                </a:solidFill>
                <a:latin typeface="Arial" pitchFamily="34" charset="0"/>
                <a:cs typeface="Arial" pitchFamily="34" charset="0"/>
              </a:rPr>
              <a:t>não constam dados </a:t>
            </a:r>
            <a:r>
              <a:rPr lang="pt-BR" sz="2200" dirty="0">
                <a:solidFill>
                  <a:schemeClr val="tx1"/>
                </a:solidFill>
                <a:latin typeface="Arial" pitchFamily="34" charset="0"/>
                <a:cs typeface="Arial" pitchFamily="34" charset="0"/>
              </a:rPr>
              <a:t>no campo </a:t>
            </a:r>
            <a:r>
              <a:rPr lang="pt-BR" sz="2200" u="sng" dirty="0">
                <a:solidFill>
                  <a:schemeClr val="tx1"/>
                </a:solidFill>
                <a:latin typeface="Arial" pitchFamily="34" charset="0"/>
                <a:cs typeface="Arial" pitchFamily="34" charset="0"/>
              </a:rPr>
              <a:t>“valor aprovado” da Vigilância em Saúde</a:t>
            </a:r>
            <a:r>
              <a:rPr lang="pt-BR" sz="2200" dirty="0">
                <a:solidFill>
                  <a:schemeClr val="tx1"/>
                </a:solidFill>
                <a:latin typeface="Arial" pitchFamily="34" charset="0"/>
                <a:cs typeface="Arial" pitchFamily="34" charset="0"/>
              </a:rPr>
              <a:t>, uma vez que os procedimentos apresentados não são valorados na Tabela SUS, por serem procedimentos da Atenção Básica. </a:t>
            </a:r>
            <a:endParaRPr lang="pt-BR" sz="2200" b="1" dirty="0">
              <a:solidFill>
                <a:schemeClr val="tx1"/>
              </a:solidFill>
              <a:latin typeface="Arial" pitchFamily="34" charset="0"/>
              <a:cs typeface="Arial" pitchFamily="34" charset="0"/>
            </a:endParaRPr>
          </a:p>
        </p:txBody>
      </p:sp>
      <p:sp>
        <p:nvSpPr>
          <p:cNvPr id="8" name="CaixaDeTexto 7"/>
          <p:cNvSpPr txBox="1">
            <a:spLocks noChangeArrowheads="1"/>
          </p:cNvSpPr>
          <p:nvPr/>
        </p:nvSpPr>
        <p:spPr bwMode="auto">
          <a:xfrm>
            <a:off x="3189016" y="425450"/>
            <a:ext cx="5702447"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spTree>
    <p:extLst>
      <p:ext uri="{BB962C8B-B14F-4D97-AF65-F5344CB8AC3E}">
        <p14:creationId xmlns:p14="http://schemas.microsoft.com/office/powerpoint/2010/main" val="9363477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ítulo 1"/>
          <p:cNvSpPr>
            <a:spLocks noGrp="1"/>
          </p:cNvSpPr>
          <p:nvPr>
            <p:ph type="ctrTitle"/>
          </p:nvPr>
        </p:nvSpPr>
        <p:spPr>
          <a:xfrm>
            <a:off x="2765935" y="879656"/>
            <a:ext cx="6119812" cy="504825"/>
          </a:xfrm>
        </p:spPr>
        <p:txBody>
          <a:bodyPr/>
          <a:lstStyle/>
          <a:p>
            <a:r>
              <a:rPr lang="pt-BR" altLang="pt-BR" sz="2000" b="1" dirty="0" smtClean="0">
                <a:latin typeface="Arial" charset="0"/>
                <a:cs typeface="Arial" charset="0"/>
              </a:rPr>
              <a:t>Relatório de dados e produção de serviços</a:t>
            </a:r>
          </a:p>
        </p:txBody>
      </p:sp>
      <p:pic>
        <p:nvPicPr>
          <p:cNvPr id="56324" name="Picture 3"/>
          <p:cNvPicPr>
            <a:picLocks noChangeAspect="1" noChangeArrowheads="1"/>
          </p:cNvPicPr>
          <p:nvPr/>
        </p:nvPicPr>
        <p:blipFill>
          <a:blip r:embed="rId2" cstate="print">
            <a:lum bright="2000" contrast="-4000"/>
          </a:blip>
          <a:srcRect/>
          <a:stretch>
            <a:fillRect/>
          </a:stretch>
        </p:blipFill>
        <p:spPr bwMode="auto">
          <a:xfrm>
            <a:off x="250825" y="204788"/>
            <a:ext cx="2624138" cy="620712"/>
          </a:xfrm>
          <a:prstGeom prst="rect">
            <a:avLst/>
          </a:prstGeom>
          <a:noFill/>
          <a:ln w="9525">
            <a:noFill/>
            <a:miter lim="800000"/>
            <a:headEnd/>
            <a:tailEnd/>
          </a:ln>
        </p:spPr>
      </p:pic>
      <p:sp>
        <p:nvSpPr>
          <p:cNvPr id="7" name="Subtítulo 2"/>
          <p:cNvSpPr txBox="1">
            <a:spLocks/>
          </p:cNvSpPr>
          <p:nvPr/>
        </p:nvSpPr>
        <p:spPr bwMode="auto">
          <a:xfrm>
            <a:off x="245109" y="1412776"/>
            <a:ext cx="8640638" cy="5040560"/>
          </a:xfrm>
          <a:prstGeom prst="rect">
            <a:avLst/>
          </a:prstGeom>
          <a:noFill/>
          <a:ln w="38100">
            <a:solidFill>
              <a:schemeClr val="accent3">
                <a:lumMod val="60000"/>
                <a:lumOff val="40000"/>
              </a:schemeClr>
            </a:solid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indent="900113" algn="just">
              <a:lnSpc>
                <a:spcPct val="150000"/>
              </a:lnSpc>
              <a:spcAft>
                <a:spcPts val="0"/>
              </a:spcAft>
            </a:pPr>
            <a:r>
              <a:rPr lang="pt-BR" sz="2400" dirty="0" smtClean="0">
                <a:latin typeface="Arial" pitchFamily="34" charset="0"/>
                <a:cs typeface="Arial" pitchFamily="34" charset="0"/>
              </a:rPr>
              <a:t>       </a:t>
            </a:r>
            <a:r>
              <a:rPr lang="pt-BR" sz="2400" dirty="0" smtClean="0">
                <a:solidFill>
                  <a:schemeClr val="tx1"/>
                </a:solidFill>
                <a:latin typeface="Arial" pitchFamily="34" charset="0"/>
                <a:cs typeface="Arial" pitchFamily="34" charset="0"/>
              </a:rPr>
              <a:t>O </a:t>
            </a:r>
            <a:r>
              <a:rPr lang="pt-BR" sz="2400" dirty="0">
                <a:solidFill>
                  <a:schemeClr val="tx1"/>
                </a:solidFill>
                <a:latin typeface="Arial" pitchFamily="34" charset="0"/>
                <a:cs typeface="Arial" pitchFamily="34" charset="0"/>
              </a:rPr>
              <a:t>DATASUS disponibiliza os dados dos Sistemas de Informação Ambulatorial – SIA e Hospitalar - SIH dois meses </a:t>
            </a:r>
            <a:r>
              <a:rPr lang="pt-BR" sz="2400" dirty="0" smtClean="0">
                <a:solidFill>
                  <a:schemeClr val="tx1"/>
                </a:solidFill>
                <a:latin typeface="Arial" pitchFamily="34" charset="0"/>
                <a:cs typeface="Arial" pitchFamily="34" charset="0"/>
              </a:rPr>
              <a:t>após as apresentações </a:t>
            </a:r>
            <a:r>
              <a:rPr lang="pt-BR" sz="2400" dirty="0">
                <a:solidFill>
                  <a:schemeClr val="tx1"/>
                </a:solidFill>
                <a:latin typeface="Arial" pitchFamily="34" charset="0"/>
                <a:cs typeface="Arial" pitchFamily="34" charset="0"/>
              </a:rPr>
              <a:t>pelos municípios, portanto, neste presente relatório constam </a:t>
            </a:r>
            <a:r>
              <a:rPr lang="pt-BR" sz="2400" u="sng" dirty="0">
                <a:solidFill>
                  <a:schemeClr val="tx1"/>
                </a:solidFill>
                <a:latin typeface="Arial" pitchFamily="34" charset="0"/>
                <a:cs typeface="Arial" pitchFamily="34" charset="0"/>
              </a:rPr>
              <a:t>os dados dos meses de </a:t>
            </a:r>
            <a:r>
              <a:rPr lang="pt-BR" sz="2400" u="sng" dirty="0" smtClean="0">
                <a:solidFill>
                  <a:schemeClr val="tx1"/>
                </a:solidFill>
                <a:latin typeface="Arial" pitchFamily="34" charset="0"/>
                <a:cs typeface="Arial" pitchFamily="34" charset="0"/>
              </a:rPr>
              <a:t>Janeiro</a:t>
            </a:r>
            <a:r>
              <a:rPr lang="pt-BR" sz="2400" u="sng" dirty="0">
                <a:solidFill>
                  <a:schemeClr val="tx1"/>
                </a:solidFill>
                <a:latin typeface="Arial" pitchFamily="34" charset="0"/>
                <a:cs typeface="Arial" pitchFamily="34" charset="0"/>
              </a:rPr>
              <a:t>, </a:t>
            </a:r>
            <a:r>
              <a:rPr lang="pt-BR" sz="2400" u="sng" dirty="0" smtClean="0">
                <a:solidFill>
                  <a:schemeClr val="tx1"/>
                </a:solidFill>
                <a:latin typeface="Arial" pitchFamily="34" charset="0"/>
                <a:cs typeface="Arial" pitchFamily="34" charset="0"/>
              </a:rPr>
              <a:t>Fevereiro </a:t>
            </a:r>
            <a:r>
              <a:rPr lang="pt-BR" sz="2400" u="sng" dirty="0">
                <a:solidFill>
                  <a:schemeClr val="tx1"/>
                </a:solidFill>
                <a:latin typeface="Arial" pitchFamily="34" charset="0"/>
                <a:cs typeface="Arial" pitchFamily="34" charset="0"/>
              </a:rPr>
              <a:t>e </a:t>
            </a:r>
            <a:r>
              <a:rPr lang="pt-BR" sz="2400" u="sng" dirty="0" smtClean="0">
                <a:solidFill>
                  <a:schemeClr val="tx1"/>
                </a:solidFill>
                <a:latin typeface="Arial" pitchFamily="34" charset="0"/>
                <a:cs typeface="Arial" pitchFamily="34" charset="0"/>
              </a:rPr>
              <a:t>Março </a:t>
            </a:r>
            <a:r>
              <a:rPr lang="pt-BR" sz="2400" u="sng" dirty="0">
                <a:solidFill>
                  <a:schemeClr val="tx1"/>
                </a:solidFill>
                <a:latin typeface="Arial" pitchFamily="34" charset="0"/>
                <a:cs typeface="Arial" pitchFamily="34" charset="0"/>
              </a:rPr>
              <a:t>de </a:t>
            </a:r>
            <a:r>
              <a:rPr lang="pt-BR" sz="2400" u="sng" dirty="0" smtClean="0">
                <a:solidFill>
                  <a:schemeClr val="tx1"/>
                </a:solidFill>
                <a:latin typeface="Arial" pitchFamily="34" charset="0"/>
                <a:cs typeface="Arial" pitchFamily="34" charset="0"/>
              </a:rPr>
              <a:t>2019.</a:t>
            </a:r>
          </a:p>
          <a:p>
            <a:pPr indent="900113" algn="just">
              <a:lnSpc>
                <a:spcPct val="150000"/>
              </a:lnSpc>
              <a:spcAft>
                <a:spcPts val="0"/>
              </a:spcAft>
            </a:pPr>
            <a:r>
              <a:rPr lang="pt-BR" sz="2400" dirty="0" smtClean="0">
                <a:solidFill>
                  <a:schemeClr val="tx1"/>
                </a:solidFill>
                <a:latin typeface="Arial" pitchFamily="34" charset="0"/>
                <a:cs typeface="Arial" pitchFamily="34" charset="0"/>
              </a:rPr>
              <a:t>      Todos </a:t>
            </a:r>
            <a:r>
              <a:rPr lang="pt-BR" sz="2400" dirty="0">
                <a:solidFill>
                  <a:schemeClr val="tx1"/>
                </a:solidFill>
                <a:latin typeface="Arial" pitchFamily="34" charset="0"/>
                <a:cs typeface="Arial" pitchFamily="34" charset="0"/>
              </a:rPr>
              <a:t>estes dados estão sujeitos a alterações, considerando a possibilidade de reapresentações das produções no Sistema de Informação Ambulatorial – SIA e Sistema de Informação Hospitalar - SIH.</a:t>
            </a:r>
            <a:endParaRPr lang="pt-BR" sz="2000" dirty="0">
              <a:solidFill>
                <a:schemeClr val="tx1"/>
              </a:solidFill>
              <a:latin typeface="Arial" pitchFamily="34" charset="0"/>
              <a:ea typeface="Calibri"/>
              <a:cs typeface="Arial" pitchFamily="34" charset="0"/>
            </a:endParaRPr>
          </a:p>
        </p:txBody>
      </p:sp>
      <p:sp>
        <p:nvSpPr>
          <p:cNvPr id="8" name="CaixaDeTexto 7"/>
          <p:cNvSpPr txBox="1">
            <a:spLocks noChangeArrowheads="1"/>
          </p:cNvSpPr>
          <p:nvPr/>
        </p:nvSpPr>
        <p:spPr bwMode="auto">
          <a:xfrm>
            <a:off x="3206434" y="395928"/>
            <a:ext cx="5679314"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spTree>
    <p:extLst>
      <p:ext uri="{BB962C8B-B14F-4D97-AF65-F5344CB8AC3E}">
        <p14:creationId xmlns:p14="http://schemas.microsoft.com/office/powerpoint/2010/main" val="205049344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3"/>
          <p:cNvPicPr>
            <a:picLocks noChangeAspect="1" noChangeArrowheads="1"/>
          </p:cNvPicPr>
          <p:nvPr/>
        </p:nvPicPr>
        <p:blipFill>
          <a:blip r:embed="rId2" cstate="print">
            <a:lum bright="2000" contrast="-4000"/>
          </a:blip>
          <a:srcRect/>
          <a:stretch>
            <a:fillRect/>
          </a:stretch>
        </p:blipFill>
        <p:spPr bwMode="auto">
          <a:xfrm>
            <a:off x="265259" y="232155"/>
            <a:ext cx="2624138" cy="620712"/>
          </a:xfrm>
          <a:prstGeom prst="rect">
            <a:avLst/>
          </a:prstGeom>
          <a:noFill/>
          <a:ln w="9525">
            <a:noFill/>
            <a:miter lim="800000"/>
            <a:headEnd/>
            <a:tailEnd/>
          </a:ln>
        </p:spPr>
      </p:pic>
      <p:sp>
        <p:nvSpPr>
          <p:cNvPr id="7" name="CaixaDeTexto 6"/>
          <p:cNvSpPr txBox="1">
            <a:spLocks noChangeArrowheads="1"/>
          </p:cNvSpPr>
          <p:nvPr/>
        </p:nvSpPr>
        <p:spPr bwMode="auto">
          <a:xfrm>
            <a:off x="3201753" y="404813"/>
            <a:ext cx="5690727"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1556751946"/>
              </p:ext>
            </p:extLst>
          </p:nvPr>
        </p:nvGraphicFramePr>
        <p:xfrm>
          <a:off x="250825" y="1196752"/>
          <a:ext cx="8641654" cy="5374421"/>
        </p:xfrm>
        <a:graphic>
          <a:graphicData uri="http://schemas.openxmlformats.org/drawingml/2006/table">
            <a:tbl>
              <a:tblPr firstRow="1" firstCol="1" bandRow="1">
                <a:tableStyleId>{0505E3EF-67EA-436B-97B2-0124C06EBD24}</a:tableStyleId>
              </a:tblPr>
              <a:tblGrid>
                <a:gridCol w="2932631">
                  <a:extLst>
                    <a:ext uri="{9D8B030D-6E8A-4147-A177-3AD203B41FA5}">
                      <a16:colId xmlns="" xmlns:a16="http://schemas.microsoft.com/office/drawing/2014/main" val="20000"/>
                    </a:ext>
                  </a:extLst>
                </a:gridCol>
                <a:gridCol w="1003311">
                  <a:extLst>
                    <a:ext uri="{9D8B030D-6E8A-4147-A177-3AD203B41FA5}">
                      <a16:colId xmlns="" xmlns:a16="http://schemas.microsoft.com/office/drawing/2014/main" val="20001"/>
                    </a:ext>
                  </a:extLst>
                </a:gridCol>
                <a:gridCol w="1080615">
                  <a:extLst>
                    <a:ext uri="{9D8B030D-6E8A-4147-A177-3AD203B41FA5}">
                      <a16:colId xmlns="" xmlns:a16="http://schemas.microsoft.com/office/drawing/2014/main" val="20002"/>
                    </a:ext>
                  </a:extLst>
                </a:gridCol>
                <a:gridCol w="1233045">
                  <a:extLst>
                    <a:ext uri="{9D8B030D-6E8A-4147-A177-3AD203B41FA5}">
                      <a16:colId xmlns="" xmlns:a16="http://schemas.microsoft.com/office/drawing/2014/main" val="20003"/>
                    </a:ext>
                  </a:extLst>
                </a:gridCol>
                <a:gridCol w="1196026">
                  <a:extLst>
                    <a:ext uri="{9D8B030D-6E8A-4147-A177-3AD203B41FA5}">
                      <a16:colId xmlns="" xmlns:a16="http://schemas.microsoft.com/office/drawing/2014/main" val="20004"/>
                    </a:ext>
                  </a:extLst>
                </a:gridCol>
                <a:gridCol w="1196026">
                  <a:extLst>
                    <a:ext uri="{9D8B030D-6E8A-4147-A177-3AD203B41FA5}">
                      <a16:colId xmlns="" xmlns:a16="http://schemas.microsoft.com/office/drawing/2014/main" val="20005"/>
                    </a:ext>
                  </a:extLst>
                </a:gridCol>
              </a:tblGrid>
              <a:tr h="504056">
                <a:tc gridSpan="6">
                  <a:txBody>
                    <a:bodyPr/>
                    <a:lstStyle/>
                    <a:p>
                      <a:pPr indent="-34290" algn="ctr">
                        <a:lnSpc>
                          <a:spcPct val="115000"/>
                        </a:lnSpc>
                        <a:spcAft>
                          <a:spcPts val="0"/>
                        </a:spcAft>
                      </a:pPr>
                      <a:r>
                        <a:rPr lang="pt-BR" sz="1800" dirty="0" smtClean="0">
                          <a:solidFill>
                            <a:schemeClr val="bg1"/>
                          </a:solidFill>
                          <a:effectLst/>
                        </a:rPr>
                        <a:t>PRODUÇÃO </a:t>
                      </a:r>
                      <a:r>
                        <a:rPr lang="pt-BR" sz="1800" dirty="0">
                          <a:solidFill>
                            <a:schemeClr val="bg1"/>
                          </a:solidFill>
                          <a:effectLst/>
                        </a:rPr>
                        <a:t>DA ATENÇÃO BÁSICA</a:t>
                      </a:r>
                      <a:endParaRPr lang="pt-BR" sz="1200" dirty="0">
                        <a:solidFill>
                          <a:schemeClr val="bg1"/>
                        </a:solidFill>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75000"/>
                      </a:schemeClr>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405970">
                <a:tc gridSpan="6">
                  <a:txBody>
                    <a:bodyPr/>
                    <a:lstStyle/>
                    <a:p>
                      <a:pPr algn="ctr">
                        <a:lnSpc>
                          <a:spcPct val="115000"/>
                        </a:lnSpc>
                        <a:spcAft>
                          <a:spcPts val="0"/>
                        </a:spcAft>
                      </a:pPr>
                      <a:r>
                        <a:rPr lang="pt-BR" sz="1800" dirty="0">
                          <a:effectLst/>
                        </a:rPr>
                        <a:t>SISTEMA DE INFORMAÇÃO AMBULATORIAL</a:t>
                      </a:r>
                      <a:endParaRPr lang="pt-BR" sz="1200"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75000"/>
                      </a:schemeClr>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1"/>
                  </a:ext>
                </a:extLst>
              </a:tr>
              <a:tr h="318975">
                <a:tc>
                  <a:txBody>
                    <a:bodyPr/>
                    <a:lstStyle/>
                    <a:p>
                      <a:pPr>
                        <a:lnSpc>
                          <a:spcPct val="115000"/>
                        </a:lnSpc>
                        <a:spcAft>
                          <a:spcPts val="0"/>
                        </a:spcAft>
                      </a:pPr>
                      <a:r>
                        <a:rPr lang="pt-BR" sz="1600" dirty="0">
                          <a:effectLst/>
                        </a:rPr>
                        <a:t>Complexidade: Atenção Básica</a:t>
                      </a:r>
                      <a:endParaRPr lang="pt-BR" sz="1600" dirty="0">
                        <a:effectLst/>
                        <a:latin typeface="Calibri"/>
                        <a:ea typeface="Times New Roman"/>
                        <a:cs typeface="Times New Roman"/>
                      </a:endParaRPr>
                    </a:p>
                  </a:txBody>
                  <a:tcPr marL="36283" marR="36283" marT="0" marB="0" anchor="b">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gridSpan="5">
                  <a:txBody>
                    <a:bodyPr/>
                    <a:lstStyle/>
                    <a:p>
                      <a:pPr algn="ctr">
                        <a:lnSpc>
                          <a:spcPct val="115000"/>
                        </a:lnSpc>
                        <a:spcAft>
                          <a:spcPts val="0"/>
                        </a:spcAft>
                      </a:pPr>
                      <a:r>
                        <a:rPr lang="pt-BR" sz="1600" b="1" dirty="0">
                          <a:effectLst/>
                        </a:rPr>
                        <a:t>Quantidade aprovada</a:t>
                      </a:r>
                      <a:endParaRPr lang="pt-BR" sz="1600" b="1"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2"/>
                  </a:ext>
                </a:extLst>
              </a:tr>
              <a:tr h="405970">
                <a:tc>
                  <a:txBody>
                    <a:bodyPr/>
                    <a:lstStyle/>
                    <a:p>
                      <a:pPr>
                        <a:lnSpc>
                          <a:spcPct val="115000"/>
                        </a:lnSpc>
                        <a:spcAft>
                          <a:spcPts val="0"/>
                        </a:spcAft>
                      </a:pPr>
                      <a:r>
                        <a:rPr lang="pt-BR" sz="1600" dirty="0">
                          <a:effectLst/>
                        </a:rPr>
                        <a:t>Grupo procedimento</a:t>
                      </a:r>
                      <a:endParaRPr lang="pt-BR" sz="1600" dirty="0">
                        <a:effectLst/>
                        <a:latin typeface="Calibri"/>
                        <a:ea typeface="Times New Roman"/>
                        <a:cs typeface="Times New Roman"/>
                      </a:endParaRPr>
                    </a:p>
                  </a:txBody>
                  <a:tcPr marL="36283" marR="36283" marT="0" marB="0" anchor="b">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0"/>
                        </a:spcAft>
                      </a:pPr>
                      <a:r>
                        <a:rPr lang="pt-BR" sz="2000" dirty="0">
                          <a:effectLst/>
                        </a:rPr>
                        <a:t>Janeiro</a:t>
                      </a:r>
                      <a:endParaRPr lang="pt-BR" sz="1400" b="1"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0"/>
                        </a:spcAft>
                      </a:pPr>
                      <a:r>
                        <a:rPr lang="pt-BR" sz="2000" dirty="0">
                          <a:effectLst/>
                        </a:rPr>
                        <a:t>Fevereiro</a:t>
                      </a:r>
                      <a:endParaRPr lang="pt-BR" sz="1400" b="1"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0"/>
                        </a:spcAft>
                      </a:pPr>
                      <a:r>
                        <a:rPr lang="pt-BR" sz="2000" dirty="0">
                          <a:effectLst/>
                        </a:rPr>
                        <a:t>Março</a:t>
                      </a:r>
                      <a:endParaRPr lang="pt-BR" sz="1400" b="1"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0"/>
                        </a:spcAft>
                      </a:pPr>
                      <a:r>
                        <a:rPr lang="pt-BR" sz="2000" dirty="0">
                          <a:effectLst/>
                        </a:rPr>
                        <a:t>Abril</a:t>
                      </a:r>
                      <a:endParaRPr lang="pt-BR" sz="1400" b="1"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0"/>
                        </a:spcAft>
                      </a:pPr>
                      <a:r>
                        <a:rPr lang="pt-BR" sz="2000" dirty="0">
                          <a:effectLst/>
                        </a:rPr>
                        <a:t>Total</a:t>
                      </a:r>
                      <a:endParaRPr lang="pt-BR" sz="1400" b="1"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extLst>
                  <a:ext uri="{0D108BD9-81ED-4DB2-BD59-A6C34878D82A}">
                    <a16:rowId xmlns="" xmlns:a16="http://schemas.microsoft.com/office/drawing/2014/main" val="10003"/>
                  </a:ext>
                </a:extLst>
              </a:tr>
              <a:tr h="347973">
                <a:tc>
                  <a:txBody>
                    <a:bodyPr/>
                    <a:lstStyle/>
                    <a:p>
                      <a:pPr algn="just">
                        <a:lnSpc>
                          <a:spcPct val="115000"/>
                        </a:lnSpc>
                        <a:spcAft>
                          <a:spcPts val="0"/>
                        </a:spcAft>
                      </a:pPr>
                      <a:r>
                        <a:rPr lang="pt-BR" sz="1600" dirty="0">
                          <a:effectLst/>
                        </a:rPr>
                        <a:t>01 Ação de promoção e prevenção em saúde</a:t>
                      </a:r>
                      <a:endParaRPr lang="pt-BR" sz="1600"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330.835</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245.252</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234.183</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rowSpan="5">
                  <a:txBody>
                    <a:bodyPr/>
                    <a:lstStyle/>
                    <a:p>
                      <a:pPr algn="ctr">
                        <a:lnSpc>
                          <a:spcPct val="115000"/>
                        </a:lnSpc>
                        <a:spcAft>
                          <a:spcPts val="1000"/>
                        </a:spcAft>
                      </a:pPr>
                      <a:r>
                        <a:rPr lang="pt-BR" sz="1600" dirty="0" smtClean="0">
                          <a:effectLst/>
                        </a:rPr>
                        <a:t>-</a:t>
                      </a:r>
                      <a:endParaRPr lang="pt-BR" sz="1400"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810.270</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extLst>
                  <a:ext uri="{0D108BD9-81ED-4DB2-BD59-A6C34878D82A}">
                    <a16:rowId xmlns="" xmlns:a16="http://schemas.microsoft.com/office/drawing/2014/main" val="10004"/>
                  </a:ext>
                </a:extLst>
              </a:tr>
              <a:tr h="347973">
                <a:tc>
                  <a:txBody>
                    <a:bodyPr/>
                    <a:lstStyle/>
                    <a:p>
                      <a:pPr algn="just">
                        <a:lnSpc>
                          <a:spcPct val="115000"/>
                        </a:lnSpc>
                        <a:spcAft>
                          <a:spcPts val="0"/>
                        </a:spcAft>
                      </a:pPr>
                      <a:r>
                        <a:rPr lang="pt-BR" sz="1600" dirty="0">
                          <a:effectLst/>
                        </a:rPr>
                        <a:t>02 Procedimentos com finalidade diagnóstica</a:t>
                      </a:r>
                      <a:endParaRPr lang="pt-BR" sz="1600"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44.954</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51.170</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54.121</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vMerge="1">
                  <a:txBody>
                    <a:bodyPr/>
                    <a:lstStyle/>
                    <a:p>
                      <a:pPr algn="ctr">
                        <a:lnSpc>
                          <a:spcPct val="115000"/>
                        </a:lnSpc>
                        <a:spcAft>
                          <a:spcPts val="1000"/>
                        </a:spcAft>
                      </a:pPr>
                      <a:endParaRPr lang="pt-BR" sz="1400"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150.245</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extLst>
                  <a:ext uri="{0D108BD9-81ED-4DB2-BD59-A6C34878D82A}">
                    <a16:rowId xmlns="" xmlns:a16="http://schemas.microsoft.com/office/drawing/2014/main" val="10005"/>
                  </a:ext>
                </a:extLst>
              </a:tr>
              <a:tr h="347973">
                <a:tc>
                  <a:txBody>
                    <a:bodyPr/>
                    <a:lstStyle/>
                    <a:p>
                      <a:pPr algn="just">
                        <a:lnSpc>
                          <a:spcPct val="115000"/>
                        </a:lnSpc>
                        <a:spcAft>
                          <a:spcPts val="0"/>
                        </a:spcAft>
                      </a:pPr>
                      <a:r>
                        <a:rPr lang="pt-BR" sz="1600" dirty="0">
                          <a:effectLst/>
                        </a:rPr>
                        <a:t>03 Procedimentos clínicos</a:t>
                      </a:r>
                      <a:endParaRPr lang="pt-BR" sz="1600"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324.149</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336.684</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320.532</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vMerge="1">
                  <a:txBody>
                    <a:bodyPr/>
                    <a:lstStyle/>
                    <a:p>
                      <a:pPr algn="ctr">
                        <a:lnSpc>
                          <a:spcPct val="115000"/>
                        </a:lnSpc>
                        <a:spcAft>
                          <a:spcPts val="1000"/>
                        </a:spcAft>
                      </a:pPr>
                      <a:endParaRPr lang="pt-BR" sz="1400"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981.365</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extLst>
                  <a:ext uri="{0D108BD9-81ED-4DB2-BD59-A6C34878D82A}">
                    <a16:rowId xmlns="" xmlns:a16="http://schemas.microsoft.com/office/drawing/2014/main" val="10006"/>
                  </a:ext>
                </a:extLst>
              </a:tr>
              <a:tr h="347973">
                <a:tc>
                  <a:txBody>
                    <a:bodyPr/>
                    <a:lstStyle/>
                    <a:p>
                      <a:pPr algn="just">
                        <a:lnSpc>
                          <a:spcPct val="115000"/>
                        </a:lnSpc>
                        <a:spcAft>
                          <a:spcPts val="0"/>
                        </a:spcAft>
                      </a:pPr>
                      <a:r>
                        <a:rPr lang="pt-BR" sz="1600" dirty="0">
                          <a:effectLst/>
                        </a:rPr>
                        <a:t>04 Procedimentos cirúrgicos</a:t>
                      </a:r>
                      <a:endParaRPr lang="pt-BR" sz="1600"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6.980</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7.573</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7.628</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vMerge="1">
                  <a:txBody>
                    <a:bodyPr/>
                    <a:lstStyle/>
                    <a:p>
                      <a:pPr algn="ctr">
                        <a:lnSpc>
                          <a:spcPct val="115000"/>
                        </a:lnSpc>
                        <a:spcAft>
                          <a:spcPts val="1000"/>
                        </a:spcAft>
                      </a:pPr>
                      <a:endParaRPr lang="pt-BR" sz="1400"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22.181</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extLst>
                  <a:ext uri="{0D108BD9-81ED-4DB2-BD59-A6C34878D82A}">
                    <a16:rowId xmlns="" xmlns:a16="http://schemas.microsoft.com/office/drawing/2014/main" val="10007"/>
                  </a:ext>
                </a:extLst>
              </a:tr>
              <a:tr h="347973">
                <a:tc>
                  <a:txBody>
                    <a:bodyPr/>
                    <a:lstStyle/>
                    <a:p>
                      <a:pPr algn="r">
                        <a:lnSpc>
                          <a:spcPct val="115000"/>
                        </a:lnSpc>
                        <a:spcAft>
                          <a:spcPts val="0"/>
                        </a:spcAft>
                      </a:pPr>
                      <a:r>
                        <a:rPr lang="pt-BR" sz="1600" dirty="0">
                          <a:effectLst/>
                        </a:rPr>
                        <a:t>Total</a:t>
                      </a:r>
                      <a:endParaRPr lang="pt-BR" sz="1600"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706.918</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640.679</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616.464</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vMerge="1">
                  <a:txBody>
                    <a:bodyPr/>
                    <a:lstStyle/>
                    <a:p>
                      <a:pPr algn="ctr">
                        <a:lnSpc>
                          <a:spcPct val="115000"/>
                        </a:lnSpc>
                        <a:spcAft>
                          <a:spcPts val="1000"/>
                        </a:spcAft>
                      </a:pPr>
                      <a:endParaRPr lang="pt-BR" sz="1400"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1.964.061</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extLst>
                  <a:ext uri="{0D108BD9-81ED-4DB2-BD59-A6C34878D82A}">
                    <a16:rowId xmlns="" xmlns:a16="http://schemas.microsoft.com/office/drawing/2014/main" val="10008"/>
                  </a:ext>
                </a:extLst>
              </a:tr>
              <a:tr h="413954">
                <a:tc gridSpan="6">
                  <a:txBody>
                    <a:bodyPr/>
                    <a:lstStyle/>
                    <a:p>
                      <a:pPr>
                        <a:lnSpc>
                          <a:spcPct val="115000"/>
                        </a:lnSpc>
                        <a:spcAft>
                          <a:spcPts val="0"/>
                        </a:spcAft>
                      </a:pPr>
                      <a:r>
                        <a:rPr lang="pt-BR" sz="1000" dirty="0">
                          <a:effectLst/>
                        </a:rPr>
                        <a:t>Fonte: </a:t>
                      </a:r>
                      <a:r>
                        <a:rPr lang="pt-BR" sz="1000" dirty="0" smtClean="0">
                          <a:effectLst/>
                        </a:rPr>
                        <a:t>DATASUS/SIA-MS/SUPRIS/GCA</a:t>
                      </a:r>
                      <a:r>
                        <a:rPr lang="pt-BR" sz="1000" dirty="0">
                          <a:effectLst/>
                        </a:rPr>
                        <a:t>, maio 2018.</a:t>
                      </a:r>
                      <a:endParaRPr lang="pt-BR" sz="1000"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9"/>
                  </a:ext>
                </a:extLst>
              </a:tr>
              <a:tr h="1159913">
                <a:tc gridSpan="6">
                  <a:txBody>
                    <a:bodyPr/>
                    <a:lstStyle/>
                    <a:p>
                      <a:pPr algn="just">
                        <a:lnSpc>
                          <a:spcPct val="115000"/>
                        </a:lnSpc>
                        <a:spcAft>
                          <a:spcPts val="0"/>
                        </a:spcAft>
                      </a:pPr>
                      <a:r>
                        <a:rPr lang="pt-BR" sz="1000" b="1" dirty="0">
                          <a:effectLst/>
                          <a:latin typeface="Arial" pitchFamily="34" charset="0"/>
                          <a:cs typeface="Arial" pitchFamily="34" charset="0"/>
                        </a:rPr>
                        <a:t>Metodologia: </a:t>
                      </a:r>
                      <a:r>
                        <a:rPr lang="pt-BR" sz="1000" b="0" dirty="0">
                          <a:effectLst/>
                          <a:latin typeface="Arial" pitchFamily="34" charset="0"/>
                          <a:cs typeface="Arial" pitchFamily="34" charset="0"/>
                        </a:rPr>
                        <a:t>Foram elencados no tabulador – Tabwin os arquivos dos dados do Sistema de Informação Ambulatorial – SIA do Ministério da </a:t>
                      </a:r>
                      <a:r>
                        <a:rPr lang="pt-BR" sz="1000" b="0" dirty="0" smtClean="0">
                          <a:effectLst/>
                          <a:latin typeface="Arial" pitchFamily="34" charset="0"/>
                          <a:cs typeface="Arial" pitchFamily="34" charset="0"/>
                        </a:rPr>
                        <a:t>Saúde do Estado de Mato Grosso do Sul, </a:t>
                      </a:r>
                      <a:r>
                        <a:rPr lang="pt-BR" sz="1000" b="0" dirty="0">
                          <a:effectLst/>
                          <a:latin typeface="Arial" pitchFamily="34" charset="0"/>
                          <a:cs typeface="Arial" pitchFamily="34" charset="0"/>
                        </a:rPr>
                        <a:t>referentes aos meses </a:t>
                      </a:r>
                      <a:r>
                        <a:rPr lang="pt-BR" sz="1000" b="1" dirty="0" smtClean="0">
                          <a:effectLst/>
                          <a:latin typeface="Arial" pitchFamily="34" charset="0"/>
                          <a:cs typeface="Arial" pitchFamily="34" charset="0"/>
                        </a:rPr>
                        <a:t>JANEIRO, FEVEREIRO E MARÇO </a:t>
                      </a:r>
                      <a:r>
                        <a:rPr lang="pt-BR" sz="1000" b="0" dirty="0" smtClean="0">
                          <a:effectLst/>
                          <a:latin typeface="Arial" pitchFamily="34" charset="0"/>
                          <a:cs typeface="Arial" pitchFamily="34" charset="0"/>
                        </a:rPr>
                        <a:t>de 2019, </a:t>
                      </a:r>
                      <a:r>
                        <a:rPr lang="pt-BR" sz="1000" b="0" dirty="0">
                          <a:effectLst/>
                          <a:latin typeface="Arial" pitchFamily="34" charset="0"/>
                          <a:cs typeface="Arial" pitchFamily="34" charset="0"/>
                        </a:rPr>
                        <a:t>de todos os estabelecimentos credenciados ao Sistema Único de Saúde – SUS no Município de Campo Grande sob gestão municipal e extraída a quantidade aprovada da produção da Atenção Básica por grupos dos procedimentos da tabela SUS, processada nos referidos meses de </a:t>
                      </a:r>
                      <a:r>
                        <a:rPr lang="pt-BR" sz="1000" b="0" dirty="0" smtClean="0">
                          <a:effectLst/>
                          <a:latin typeface="Arial" pitchFamily="34" charset="0"/>
                          <a:cs typeface="Arial" pitchFamily="34" charset="0"/>
                        </a:rPr>
                        <a:t>2019.    </a:t>
                      </a:r>
                      <a:endParaRPr lang="pt-BR" sz="1000" b="0" dirty="0">
                        <a:effectLst/>
                        <a:latin typeface="Arial" pitchFamily="34" charset="0"/>
                        <a:cs typeface="Arial" pitchFamily="34" charset="0"/>
                      </a:endParaRPr>
                    </a:p>
                    <a:p>
                      <a:pPr algn="just">
                        <a:lnSpc>
                          <a:spcPct val="115000"/>
                        </a:lnSpc>
                        <a:spcAft>
                          <a:spcPts val="0"/>
                        </a:spcAft>
                      </a:pPr>
                      <a:r>
                        <a:rPr lang="pt-BR" sz="1000" dirty="0">
                          <a:effectLst/>
                          <a:highlight>
                            <a:srgbClr val="FF0000"/>
                          </a:highlight>
                        </a:rPr>
                        <a:t> </a:t>
                      </a:r>
                      <a:endParaRPr lang="pt-BR" sz="1000" dirty="0">
                        <a:effectLst/>
                        <a:latin typeface="Calibri"/>
                        <a:ea typeface="Times New Roman"/>
                        <a:cs typeface="Times New Roman"/>
                      </a:endParaRPr>
                    </a:p>
                  </a:txBody>
                  <a:tcPr marL="36283" marR="36283" marT="0" marB="0" anchor="b">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232976915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2000" contrast="-4000"/>
          </a:blip>
          <a:srcRect/>
          <a:stretch>
            <a:fillRect/>
          </a:stretch>
        </p:blipFill>
        <p:spPr bwMode="auto">
          <a:xfrm>
            <a:off x="266171" y="4762"/>
            <a:ext cx="2624138" cy="543917"/>
          </a:xfrm>
          <a:prstGeom prst="rect">
            <a:avLst/>
          </a:prstGeom>
          <a:noFill/>
          <a:ln w="9525">
            <a:noFill/>
            <a:miter lim="800000"/>
            <a:headEnd/>
            <a:tailEnd/>
          </a:ln>
        </p:spPr>
      </p:pic>
      <p:sp>
        <p:nvSpPr>
          <p:cNvPr id="5" name="CaixaDeTexto 4"/>
          <p:cNvSpPr txBox="1">
            <a:spLocks noChangeArrowheads="1"/>
          </p:cNvSpPr>
          <p:nvPr/>
        </p:nvSpPr>
        <p:spPr bwMode="auto">
          <a:xfrm>
            <a:off x="3176797" y="76695"/>
            <a:ext cx="5787691"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1156154567"/>
              </p:ext>
            </p:extLst>
          </p:nvPr>
        </p:nvGraphicFramePr>
        <p:xfrm>
          <a:off x="107504" y="665183"/>
          <a:ext cx="8856985" cy="6049965"/>
        </p:xfrm>
        <a:graphic>
          <a:graphicData uri="http://schemas.openxmlformats.org/drawingml/2006/table">
            <a:tbl>
              <a:tblPr firstRow="1" firstCol="1" bandRow="1">
                <a:tableStyleId>{0505E3EF-67EA-436B-97B2-0124C06EBD24}</a:tableStyleId>
              </a:tblPr>
              <a:tblGrid>
                <a:gridCol w="1158972">
                  <a:extLst>
                    <a:ext uri="{9D8B030D-6E8A-4147-A177-3AD203B41FA5}">
                      <a16:colId xmlns="" xmlns:a16="http://schemas.microsoft.com/office/drawing/2014/main" val="20000"/>
                    </a:ext>
                  </a:extLst>
                </a:gridCol>
                <a:gridCol w="907924">
                  <a:extLst>
                    <a:ext uri="{9D8B030D-6E8A-4147-A177-3AD203B41FA5}">
                      <a16:colId xmlns="" xmlns:a16="http://schemas.microsoft.com/office/drawing/2014/main" val="20001"/>
                    </a:ext>
                  </a:extLst>
                </a:gridCol>
                <a:gridCol w="857695">
                  <a:extLst>
                    <a:ext uri="{9D8B030D-6E8A-4147-A177-3AD203B41FA5}">
                      <a16:colId xmlns="" xmlns:a16="http://schemas.microsoft.com/office/drawing/2014/main" val="20002"/>
                    </a:ext>
                  </a:extLst>
                </a:gridCol>
                <a:gridCol w="918804">
                  <a:extLst>
                    <a:ext uri="{9D8B030D-6E8A-4147-A177-3AD203B41FA5}">
                      <a16:colId xmlns="" xmlns:a16="http://schemas.microsoft.com/office/drawing/2014/main" val="20003"/>
                    </a:ext>
                  </a:extLst>
                </a:gridCol>
                <a:gridCol w="1011013">
                  <a:extLst>
                    <a:ext uri="{9D8B030D-6E8A-4147-A177-3AD203B41FA5}">
                      <a16:colId xmlns="" xmlns:a16="http://schemas.microsoft.com/office/drawing/2014/main" val="20004"/>
                    </a:ext>
                  </a:extLst>
                </a:gridCol>
                <a:gridCol w="929169">
                  <a:extLst>
                    <a:ext uri="{9D8B030D-6E8A-4147-A177-3AD203B41FA5}">
                      <a16:colId xmlns="" xmlns:a16="http://schemas.microsoft.com/office/drawing/2014/main" val="20005"/>
                    </a:ext>
                  </a:extLst>
                </a:gridCol>
                <a:gridCol w="821247">
                  <a:extLst>
                    <a:ext uri="{9D8B030D-6E8A-4147-A177-3AD203B41FA5}">
                      <a16:colId xmlns="" xmlns:a16="http://schemas.microsoft.com/office/drawing/2014/main" val="20006"/>
                    </a:ext>
                  </a:extLst>
                </a:gridCol>
                <a:gridCol w="536772">
                  <a:extLst>
                    <a:ext uri="{9D8B030D-6E8A-4147-A177-3AD203B41FA5}">
                      <a16:colId xmlns="" xmlns:a16="http://schemas.microsoft.com/office/drawing/2014/main" val="20007"/>
                    </a:ext>
                  </a:extLst>
                </a:gridCol>
                <a:gridCol w="779284">
                  <a:extLst>
                    <a:ext uri="{9D8B030D-6E8A-4147-A177-3AD203B41FA5}">
                      <a16:colId xmlns="" xmlns:a16="http://schemas.microsoft.com/office/drawing/2014/main" val="20008"/>
                    </a:ext>
                  </a:extLst>
                </a:gridCol>
                <a:gridCol w="936105">
                  <a:extLst>
                    <a:ext uri="{9D8B030D-6E8A-4147-A177-3AD203B41FA5}">
                      <a16:colId xmlns="" xmlns:a16="http://schemas.microsoft.com/office/drawing/2014/main" val="20009"/>
                    </a:ext>
                  </a:extLst>
                </a:gridCol>
              </a:tblGrid>
              <a:tr h="307615">
                <a:tc gridSpan="10">
                  <a:txBody>
                    <a:bodyPr/>
                    <a:lstStyle/>
                    <a:p>
                      <a:pPr algn="ctr">
                        <a:lnSpc>
                          <a:spcPct val="115000"/>
                        </a:lnSpc>
                        <a:spcAft>
                          <a:spcPts val="0"/>
                        </a:spcAft>
                      </a:pPr>
                      <a:r>
                        <a:rPr lang="pt-BR" sz="1800" b="1" dirty="0" smtClean="0">
                          <a:solidFill>
                            <a:schemeClr val="bg1"/>
                          </a:solidFill>
                          <a:effectLst/>
                        </a:rPr>
                        <a:t>PRODUÇÃO </a:t>
                      </a:r>
                      <a:r>
                        <a:rPr lang="pt-BR" sz="1800" b="1" dirty="0">
                          <a:solidFill>
                            <a:schemeClr val="bg1"/>
                          </a:solidFill>
                          <a:effectLst/>
                        </a:rPr>
                        <a:t>DE URGÊNCIA E EMERGÊNCIA POR GRUPO DE PROCEDIMENTOS</a:t>
                      </a:r>
                      <a:endParaRPr lang="pt-BR" sz="1200" b="1" dirty="0">
                        <a:solidFill>
                          <a:schemeClr val="bg1"/>
                        </a:solidFill>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75000"/>
                      </a:schemeClr>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540832">
                <a:tc>
                  <a:txBody>
                    <a:bodyPr/>
                    <a:lstStyle/>
                    <a:p>
                      <a:pPr algn="ctr">
                        <a:lnSpc>
                          <a:spcPct val="100000"/>
                        </a:lnSpc>
                        <a:spcAft>
                          <a:spcPts val="0"/>
                        </a:spcAft>
                      </a:pPr>
                      <a:r>
                        <a:rPr lang="pt-BR" sz="1100" b="1" dirty="0">
                          <a:effectLst/>
                        </a:rPr>
                        <a:t>Caráter de Atendimento: Urgência</a:t>
                      </a:r>
                      <a:endParaRPr lang="pt-BR" sz="1100" b="1"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75000"/>
                      </a:schemeClr>
                    </a:solidFill>
                  </a:tcPr>
                </a:tc>
                <a:tc gridSpan="9">
                  <a:txBody>
                    <a:bodyPr/>
                    <a:lstStyle/>
                    <a:p>
                      <a:pPr algn="ctr">
                        <a:lnSpc>
                          <a:spcPct val="115000"/>
                        </a:lnSpc>
                        <a:spcAft>
                          <a:spcPts val="0"/>
                        </a:spcAft>
                      </a:pPr>
                      <a:r>
                        <a:rPr lang="pt-BR" sz="1600" b="1" dirty="0">
                          <a:effectLst/>
                        </a:rPr>
                        <a:t>SISTEMA DE INFORMAÇÃO AMBULATORIAL</a:t>
                      </a:r>
                      <a:endParaRPr lang="pt-BR" sz="1100" b="1"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75000"/>
                      </a:schemeClr>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1"/>
                  </a:ext>
                </a:extLst>
              </a:tr>
              <a:tr h="273436">
                <a:tc rowSpan="2">
                  <a:txBody>
                    <a:bodyPr/>
                    <a:lstStyle/>
                    <a:p>
                      <a:pPr algn="ctr">
                        <a:lnSpc>
                          <a:spcPct val="115000"/>
                        </a:lnSpc>
                        <a:spcAft>
                          <a:spcPts val="0"/>
                        </a:spcAft>
                      </a:pPr>
                      <a:r>
                        <a:rPr lang="pt-BR" sz="1400" dirty="0">
                          <a:effectLst/>
                        </a:rPr>
                        <a:t>Grupo procedimento</a:t>
                      </a:r>
                      <a:endParaRPr lang="pt-BR" sz="1400"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gridSpan="2">
                  <a:txBody>
                    <a:bodyPr/>
                    <a:lstStyle/>
                    <a:p>
                      <a:pPr algn="ctr">
                        <a:lnSpc>
                          <a:spcPct val="115000"/>
                        </a:lnSpc>
                        <a:spcAft>
                          <a:spcPts val="0"/>
                        </a:spcAft>
                      </a:pPr>
                      <a:r>
                        <a:rPr lang="pt-BR" sz="1600" b="1" dirty="0">
                          <a:effectLst/>
                        </a:rPr>
                        <a:t>Janeiro</a:t>
                      </a:r>
                      <a:endParaRPr lang="pt-BR" sz="1600" b="1"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75000"/>
                      </a:schemeClr>
                    </a:solidFill>
                  </a:tcPr>
                </a:tc>
                <a:tc hMerge="1">
                  <a:txBody>
                    <a:bodyPr/>
                    <a:lstStyle/>
                    <a:p>
                      <a:endParaRPr lang="pt-BR"/>
                    </a:p>
                  </a:txBody>
                  <a:tcPr/>
                </a:tc>
                <a:tc gridSpan="2">
                  <a:txBody>
                    <a:bodyPr/>
                    <a:lstStyle/>
                    <a:p>
                      <a:pPr algn="ctr">
                        <a:lnSpc>
                          <a:spcPct val="115000"/>
                        </a:lnSpc>
                        <a:spcAft>
                          <a:spcPts val="0"/>
                        </a:spcAft>
                      </a:pPr>
                      <a:r>
                        <a:rPr lang="pt-BR" sz="1600" b="1" dirty="0">
                          <a:effectLst/>
                        </a:rPr>
                        <a:t>Fevereiro</a:t>
                      </a:r>
                      <a:endParaRPr lang="pt-BR" sz="1600" b="1"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75000"/>
                      </a:schemeClr>
                    </a:solidFill>
                  </a:tcPr>
                </a:tc>
                <a:tc hMerge="1">
                  <a:txBody>
                    <a:bodyPr/>
                    <a:lstStyle/>
                    <a:p>
                      <a:endParaRPr lang="pt-BR"/>
                    </a:p>
                  </a:txBody>
                  <a:tcPr/>
                </a:tc>
                <a:tc gridSpan="2">
                  <a:txBody>
                    <a:bodyPr/>
                    <a:lstStyle/>
                    <a:p>
                      <a:pPr algn="ctr">
                        <a:lnSpc>
                          <a:spcPct val="115000"/>
                        </a:lnSpc>
                        <a:spcAft>
                          <a:spcPts val="0"/>
                        </a:spcAft>
                      </a:pPr>
                      <a:r>
                        <a:rPr lang="pt-BR" sz="1600" b="1" dirty="0">
                          <a:effectLst/>
                        </a:rPr>
                        <a:t>Março</a:t>
                      </a:r>
                      <a:endParaRPr lang="pt-BR" sz="1600" b="1"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75000"/>
                      </a:schemeClr>
                    </a:solidFill>
                  </a:tcPr>
                </a:tc>
                <a:tc hMerge="1">
                  <a:txBody>
                    <a:bodyPr/>
                    <a:lstStyle/>
                    <a:p>
                      <a:endParaRPr lang="pt-BR"/>
                    </a:p>
                  </a:txBody>
                  <a:tcPr/>
                </a:tc>
                <a:tc rowSpan="2">
                  <a:txBody>
                    <a:bodyPr/>
                    <a:lstStyle/>
                    <a:p>
                      <a:pPr algn="ctr">
                        <a:lnSpc>
                          <a:spcPct val="115000"/>
                        </a:lnSpc>
                        <a:spcAft>
                          <a:spcPts val="0"/>
                        </a:spcAft>
                      </a:pPr>
                      <a:r>
                        <a:rPr lang="pt-BR" sz="1400" b="1" dirty="0">
                          <a:effectLst/>
                        </a:rPr>
                        <a:t>Abril</a:t>
                      </a:r>
                      <a:endParaRPr lang="pt-BR" sz="1400" b="1"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75000"/>
                      </a:schemeClr>
                    </a:solidFill>
                  </a:tcPr>
                </a:tc>
                <a:tc gridSpan="2">
                  <a:txBody>
                    <a:bodyPr/>
                    <a:lstStyle/>
                    <a:p>
                      <a:pPr algn="ctr">
                        <a:lnSpc>
                          <a:spcPct val="115000"/>
                        </a:lnSpc>
                        <a:spcAft>
                          <a:spcPts val="0"/>
                        </a:spcAft>
                      </a:pPr>
                      <a:r>
                        <a:rPr lang="pt-BR" sz="1400" b="1" dirty="0">
                          <a:effectLst/>
                        </a:rPr>
                        <a:t>Total</a:t>
                      </a:r>
                      <a:endParaRPr lang="pt-BR" sz="1400" b="1"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75000"/>
                      </a:schemeClr>
                    </a:solidFill>
                  </a:tcPr>
                </a:tc>
                <a:tc hMerge="1">
                  <a:txBody>
                    <a:bodyPr/>
                    <a:lstStyle/>
                    <a:p>
                      <a:endParaRPr lang="pt-BR"/>
                    </a:p>
                  </a:txBody>
                  <a:tcPr/>
                </a:tc>
                <a:extLst>
                  <a:ext uri="{0D108BD9-81ED-4DB2-BD59-A6C34878D82A}">
                    <a16:rowId xmlns="" xmlns:a16="http://schemas.microsoft.com/office/drawing/2014/main" val="10002"/>
                  </a:ext>
                </a:extLst>
              </a:tr>
              <a:tr h="615230">
                <a:tc vMerge="1">
                  <a:txBody>
                    <a:bodyPr/>
                    <a:lstStyle/>
                    <a:p>
                      <a:endParaRPr lang="pt-BR"/>
                    </a:p>
                  </a:txBody>
                  <a:tcPr/>
                </a:tc>
                <a:tc>
                  <a:txBody>
                    <a:bodyPr/>
                    <a:lstStyle/>
                    <a:p>
                      <a:pPr algn="ctr">
                        <a:lnSpc>
                          <a:spcPct val="115000"/>
                        </a:lnSpc>
                        <a:spcAft>
                          <a:spcPts val="0"/>
                        </a:spcAft>
                      </a:pPr>
                      <a:r>
                        <a:rPr lang="pt-BR" sz="1200" dirty="0">
                          <a:effectLst/>
                        </a:rPr>
                        <a:t>Quantidade aprovada</a:t>
                      </a:r>
                      <a:endParaRPr lang="pt-BR" sz="1200"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pt-BR" sz="1200" dirty="0">
                          <a:effectLst/>
                        </a:rPr>
                        <a:t>Valor </a:t>
                      </a:r>
                      <a:br>
                        <a:rPr lang="pt-BR" sz="1200" dirty="0">
                          <a:effectLst/>
                        </a:rPr>
                      </a:br>
                      <a:r>
                        <a:rPr lang="pt-BR" sz="1200" dirty="0">
                          <a:effectLst/>
                        </a:rPr>
                        <a:t>Aprovado (R$)</a:t>
                      </a:r>
                      <a:endParaRPr lang="pt-BR" sz="1200"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pt-BR" sz="1200" dirty="0">
                          <a:effectLst/>
                        </a:rPr>
                        <a:t>Quantidade aprovada</a:t>
                      </a:r>
                      <a:endParaRPr lang="pt-BR" sz="1200"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pt-BR" sz="1200" dirty="0">
                          <a:effectLst/>
                        </a:rPr>
                        <a:t>Valor </a:t>
                      </a:r>
                      <a:br>
                        <a:rPr lang="pt-BR" sz="1200" dirty="0">
                          <a:effectLst/>
                        </a:rPr>
                      </a:br>
                      <a:r>
                        <a:rPr lang="pt-BR" sz="1200" dirty="0">
                          <a:effectLst/>
                        </a:rPr>
                        <a:t>Aprovado (R$)</a:t>
                      </a:r>
                      <a:endParaRPr lang="pt-BR" sz="1200"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pt-BR" sz="1200" dirty="0">
                          <a:effectLst/>
                        </a:rPr>
                        <a:t>Quantidade aprovada</a:t>
                      </a:r>
                      <a:endParaRPr lang="pt-BR" sz="1200"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pt-BR" sz="1200" dirty="0">
                          <a:effectLst/>
                        </a:rPr>
                        <a:t>Valor </a:t>
                      </a:r>
                      <a:br>
                        <a:rPr lang="pt-BR" sz="1200" dirty="0">
                          <a:effectLst/>
                        </a:rPr>
                      </a:br>
                      <a:r>
                        <a:rPr lang="pt-BR" sz="1200" dirty="0">
                          <a:effectLst/>
                        </a:rPr>
                        <a:t>Aprovado (R$)</a:t>
                      </a:r>
                      <a:endParaRPr lang="pt-BR" sz="1200"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vMerge="1">
                  <a:txBody>
                    <a:bodyPr/>
                    <a:lstStyle/>
                    <a:p>
                      <a:endParaRPr lang="pt-BR"/>
                    </a:p>
                  </a:txBody>
                  <a:tcPr/>
                </a:tc>
                <a:tc>
                  <a:txBody>
                    <a:bodyPr/>
                    <a:lstStyle/>
                    <a:p>
                      <a:pPr algn="ctr">
                        <a:lnSpc>
                          <a:spcPct val="115000"/>
                        </a:lnSpc>
                        <a:spcAft>
                          <a:spcPts val="0"/>
                        </a:spcAft>
                      </a:pPr>
                      <a:r>
                        <a:rPr lang="pt-BR" sz="1200" dirty="0">
                          <a:effectLst/>
                        </a:rPr>
                        <a:t>Quantidade aprovada</a:t>
                      </a:r>
                      <a:endParaRPr lang="pt-BR" sz="1200"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pt-BR" sz="1200" dirty="0">
                          <a:effectLst/>
                        </a:rPr>
                        <a:t>Valor </a:t>
                      </a:r>
                      <a:br>
                        <a:rPr lang="pt-BR" sz="1200" dirty="0">
                          <a:effectLst/>
                        </a:rPr>
                      </a:br>
                      <a:r>
                        <a:rPr lang="pt-BR" sz="1200" dirty="0">
                          <a:effectLst/>
                        </a:rPr>
                        <a:t>Aprovado (R$)</a:t>
                      </a:r>
                      <a:endParaRPr lang="pt-BR" sz="1200"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extLst>
                  <a:ext uri="{0D108BD9-81ED-4DB2-BD59-A6C34878D82A}">
                    <a16:rowId xmlns="" xmlns:a16="http://schemas.microsoft.com/office/drawing/2014/main" val="10003"/>
                  </a:ext>
                </a:extLst>
              </a:tr>
              <a:tr h="820307">
                <a:tc>
                  <a:txBody>
                    <a:bodyPr/>
                    <a:lstStyle/>
                    <a:p>
                      <a:pPr algn="l">
                        <a:lnSpc>
                          <a:spcPct val="115000"/>
                        </a:lnSpc>
                        <a:spcAft>
                          <a:spcPts val="0"/>
                        </a:spcAft>
                      </a:pPr>
                      <a:r>
                        <a:rPr lang="pt-BR" sz="1200" dirty="0">
                          <a:effectLst/>
                        </a:rPr>
                        <a:t>02 </a:t>
                      </a:r>
                      <a:r>
                        <a:rPr lang="pt-BR" sz="1200" dirty="0" smtClean="0">
                          <a:effectLst/>
                        </a:rPr>
                        <a:t>Procedimentos </a:t>
                      </a:r>
                      <a:r>
                        <a:rPr lang="pt-BR" sz="1200" dirty="0">
                          <a:effectLst/>
                        </a:rPr>
                        <a:t>com finalidade diagnóstica</a:t>
                      </a:r>
                      <a:endParaRPr lang="pt-BR" sz="1200"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3.624</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280.248,55</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3.235</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244.899,78</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3.241</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245.869,85</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rowSpan="5">
                  <a:txBody>
                    <a:bodyPr/>
                    <a:lstStyle/>
                    <a:p>
                      <a:pPr algn="ctr">
                        <a:lnSpc>
                          <a:spcPct val="115000"/>
                        </a:lnSpc>
                        <a:spcAft>
                          <a:spcPts val="1000"/>
                        </a:spcAft>
                      </a:pPr>
                      <a:r>
                        <a:rPr lang="pt-BR" sz="1200" dirty="0" smtClean="0">
                          <a:effectLst/>
                        </a:rPr>
                        <a:t>-</a:t>
                      </a:r>
                      <a:endParaRPr lang="pt-BR" sz="1200"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10.100</a:t>
                      </a:r>
                      <a:endParaRPr lang="pt-BR"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771.018,18</a:t>
                      </a:r>
                      <a:endParaRPr lang="pt-BR"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extLst>
                  <a:ext uri="{0D108BD9-81ED-4DB2-BD59-A6C34878D82A}">
                    <a16:rowId xmlns="" xmlns:a16="http://schemas.microsoft.com/office/drawing/2014/main" val="10004"/>
                  </a:ext>
                </a:extLst>
              </a:tr>
              <a:tr h="615230">
                <a:tc>
                  <a:txBody>
                    <a:bodyPr/>
                    <a:lstStyle/>
                    <a:p>
                      <a:pPr algn="l">
                        <a:lnSpc>
                          <a:spcPct val="115000"/>
                        </a:lnSpc>
                        <a:spcAft>
                          <a:spcPts val="0"/>
                        </a:spcAft>
                      </a:pPr>
                      <a:r>
                        <a:rPr lang="pt-BR" sz="1200" dirty="0">
                          <a:effectLst/>
                        </a:rPr>
                        <a:t>03 </a:t>
                      </a:r>
                      <a:r>
                        <a:rPr lang="pt-BR" sz="1200" dirty="0" smtClean="0">
                          <a:effectLst/>
                        </a:rPr>
                        <a:t>Procedimentos </a:t>
                      </a:r>
                      <a:r>
                        <a:rPr lang="pt-BR" sz="1200" dirty="0">
                          <a:effectLst/>
                        </a:rPr>
                        <a:t>clínicos</a:t>
                      </a:r>
                      <a:endParaRPr lang="pt-BR" sz="1200"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95</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693,62</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74</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557,30</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108</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864,76</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vMerge="1">
                  <a:txBody>
                    <a:bodyPr/>
                    <a:lstStyle/>
                    <a:p>
                      <a:pPr>
                        <a:lnSpc>
                          <a:spcPct val="115000"/>
                        </a:lnSpc>
                      </a:pPr>
                      <a:endParaRPr lang="pt-BR" sz="1200" dirty="0">
                        <a:effectLst/>
                        <a:latin typeface="Calibri"/>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277</a:t>
                      </a:r>
                      <a:endParaRPr lang="pt-BR"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2.115,68</a:t>
                      </a:r>
                      <a:endParaRPr lang="pt-BR"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extLst>
                  <a:ext uri="{0D108BD9-81ED-4DB2-BD59-A6C34878D82A}">
                    <a16:rowId xmlns="" xmlns:a16="http://schemas.microsoft.com/office/drawing/2014/main" val="10005"/>
                  </a:ext>
                </a:extLst>
              </a:tr>
              <a:tr h="615230">
                <a:tc>
                  <a:txBody>
                    <a:bodyPr/>
                    <a:lstStyle/>
                    <a:p>
                      <a:pPr algn="l">
                        <a:lnSpc>
                          <a:spcPct val="115000"/>
                        </a:lnSpc>
                        <a:spcAft>
                          <a:spcPts val="0"/>
                        </a:spcAft>
                      </a:pPr>
                      <a:r>
                        <a:rPr lang="pt-BR" sz="1200" dirty="0">
                          <a:effectLst/>
                        </a:rPr>
                        <a:t>04 </a:t>
                      </a:r>
                      <a:r>
                        <a:rPr lang="pt-BR" sz="1200" dirty="0" smtClean="0">
                          <a:effectLst/>
                        </a:rPr>
                        <a:t>Procedimentos </a:t>
                      </a:r>
                      <a:r>
                        <a:rPr lang="pt-BR" sz="1200" dirty="0">
                          <a:effectLst/>
                        </a:rPr>
                        <a:t>cirúrgicos</a:t>
                      </a:r>
                      <a:endParaRPr lang="pt-BR" sz="1200"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132</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4.585,34</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113</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3.340,22</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145</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4.887,70</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vMerge="1">
                  <a:txBody>
                    <a:bodyPr/>
                    <a:lstStyle/>
                    <a:p>
                      <a:pPr>
                        <a:lnSpc>
                          <a:spcPct val="115000"/>
                        </a:lnSpc>
                      </a:pPr>
                      <a:endParaRPr lang="pt-BR" sz="1200" dirty="0">
                        <a:effectLst/>
                        <a:latin typeface="Calibri"/>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390</a:t>
                      </a:r>
                      <a:endParaRPr lang="pt-BR"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12.813,26</a:t>
                      </a:r>
                      <a:endParaRPr lang="pt-BR"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extLst>
                  <a:ext uri="{0D108BD9-81ED-4DB2-BD59-A6C34878D82A}">
                    <a16:rowId xmlns="" xmlns:a16="http://schemas.microsoft.com/office/drawing/2014/main" val="10006"/>
                  </a:ext>
                </a:extLst>
              </a:tr>
              <a:tr h="719678">
                <a:tc>
                  <a:txBody>
                    <a:bodyPr/>
                    <a:lstStyle/>
                    <a:p>
                      <a:pPr algn="l">
                        <a:lnSpc>
                          <a:spcPct val="115000"/>
                        </a:lnSpc>
                        <a:spcAft>
                          <a:spcPts val="0"/>
                        </a:spcAft>
                      </a:pPr>
                      <a:r>
                        <a:rPr lang="pt-BR" sz="1200" dirty="0" smtClean="0">
                          <a:effectLst/>
                        </a:rPr>
                        <a:t>05 Transplantes de órgãos, tecidos e células</a:t>
                      </a:r>
                      <a:endParaRPr lang="pt-BR" sz="1200" dirty="0">
                        <a:effectLst/>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0,00</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0,00</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135,00</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vMerge="1">
                  <a:txBody>
                    <a:bodyPr/>
                    <a:lstStyle/>
                    <a:p>
                      <a:pPr algn="ctr">
                        <a:lnSpc>
                          <a:spcPct val="115000"/>
                        </a:lnSpc>
                        <a:spcAft>
                          <a:spcPts val="1000"/>
                        </a:spcAft>
                      </a:pPr>
                      <a:endParaRPr lang="pt-BR" sz="1200"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pt-BR"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135,00</a:t>
                      </a:r>
                      <a:endParaRPr lang="pt-BR"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extLst>
                  <a:ext uri="{0D108BD9-81ED-4DB2-BD59-A6C34878D82A}">
                    <a16:rowId xmlns="" xmlns:a16="http://schemas.microsoft.com/office/drawing/2014/main" val="10007"/>
                  </a:ext>
                </a:extLst>
              </a:tr>
              <a:tr h="695208">
                <a:tc>
                  <a:txBody>
                    <a:bodyPr/>
                    <a:lstStyle/>
                    <a:p>
                      <a:pPr algn="l">
                        <a:lnSpc>
                          <a:spcPct val="115000"/>
                        </a:lnSpc>
                        <a:spcAft>
                          <a:spcPts val="0"/>
                        </a:spcAft>
                      </a:pPr>
                      <a:r>
                        <a:rPr lang="pt-BR" sz="1400" dirty="0">
                          <a:effectLst/>
                        </a:rPr>
                        <a:t>Total</a:t>
                      </a:r>
                      <a:endParaRPr lang="pt-BR" sz="1400"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3.851</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285.527,51</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3.422</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248.797,30</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3.495</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251.757,31</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vMerge="1">
                  <a:txBody>
                    <a:bodyPr/>
                    <a:lstStyle/>
                    <a:p>
                      <a:pPr>
                        <a:lnSpc>
                          <a:spcPct val="115000"/>
                        </a:lnSpc>
                      </a:pPr>
                      <a:endParaRPr lang="pt-BR" sz="1200" dirty="0">
                        <a:effectLst/>
                        <a:latin typeface="Calibri"/>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10.768</a:t>
                      </a:r>
                      <a:endParaRPr lang="pt-BR"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786.082,12</a:t>
                      </a:r>
                      <a:endParaRPr lang="pt-BR"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44450" marR="44450"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extLst>
                  <a:ext uri="{0D108BD9-81ED-4DB2-BD59-A6C34878D82A}">
                    <a16:rowId xmlns="" xmlns:a16="http://schemas.microsoft.com/office/drawing/2014/main" val="10008"/>
                  </a:ext>
                </a:extLst>
              </a:tr>
              <a:tr h="234018">
                <a:tc gridSpan="10">
                  <a:txBody>
                    <a:bodyPr/>
                    <a:lstStyle/>
                    <a:p>
                      <a:pPr algn="just">
                        <a:lnSpc>
                          <a:spcPct val="115000"/>
                        </a:lnSpc>
                        <a:spcAft>
                          <a:spcPts val="0"/>
                        </a:spcAft>
                      </a:pPr>
                      <a:r>
                        <a:rPr lang="pt-BR" sz="800" dirty="0">
                          <a:effectLst/>
                        </a:rPr>
                        <a:t>Fonte: </a:t>
                      </a:r>
                      <a:r>
                        <a:rPr lang="pt-BR" sz="800" dirty="0" smtClean="0">
                          <a:effectLst/>
                        </a:rPr>
                        <a:t>DATASUS/SIA-MS/SUPRIS/GCA</a:t>
                      </a:r>
                      <a:r>
                        <a:rPr lang="pt-BR" sz="800" dirty="0">
                          <a:effectLst/>
                        </a:rPr>
                        <a:t>, maio </a:t>
                      </a:r>
                      <a:r>
                        <a:rPr lang="pt-BR" sz="800" dirty="0" smtClean="0">
                          <a:effectLst/>
                        </a:rPr>
                        <a:t>2019.</a:t>
                      </a:r>
                      <a:endParaRPr lang="pt-BR" sz="800" dirty="0">
                        <a:effectLst/>
                        <a:latin typeface="Calibri"/>
                        <a:ea typeface="Times New Roman"/>
                        <a:cs typeface="Times New Roman"/>
                      </a:endParaRPr>
                    </a:p>
                  </a:txBody>
                  <a:tcPr marL="36283" marR="36283" marT="0" marB="0"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9"/>
                  </a:ext>
                </a:extLst>
              </a:tr>
              <a:tr h="594398">
                <a:tc gridSpan="10">
                  <a:txBody>
                    <a:bodyPr/>
                    <a:lstStyle/>
                    <a:p>
                      <a:pPr algn="just">
                        <a:lnSpc>
                          <a:spcPct val="115000"/>
                        </a:lnSpc>
                        <a:spcAft>
                          <a:spcPts val="0"/>
                        </a:spcAft>
                      </a:pPr>
                      <a:r>
                        <a:rPr lang="pt-BR" sz="800" b="1" dirty="0">
                          <a:effectLst/>
                          <a:latin typeface="Arial" pitchFamily="34" charset="0"/>
                          <a:cs typeface="Arial" pitchFamily="34" charset="0"/>
                        </a:rPr>
                        <a:t>Metodologia: </a:t>
                      </a:r>
                      <a:r>
                        <a:rPr lang="pt-BR" sz="800" b="0" dirty="0">
                          <a:effectLst/>
                          <a:latin typeface="Arial" pitchFamily="34" charset="0"/>
                          <a:cs typeface="Arial" pitchFamily="34" charset="0"/>
                        </a:rPr>
                        <a:t>Foram elencados no tabulador – Tabwin os arquivos dos dados do Sistema de Informação Ambulatorial – SIA do Ministério da </a:t>
                      </a:r>
                      <a:r>
                        <a:rPr lang="pt-BR" sz="800" b="0" dirty="0" smtClean="0">
                          <a:effectLst/>
                          <a:latin typeface="Arial" pitchFamily="34" charset="0"/>
                          <a:cs typeface="Arial" pitchFamily="34" charset="0"/>
                        </a:rPr>
                        <a:t>Saúde da base de dados do Estado de Mato Grosso do Sul, </a:t>
                      </a:r>
                      <a:r>
                        <a:rPr lang="pt-BR" sz="800" b="0" dirty="0">
                          <a:effectLst/>
                          <a:latin typeface="Arial" pitchFamily="34" charset="0"/>
                          <a:cs typeface="Arial" pitchFamily="34" charset="0"/>
                        </a:rPr>
                        <a:t>referentes aos meses de </a:t>
                      </a:r>
                      <a:r>
                        <a:rPr lang="pt-BR" sz="800" dirty="0" smtClean="0">
                          <a:effectLst/>
                          <a:latin typeface="Arial" pitchFamily="34" charset="0"/>
                          <a:cs typeface="Arial" pitchFamily="34" charset="0"/>
                        </a:rPr>
                        <a:t>JANEIRO, FEVEREIRO E MARÇO </a:t>
                      </a:r>
                      <a:r>
                        <a:rPr lang="pt-BR" sz="800" b="0" dirty="0">
                          <a:effectLst/>
                          <a:latin typeface="Arial" pitchFamily="34" charset="0"/>
                          <a:cs typeface="Arial" pitchFamily="34" charset="0"/>
                        </a:rPr>
                        <a:t>de </a:t>
                      </a:r>
                      <a:r>
                        <a:rPr lang="pt-BR" sz="800" b="0" dirty="0" smtClean="0">
                          <a:effectLst/>
                          <a:latin typeface="Arial" pitchFamily="34" charset="0"/>
                          <a:cs typeface="Arial" pitchFamily="34" charset="0"/>
                        </a:rPr>
                        <a:t>2019 </a:t>
                      </a:r>
                      <a:r>
                        <a:rPr lang="pt-BR" sz="800" b="0" dirty="0">
                          <a:effectLst/>
                          <a:latin typeface="Arial" pitchFamily="34" charset="0"/>
                          <a:cs typeface="Arial" pitchFamily="34" charset="0"/>
                        </a:rPr>
                        <a:t>de todos os estabelecimentos credenciados ao Sistema Único de Saúde – SUS no Município de Campo Grande sob gestão municipal e </a:t>
                      </a:r>
                      <a:r>
                        <a:rPr lang="pt-BR" sz="800" b="0" dirty="0" smtClean="0">
                          <a:effectLst/>
                          <a:latin typeface="Arial" pitchFamily="34" charset="0"/>
                          <a:cs typeface="Arial" pitchFamily="34" charset="0"/>
                        </a:rPr>
                        <a:t>extraída a quantidade e o </a:t>
                      </a:r>
                      <a:r>
                        <a:rPr lang="pt-BR" sz="800" b="0" dirty="0">
                          <a:effectLst/>
                          <a:latin typeface="Arial" pitchFamily="34" charset="0"/>
                          <a:cs typeface="Arial" pitchFamily="34" charset="0"/>
                        </a:rPr>
                        <a:t>valor </a:t>
                      </a:r>
                      <a:r>
                        <a:rPr lang="pt-BR" sz="800" b="0" dirty="0" smtClean="0">
                          <a:effectLst/>
                          <a:latin typeface="Arial" pitchFamily="34" charset="0"/>
                          <a:cs typeface="Arial" pitchFamily="34" charset="0"/>
                        </a:rPr>
                        <a:t>aprovados </a:t>
                      </a:r>
                      <a:r>
                        <a:rPr lang="pt-BR" sz="800" b="0" dirty="0">
                          <a:effectLst/>
                          <a:latin typeface="Arial" pitchFamily="34" charset="0"/>
                          <a:cs typeface="Arial" pitchFamily="34" charset="0"/>
                        </a:rPr>
                        <a:t>da produção da Urgência e Emergência por grupos de procedimentos da tabela SUS, </a:t>
                      </a:r>
                      <a:r>
                        <a:rPr lang="pt-BR" sz="800" b="0" dirty="0" smtClean="0">
                          <a:effectLst/>
                          <a:latin typeface="Arial" pitchFamily="34" charset="0"/>
                          <a:cs typeface="Arial" pitchFamily="34" charset="0"/>
                        </a:rPr>
                        <a:t>processados </a:t>
                      </a:r>
                      <a:r>
                        <a:rPr lang="pt-BR" sz="800" b="0" dirty="0">
                          <a:effectLst/>
                          <a:latin typeface="Arial" pitchFamily="34" charset="0"/>
                          <a:cs typeface="Arial" pitchFamily="34" charset="0"/>
                        </a:rPr>
                        <a:t>nos referidos meses de </a:t>
                      </a:r>
                      <a:r>
                        <a:rPr lang="pt-BR" sz="800" b="0" dirty="0" smtClean="0">
                          <a:effectLst/>
                          <a:latin typeface="Arial" pitchFamily="34" charset="0"/>
                          <a:cs typeface="Arial" pitchFamily="34" charset="0"/>
                        </a:rPr>
                        <a:t>2019.</a:t>
                      </a:r>
                      <a:endParaRPr lang="pt-BR" sz="800" b="0" dirty="0">
                        <a:effectLst/>
                        <a:latin typeface="Arial" pitchFamily="34" charset="0"/>
                        <a:ea typeface="Times New Roman"/>
                        <a:cs typeface="Arial" pitchFamily="34" charset="0"/>
                      </a:endParaRPr>
                    </a:p>
                  </a:txBody>
                  <a:tcPr marL="36283" marR="36283" marT="0" marB="0">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7584255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3"/>
          <p:cNvPicPr>
            <a:picLocks noChangeAspect="1" noChangeArrowheads="1"/>
          </p:cNvPicPr>
          <p:nvPr/>
        </p:nvPicPr>
        <p:blipFill>
          <a:blip r:embed="rId2" cstate="print">
            <a:lum bright="2000" contrast="-4000"/>
          </a:blip>
          <a:srcRect/>
          <a:stretch>
            <a:fillRect/>
          </a:stretch>
        </p:blipFill>
        <p:spPr bwMode="auto">
          <a:xfrm>
            <a:off x="250825" y="132683"/>
            <a:ext cx="2624138" cy="544260"/>
          </a:xfrm>
          <a:prstGeom prst="rect">
            <a:avLst/>
          </a:prstGeom>
          <a:noFill/>
          <a:ln w="9525">
            <a:noFill/>
            <a:miter lim="800000"/>
            <a:headEnd/>
            <a:tailEnd/>
          </a:ln>
        </p:spPr>
      </p:pic>
      <p:sp>
        <p:nvSpPr>
          <p:cNvPr id="5" name="CaixaDeTexto 4"/>
          <p:cNvSpPr txBox="1">
            <a:spLocks noChangeArrowheads="1"/>
          </p:cNvSpPr>
          <p:nvPr/>
        </p:nvSpPr>
        <p:spPr bwMode="auto">
          <a:xfrm>
            <a:off x="3203575" y="204788"/>
            <a:ext cx="5760914"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4001450798"/>
              </p:ext>
            </p:extLst>
          </p:nvPr>
        </p:nvGraphicFramePr>
        <p:xfrm>
          <a:off x="0" y="915762"/>
          <a:ext cx="8928991" cy="5727948"/>
        </p:xfrm>
        <a:graphic>
          <a:graphicData uri="http://schemas.openxmlformats.org/drawingml/2006/table">
            <a:tbl>
              <a:tblPr firstRow="1" firstCol="1" bandRow="1">
                <a:tableStyleId>{0505E3EF-67EA-436B-97B2-0124C06EBD24}</a:tableStyleId>
              </a:tblPr>
              <a:tblGrid>
                <a:gridCol w="1067270">
                  <a:extLst>
                    <a:ext uri="{9D8B030D-6E8A-4147-A177-3AD203B41FA5}">
                      <a16:colId xmlns="" xmlns:a16="http://schemas.microsoft.com/office/drawing/2014/main" val="20000"/>
                    </a:ext>
                  </a:extLst>
                </a:gridCol>
                <a:gridCol w="853815">
                  <a:extLst>
                    <a:ext uri="{9D8B030D-6E8A-4147-A177-3AD203B41FA5}">
                      <a16:colId xmlns="" xmlns:a16="http://schemas.microsoft.com/office/drawing/2014/main" val="20001"/>
                    </a:ext>
                  </a:extLst>
                </a:gridCol>
                <a:gridCol w="924968">
                  <a:extLst>
                    <a:ext uri="{9D8B030D-6E8A-4147-A177-3AD203B41FA5}">
                      <a16:colId xmlns="" xmlns:a16="http://schemas.microsoft.com/office/drawing/2014/main" val="20002"/>
                    </a:ext>
                  </a:extLst>
                </a:gridCol>
                <a:gridCol w="853815">
                  <a:extLst>
                    <a:ext uri="{9D8B030D-6E8A-4147-A177-3AD203B41FA5}">
                      <a16:colId xmlns="" xmlns:a16="http://schemas.microsoft.com/office/drawing/2014/main" val="20003"/>
                    </a:ext>
                  </a:extLst>
                </a:gridCol>
                <a:gridCol w="996119">
                  <a:extLst>
                    <a:ext uri="{9D8B030D-6E8A-4147-A177-3AD203B41FA5}">
                      <a16:colId xmlns="" xmlns:a16="http://schemas.microsoft.com/office/drawing/2014/main" val="20004"/>
                    </a:ext>
                  </a:extLst>
                </a:gridCol>
                <a:gridCol w="853815">
                  <a:extLst>
                    <a:ext uri="{9D8B030D-6E8A-4147-A177-3AD203B41FA5}">
                      <a16:colId xmlns="" xmlns:a16="http://schemas.microsoft.com/office/drawing/2014/main" val="20005"/>
                    </a:ext>
                  </a:extLst>
                </a:gridCol>
                <a:gridCol w="996119">
                  <a:extLst>
                    <a:ext uri="{9D8B030D-6E8A-4147-A177-3AD203B41FA5}">
                      <a16:colId xmlns="" xmlns:a16="http://schemas.microsoft.com/office/drawing/2014/main" val="20006"/>
                    </a:ext>
                  </a:extLst>
                </a:gridCol>
                <a:gridCol w="640362">
                  <a:extLst>
                    <a:ext uri="{9D8B030D-6E8A-4147-A177-3AD203B41FA5}">
                      <a16:colId xmlns="" xmlns:a16="http://schemas.microsoft.com/office/drawing/2014/main" val="20007"/>
                    </a:ext>
                  </a:extLst>
                </a:gridCol>
                <a:gridCol w="782665">
                  <a:extLst>
                    <a:ext uri="{9D8B030D-6E8A-4147-A177-3AD203B41FA5}">
                      <a16:colId xmlns="" xmlns:a16="http://schemas.microsoft.com/office/drawing/2014/main" val="20008"/>
                    </a:ext>
                  </a:extLst>
                </a:gridCol>
                <a:gridCol w="960043">
                  <a:extLst>
                    <a:ext uri="{9D8B030D-6E8A-4147-A177-3AD203B41FA5}">
                      <a16:colId xmlns="" xmlns:a16="http://schemas.microsoft.com/office/drawing/2014/main" val="20009"/>
                    </a:ext>
                  </a:extLst>
                </a:gridCol>
              </a:tblGrid>
              <a:tr h="294498">
                <a:tc gridSpan="10">
                  <a:txBody>
                    <a:bodyPr/>
                    <a:lstStyle/>
                    <a:p>
                      <a:pPr algn="ctr">
                        <a:lnSpc>
                          <a:spcPct val="115000"/>
                        </a:lnSpc>
                        <a:spcAft>
                          <a:spcPts val="0"/>
                        </a:spcAft>
                      </a:pPr>
                      <a:r>
                        <a:rPr lang="pt-BR" sz="1600" dirty="0">
                          <a:solidFill>
                            <a:schemeClr val="bg1"/>
                          </a:solidFill>
                          <a:effectLst/>
                        </a:rPr>
                        <a:t>PRODUÇÃO DE URGÊNCIA E EMERGÊNCIA POR GRUPO DE PROCEDIMENTOS</a:t>
                      </a:r>
                      <a:endParaRPr lang="pt-BR" sz="1100" dirty="0">
                        <a:solidFill>
                          <a:schemeClr val="bg1"/>
                        </a:solidFill>
                        <a:effectLst/>
                        <a:latin typeface="Calibri"/>
                        <a:ea typeface="Times New Roman"/>
                        <a:cs typeface="Times New Roman"/>
                      </a:endParaRPr>
                    </a:p>
                  </a:txBody>
                  <a:tcPr marL="36281" marR="36281" marT="0" marB="0" anchor="b">
                    <a:solidFill>
                      <a:schemeClr val="accent3">
                        <a:lumMod val="75000"/>
                      </a:schemeClr>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294498">
                <a:tc gridSpan="10">
                  <a:txBody>
                    <a:bodyPr/>
                    <a:lstStyle/>
                    <a:p>
                      <a:pPr algn="ctr">
                        <a:lnSpc>
                          <a:spcPct val="115000"/>
                        </a:lnSpc>
                        <a:spcAft>
                          <a:spcPts val="0"/>
                        </a:spcAft>
                      </a:pPr>
                      <a:r>
                        <a:rPr lang="pt-BR" sz="1600" dirty="0">
                          <a:effectLst/>
                        </a:rPr>
                        <a:t>SISTEMA DE INFORMAÇÃO HOSPITALAR</a:t>
                      </a:r>
                      <a:endParaRPr lang="pt-BR" sz="1100" dirty="0">
                        <a:effectLst/>
                        <a:latin typeface="Calibri"/>
                        <a:ea typeface="Times New Roman"/>
                        <a:cs typeface="Times New Roman"/>
                      </a:endParaRPr>
                    </a:p>
                  </a:txBody>
                  <a:tcPr marL="36281" marR="36281" marT="0" marB="0" anchor="b">
                    <a:solidFill>
                      <a:schemeClr val="accent3">
                        <a:lumMod val="75000"/>
                      </a:schemeClr>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1"/>
                  </a:ext>
                </a:extLst>
              </a:tr>
              <a:tr h="529961">
                <a:tc>
                  <a:txBody>
                    <a:bodyPr/>
                    <a:lstStyle/>
                    <a:p>
                      <a:pPr algn="ctr">
                        <a:lnSpc>
                          <a:spcPct val="115000"/>
                        </a:lnSpc>
                        <a:spcAft>
                          <a:spcPts val="0"/>
                        </a:spcAft>
                      </a:pPr>
                      <a:r>
                        <a:rPr lang="pt-BR" sz="1050" dirty="0">
                          <a:effectLst/>
                        </a:rPr>
                        <a:t>Caráter de Atendimento: Urgência</a:t>
                      </a:r>
                      <a:endParaRPr lang="pt-BR" sz="1050" dirty="0">
                        <a:effectLst/>
                        <a:latin typeface="Calibri"/>
                        <a:ea typeface="Times New Roman"/>
                        <a:cs typeface="Times New Roman"/>
                      </a:endParaRPr>
                    </a:p>
                  </a:txBody>
                  <a:tcPr marL="36281" marR="36281" marT="0" marB="0">
                    <a:solidFill>
                      <a:schemeClr val="accent3">
                        <a:lumMod val="40000"/>
                        <a:lumOff val="60000"/>
                      </a:schemeClr>
                    </a:solidFill>
                  </a:tcPr>
                </a:tc>
                <a:tc gridSpan="9">
                  <a:txBody>
                    <a:bodyPr/>
                    <a:lstStyle/>
                    <a:p>
                      <a:pPr algn="ctr">
                        <a:lnSpc>
                          <a:spcPct val="115000"/>
                        </a:lnSpc>
                        <a:spcAft>
                          <a:spcPts val="0"/>
                        </a:spcAft>
                      </a:pPr>
                      <a:r>
                        <a:rPr lang="pt-BR" sz="1800" b="1" dirty="0">
                          <a:effectLst/>
                        </a:rPr>
                        <a:t>AIH Pagas</a:t>
                      </a:r>
                      <a:endParaRPr lang="pt-BR" sz="1200" b="1" dirty="0">
                        <a:effectLst/>
                        <a:latin typeface="Calibri"/>
                        <a:ea typeface="Times New Roman"/>
                        <a:cs typeface="Times New Roman"/>
                      </a:endParaRPr>
                    </a:p>
                  </a:txBody>
                  <a:tcPr marL="36281" marR="36281" marT="0" marB="0" anchor="ctr">
                    <a:solidFill>
                      <a:schemeClr val="accent3">
                        <a:lumMod val="40000"/>
                        <a:lumOff val="60000"/>
                      </a:schemeClr>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2"/>
                  </a:ext>
                </a:extLst>
              </a:tr>
              <a:tr h="264876">
                <a:tc rowSpan="2">
                  <a:txBody>
                    <a:bodyPr/>
                    <a:lstStyle/>
                    <a:p>
                      <a:pPr algn="ctr">
                        <a:lnSpc>
                          <a:spcPct val="115000"/>
                        </a:lnSpc>
                        <a:spcAft>
                          <a:spcPts val="0"/>
                        </a:spcAft>
                      </a:pPr>
                      <a:r>
                        <a:rPr lang="pt-BR" sz="1400" dirty="0">
                          <a:effectLst/>
                        </a:rPr>
                        <a:t>Grupo </a:t>
                      </a:r>
                      <a:r>
                        <a:rPr lang="pt-BR" sz="1200" dirty="0">
                          <a:effectLst/>
                        </a:rPr>
                        <a:t>procedimento</a:t>
                      </a:r>
                      <a:endParaRPr lang="pt-BR" sz="1400" dirty="0">
                        <a:effectLst/>
                        <a:latin typeface="Calibri"/>
                        <a:ea typeface="Times New Roman"/>
                        <a:cs typeface="Times New Roman"/>
                      </a:endParaRPr>
                    </a:p>
                  </a:txBody>
                  <a:tcPr marL="36281" marR="36281" marT="0" marB="0" anchor="ctr">
                    <a:solidFill>
                      <a:schemeClr val="accent3">
                        <a:lumMod val="75000"/>
                      </a:schemeClr>
                    </a:solidFill>
                  </a:tcPr>
                </a:tc>
                <a:tc gridSpan="2">
                  <a:txBody>
                    <a:bodyPr/>
                    <a:lstStyle/>
                    <a:p>
                      <a:pPr algn="ctr">
                        <a:lnSpc>
                          <a:spcPct val="115000"/>
                        </a:lnSpc>
                        <a:spcAft>
                          <a:spcPts val="0"/>
                        </a:spcAft>
                      </a:pPr>
                      <a:r>
                        <a:rPr lang="pt-BR" sz="1600" b="1" dirty="0">
                          <a:effectLst/>
                        </a:rPr>
                        <a:t>Janeiro</a:t>
                      </a:r>
                      <a:endParaRPr lang="pt-BR" sz="1600" b="1" dirty="0">
                        <a:effectLst/>
                        <a:latin typeface="Calibri"/>
                        <a:ea typeface="Times New Roman"/>
                        <a:cs typeface="Times New Roman"/>
                      </a:endParaRPr>
                    </a:p>
                  </a:txBody>
                  <a:tcPr marL="36281" marR="36281" marT="0" marB="0" anchor="ctr">
                    <a:solidFill>
                      <a:schemeClr val="accent3">
                        <a:lumMod val="75000"/>
                      </a:schemeClr>
                    </a:solidFill>
                  </a:tcPr>
                </a:tc>
                <a:tc hMerge="1">
                  <a:txBody>
                    <a:bodyPr/>
                    <a:lstStyle/>
                    <a:p>
                      <a:endParaRPr lang="pt-BR"/>
                    </a:p>
                  </a:txBody>
                  <a:tcPr/>
                </a:tc>
                <a:tc gridSpan="2">
                  <a:txBody>
                    <a:bodyPr/>
                    <a:lstStyle/>
                    <a:p>
                      <a:pPr algn="ctr">
                        <a:lnSpc>
                          <a:spcPct val="115000"/>
                        </a:lnSpc>
                        <a:spcAft>
                          <a:spcPts val="0"/>
                        </a:spcAft>
                      </a:pPr>
                      <a:r>
                        <a:rPr lang="pt-BR" sz="1600" b="1" dirty="0">
                          <a:effectLst/>
                        </a:rPr>
                        <a:t>Fevereiro</a:t>
                      </a:r>
                      <a:endParaRPr lang="pt-BR" sz="1600" b="1" dirty="0">
                        <a:effectLst/>
                        <a:latin typeface="Calibri"/>
                        <a:ea typeface="Times New Roman"/>
                        <a:cs typeface="Times New Roman"/>
                      </a:endParaRPr>
                    </a:p>
                  </a:txBody>
                  <a:tcPr marL="36281" marR="36281" marT="0" marB="0" anchor="ctr">
                    <a:solidFill>
                      <a:schemeClr val="accent3">
                        <a:lumMod val="75000"/>
                      </a:schemeClr>
                    </a:solidFill>
                  </a:tcPr>
                </a:tc>
                <a:tc hMerge="1">
                  <a:txBody>
                    <a:bodyPr/>
                    <a:lstStyle/>
                    <a:p>
                      <a:endParaRPr lang="pt-BR"/>
                    </a:p>
                  </a:txBody>
                  <a:tcPr/>
                </a:tc>
                <a:tc gridSpan="2">
                  <a:txBody>
                    <a:bodyPr/>
                    <a:lstStyle/>
                    <a:p>
                      <a:pPr algn="ctr">
                        <a:lnSpc>
                          <a:spcPct val="115000"/>
                        </a:lnSpc>
                        <a:spcAft>
                          <a:spcPts val="0"/>
                        </a:spcAft>
                      </a:pPr>
                      <a:r>
                        <a:rPr lang="pt-BR" sz="1600" b="1" dirty="0">
                          <a:effectLst/>
                        </a:rPr>
                        <a:t>Março</a:t>
                      </a:r>
                      <a:endParaRPr lang="pt-BR" sz="1600" b="1" dirty="0">
                        <a:effectLst/>
                        <a:latin typeface="Calibri"/>
                        <a:ea typeface="Times New Roman"/>
                        <a:cs typeface="Times New Roman"/>
                      </a:endParaRPr>
                    </a:p>
                  </a:txBody>
                  <a:tcPr marL="36281" marR="36281" marT="0" marB="0" anchor="ctr">
                    <a:solidFill>
                      <a:schemeClr val="accent3">
                        <a:lumMod val="75000"/>
                      </a:schemeClr>
                    </a:solidFill>
                  </a:tcPr>
                </a:tc>
                <a:tc hMerge="1">
                  <a:txBody>
                    <a:bodyPr/>
                    <a:lstStyle/>
                    <a:p>
                      <a:endParaRPr lang="pt-BR"/>
                    </a:p>
                  </a:txBody>
                  <a:tcPr/>
                </a:tc>
                <a:tc rowSpan="2">
                  <a:txBody>
                    <a:bodyPr/>
                    <a:lstStyle/>
                    <a:p>
                      <a:pPr algn="ctr">
                        <a:lnSpc>
                          <a:spcPct val="115000"/>
                        </a:lnSpc>
                        <a:spcAft>
                          <a:spcPts val="0"/>
                        </a:spcAft>
                      </a:pPr>
                      <a:r>
                        <a:rPr lang="pt-BR" sz="1600" b="1" dirty="0">
                          <a:effectLst/>
                        </a:rPr>
                        <a:t>Abril</a:t>
                      </a:r>
                      <a:endParaRPr lang="pt-BR" sz="1600" b="1" dirty="0">
                        <a:effectLst/>
                        <a:latin typeface="Calibri"/>
                        <a:ea typeface="Times New Roman"/>
                        <a:cs typeface="Times New Roman"/>
                      </a:endParaRPr>
                    </a:p>
                  </a:txBody>
                  <a:tcPr marL="36281" marR="36281" marT="0" marB="0" anchor="ctr">
                    <a:solidFill>
                      <a:schemeClr val="accent3">
                        <a:lumMod val="75000"/>
                      </a:schemeClr>
                    </a:solidFill>
                  </a:tcPr>
                </a:tc>
                <a:tc gridSpan="2">
                  <a:txBody>
                    <a:bodyPr/>
                    <a:lstStyle/>
                    <a:p>
                      <a:pPr algn="ctr">
                        <a:lnSpc>
                          <a:spcPct val="115000"/>
                        </a:lnSpc>
                        <a:spcAft>
                          <a:spcPts val="0"/>
                        </a:spcAft>
                      </a:pPr>
                      <a:r>
                        <a:rPr lang="pt-BR" sz="1600" b="1" dirty="0">
                          <a:effectLst/>
                        </a:rPr>
                        <a:t>Total</a:t>
                      </a:r>
                      <a:endParaRPr lang="pt-BR" sz="1600" b="1" dirty="0">
                        <a:effectLst/>
                        <a:latin typeface="Calibri"/>
                        <a:ea typeface="Times New Roman"/>
                        <a:cs typeface="Times New Roman"/>
                      </a:endParaRPr>
                    </a:p>
                  </a:txBody>
                  <a:tcPr marL="36281" marR="36281" marT="0" marB="0" anchor="ctr">
                    <a:solidFill>
                      <a:schemeClr val="accent3">
                        <a:lumMod val="75000"/>
                      </a:schemeClr>
                    </a:solidFill>
                  </a:tcPr>
                </a:tc>
                <a:tc hMerge="1">
                  <a:txBody>
                    <a:bodyPr/>
                    <a:lstStyle/>
                    <a:p>
                      <a:endParaRPr lang="pt-BR"/>
                    </a:p>
                  </a:txBody>
                  <a:tcPr/>
                </a:tc>
                <a:extLst>
                  <a:ext uri="{0D108BD9-81ED-4DB2-BD59-A6C34878D82A}">
                    <a16:rowId xmlns="" xmlns:a16="http://schemas.microsoft.com/office/drawing/2014/main" val="10003"/>
                  </a:ext>
                </a:extLst>
              </a:tr>
              <a:tr h="605687">
                <a:tc vMerge="1">
                  <a:txBody>
                    <a:bodyPr/>
                    <a:lstStyle/>
                    <a:p>
                      <a:endParaRPr lang="pt-BR"/>
                    </a:p>
                  </a:txBody>
                  <a:tcPr/>
                </a:tc>
                <a:tc>
                  <a:txBody>
                    <a:bodyPr/>
                    <a:lstStyle/>
                    <a:p>
                      <a:pPr algn="ctr">
                        <a:lnSpc>
                          <a:spcPct val="115000"/>
                        </a:lnSpc>
                        <a:spcAft>
                          <a:spcPts val="0"/>
                        </a:spcAft>
                      </a:pPr>
                      <a:r>
                        <a:rPr lang="pt-BR" sz="1200" b="1" dirty="0">
                          <a:effectLst/>
                        </a:rPr>
                        <a:t>Quantidade aprovada</a:t>
                      </a:r>
                      <a:endParaRPr lang="pt-BR" sz="1200" b="1" dirty="0">
                        <a:effectLst/>
                        <a:latin typeface="Calibri"/>
                        <a:ea typeface="Times New Roman"/>
                        <a:cs typeface="Times New Roman"/>
                      </a:endParaRPr>
                    </a:p>
                  </a:txBody>
                  <a:tcPr marL="36281" marR="36281" marT="0" marB="0" anchor="ctr">
                    <a:solidFill>
                      <a:schemeClr val="accent3">
                        <a:lumMod val="40000"/>
                        <a:lumOff val="60000"/>
                      </a:schemeClr>
                    </a:solidFill>
                  </a:tcPr>
                </a:tc>
                <a:tc>
                  <a:txBody>
                    <a:bodyPr/>
                    <a:lstStyle/>
                    <a:p>
                      <a:pPr algn="ctr">
                        <a:lnSpc>
                          <a:spcPct val="115000"/>
                        </a:lnSpc>
                        <a:spcAft>
                          <a:spcPts val="0"/>
                        </a:spcAft>
                      </a:pPr>
                      <a:r>
                        <a:rPr lang="pt-BR" sz="1200" b="1" dirty="0">
                          <a:effectLst/>
                        </a:rPr>
                        <a:t>Valor </a:t>
                      </a:r>
                      <a:br>
                        <a:rPr lang="pt-BR" sz="1200" b="1" dirty="0">
                          <a:effectLst/>
                        </a:rPr>
                      </a:br>
                      <a:r>
                        <a:rPr lang="pt-BR" sz="1200" b="1" dirty="0">
                          <a:effectLst/>
                        </a:rPr>
                        <a:t>Aprovado (R$)</a:t>
                      </a:r>
                      <a:endParaRPr lang="pt-BR" sz="1200" b="1" dirty="0">
                        <a:effectLst/>
                        <a:latin typeface="Calibri"/>
                        <a:ea typeface="Times New Roman"/>
                        <a:cs typeface="Times New Roman"/>
                      </a:endParaRPr>
                    </a:p>
                  </a:txBody>
                  <a:tcPr marL="36281" marR="36281" marT="0" marB="0" anchor="ctr">
                    <a:solidFill>
                      <a:schemeClr val="accent3">
                        <a:lumMod val="40000"/>
                        <a:lumOff val="60000"/>
                      </a:schemeClr>
                    </a:solidFill>
                  </a:tcPr>
                </a:tc>
                <a:tc>
                  <a:txBody>
                    <a:bodyPr/>
                    <a:lstStyle/>
                    <a:p>
                      <a:pPr algn="ctr">
                        <a:lnSpc>
                          <a:spcPct val="115000"/>
                        </a:lnSpc>
                        <a:spcAft>
                          <a:spcPts val="0"/>
                        </a:spcAft>
                      </a:pPr>
                      <a:r>
                        <a:rPr lang="pt-BR" sz="1200" b="1" dirty="0">
                          <a:effectLst/>
                        </a:rPr>
                        <a:t>Quantidade aprovada</a:t>
                      </a:r>
                      <a:endParaRPr lang="pt-BR" sz="1200" b="1" dirty="0">
                        <a:effectLst/>
                        <a:latin typeface="Calibri"/>
                        <a:ea typeface="Times New Roman"/>
                        <a:cs typeface="Times New Roman"/>
                      </a:endParaRPr>
                    </a:p>
                  </a:txBody>
                  <a:tcPr marL="36281" marR="36281" marT="0" marB="0" anchor="ctr">
                    <a:solidFill>
                      <a:schemeClr val="accent3">
                        <a:lumMod val="40000"/>
                        <a:lumOff val="60000"/>
                      </a:schemeClr>
                    </a:solidFill>
                  </a:tcPr>
                </a:tc>
                <a:tc>
                  <a:txBody>
                    <a:bodyPr/>
                    <a:lstStyle/>
                    <a:p>
                      <a:pPr algn="ctr">
                        <a:lnSpc>
                          <a:spcPct val="115000"/>
                        </a:lnSpc>
                        <a:spcAft>
                          <a:spcPts val="0"/>
                        </a:spcAft>
                      </a:pPr>
                      <a:r>
                        <a:rPr lang="pt-BR" sz="1200" b="1" dirty="0">
                          <a:effectLst/>
                        </a:rPr>
                        <a:t>Valor </a:t>
                      </a:r>
                      <a:br>
                        <a:rPr lang="pt-BR" sz="1200" b="1" dirty="0">
                          <a:effectLst/>
                        </a:rPr>
                      </a:br>
                      <a:r>
                        <a:rPr lang="pt-BR" sz="1200" b="1" dirty="0">
                          <a:effectLst/>
                        </a:rPr>
                        <a:t>Aprovado (R$)</a:t>
                      </a:r>
                      <a:endParaRPr lang="pt-BR" sz="1200" b="1" dirty="0">
                        <a:effectLst/>
                        <a:latin typeface="Calibri"/>
                        <a:ea typeface="Times New Roman"/>
                        <a:cs typeface="Times New Roman"/>
                      </a:endParaRPr>
                    </a:p>
                  </a:txBody>
                  <a:tcPr marL="36281" marR="36281" marT="0" marB="0" anchor="ctr">
                    <a:solidFill>
                      <a:schemeClr val="accent3">
                        <a:lumMod val="40000"/>
                        <a:lumOff val="60000"/>
                      </a:schemeClr>
                    </a:solidFill>
                  </a:tcPr>
                </a:tc>
                <a:tc>
                  <a:txBody>
                    <a:bodyPr/>
                    <a:lstStyle/>
                    <a:p>
                      <a:pPr algn="ctr">
                        <a:lnSpc>
                          <a:spcPct val="115000"/>
                        </a:lnSpc>
                        <a:spcAft>
                          <a:spcPts val="0"/>
                        </a:spcAft>
                      </a:pPr>
                      <a:r>
                        <a:rPr lang="pt-BR" sz="1200" b="1" dirty="0">
                          <a:effectLst/>
                        </a:rPr>
                        <a:t>Quantidade aprovada</a:t>
                      </a:r>
                      <a:endParaRPr lang="pt-BR" sz="1200" b="1" dirty="0">
                        <a:effectLst/>
                        <a:latin typeface="Calibri"/>
                        <a:ea typeface="Times New Roman"/>
                        <a:cs typeface="Times New Roman"/>
                      </a:endParaRPr>
                    </a:p>
                  </a:txBody>
                  <a:tcPr marL="36281" marR="36281" marT="0" marB="0" anchor="ctr">
                    <a:solidFill>
                      <a:schemeClr val="accent3">
                        <a:lumMod val="40000"/>
                        <a:lumOff val="60000"/>
                      </a:schemeClr>
                    </a:solidFill>
                  </a:tcPr>
                </a:tc>
                <a:tc>
                  <a:txBody>
                    <a:bodyPr/>
                    <a:lstStyle/>
                    <a:p>
                      <a:pPr algn="ctr">
                        <a:lnSpc>
                          <a:spcPct val="115000"/>
                        </a:lnSpc>
                        <a:spcAft>
                          <a:spcPts val="0"/>
                        </a:spcAft>
                      </a:pPr>
                      <a:r>
                        <a:rPr lang="pt-BR" sz="1200" b="1" dirty="0">
                          <a:effectLst/>
                        </a:rPr>
                        <a:t>Valor </a:t>
                      </a:r>
                      <a:br>
                        <a:rPr lang="pt-BR" sz="1200" b="1" dirty="0">
                          <a:effectLst/>
                        </a:rPr>
                      </a:br>
                      <a:r>
                        <a:rPr lang="pt-BR" sz="1200" b="1" dirty="0">
                          <a:effectLst/>
                        </a:rPr>
                        <a:t>Aprovado (R$)</a:t>
                      </a:r>
                      <a:endParaRPr lang="pt-BR" sz="1200" b="1" dirty="0">
                        <a:effectLst/>
                        <a:latin typeface="Calibri"/>
                        <a:ea typeface="Times New Roman"/>
                        <a:cs typeface="Times New Roman"/>
                      </a:endParaRPr>
                    </a:p>
                  </a:txBody>
                  <a:tcPr marL="36281" marR="36281" marT="0" marB="0" anchor="ctr">
                    <a:solidFill>
                      <a:schemeClr val="accent3">
                        <a:lumMod val="40000"/>
                        <a:lumOff val="60000"/>
                      </a:schemeClr>
                    </a:solidFill>
                  </a:tcPr>
                </a:tc>
                <a:tc vMerge="1">
                  <a:txBody>
                    <a:bodyPr/>
                    <a:lstStyle/>
                    <a:p>
                      <a:endParaRPr lang="pt-BR"/>
                    </a:p>
                  </a:txBody>
                  <a:tcPr/>
                </a:tc>
                <a:tc>
                  <a:txBody>
                    <a:bodyPr/>
                    <a:lstStyle/>
                    <a:p>
                      <a:pPr algn="ctr">
                        <a:lnSpc>
                          <a:spcPct val="115000"/>
                        </a:lnSpc>
                        <a:spcAft>
                          <a:spcPts val="0"/>
                        </a:spcAft>
                      </a:pPr>
                      <a:r>
                        <a:rPr lang="pt-BR" sz="1200" b="1" dirty="0">
                          <a:effectLst/>
                        </a:rPr>
                        <a:t>Quantidade aprovada</a:t>
                      </a:r>
                      <a:endParaRPr lang="pt-BR" sz="1200" b="1" dirty="0">
                        <a:effectLst/>
                        <a:latin typeface="Calibri"/>
                        <a:ea typeface="Times New Roman"/>
                        <a:cs typeface="Times New Roman"/>
                      </a:endParaRPr>
                    </a:p>
                  </a:txBody>
                  <a:tcPr marL="36281" marR="36281" marT="0" marB="0" anchor="ctr">
                    <a:solidFill>
                      <a:schemeClr val="accent3">
                        <a:lumMod val="40000"/>
                        <a:lumOff val="60000"/>
                      </a:schemeClr>
                    </a:solidFill>
                  </a:tcPr>
                </a:tc>
                <a:tc>
                  <a:txBody>
                    <a:bodyPr/>
                    <a:lstStyle/>
                    <a:p>
                      <a:pPr algn="ctr">
                        <a:lnSpc>
                          <a:spcPct val="115000"/>
                        </a:lnSpc>
                        <a:spcAft>
                          <a:spcPts val="0"/>
                        </a:spcAft>
                      </a:pPr>
                      <a:r>
                        <a:rPr lang="pt-BR" sz="1200" b="1" dirty="0">
                          <a:effectLst/>
                        </a:rPr>
                        <a:t>Valor </a:t>
                      </a:r>
                      <a:br>
                        <a:rPr lang="pt-BR" sz="1200" b="1" dirty="0">
                          <a:effectLst/>
                        </a:rPr>
                      </a:br>
                      <a:r>
                        <a:rPr lang="pt-BR" sz="1200" b="1" dirty="0">
                          <a:effectLst/>
                        </a:rPr>
                        <a:t>Aprovado (R$)</a:t>
                      </a:r>
                      <a:endParaRPr lang="pt-BR" sz="1200" b="1" dirty="0">
                        <a:effectLst/>
                        <a:latin typeface="Calibri"/>
                        <a:ea typeface="Times New Roman"/>
                        <a:cs typeface="Times New Roman"/>
                      </a:endParaRPr>
                    </a:p>
                  </a:txBody>
                  <a:tcPr marL="36281" marR="36281" marT="0" marB="0" anchor="ctr">
                    <a:solidFill>
                      <a:schemeClr val="accent3">
                        <a:lumMod val="40000"/>
                        <a:lumOff val="60000"/>
                      </a:schemeClr>
                    </a:solidFill>
                  </a:tcPr>
                </a:tc>
                <a:extLst>
                  <a:ext uri="{0D108BD9-81ED-4DB2-BD59-A6C34878D82A}">
                    <a16:rowId xmlns="" xmlns:a16="http://schemas.microsoft.com/office/drawing/2014/main" val="10004"/>
                  </a:ext>
                </a:extLst>
              </a:tr>
              <a:tr h="743960">
                <a:tc>
                  <a:txBody>
                    <a:bodyPr/>
                    <a:lstStyle/>
                    <a:p>
                      <a:pPr algn="just">
                        <a:lnSpc>
                          <a:spcPct val="115000"/>
                        </a:lnSpc>
                        <a:spcAft>
                          <a:spcPts val="0"/>
                        </a:spcAft>
                      </a:pPr>
                      <a:r>
                        <a:rPr lang="pt-BR" sz="1100" dirty="0">
                          <a:effectLst/>
                        </a:rPr>
                        <a:t>02 Procedimentos com finalidade diagnóstica</a:t>
                      </a:r>
                      <a:endParaRPr lang="pt-BR" sz="1100" dirty="0">
                        <a:effectLst/>
                        <a:latin typeface="Calibri"/>
                        <a:ea typeface="Times New Roman"/>
                        <a:cs typeface="Times New Roman"/>
                      </a:endParaRPr>
                    </a:p>
                  </a:txBody>
                  <a:tcPr marL="36281" marR="36281"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22.537,83</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8.602,08</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13.797,12</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rowSpan="5">
                  <a:txBody>
                    <a:bodyPr/>
                    <a:lstStyle/>
                    <a:p>
                      <a:pPr algn="ctr">
                        <a:lnSpc>
                          <a:spcPct val="115000"/>
                        </a:lnSpc>
                        <a:spcAft>
                          <a:spcPts val="1000"/>
                        </a:spcAft>
                      </a:pPr>
                      <a:r>
                        <a:rPr lang="pt-BR" sz="1100" dirty="0" smtClean="0">
                          <a:effectLst/>
                        </a:rPr>
                        <a:t>-</a:t>
                      </a:r>
                      <a:endParaRPr lang="pt-BR" sz="1100" dirty="0">
                        <a:effectLst/>
                        <a:latin typeface="Calibri"/>
                        <a:ea typeface="Times New Roman"/>
                        <a:cs typeface="Times New Roman"/>
                      </a:endParaRPr>
                    </a:p>
                  </a:txBody>
                  <a:tcPr marL="36281" marR="36281" marT="0" marB="0" anchor="ctr">
                    <a:solidFill>
                      <a:schemeClr val="accent3">
                        <a:lumMod val="60000"/>
                        <a:lumOff val="40000"/>
                      </a:schemeClr>
                    </a:solidFill>
                  </a:tcP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41</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44.937,03</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10005"/>
                  </a:ext>
                </a:extLst>
              </a:tr>
              <a:tr h="555203">
                <a:tc>
                  <a:txBody>
                    <a:bodyPr/>
                    <a:lstStyle/>
                    <a:p>
                      <a:pPr algn="just">
                        <a:lnSpc>
                          <a:spcPct val="115000"/>
                        </a:lnSpc>
                        <a:spcAft>
                          <a:spcPts val="0"/>
                        </a:spcAft>
                      </a:pPr>
                      <a:r>
                        <a:rPr lang="pt-BR" sz="1100" dirty="0">
                          <a:effectLst/>
                        </a:rPr>
                        <a:t>03 Procedimentos clínicos</a:t>
                      </a:r>
                      <a:endParaRPr lang="pt-BR" sz="1100" dirty="0">
                        <a:effectLst/>
                        <a:latin typeface="Calibri"/>
                        <a:ea typeface="Times New Roman"/>
                        <a:cs typeface="Times New Roman"/>
                      </a:endParaRPr>
                    </a:p>
                  </a:txBody>
                  <a:tcPr marL="36281" marR="36281"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2.233</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3.409.180,00</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2.316</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3.668.187,17</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2.205</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3.756.784,76</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vMerge="1">
                  <a:txBody>
                    <a:bodyPr/>
                    <a:lstStyle/>
                    <a:p>
                      <a:pPr algn="ctr">
                        <a:lnSpc>
                          <a:spcPct val="115000"/>
                        </a:lnSpc>
                        <a:spcAft>
                          <a:spcPts val="1000"/>
                        </a:spcAft>
                      </a:pPr>
                      <a:endParaRPr lang="pt-BR" sz="1200" dirty="0">
                        <a:effectLst/>
                        <a:latin typeface="Calibri"/>
                        <a:ea typeface="Times New Roman"/>
                        <a:cs typeface="Times New Roman"/>
                      </a:endParaRPr>
                    </a:p>
                  </a:txBody>
                  <a:tcPr marL="36281" marR="36281" marT="0" marB="0" anchor="ctr">
                    <a:solidFill>
                      <a:schemeClr val="accent3">
                        <a:lumMod val="60000"/>
                        <a:lumOff val="40000"/>
                      </a:schemeClr>
                    </a:solidFill>
                  </a:tcP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6.754</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10.834.151,93</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10006"/>
                  </a:ext>
                </a:extLst>
              </a:tr>
              <a:tr h="555203">
                <a:tc>
                  <a:txBody>
                    <a:bodyPr/>
                    <a:lstStyle/>
                    <a:p>
                      <a:pPr algn="just">
                        <a:lnSpc>
                          <a:spcPct val="115000"/>
                        </a:lnSpc>
                        <a:spcAft>
                          <a:spcPts val="0"/>
                        </a:spcAft>
                      </a:pPr>
                      <a:r>
                        <a:rPr lang="pt-BR" sz="1100" dirty="0">
                          <a:effectLst/>
                        </a:rPr>
                        <a:t>04 Procedimentos cirúrgicos</a:t>
                      </a:r>
                      <a:endParaRPr lang="pt-BR" sz="1100" dirty="0">
                        <a:effectLst/>
                        <a:latin typeface="Calibri"/>
                        <a:ea typeface="Times New Roman"/>
                        <a:cs typeface="Times New Roman"/>
                      </a:endParaRPr>
                    </a:p>
                  </a:txBody>
                  <a:tcPr marL="36281" marR="36281"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2.251</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5.796.276,12</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2.282</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6.079.987,30</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1.693</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4.670.264,82</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vMerge="1">
                  <a:txBody>
                    <a:bodyPr/>
                    <a:lstStyle/>
                    <a:p>
                      <a:pPr algn="ctr">
                        <a:lnSpc>
                          <a:spcPct val="115000"/>
                        </a:lnSpc>
                        <a:spcAft>
                          <a:spcPts val="1000"/>
                        </a:spcAft>
                      </a:pPr>
                      <a:endParaRPr lang="pt-BR" sz="1200" dirty="0">
                        <a:effectLst/>
                        <a:latin typeface="Calibri"/>
                        <a:ea typeface="Times New Roman"/>
                        <a:cs typeface="Times New Roman"/>
                      </a:endParaRPr>
                    </a:p>
                  </a:txBody>
                  <a:tcPr marL="36281" marR="36281" marT="0" marB="0" anchor="ctr">
                    <a:solidFill>
                      <a:schemeClr val="accent3">
                        <a:lumMod val="60000"/>
                        <a:lumOff val="40000"/>
                      </a:schemeClr>
                    </a:solidFill>
                  </a:tcP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6.226</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16.546.528,24</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10007"/>
                  </a:ext>
                </a:extLst>
              </a:tr>
              <a:tr h="694178">
                <a:tc>
                  <a:txBody>
                    <a:bodyPr/>
                    <a:lstStyle/>
                    <a:p>
                      <a:pPr algn="just">
                        <a:lnSpc>
                          <a:spcPct val="115000"/>
                        </a:lnSpc>
                        <a:spcAft>
                          <a:spcPts val="0"/>
                        </a:spcAft>
                      </a:pPr>
                      <a:r>
                        <a:rPr lang="pt-BR" sz="1100" dirty="0">
                          <a:effectLst/>
                        </a:rPr>
                        <a:t>05 Transplantes de órgãos, tecidos e células</a:t>
                      </a:r>
                      <a:endParaRPr lang="pt-BR" sz="1100" dirty="0">
                        <a:effectLst/>
                        <a:latin typeface="Calibri"/>
                        <a:ea typeface="Times New Roman"/>
                        <a:cs typeface="Times New Roman"/>
                      </a:endParaRPr>
                    </a:p>
                  </a:txBody>
                  <a:tcPr marL="36281" marR="36281"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41</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207.382,20</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31</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172.321,63</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49</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142.673,83</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vMerge="1">
                  <a:txBody>
                    <a:bodyPr/>
                    <a:lstStyle/>
                    <a:p>
                      <a:pPr algn="ctr">
                        <a:lnSpc>
                          <a:spcPct val="115000"/>
                        </a:lnSpc>
                        <a:spcAft>
                          <a:spcPts val="1000"/>
                        </a:spcAft>
                      </a:pPr>
                      <a:endParaRPr lang="pt-BR" sz="1200" dirty="0">
                        <a:effectLst/>
                        <a:latin typeface="Calibri"/>
                        <a:ea typeface="Times New Roman"/>
                        <a:cs typeface="Times New Roman"/>
                      </a:endParaRPr>
                    </a:p>
                  </a:txBody>
                  <a:tcPr marL="36281" marR="36281" marT="0" marB="0" anchor="ctr">
                    <a:solidFill>
                      <a:schemeClr val="accent3">
                        <a:lumMod val="60000"/>
                        <a:lumOff val="40000"/>
                      </a:schemeClr>
                    </a:solidFill>
                  </a:tcP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121</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522.377,66</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10008"/>
                  </a:ext>
                </a:extLst>
              </a:tr>
              <a:tr h="231394">
                <a:tc>
                  <a:txBody>
                    <a:bodyPr/>
                    <a:lstStyle/>
                    <a:p>
                      <a:pPr algn="r">
                        <a:lnSpc>
                          <a:spcPct val="115000"/>
                        </a:lnSpc>
                        <a:spcAft>
                          <a:spcPts val="0"/>
                        </a:spcAft>
                      </a:pPr>
                      <a:r>
                        <a:rPr lang="pt-BR" sz="1100" dirty="0">
                          <a:effectLst/>
                        </a:rPr>
                        <a:t>Total</a:t>
                      </a:r>
                      <a:endParaRPr lang="pt-BR" sz="1100" dirty="0">
                        <a:effectLst/>
                        <a:latin typeface="Calibri"/>
                        <a:ea typeface="Times New Roman"/>
                        <a:cs typeface="Times New Roman"/>
                      </a:endParaRPr>
                    </a:p>
                  </a:txBody>
                  <a:tcPr marL="36281" marR="36281"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4.544</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9.435.376,15</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4.637</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9.929.098,18</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3.961</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8.583.520,53</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vMerge="1">
                  <a:txBody>
                    <a:bodyPr/>
                    <a:lstStyle/>
                    <a:p>
                      <a:pPr algn="ctr">
                        <a:lnSpc>
                          <a:spcPct val="115000"/>
                        </a:lnSpc>
                        <a:spcAft>
                          <a:spcPts val="1000"/>
                        </a:spcAft>
                      </a:pPr>
                      <a:endParaRPr lang="pt-BR" sz="1200" dirty="0">
                        <a:effectLst/>
                        <a:latin typeface="Calibri"/>
                        <a:ea typeface="Times New Roman"/>
                        <a:cs typeface="Times New Roman"/>
                      </a:endParaRPr>
                    </a:p>
                  </a:txBody>
                  <a:tcPr marL="36281" marR="36281" marT="0" marB="0" anchor="ctr">
                    <a:solidFill>
                      <a:schemeClr val="accent3">
                        <a:lumMod val="60000"/>
                        <a:lumOff val="40000"/>
                      </a:schemeClr>
                    </a:solidFill>
                  </a:tcP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13.142</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27.947.994,86</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10009"/>
                  </a:ext>
                </a:extLst>
              </a:tr>
              <a:tr h="228649">
                <a:tc gridSpan="10">
                  <a:txBody>
                    <a:bodyPr/>
                    <a:lstStyle/>
                    <a:p>
                      <a:pPr>
                        <a:lnSpc>
                          <a:spcPct val="115000"/>
                        </a:lnSpc>
                        <a:spcAft>
                          <a:spcPts val="0"/>
                        </a:spcAft>
                      </a:pPr>
                      <a:r>
                        <a:rPr lang="pt-BR" sz="800" dirty="0">
                          <a:effectLst/>
                        </a:rPr>
                        <a:t>Fonte: </a:t>
                      </a:r>
                      <a:r>
                        <a:rPr lang="pt-BR" sz="800" dirty="0" smtClean="0">
                          <a:effectLst/>
                        </a:rPr>
                        <a:t>DATASUS/SIH-MS/SUPRIS/GCA</a:t>
                      </a:r>
                      <a:r>
                        <a:rPr lang="pt-BR" sz="800" dirty="0">
                          <a:effectLst/>
                        </a:rPr>
                        <a:t>, maio </a:t>
                      </a:r>
                      <a:r>
                        <a:rPr lang="pt-BR" sz="800" dirty="0" smtClean="0">
                          <a:effectLst/>
                        </a:rPr>
                        <a:t>2019.</a:t>
                      </a:r>
                      <a:endParaRPr lang="pt-BR" sz="800" dirty="0">
                        <a:effectLst/>
                        <a:latin typeface="Calibri"/>
                        <a:ea typeface="Times New Roman"/>
                        <a:cs typeface="Times New Roman"/>
                      </a:endParaRPr>
                    </a:p>
                  </a:txBody>
                  <a:tcPr marL="36281" marR="36281" marT="0" marB="0" anchor="ctr">
                    <a:solidFill>
                      <a:schemeClr val="accent3">
                        <a:lumMod val="60000"/>
                        <a:lumOff val="40000"/>
                      </a:schemeClr>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10"/>
                  </a:ext>
                </a:extLst>
              </a:tr>
              <a:tr h="593450">
                <a:tc gridSpan="10">
                  <a:txBody>
                    <a:bodyPr/>
                    <a:lstStyle/>
                    <a:p>
                      <a:pPr algn="just">
                        <a:lnSpc>
                          <a:spcPct val="115000"/>
                        </a:lnSpc>
                        <a:spcAft>
                          <a:spcPts val="0"/>
                        </a:spcAft>
                      </a:pPr>
                      <a:r>
                        <a:rPr lang="pt-BR" sz="800" b="1" dirty="0">
                          <a:effectLst/>
                          <a:latin typeface="Arial" pitchFamily="34" charset="0"/>
                          <a:cs typeface="Arial" pitchFamily="34" charset="0"/>
                        </a:rPr>
                        <a:t>Metodologia: </a:t>
                      </a:r>
                      <a:r>
                        <a:rPr lang="pt-BR" sz="800" b="0" dirty="0">
                          <a:effectLst/>
                          <a:latin typeface="Arial" pitchFamily="34" charset="0"/>
                          <a:cs typeface="Arial" pitchFamily="34" charset="0"/>
                        </a:rPr>
                        <a:t>Foram elencados no tabulador – Tabwin os arquivos dos dados do Sistema de Informação </a:t>
                      </a:r>
                      <a:r>
                        <a:rPr lang="pt-BR" sz="800" b="0" dirty="0" smtClean="0">
                          <a:effectLst/>
                          <a:latin typeface="Arial" pitchFamily="34" charset="0"/>
                          <a:cs typeface="Arial" pitchFamily="34" charset="0"/>
                        </a:rPr>
                        <a:t>Hospitalar </a:t>
                      </a:r>
                      <a:r>
                        <a:rPr lang="pt-BR" sz="800" b="0" dirty="0">
                          <a:effectLst/>
                          <a:latin typeface="Arial" pitchFamily="34" charset="0"/>
                          <a:cs typeface="Arial" pitchFamily="34" charset="0"/>
                        </a:rPr>
                        <a:t>– </a:t>
                      </a:r>
                      <a:r>
                        <a:rPr lang="pt-BR" sz="800" b="0" dirty="0" smtClean="0">
                          <a:effectLst/>
                          <a:latin typeface="Arial" pitchFamily="34" charset="0"/>
                          <a:cs typeface="Arial" pitchFamily="34" charset="0"/>
                        </a:rPr>
                        <a:t>SIH </a:t>
                      </a:r>
                      <a:r>
                        <a:rPr lang="pt-BR" sz="800" b="0" dirty="0">
                          <a:effectLst/>
                          <a:latin typeface="Arial" pitchFamily="34" charset="0"/>
                          <a:cs typeface="Arial" pitchFamily="34" charset="0"/>
                        </a:rPr>
                        <a:t>do Ministério da </a:t>
                      </a:r>
                      <a:r>
                        <a:rPr lang="pt-BR" sz="800" b="0" dirty="0" smtClean="0">
                          <a:effectLst/>
                          <a:latin typeface="Arial" pitchFamily="34" charset="0"/>
                          <a:cs typeface="Arial" pitchFamily="34" charset="0"/>
                        </a:rPr>
                        <a:t>Saúde da base de dados do Estado de Mato Grosso do Sul, </a:t>
                      </a:r>
                      <a:r>
                        <a:rPr lang="pt-BR" sz="800" b="0" dirty="0">
                          <a:effectLst/>
                          <a:latin typeface="Arial" pitchFamily="34" charset="0"/>
                          <a:cs typeface="Arial" pitchFamily="34" charset="0"/>
                        </a:rPr>
                        <a:t>referentes aos meses de </a:t>
                      </a:r>
                      <a:r>
                        <a:rPr lang="pt-BR" sz="800" b="1" dirty="0" smtClean="0">
                          <a:effectLst/>
                          <a:latin typeface="Arial" pitchFamily="34" charset="0"/>
                          <a:cs typeface="Arial" pitchFamily="34" charset="0"/>
                        </a:rPr>
                        <a:t>JANEIRO, FEVEREIRO E MARÇO</a:t>
                      </a:r>
                      <a:r>
                        <a:rPr lang="pt-BR" sz="800" b="0" dirty="0" smtClean="0">
                          <a:effectLst/>
                          <a:latin typeface="Arial" pitchFamily="34" charset="0"/>
                          <a:cs typeface="Arial" pitchFamily="34" charset="0"/>
                        </a:rPr>
                        <a:t> </a:t>
                      </a:r>
                      <a:r>
                        <a:rPr lang="pt-BR" sz="800" b="0" dirty="0">
                          <a:effectLst/>
                          <a:latin typeface="Arial" pitchFamily="34" charset="0"/>
                          <a:cs typeface="Arial" pitchFamily="34" charset="0"/>
                        </a:rPr>
                        <a:t>de </a:t>
                      </a:r>
                      <a:r>
                        <a:rPr lang="pt-BR" sz="800" b="0" dirty="0" smtClean="0">
                          <a:effectLst/>
                          <a:latin typeface="Arial" pitchFamily="34" charset="0"/>
                          <a:cs typeface="Arial" pitchFamily="34" charset="0"/>
                        </a:rPr>
                        <a:t>2019 </a:t>
                      </a:r>
                      <a:r>
                        <a:rPr lang="pt-BR" sz="800" b="0" dirty="0">
                          <a:effectLst/>
                          <a:latin typeface="Arial" pitchFamily="34" charset="0"/>
                          <a:cs typeface="Arial" pitchFamily="34" charset="0"/>
                        </a:rPr>
                        <a:t>de todos os estabelecimentos credenciados ao Sistema Único de Saúde – SUS no Município de Campo Grande sob gestão municipal e </a:t>
                      </a:r>
                      <a:r>
                        <a:rPr lang="pt-BR" sz="800" b="0" dirty="0" smtClean="0">
                          <a:effectLst/>
                          <a:latin typeface="Arial" pitchFamily="34" charset="0"/>
                          <a:cs typeface="Arial" pitchFamily="34" charset="0"/>
                        </a:rPr>
                        <a:t>extraída a quantidade e </a:t>
                      </a:r>
                      <a:r>
                        <a:rPr lang="pt-BR" sz="800" b="0" dirty="0">
                          <a:effectLst/>
                          <a:latin typeface="Arial" pitchFamily="34" charset="0"/>
                          <a:cs typeface="Arial" pitchFamily="34" charset="0"/>
                        </a:rPr>
                        <a:t>o valor </a:t>
                      </a:r>
                      <a:r>
                        <a:rPr lang="pt-BR" sz="800" b="0" dirty="0" smtClean="0">
                          <a:effectLst/>
                          <a:latin typeface="Arial" pitchFamily="34" charset="0"/>
                          <a:cs typeface="Arial" pitchFamily="34" charset="0"/>
                        </a:rPr>
                        <a:t>aprovados </a:t>
                      </a:r>
                      <a:r>
                        <a:rPr lang="pt-BR" sz="800" b="0" dirty="0">
                          <a:effectLst/>
                          <a:latin typeface="Arial" pitchFamily="34" charset="0"/>
                          <a:cs typeface="Arial" pitchFamily="34" charset="0"/>
                        </a:rPr>
                        <a:t>da produção da Urgência e Emergência por grupos de procedimentos da tabela SUS, </a:t>
                      </a:r>
                      <a:r>
                        <a:rPr lang="pt-BR" sz="800" b="0" dirty="0" smtClean="0">
                          <a:effectLst/>
                          <a:latin typeface="Arial" pitchFamily="34" charset="0"/>
                          <a:cs typeface="Arial" pitchFamily="34" charset="0"/>
                        </a:rPr>
                        <a:t>processados </a:t>
                      </a:r>
                      <a:r>
                        <a:rPr lang="pt-BR" sz="800" b="0" dirty="0">
                          <a:effectLst/>
                          <a:latin typeface="Arial" pitchFamily="34" charset="0"/>
                          <a:cs typeface="Arial" pitchFamily="34" charset="0"/>
                        </a:rPr>
                        <a:t>nos referidos meses de </a:t>
                      </a:r>
                      <a:r>
                        <a:rPr lang="pt-BR" sz="800" b="0" dirty="0" smtClean="0">
                          <a:effectLst/>
                          <a:latin typeface="Arial" pitchFamily="34" charset="0"/>
                          <a:cs typeface="Arial" pitchFamily="34" charset="0"/>
                        </a:rPr>
                        <a:t>2019.</a:t>
                      </a:r>
                      <a:endParaRPr lang="pt-BR" sz="800" b="0" dirty="0">
                        <a:effectLst/>
                        <a:latin typeface="Arial" pitchFamily="34" charset="0"/>
                        <a:cs typeface="Arial" pitchFamily="34" charset="0"/>
                      </a:endParaRPr>
                    </a:p>
                  </a:txBody>
                  <a:tcPr marL="36281" marR="36281" marT="0"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31952478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04813"/>
            <a:ext cx="9144000"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pic>
        <p:nvPicPr>
          <p:cNvPr id="14341" name="Picture 3"/>
          <p:cNvPicPr>
            <a:picLocks noChangeAspect="1" noChangeArrowheads="1"/>
          </p:cNvPicPr>
          <p:nvPr/>
        </p:nvPicPr>
        <p:blipFill>
          <a:blip r:embed="rId2" cstate="print">
            <a:lum bright="2000" contrast="-4000"/>
          </a:blip>
          <a:srcRect/>
          <a:stretch>
            <a:fillRect/>
          </a:stretch>
        </p:blipFill>
        <p:spPr bwMode="auto">
          <a:xfrm>
            <a:off x="250825" y="346075"/>
            <a:ext cx="2624138" cy="620712"/>
          </a:xfrm>
          <a:prstGeom prst="rect">
            <a:avLst/>
          </a:prstGeom>
          <a:noFill/>
          <a:ln w="9525">
            <a:noFill/>
            <a:miter lim="800000"/>
            <a:headEnd/>
            <a:tailEnd/>
          </a:ln>
        </p:spPr>
      </p:pic>
      <p:graphicFrame>
        <p:nvGraphicFramePr>
          <p:cNvPr id="10" name="Diagrama 9"/>
          <p:cNvGraphicFramePr/>
          <p:nvPr>
            <p:extLst>
              <p:ext uri="{D42A27DB-BD31-4B8C-83A1-F6EECF244321}">
                <p14:modId xmlns:p14="http://schemas.microsoft.com/office/powerpoint/2010/main" val="1358133457"/>
              </p:ext>
            </p:extLst>
          </p:nvPr>
        </p:nvGraphicFramePr>
        <p:xfrm>
          <a:off x="395536" y="908720"/>
          <a:ext cx="8352928" cy="568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CaixaDeTexto 7"/>
          <p:cNvSpPr txBox="1">
            <a:spLocks noChangeArrowheads="1"/>
          </p:cNvSpPr>
          <p:nvPr/>
        </p:nvSpPr>
        <p:spPr bwMode="auto">
          <a:xfrm>
            <a:off x="3203575" y="566737"/>
            <a:ext cx="5760914"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3"/>
          <p:cNvPicPr>
            <a:picLocks noChangeAspect="1" noChangeArrowheads="1"/>
          </p:cNvPicPr>
          <p:nvPr/>
        </p:nvPicPr>
        <p:blipFill>
          <a:blip r:embed="rId2" cstate="print">
            <a:lum bright="2000" contrast="-4000"/>
          </a:blip>
          <a:srcRect/>
          <a:stretch>
            <a:fillRect/>
          </a:stretch>
        </p:blipFill>
        <p:spPr bwMode="auto">
          <a:xfrm>
            <a:off x="271369" y="98805"/>
            <a:ext cx="2624138" cy="620712"/>
          </a:xfrm>
          <a:prstGeom prst="rect">
            <a:avLst/>
          </a:prstGeom>
          <a:noFill/>
          <a:ln w="9525">
            <a:noFill/>
            <a:miter lim="800000"/>
            <a:headEnd/>
            <a:tailEnd/>
          </a:ln>
        </p:spPr>
      </p:pic>
      <p:sp>
        <p:nvSpPr>
          <p:cNvPr id="5" name="CaixaDeTexto 4"/>
          <p:cNvSpPr txBox="1">
            <a:spLocks noChangeArrowheads="1"/>
          </p:cNvSpPr>
          <p:nvPr/>
        </p:nvSpPr>
        <p:spPr bwMode="auto">
          <a:xfrm>
            <a:off x="3202665" y="319467"/>
            <a:ext cx="5761824"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2317263860"/>
              </p:ext>
            </p:extLst>
          </p:nvPr>
        </p:nvGraphicFramePr>
        <p:xfrm>
          <a:off x="250825" y="980727"/>
          <a:ext cx="8641654" cy="5616624"/>
        </p:xfrm>
        <a:graphic>
          <a:graphicData uri="http://schemas.openxmlformats.org/drawingml/2006/table">
            <a:tbl>
              <a:tblPr firstRow="1" firstCol="1" bandRow="1">
                <a:tableStyleId>{0505E3EF-67EA-436B-97B2-0124C06EBD24}</a:tableStyleId>
              </a:tblPr>
              <a:tblGrid>
                <a:gridCol w="1134202">
                  <a:extLst>
                    <a:ext uri="{9D8B030D-6E8A-4147-A177-3AD203B41FA5}">
                      <a16:colId xmlns="" xmlns:a16="http://schemas.microsoft.com/office/drawing/2014/main" val="20000"/>
                    </a:ext>
                  </a:extLst>
                </a:gridCol>
                <a:gridCol w="751968">
                  <a:extLst>
                    <a:ext uri="{9D8B030D-6E8A-4147-A177-3AD203B41FA5}">
                      <a16:colId xmlns="" xmlns:a16="http://schemas.microsoft.com/office/drawing/2014/main" val="20001"/>
                    </a:ext>
                  </a:extLst>
                </a:gridCol>
                <a:gridCol w="726198">
                  <a:extLst>
                    <a:ext uri="{9D8B030D-6E8A-4147-A177-3AD203B41FA5}">
                      <a16:colId xmlns="" xmlns:a16="http://schemas.microsoft.com/office/drawing/2014/main" val="20002"/>
                    </a:ext>
                  </a:extLst>
                </a:gridCol>
                <a:gridCol w="726198">
                  <a:extLst>
                    <a:ext uri="{9D8B030D-6E8A-4147-A177-3AD203B41FA5}">
                      <a16:colId xmlns="" xmlns:a16="http://schemas.microsoft.com/office/drawing/2014/main" val="20003"/>
                    </a:ext>
                  </a:extLst>
                </a:gridCol>
                <a:gridCol w="895788">
                  <a:extLst>
                    <a:ext uri="{9D8B030D-6E8A-4147-A177-3AD203B41FA5}">
                      <a16:colId xmlns="" xmlns:a16="http://schemas.microsoft.com/office/drawing/2014/main" val="20004"/>
                    </a:ext>
                  </a:extLst>
                </a:gridCol>
                <a:gridCol w="982974">
                  <a:extLst>
                    <a:ext uri="{9D8B030D-6E8A-4147-A177-3AD203B41FA5}">
                      <a16:colId xmlns="" xmlns:a16="http://schemas.microsoft.com/office/drawing/2014/main" val="20005"/>
                    </a:ext>
                  </a:extLst>
                </a:gridCol>
                <a:gridCol w="907361">
                  <a:extLst>
                    <a:ext uri="{9D8B030D-6E8A-4147-A177-3AD203B41FA5}">
                      <a16:colId xmlns="" xmlns:a16="http://schemas.microsoft.com/office/drawing/2014/main" val="20006"/>
                    </a:ext>
                  </a:extLst>
                </a:gridCol>
                <a:gridCol w="680521">
                  <a:extLst>
                    <a:ext uri="{9D8B030D-6E8A-4147-A177-3AD203B41FA5}">
                      <a16:colId xmlns="" xmlns:a16="http://schemas.microsoft.com/office/drawing/2014/main" val="20007"/>
                    </a:ext>
                  </a:extLst>
                </a:gridCol>
                <a:gridCol w="982974">
                  <a:extLst>
                    <a:ext uri="{9D8B030D-6E8A-4147-A177-3AD203B41FA5}">
                      <a16:colId xmlns="" xmlns:a16="http://schemas.microsoft.com/office/drawing/2014/main" val="20008"/>
                    </a:ext>
                  </a:extLst>
                </a:gridCol>
                <a:gridCol w="853470">
                  <a:extLst>
                    <a:ext uri="{9D8B030D-6E8A-4147-A177-3AD203B41FA5}">
                      <a16:colId xmlns="" xmlns:a16="http://schemas.microsoft.com/office/drawing/2014/main" val="20009"/>
                    </a:ext>
                  </a:extLst>
                </a:gridCol>
              </a:tblGrid>
              <a:tr h="403005">
                <a:tc gridSpan="10">
                  <a:txBody>
                    <a:bodyPr/>
                    <a:lstStyle/>
                    <a:p>
                      <a:pPr algn="ctr">
                        <a:lnSpc>
                          <a:spcPct val="115000"/>
                        </a:lnSpc>
                        <a:spcAft>
                          <a:spcPts val="0"/>
                        </a:spcAft>
                      </a:pPr>
                      <a:r>
                        <a:rPr lang="pt-BR" sz="2000" dirty="0">
                          <a:solidFill>
                            <a:schemeClr val="bg1"/>
                          </a:solidFill>
                          <a:effectLst/>
                        </a:rPr>
                        <a:t>PRODUÇÃO DE ATENÇÃO PSICOSSOCIAL POR FORMA DE ORGANIZAÇÃO</a:t>
                      </a:r>
                      <a:endParaRPr lang="pt-BR" sz="1400" dirty="0">
                        <a:solidFill>
                          <a:schemeClr val="bg1"/>
                        </a:solidFill>
                        <a:effectLst/>
                        <a:latin typeface="Calibri"/>
                        <a:ea typeface="Times New Roman"/>
                        <a:cs typeface="Times New Roman"/>
                      </a:endParaRPr>
                    </a:p>
                  </a:txBody>
                  <a:tcPr marL="36299" marR="36299" marT="0" marB="0" anchor="b">
                    <a:solidFill>
                      <a:schemeClr val="accent3">
                        <a:lumMod val="75000"/>
                      </a:schemeClr>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1008234">
                <a:tc>
                  <a:txBody>
                    <a:bodyPr/>
                    <a:lstStyle/>
                    <a:p>
                      <a:pPr algn="ctr">
                        <a:lnSpc>
                          <a:spcPct val="115000"/>
                        </a:lnSpc>
                        <a:spcAft>
                          <a:spcPts val="0"/>
                        </a:spcAft>
                      </a:pPr>
                      <a:r>
                        <a:rPr lang="pt-BR" sz="1400" dirty="0">
                          <a:effectLst/>
                        </a:rPr>
                        <a:t>Forma Organização (</a:t>
                      </a:r>
                      <a:r>
                        <a:rPr lang="pt-BR" sz="1400" dirty="0" smtClean="0">
                          <a:effectLst/>
                        </a:rPr>
                        <a:t>03.01.08 e </a:t>
                      </a:r>
                      <a:r>
                        <a:rPr lang="pt-BR" sz="1400" dirty="0">
                          <a:effectLst/>
                        </a:rPr>
                        <a:t>03.03.17)</a:t>
                      </a:r>
                      <a:endParaRPr lang="pt-BR" sz="1400" dirty="0">
                        <a:effectLst/>
                        <a:latin typeface="Calibri"/>
                        <a:ea typeface="Times New Roman"/>
                        <a:cs typeface="Times New Roman"/>
                      </a:endParaRPr>
                    </a:p>
                  </a:txBody>
                  <a:tcPr marL="36299" marR="36299" marT="0" marB="0" anchor="b">
                    <a:solidFill>
                      <a:schemeClr val="accent3">
                        <a:lumMod val="75000"/>
                      </a:schemeClr>
                    </a:solidFill>
                  </a:tcPr>
                </a:tc>
                <a:tc gridSpan="9">
                  <a:txBody>
                    <a:bodyPr/>
                    <a:lstStyle/>
                    <a:p>
                      <a:pPr algn="ctr">
                        <a:lnSpc>
                          <a:spcPct val="115000"/>
                        </a:lnSpc>
                        <a:spcAft>
                          <a:spcPts val="0"/>
                        </a:spcAft>
                      </a:pPr>
                      <a:r>
                        <a:rPr lang="pt-BR" sz="2000" b="1" dirty="0">
                          <a:effectLst/>
                        </a:rPr>
                        <a:t>SISTEMA DE INFORMAÇÃO AMBULATORIAL</a:t>
                      </a:r>
                      <a:endParaRPr lang="pt-BR" sz="1400" b="1" dirty="0">
                        <a:effectLst/>
                        <a:latin typeface="Calibri"/>
                        <a:ea typeface="Times New Roman"/>
                        <a:cs typeface="Times New Roman"/>
                      </a:endParaRPr>
                    </a:p>
                  </a:txBody>
                  <a:tcPr marL="36299" marR="36299" marT="0" marB="0" anchor="ctr">
                    <a:solidFill>
                      <a:schemeClr val="accent3">
                        <a:lumMod val="75000"/>
                      </a:schemeClr>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1"/>
                  </a:ext>
                </a:extLst>
              </a:tr>
              <a:tr h="324075">
                <a:tc rowSpan="2">
                  <a:txBody>
                    <a:bodyPr/>
                    <a:lstStyle/>
                    <a:p>
                      <a:pPr algn="ctr">
                        <a:lnSpc>
                          <a:spcPct val="115000"/>
                        </a:lnSpc>
                        <a:spcAft>
                          <a:spcPts val="0"/>
                        </a:spcAft>
                      </a:pPr>
                      <a:r>
                        <a:rPr lang="pt-BR" sz="1400" dirty="0">
                          <a:effectLst/>
                        </a:rPr>
                        <a:t>Forma </a:t>
                      </a:r>
                      <a:br>
                        <a:rPr lang="pt-BR" sz="1400" dirty="0">
                          <a:effectLst/>
                        </a:rPr>
                      </a:br>
                      <a:r>
                        <a:rPr lang="pt-BR" sz="1400" dirty="0">
                          <a:effectLst/>
                        </a:rPr>
                        <a:t>Organização</a:t>
                      </a:r>
                      <a:endParaRPr lang="pt-BR" sz="1400" dirty="0">
                        <a:effectLst/>
                        <a:latin typeface="Calibri"/>
                        <a:ea typeface="Times New Roman"/>
                        <a:cs typeface="Times New Roman"/>
                      </a:endParaRPr>
                    </a:p>
                  </a:txBody>
                  <a:tcPr marL="36299" marR="36299" marT="0" marB="0" anchor="ctr">
                    <a:solidFill>
                      <a:schemeClr val="accent3">
                        <a:lumMod val="75000"/>
                      </a:schemeClr>
                    </a:solidFill>
                  </a:tcPr>
                </a:tc>
                <a:tc gridSpan="2">
                  <a:txBody>
                    <a:bodyPr/>
                    <a:lstStyle/>
                    <a:p>
                      <a:pPr algn="ctr">
                        <a:lnSpc>
                          <a:spcPct val="115000"/>
                        </a:lnSpc>
                        <a:spcAft>
                          <a:spcPts val="0"/>
                        </a:spcAft>
                      </a:pPr>
                      <a:r>
                        <a:rPr lang="pt-BR" sz="1800" b="1" dirty="0">
                          <a:effectLst/>
                        </a:rPr>
                        <a:t>Janeiro</a:t>
                      </a:r>
                      <a:endParaRPr lang="pt-BR" sz="1800" b="1" dirty="0">
                        <a:effectLst/>
                        <a:latin typeface="Calibri"/>
                        <a:ea typeface="Times New Roman"/>
                        <a:cs typeface="Times New Roman"/>
                      </a:endParaRPr>
                    </a:p>
                  </a:txBody>
                  <a:tcPr marL="36299" marR="36299" marT="0" marB="0" anchor="ctr">
                    <a:solidFill>
                      <a:schemeClr val="accent3">
                        <a:lumMod val="75000"/>
                      </a:schemeClr>
                    </a:solidFill>
                  </a:tcPr>
                </a:tc>
                <a:tc hMerge="1">
                  <a:txBody>
                    <a:bodyPr/>
                    <a:lstStyle/>
                    <a:p>
                      <a:endParaRPr lang="pt-BR"/>
                    </a:p>
                  </a:txBody>
                  <a:tcPr/>
                </a:tc>
                <a:tc gridSpan="2">
                  <a:txBody>
                    <a:bodyPr/>
                    <a:lstStyle/>
                    <a:p>
                      <a:pPr algn="ctr">
                        <a:lnSpc>
                          <a:spcPct val="115000"/>
                        </a:lnSpc>
                        <a:spcAft>
                          <a:spcPts val="0"/>
                        </a:spcAft>
                      </a:pPr>
                      <a:r>
                        <a:rPr lang="pt-BR" sz="1800" b="1" dirty="0">
                          <a:effectLst/>
                        </a:rPr>
                        <a:t>Fevereiro</a:t>
                      </a:r>
                      <a:endParaRPr lang="pt-BR" sz="1800" b="1" dirty="0">
                        <a:effectLst/>
                        <a:latin typeface="Calibri"/>
                        <a:ea typeface="Times New Roman"/>
                        <a:cs typeface="Times New Roman"/>
                      </a:endParaRPr>
                    </a:p>
                  </a:txBody>
                  <a:tcPr marL="36299" marR="36299" marT="0" marB="0" anchor="ctr">
                    <a:solidFill>
                      <a:schemeClr val="accent3">
                        <a:lumMod val="75000"/>
                      </a:schemeClr>
                    </a:solidFill>
                  </a:tcPr>
                </a:tc>
                <a:tc hMerge="1">
                  <a:txBody>
                    <a:bodyPr/>
                    <a:lstStyle/>
                    <a:p>
                      <a:endParaRPr lang="pt-BR"/>
                    </a:p>
                  </a:txBody>
                  <a:tcPr/>
                </a:tc>
                <a:tc gridSpan="2">
                  <a:txBody>
                    <a:bodyPr/>
                    <a:lstStyle/>
                    <a:p>
                      <a:pPr algn="ctr">
                        <a:lnSpc>
                          <a:spcPct val="115000"/>
                        </a:lnSpc>
                        <a:spcAft>
                          <a:spcPts val="0"/>
                        </a:spcAft>
                      </a:pPr>
                      <a:r>
                        <a:rPr lang="pt-BR" sz="1800" b="1" dirty="0">
                          <a:effectLst/>
                        </a:rPr>
                        <a:t>Março</a:t>
                      </a:r>
                      <a:endParaRPr lang="pt-BR" sz="1800" b="1" dirty="0">
                        <a:effectLst/>
                        <a:latin typeface="Calibri"/>
                        <a:ea typeface="Times New Roman"/>
                        <a:cs typeface="Times New Roman"/>
                      </a:endParaRPr>
                    </a:p>
                  </a:txBody>
                  <a:tcPr marL="36299" marR="36299" marT="0" marB="0" anchor="ctr">
                    <a:solidFill>
                      <a:schemeClr val="accent3">
                        <a:lumMod val="75000"/>
                      </a:schemeClr>
                    </a:solidFill>
                  </a:tcPr>
                </a:tc>
                <a:tc hMerge="1">
                  <a:txBody>
                    <a:bodyPr/>
                    <a:lstStyle/>
                    <a:p>
                      <a:endParaRPr lang="pt-BR"/>
                    </a:p>
                  </a:txBody>
                  <a:tcPr/>
                </a:tc>
                <a:tc rowSpan="2">
                  <a:txBody>
                    <a:bodyPr/>
                    <a:lstStyle/>
                    <a:p>
                      <a:pPr algn="ctr">
                        <a:lnSpc>
                          <a:spcPct val="115000"/>
                        </a:lnSpc>
                        <a:spcAft>
                          <a:spcPts val="0"/>
                        </a:spcAft>
                      </a:pPr>
                      <a:r>
                        <a:rPr lang="pt-BR" sz="1800" b="1" dirty="0">
                          <a:effectLst/>
                        </a:rPr>
                        <a:t>Abril</a:t>
                      </a:r>
                      <a:endParaRPr lang="pt-BR" sz="1800" b="1" dirty="0">
                        <a:effectLst/>
                        <a:latin typeface="Calibri"/>
                        <a:ea typeface="Times New Roman"/>
                        <a:cs typeface="Times New Roman"/>
                      </a:endParaRPr>
                    </a:p>
                  </a:txBody>
                  <a:tcPr marL="36299" marR="36299" marT="0" marB="0" anchor="ctr">
                    <a:solidFill>
                      <a:schemeClr val="accent3">
                        <a:lumMod val="75000"/>
                      </a:schemeClr>
                    </a:solidFill>
                  </a:tcPr>
                </a:tc>
                <a:tc gridSpan="2">
                  <a:txBody>
                    <a:bodyPr/>
                    <a:lstStyle/>
                    <a:p>
                      <a:pPr algn="ctr">
                        <a:lnSpc>
                          <a:spcPct val="115000"/>
                        </a:lnSpc>
                        <a:spcAft>
                          <a:spcPts val="0"/>
                        </a:spcAft>
                      </a:pPr>
                      <a:r>
                        <a:rPr lang="pt-BR" sz="1800" b="1" dirty="0">
                          <a:effectLst/>
                        </a:rPr>
                        <a:t>Total</a:t>
                      </a:r>
                      <a:endParaRPr lang="pt-BR" sz="1800" b="1" dirty="0">
                        <a:effectLst/>
                        <a:latin typeface="Calibri"/>
                        <a:ea typeface="Times New Roman"/>
                        <a:cs typeface="Times New Roman"/>
                      </a:endParaRPr>
                    </a:p>
                  </a:txBody>
                  <a:tcPr marL="36299" marR="36299" marT="0" marB="0" anchor="ctr">
                    <a:solidFill>
                      <a:schemeClr val="accent3">
                        <a:lumMod val="75000"/>
                      </a:schemeClr>
                    </a:solidFill>
                  </a:tcPr>
                </a:tc>
                <a:tc hMerge="1">
                  <a:txBody>
                    <a:bodyPr/>
                    <a:lstStyle/>
                    <a:p>
                      <a:endParaRPr lang="pt-BR"/>
                    </a:p>
                  </a:txBody>
                  <a:tcPr/>
                </a:tc>
                <a:extLst>
                  <a:ext uri="{0D108BD9-81ED-4DB2-BD59-A6C34878D82A}">
                    <a16:rowId xmlns="" xmlns:a16="http://schemas.microsoft.com/office/drawing/2014/main" val="10002"/>
                  </a:ext>
                </a:extLst>
              </a:tr>
              <a:tr h="949941">
                <a:tc vMerge="1">
                  <a:txBody>
                    <a:bodyPr/>
                    <a:lstStyle/>
                    <a:p>
                      <a:endParaRPr lang="pt-BR"/>
                    </a:p>
                  </a:txBody>
                  <a:tcPr/>
                </a:tc>
                <a:tc>
                  <a:txBody>
                    <a:bodyPr/>
                    <a:lstStyle/>
                    <a:p>
                      <a:pPr algn="ctr">
                        <a:lnSpc>
                          <a:spcPct val="115000"/>
                        </a:lnSpc>
                        <a:spcAft>
                          <a:spcPts val="0"/>
                        </a:spcAft>
                      </a:pPr>
                      <a:r>
                        <a:rPr lang="pt-BR" sz="1200" b="1" dirty="0">
                          <a:effectLst/>
                        </a:rPr>
                        <a:t>Quantidade aprovada</a:t>
                      </a:r>
                      <a:endParaRPr lang="pt-BR" sz="1200" b="1" dirty="0">
                        <a:effectLst/>
                        <a:latin typeface="Calibri"/>
                        <a:ea typeface="Times New Roman"/>
                        <a:cs typeface="Times New Roman"/>
                      </a:endParaRPr>
                    </a:p>
                  </a:txBody>
                  <a:tcPr marL="36299" marR="36299" marT="0" marB="0" anchor="ctr"/>
                </a:tc>
                <a:tc>
                  <a:txBody>
                    <a:bodyPr/>
                    <a:lstStyle/>
                    <a:p>
                      <a:pPr algn="ctr">
                        <a:lnSpc>
                          <a:spcPct val="115000"/>
                        </a:lnSpc>
                        <a:spcAft>
                          <a:spcPts val="0"/>
                        </a:spcAft>
                      </a:pPr>
                      <a:r>
                        <a:rPr lang="pt-BR" sz="1200" b="1" dirty="0">
                          <a:effectLst/>
                        </a:rPr>
                        <a:t>Valor </a:t>
                      </a:r>
                      <a:br>
                        <a:rPr lang="pt-BR" sz="1200" b="1" dirty="0">
                          <a:effectLst/>
                        </a:rPr>
                      </a:br>
                      <a:r>
                        <a:rPr lang="pt-BR" sz="1200" b="1" dirty="0">
                          <a:effectLst/>
                        </a:rPr>
                        <a:t>Aprovado (R$)</a:t>
                      </a:r>
                      <a:endParaRPr lang="pt-BR" sz="1200" b="1" dirty="0">
                        <a:effectLst/>
                        <a:latin typeface="Calibri"/>
                        <a:ea typeface="Times New Roman"/>
                        <a:cs typeface="Times New Roman"/>
                      </a:endParaRPr>
                    </a:p>
                  </a:txBody>
                  <a:tcPr marL="36299" marR="36299" marT="0" marB="0" anchor="ctr"/>
                </a:tc>
                <a:tc>
                  <a:txBody>
                    <a:bodyPr/>
                    <a:lstStyle/>
                    <a:p>
                      <a:pPr algn="ctr">
                        <a:lnSpc>
                          <a:spcPct val="115000"/>
                        </a:lnSpc>
                        <a:spcAft>
                          <a:spcPts val="0"/>
                        </a:spcAft>
                      </a:pPr>
                      <a:r>
                        <a:rPr lang="pt-BR" sz="1200" b="1" dirty="0">
                          <a:effectLst/>
                        </a:rPr>
                        <a:t>Quantidade aprovada</a:t>
                      </a:r>
                      <a:endParaRPr lang="pt-BR" sz="1200" b="1" dirty="0">
                        <a:effectLst/>
                        <a:latin typeface="Calibri"/>
                        <a:ea typeface="Times New Roman"/>
                        <a:cs typeface="Times New Roman"/>
                      </a:endParaRPr>
                    </a:p>
                  </a:txBody>
                  <a:tcPr marL="36299" marR="36299" marT="0" marB="0" anchor="ctr"/>
                </a:tc>
                <a:tc>
                  <a:txBody>
                    <a:bodyPr/>
                    <a:lstStyle/>
                    <a:p>
                      <a:pPr algn="ctr">
                        <a:lnSpc>
                          <a:spcPct val="115000"/>
                        </a:lnSpc>
                        <a:spcAft>
                          <a:spcPts val="0"/>
                        </a:spcAft>
                      </a:pPr>
                      <a:r>
                        <a:rPr lang="pt-BR" sz="1200" b="1" dirty="0">
                          <a:effectLst/>
                        </a:rPr>
                        <a:t>Valor </a:t>
                      </a:r>
                      <a:br>
                        <a:rPr lang="pt-BR" sz="1200" b="1" dirty="0">
                          <a:effectLst/>
                        </a:rPr>
                      </a:br>
                      <a:r>
                        <a:rPr lang="pt-BR" sz="1200" b="1" dirty="0">
                          <a:effectLst/>
                        </a:rPr>
                        <a:t>Aprovado (R$)</a:t>
                      </a:r>
                      <a:endParaRPr lang="pt-BR" sz="1200" b="1" dirty="0">
                        <a:effectLst/>
                        <a:latin typeface="Calibri"/>
                        <a:ea typeface="Times New Roman"/>
                        <a:cs typeface="Times New Roman"/>
                      </a:endParaRPr>
                    </a:p>
                  </a:txBody>
                  <a:tcPr marL="36299" marR="36299" marT="0" marB="0" anchor="ctr"/>
                </a:tc>
                <a:tc>
                  <a:txBody>
                    <a:bodyPr/>
                    <a:lstStyle/>
                    <a:p>
                      <a:pPr algn="ctr">
                        <a:lnSpc>
                          <a:spcPct val="115000"/>
                        </a:lnSpc>
                        <a:spcAft>
                          <a:spcPts val="0"/>
                        </a:spcAft>
                      </a:pPr>
                      <a:r>
                        <a:rPr lang="pt-BR" sz="1200" b="1" dirty="0">
                          <a:effectLst/>
                        </a:rPr>
                        <a:t>Quantidade aprovada</a:t>
                      </a:r>
                      <a:endParaRPr lang="pt-BR" sz="1200" b="1" dirty="0">
                        <a:effectLst/>
                        <a:latin typeface="Calibri"/>
                        <a:ea typeface="Times New Roman"/>
                        <a:cs typeface="Times New Roman"/>
                      </a:endParaRPr>
                    </a:p>
                  </a:txBody>
                  <a:tcPr marL="36299" marR="36299" marT="0" marB="0" anchor="ctr"/>
                </a:tc>
                <a:tc>
                  <a:txBody>
                    <a:bodyPr/>
                    <a:lstStyle/>
                    <a:p>
                      <a:pPr algn="ctr">
                        <a:lnSpc>
                          <a:spcPct val="115000"/>
                        </a:lnSpc>
                        <a:spcAft>
                          <a:spcPts val="0"/>
                        </a:spcAft>
                      </a:pPr>
                      <a:r>
                        <a:rPr lang="pt-BR" sz="1200" b="1" dirty="0">
                          <a:effectLst/>
                        </a:rPr>
                        <a:t>Valor </a:t>
                      </a:r>
                      <a:br>
                        <a:rPr lang="pt-BR" sz="1200" b="1" dirty="0">
                          <a:effectLst/>
                        </a:rPr>
                      </a:br>
                      <a:r>
                        <a:rPr lang="pt-BR" sz="1200" b="1" dirty="0">
                          <a:effectLst/>
                        </a:rPr>
                        <a:t>Aprovado (R$)</a:t>
                      </a:r>
                      <a:endParaRPr lang="pt-BR" sz="1200" b="1" dirty="0">
                        <a:effectLst/>
                        <a:latin typeface="Calibri"/>
                        <a:ea typeface="Times New Roman"/>
                        <a:cs typeface="Times New Roman"/>
                      </a:endParaRPr>
                    </a:p>
                  </a:txBody>
                  <a:tcPr marL="36299" marR="36299" marT="0" marB="0" anchor="ctr"/>
                </a:tc>
                <a:tc vMerge="1">
                  <a:txBody>
                    <a:bodyPr/>
                    <a:lstStyle/>
                    <a:p>
                      <a:endParaRPr lang="pt-BR"/>
                    </a:p>
                  </a:txBody>
                  <a:tcPr/>
                </a:tc>
                <a:tc>
                  <a:txBody>
                    <a:bodyPr/>
                    <a:lstStyle/>
                    <a:p>
                      <a:pPr algn="ctr">
                        <a:lnSpc>
                          <a:spcPct val="115000"/>
                        </a:lnSpc>
                        <a:spcAft>
                          <a:spcPts val="0"/>
                        </a:spcAft>
                      </a:pPr>
                      <a:r>
                        <a:rPr lang="pt-BR" sz="1200" b="1" dirty="0">
                          <a:effectLst/>
                        </a:rPr>
                        <a:t>Quantidade aprovada</a:t>
                      </a:r>
                      <a:endParaRPr lang="pt-BR" sz="1200" b="1" dirty="0">
                        <a:effectLst/>
                        <a:latin typeface="Calibri"/>
                        <a:ea typeface="Times New Roman"/>
                        <a:cs typeface="Times New Roman"/>
                      </a:endParaRPr>
                    </a:p>
                  </a:txBody>
                  <a:tcPr marL="36299" marR="36299" marT="0" marB="0" anchor="ctr"/>
                </a:tc>
                <a:tc>
                  <a:txBody>
                    <a:bodyPr/>
                    <a:lstStyle/>
                    <a:p>
                      <a:pPr algn="ctr">
                        <a:lnSpc>
                          <a:spcPct val="115000"/>
                        </a:lnSpc>
                        <a:spcAft>
                          <a:spcPts val="0"/>
                        </a:spcAft>
                      </a:pPr>
                      <a:r>
                        <a:rPr lang="pt-BR" sz="1200" b="1" dirty="0">
                          <a:effectLst/>
                        </a:rPr>
                        <a:t>Valor </a:t>
                      </a:r>
                      <a:br>
                        <a:rPr lang="pt-BR" sz="1200" b="1" dirty="0">
                          <a:effectLst/>
                        </a:rPr>
                      </a:br>
                      <a:r>
                        <a:rPr lang="pt-BR" sz="1200" b="1" dirty="0">
                          <a:effectLst/>
                        </a:rPr>
                        <a:t>Aprovado (R$)</a:t>
                      </a:r>
                      <a:endParaRPr lang="pt-BR" sz="1200" b="1" dirty="0">
                        <a:effectLst/>
                        <a:latin typeface="Calibri"/>
                        <a:ea typeface="Times New Roman"/>
                        <a:cs typeface="Times New Roman"/>
                      </a:endParaRPr>
                    </a:p>
                  </a:txBody>
                  <a:tcPr marL="36299" marR="36299" marT="0" marB="0" anchor="ctr"/>
                </a:tc>
                <a:extLst>
                  <a:ext uri="{0D108BD9-81ED-4DB2-BD59-A6C34878D82A}">
                    <a16:rowId xmlns="" xmlns:a16="http://schemas.microsoft.com/office/drawing/2014/main" val="10003"/>
                  </a:ext>
                </a:extLst>
              </a:tr>
              <a:tr h="1266589">
                <a:tc>
                  <a:txBody>
                    <a:bodyPr/>
                    <a:lstStyle/>
                    <a:p>
                      <a:pPr algn="ctr">
                        <a:lnSpc>
                          <a:spcPct val="115000"/>
                        </a:lnSpc>
                        <a:spcAft>
                          <a:spcPts val="0"/>
                        </a:spcAft>
                      </a:pPr>
                      <a:r>
                        <a:rPr lang="pt-BR" sz="1200" dirty="0">
                          <a:effectLst/>
                        </a:rPr>
                        <a:t>03.01.08 Atendimento / Acompanhamento psicossocial</a:t>
                      </a:r>
                      <a:endParaRPr lang="pt-BR" sz="1200" dirty="0">
                        <a:effectLst/>
                        <a:latin typeface="Calibri"/>
                        <a:ea typeface="Times New Roman"/>
                        <a:cs typeface="Times New Roman"/>
                      </a:endParaRPr>
                    </a:p>
                  </a:txBody>
                  <a:tcPr marL="36299" marR="36299"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9.665</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1.738,74</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9.902</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2.555,40</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9.996</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2.280,69</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rowSpan="2">
                  <a:txBody>
                    <a:bodyPr/>
                    <a:lstStyle/>
                    <a:p>
                      <a:pPr algn="ctr">
                        <a:lnSpc>
                          <a:spcPct val="115000"/>
                        </a:lnSpc>
                        <a:spcAft>
                          <a:spcPts val="1000"/>
                        </a:spcAft>
                      </a:pPr>
                      <a:r>
                        <a:rPr lang="pt-BR" sz="1200" dirty="0" smtClean="0">
                          <a:effectLst/>
                        </a:rPr>
                        <a:t>-</a:t>
                      </a:r>
                      <a:endParaRPr lang="pt-BR" sz="1200" dirty="0">
                        <a:effectLst/>
                        <a:latin typeface="Calibri"/>
                        <a:ea typeface="Times New Roman"/>
                        <a:cs typeface="Times New Roman"/>
                      </a:endParaRPr>
                    </a:p>
                  </a:txBody>
                  <a:tcPr marL="36299" marR="36299" marT="0" marB="0" anchor="ctr">
                    <a:solidFill>
                      <a:schemeClr val="accent3">
                        <a:lumMod val="60000"/>
                        <a:lumOff val="40000"/>
                      </a:schemeClr>
                    </a:solidFill>
                  </a:tcPr>
                </a:tc>
                <a:tc>
                  <a:txBody>
                    <a:bodyPr/>
                    <a:lstStyle/>
                    <a:p>
                      <a:pPr algn="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29.563</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6.574,83</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10004"/>
                  </a:ext>
                </a:extLst>
              </a:tr>
              <a:tr h="316648">
                <a:tc>
                  <a:txBody>
                    <a:bodyPr/>
                    <a:lstStyle/>
                    <a:p>
                      <a:pPr algn="r">
                        <a:lnSpc>
                          <a:spcPct val="115000"/>
                        </a:lnSpc>
                        <a:spcAft>
                          <a:spcPts val="0"/>
                        </a:spcAft>
                      </a:pPr>
                      <a:r>
                        <a:rPr lang="pt-BR" sz="1200" dirty="0">
                          <a:effectLst/>
                        </a:rPr>
                        <a:t>Total</a:t>
                      </a:r>
                      <a:endParaRPr lang="pt-BR" sz="1200" dirty="0">
                        <a:effectLst/>
                        <a:latin typeface="Calibri"/>
                        <a:ea typeface="Times New Roman"/>
                        <a:cs typeface="Times New Roman"/>
                      </a:endParaRPr>
                    </a:p>
                  </a:txBody>
                  <a:tcPr marL="36299" marR="36299"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9.665</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1.738,74</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9.902</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2.555,40</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9.996</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2.280,69</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vMerge="1">
                  <a:txBody>
                    <a:bodyPr/>
                    <a:lstStyle/>
                    <a:p>
                      <a:pPr algn="ctr">
                        <a:lnSpc>
                          <a:spcPct val="115000"/>
                        </a:lnSpc>
                        <a:spcAft>
                          <a:spcPts val="1000"/>
                        </a:spcAft>
                      </a:pPr>
                      <a:endParaRPr lang="pt-BR" sz="1200" dirty="0">
                        <a:effectLst/>
                        <a:latin typeface="Calibri"/>
                        <a:ea typeface="Times New Roman"/>
                        <a:cs typeface="Times New Roman"/>
                      </a:endParaRPr>
                    </a:p>
                  </a:txBody>
                  <a:tcPr marL="36299" marR="36299" marT="0" marB="0" anchor="ctr">
                    <a:solidFill>
                      <a:schemeClr val="accent3">
                        <a:lumMod val="60000"/>
                        <a:lumOff val="40000"/>
                      </a:schemeClr>
                    </a:solidFill>
                  </a:tcPr>
                </a:tc>
                <a:tc>
                  <a:txBody>
                    <a:bodyPr/>
                    <a:lstStyle/>
                    <a:p>
                      <a:pPr algn="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29.563</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6.574,83</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10005"/>
                  </a:ext>
                </a:extLst>
              </a:tr>
              <a:tr h="312892">
                <a:tc gridSpan="10">
                  <a:txBody>
                    <a:bodyPr/>
                    <a:lstStyle/>
                    <a:p>
                      <a:pPr>
                        <a:lnSpc>
                          <a:spcPct val="115000"/>
                        </a:lnSpc>
                        <a:spcAft>
                          <a:spcPts val="0"/>
                        </a:spcAft>
                      </a:pPr>
                      <a:r>
                        <a:rPr lang="pt-BR" sz="1000" dirty="0">
                          <a:effectLst/>
                        </a:rPr>
                        <a:t>Fonte: </a:t>
                      </a:r>
                      <a:r>
                        <a:rPr lang="pt-BR" sz="1000" dirty="0" smtClean="0">
                          <a:effectLst/>
                        </a:rPr>
                        <a:t>DATASUS/SIA-MS/SUPRIS/GCA</a:t>
                      </a:r>
                      <a:r>
                        <a:rPr lang="pt-BR" sz="1000" dirty="0">
                          <a:effectLst/>
                        </a:rPr>
                        <a:t>, maio </a:t>
                      </a:r>
                      <a:r>
                        <a:rPr lang="pt-BR" sz="1000" dirty="0" smtClean="0">
                          <a:effectLst/>
                        </a:rPr>
                        <a:t>2019</a:t>
                      </a:r>
                      <a:endParaRPr lang="pt-BR" sz="1000" dirty="0">
                        <a:effectLst/>
                        <a:latin typeface="Calibri"/>
                        <a:ea typeface="Times New Roman"/>
                        <a:cs typeface="Times New Roman"/>
                      </a:endParaRPr>
                    </a:p>
                  </a:txBody>
                  <a:tcPr marL="36299" marR="36299" marT="0"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6"/>
                  </a:ext>
                </a:extLst>
              </a:tr>
              <a:tr h="1035240">
                <a:tc gridSpan="10">
                  <a:txBody>
                    <a:bodyPr/>
                    <a:lstStyle/>
                    <a:p>
                      <a:pPr algn="just">
                        <a:lnSpc>
                          <a:spcPct val="115000"/>
                        </a:lnSpc>
                        <a:spcAft>
                          <a:spcPts val="0"/>
                        </a:spcAft>
                      </a:pPr>
                      <a:r>
                        <a:rPr lang="pt-BR" sz="1000" b="1" dirty="0">
                          <a:effectLst/>
                          <a:latin typeface="Arial" pitchFamily="34" charset="0"/>
                          <a:cs typeface="Arial" pitchFamily="34" charset="0"/>
                        </a:rPr>
                        <a:t>Metodologia: </a:t>
                      </a:r>
                      <a:r>
                        <a:rPr lang="pt-BR" sz="1000" b="0" dirty="0">
                          <a:effectLst/>
                          <a:latin typeface="Arial" pitchFamily="34" charset="0"/>
                          <a:cs typeface="Arial" pitchFamily="34" charset="0"/>
                        </a:rPr>
                        <a:t>Foram elencados no tabulador – Tabwin os arquivos dos dados do Sistema de Informação Ambulatorial – SIA do Ministério da </a:t>
                      </a:r>
                      <a:r>
                        <a:rPr lang="pt-BR" sz="1000" b="0" dirty="0" smtClean="0">
                          <a:effectLst/>
                          <a:latin typeface="Arial" pitchFamily="34" charset="0"/>
                          <a:cs typeface="Arial" pitchFamily="34" charset="0"/>
                        </a:rPr>
                        <a:t>Saúde da base de dados do Estado de Mato Grosso do Sul, </a:t>
                      </a:r>
                      <a:r>
                        <a:rPr lang="pt-BR" sz="1000" b="0" dirty="0">
                          <a:effectLst/>
                          <a:latin typeface="Arial" pitchFamily="34" charset="0"/>
                          <a:cs typeface="Arial" pitchFamily="34" charset="0"/>
                        </a:rPr>
                        <a:t>referentes aos meses de </a:t>
                      </a:r>
                      <a:r>
                        <a:rPr lang="pt-BR" sz="1000" b="1" dirty="0" smtClean="0">
                          <a:effectLst/>
                          <a:latin typeface="Arial" pitchFamily="34" charset="0"/>
                          <a:cs typeface="Arial" pitchFamily="34" charset="0"/>
                        </a:rPr>
                        <a:t>JANEIRO, FEVEREIRO E MARÇO </a:t>
                      </a:r>
                      <a:r>
                        <a:rPr lang="pt-BR" sz="1000" b="0" dirty="0" smtClean="0">
                          <a:effectLst/>
                          <a:latin typeface="Arial" pitchFamily="34" charset="0"/>
                          <a:cs typeface="Arial" pitchFamily="34" charset="0"/>
                        </a:rPr>
                        <a:t>de 2019 </a:t>
                      </a:r>
                      <a:r>
                        <a:rPr lang="pt-BR" sz="1000" b="0" dirty="0">
                          <a:effectLst/>
                          <a:latin typeface="Arial" pitchFamily="34" charset="0"/>
                          <a:cs typeface="Arial" pitchFamily="34" charset="0"/>
                        </a:rPr>
                        <a:t>de todos os estabelecimentos credenciados ao Sistema Único de Saúde – SUS no Município de Campo Grande sob gestão municipal e </a:t>
                      </a:r>
                      <a:r>
                        <a:rPr lang="pt-BR" sz="1000" b="0" dirty="0" smtClean="0">
                          <a:effectLst/>
                          <a:latin typeface="Arial" pitchFamily="34" charset="0"/>
                          <a:cs typeface="Arial" pitchFamily="34" charset="0"/>
                        </a:rPr>
                        <a:t>extraída a quantidade e o valor aprovados </a:t>
                      </a:r>
                      <a:r>
                        <a:rPr lang="pt-BR" sz="1000" b="0" dirty="0">
                          <a:effectLst/>
                          <a:latin typeface="Arial" pitchFamily="34" charset="0"/>
                          <a:cs typeface="Arial" pitchFamily="34" charset="0"/>
                        </a:rPr>
                        <a:t>da produção da Atenção Psicossocial por forma de organização de procedimentos da Tabela SUS (03.01.08 e 03.03.17</a:t>
                      </a:r>
                      <a:r>
                        <a:rPr lang="pt-BR" sz="1000" b="0" dirty="0" smtClean="0">
                          <a:effectLst/>
                          <a:latin typeface="Arial" pitchFamily="34" charset="0"/>
                          <a:cs typeface="Arial" pitchFamily="34" charset="0"/>
                        </a:rPr>
                        <a:t>), processados </a:t>
                      </a:r>
                      <a:r>
                        <a:rPr lang="pt-BR" sz="1000" b="0" dirty="0">
                          <a:effectLst/>
                          <a:latin typeface="Arial" pitchFamily="34" charset="0"/>
                          <a:cs typeface="Arial" pitchFamily="34" charset="0"/>
                        </a:rPr>
                        <a:t>nos referidos meses de </a:t>
                      </a:r>
                      <a:r>
                        <a:rPr lang="pt-BR" sz="1000" b="0" dirty="0" smtClean="0">
                          <a:effectLst/>
                          <a:latin typeface="Arial" pitchFamily="34" charset="0"/>
                          <a:cs typeface="Arial" pitchFamily="34" charset="0"/>
                        </a:rPr>
                        <a:t>2019.  </a:t>
                      </a:r>
                      <a:endParaRPr lang="pt-BR" sz="1000" b="0" dirty="0">
                        <a:effectLst/>
                        <a:latin typeface="Arial" pitchFamily="34" charset="0"/>
                        <a:ea typeface="Times New Roman"/>
                        <a:cs typeface="Arial" pitchFamily="34" charset="0"/>
                      </a:endParaRPr>
                    </a:p>
                  </a:txBody>
                  <a:tcPr marL="36299" marR="36299" marT="0"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15543229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2000" contrast="-4000"/>
          </a:blip>
          <a:srcRect/>
          <a:stretch>
            <a:fillRect/>
          </a:stretch>
        </p:blipFill>
        <p:spPr bwMode="auto">
          <a:xfrm>
            <a:off x="107504" y="94457"/>
            <a:ext cx="2624138" cy="620712"/>
          </a:xfrm>
          <a:prstGeom prst="rect">
            <a:avLst/>
          </a:prstGeom>
          <a:noFill/>
          <a:ln w="9525">
            <a:noFill/>
            <a:miter lim="800000"/>
            <a:headEnd/>
            <a:tailEnd/>
          </a:ln>
        </p:spPr>
      </p:pic>
      <p:sp>
        <p:nvSpPr>
          <p:cNvPr id="5" name="CaixaDeTexto 4"/>
          <p:cNvSpPr txBox="1">
            <a:spLocks noChangeArrowheads="1"/>
          </p:cNvSpPr>
          <p:nvPr/>
        </p:nvSpPr>
        <p:spPr bwMode="auto">
          <a:xfrm>
            <a:off x="3188105" y="315119"/>
            <a:ext cx="5776383"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4239729812"/>
              </p:ext>
            </p:extLst>
          </p:nvPr>
        </p:nvGraphicFramePr>
        <p:xfrm>
          <a:off x="107503" y="1000108"/>
          <a:ext cx="8856986" cy="5516837"/>
        </p:xfrm>
        <a:graphic>
          <a:graphicData uri="http://schemas.openxmlformats.org/drawingml/2006/table">
            <a:tbl>
              <a:tblPr firstRow="1" firstCol="1" bandRow="1">
                <a:tableStyleId>{0505E3EF-67EA-436B-97B2-0124C06EBD24}</a:tableStyleId>
              </a:tblPr>
              <a:tblGrid>
                <a:gridCol w="1080121">
                  <a:extLst>
                    <a:ext uri="{9D8B030D-6E8A-4147-A177-3AD203B41FA5}">
                      <a16:colId xmlns="" xmlns:a16="http://schemas.microsoft.com/office/drawing/2014/main" val="20000"/>
                    </a:ext>
                  </a:extLst>
                </a:gridCol>
                <a:gridCol w="864096">
                  <a:extLst>
                    <a:ext uri="{9D8B030D-6E8A-4147-A177-3AD203B41FA5}">
                      <a16:colId xmlns="" xmlns:a16="http://schemas.microsoft.com/office/drawing/2014/main" val="20001"/>
                    </a:ext>
                  </a:extLst>
                </a:gridCol>
                <a:gridCol w="864096">
                  <a:extLst>
                    <a:ext uri="{9D8B030D-6E8A-4147-A177-3AD203B41FA5}">
                      <a16:colId xmlns="" xmlns:a16="http://schemas.microsoft.com/office/drawing/2014/main" val="20002"/>
                    </a:ext>
                  </a:extLst>
                </a:gridCol>
                <a:gridCol w="864096">
                  <a:extLst>
                    <a:ext uri="{9D8B030D-6E8A-4147-A177-3AD203B41FA5}">
                      <a16:colId xmlns="" xmlns:a16="http://schemas.microsoft.com/office/drawing/2014/main" val="20003"/>
                    </a:ext>
                  </a:extLst>
                </a:gridCol>
                <a:gridCol w="936104">
                  <a:extLst>
                    <a:ext uri="{9D8B030D-6E8A-4147-A177-3AD203B41FA5}">
                      <a16:colId xmlns="" xmlns:a16="http://schemas.microsoft.com/office/drawing/2014/main" val="20004"/>
                    </a:ext>
                  </a:extLst>
                </a:gridCol>
                <a:gridCol w="864096">
                  <a:extLst>
                    <a:ext uri="{9D8B030D-6E8A-4147-A177-3AD203B41FA5}">
                      <a16:colId xmlns="" xmlns:a16="http://schemas.microsoft.com/office/drawing/2014/main" val="20005"/>
                    </a:ext>
                  </a:extLst>
                </a:gridCol>
                <a:gridCol w="936104">
                  <a:extLst>
                    <a:ext uri="{9D8B030D-6E8A-4147-A177-3AD203B41FA5}">
                      <a16:colId xmlns="" xmlns:a16="http://schemas.microsoft.com/office/drawing/2014/main" val="20006"/>
                    </a:ext>
                  </a:extLst>
                </a:gridCol>
                <a:gridCol w="539903">
                  <a:extLst>
                    <a:ext uri="{9D8B030D-6E8A-4147-A177-3AD203B41FA5}">
                      <a16:colId xmlns="" xmlns:a16="http://schemas.microsoft.com/office/drawing/2014/main" val="20007"/>
                    </a:ext>
                  </a:extLst>
                </a:gridCol>
                <a:gridCol w="865661">
                  <a:extLst>
                    <a:ext uri="{9D8B030D-6E8A-4147-A177-3AD203B41FA5}">
                      <a16:colId xmlns="" xmlns:a16="http://schemas.microsoft.com/office/drawing/2014/main" val="20008"/>
                    </a:ext>
                  </a:extLst>
                </a:gridCol>
                <a:gridCol w="1042709">
                  <a:extLst>
                    <a:ext uri="{9D8B030D-6E8A-4147-A177-3AD203B41FA5}">
                      <a16:colId xmlns="" xmlns:a16="http://schemas.microsoft.com/office/drawing/2014/main" val="20009"/>
                    </a:ext>
                  </a:extLst>
                </a:gridCol>
              </a:tblGrid>
              <a:tr h="378737">
                <a:tc gridSpan="10">
                  <a:txBody>
                    <a:bodyPr/>
                    <a:lstStyle/>
                    <a:p>
                      <a:pPr algn="ctr">
                        <a:lnSpc>
                          <a:spcPct val="115000"/>
                        </a:lnSpc>
                        <a:spcAft>
                          <a:spcPts val="0"/>
                        </a:spcAft>
                      </a:pPr>
                      <a:r>
                        <a:rPr lang="pt-BR" sz="2000" dirty="0">
                          <a:solidFill>
                            <a:schemeClr val="bg1"/>
                          </a:solidFill>
                          <a:effectLst/>
                        </a:rPr>
                        <a:t>PRODUÇÃO DE ATENÇÃO PSICOSSOCIAL POR FORMA DE ORGANIZAÇÃO</a:t>
                      </a:r>
                      <a:endParaRPr lang="pt-BR" sz="1400" dirty="0">
                        <a:solidFill>
                          <a:schemeClr val="bg1"/>
                        </a:solidFill>
                        <a:effectLst/>
                        <a:latin typeface="Calibri"/>
                        <a:ea typeface="Times New Roman"/>
                        <a:cs typeface="Times New Roman"/>
                      </a:endParaRPr>
                    </a:p>
                  </a:txBody>
                  <a:tcPr marL="36299" marR="36299" marT="0" marB="0" anchor="b">
                    <a:solidFill>
                      <a:schemeClr val="accent3">
                        <a:lumMod val="75000"/>
                      </a:schemeClr>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976070">
                <a:tc>
                  <a:txBody>
                    <a:bodyPr/>
                    <a:lstStyle/>
                    <a:p>
                      <a:pPr>
                        <a:lnSpc>
                          <a:spcPct val="115000"/>
                        </a:lnSpc>
                        <a:spcAft>
                          <a:spcPts val="0"/>
                        </a:spcAft>
                      </a:pPr>
                      <a:r>
                        <a:rPr lang="pt-BR" sz="1400" b="1" dirty="0">
                          <a:effectLst/>
                        </a:rPr>
                        <a:t>Forma Organização (03.01.08 e 03.03.17)</a:t>
                      </a:r>
                      <a:endParaRPr lang="pt-BR" sz="1400" b="1" dirty="0">
                        <a:effectLst/>
                        <a:latin typeface="Calibri"/>
                        <a:ea typeface="Times New Roman"/>
                        <a:cs typeface="Times New Roman"/>
                      </a:endParaRPr>
                    </a:p>
                  </a:txBody>
                  <a:tcPr marL="36299" marR="36299" marT="0" marB="0" anchor="b">
                    <a:solidFill>
                      <a:schemeClr val="accent3">
                        <a:lumMod val="75000"/>
                      </a:schemeClr>
                    </a:solidFill>
                  </a:tcPr>
                </a:tc>
                <a:tc gridSpan="9">
                  <a:txBody>
                    <a:bodyPr/>
                    <a:lstStyle/>
                    <a:p>
                      <a:pPr algn="ctr">
                        <a:lnSpc>
                          <a:spcPct val="115000"/>
                        </a:lnSpc>
                        <a:spcAft>
                          <a:spcPts val="0"/>
                        </a:spcAft>
                      </a:pPr>
                      <a:r>
                        <a:rPr lang="pt-BR" sz="2000" b="1" dirty="0">
                          <a:effectLst/>
                        </a:rPr>
                        <a:t>SISTEMA DE INFORMAÇÃO HOSPITALAR</a:t>
                      </a:r>
                      <a:endParaRPr lang="pt-BR" sz="1400" b="1" dirty="0">
                        <a:effectLst/>
                        <a:latin typeface="Calibri"/>
                        <a:ea typeface="Times New Roman"/>
                        <a:cs typeface="Times New Roman"/>
                      </a:endParaRPr>
                    </a:p>
                  </a:txBody>
                  <a:tcPr marL="36299" marR="36299" marT="0" marB="0" anchor="ctr">
                    <a:solidFill>
                      <a:schemeClr val="accent3">
                        <a:lumMod val="75000"/>
                      </a:schemeClr>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1"/>
                  </a:ext>
                </a:extLst>
              </a:tr>
              <a:tr h="302990">
                <a:tc rowSpan="2">
                  <a:txBody>
                    <a:bodyPr/>
                    <a:lstStyle/>
                    <a:p>
                      <a:pPr algn="ctr">
                        <a:lnSpc>
                          <a:spcPct val="115000"/>
                        </a:lnSpc>
                        <a:spcAft>
                          <a:spcPts val="0"/>
                        </a:spcAft>
                      </a:pPr>
                      <a:r>
                        <a:rPr lang="pt-BR" sz="1200" dirty="0">
                          <a:effectLst/>
                        </a:rPr>
                        <a:t>Forma </a:t>
                      </a:r>
                      <a:br>
                        <a:rPr lang="pt-BR" sz="1200" dirty="0">
                          <a:effectLst/>
                        </a:rPr>
                      </a:br>
                      <a:r>
                        <a:rPr lang="pt-BR" sz="1200" dirty="0">
                          <a:effectLst/>
                        </a:rPr>
                        <a:t>Organização</a:t>
                      </a:r>
                      <a:endParaRPr lang="pt-BR" sz="1200" dirty="0">
                        <a:effectLst/>
                        <a:latin typeface="Calibri"/>
                        <a:ea typeface="Times New Roman"/>
                        <a:cs typeface="Times New Roman"/>
                      </a:endParaRPr>
                    </a:p>
                  </a:txBody>
                  <a:tcPr marL="36299" marR="36299" marT="0" marB="0" anchor="ctr"/>
                </a:tc>
                <a:tc gridSpan="2">
                  <a:txBody>
                    <a:bodyPr/>
                    <a:lstStyle/>
                    <a:p>
                      <a:pPr algn="ctr">
                        <a:lnSpc>
                          <a:spcPct val="115000"/>
                        </a:lnSpc>
                        <a:spcAft>
                          <a:spcPts val="0"/>
                        </a:spcAft>
                      </a:pPr>
                      <a:r>
                        <a:rPr lang="pt-BR" sz="1600" b="1" dirty="0">
                          <a:effectLst/>
                        </a:rPr>
                        <a:t>Janeiro</a:t>
                      </a:r>
                      <a:endParaRPr lang="pt-BR" sz="1600" b="1" dirty="0">
                        <a:effectLst/>
                        <a:latin typeface="Calibri"/>
                        <a:ea typeface="Times New Roman"/>
                        <a:cs typeface="Times New Roman"/>
                      </a:endParaRPr>
                    </a:p>
                  </a:txBody>
                  <a:tcPr marL="36299" marR="36299" marT="0" marB="0" anchor="ctr">
                    <a:solidFill>
                      <a:schemeClr val="accent3">
                        <a:lumMod val="75000"/>
                      </a:schemeClr>
                    </a:solidFill>
                  </a:tcPr>
                </a:tc>
                <a:tc hMerge="1">
                  <a:txBody>
                    <a:bodyPr/>
                    <a:lstStyle/>
                    <a:p>
                      <a:endParaRPr lang="pt-BR"/>
                    </a:p>
                  </a:txBody>
                  <a:tcPr/>
                </a:tc>
                <a:tc gridSpan="2">
                  <a:txBody>
                    <a:bodyPr/>
                    <a:lstStyle/>
                    <a:p>
                      <a:pPr algn="ctr">
                        <a:lnSpc>
                          <a:spcPct val="115000"/>
                        </a:lnSpc>
                        <a:spcAft>
                          <a:spcPts val="0"/>
                        </a:spcAft>
                      </a:pPr>
                      <a:r>
                        <a:rPr lang="pt-BR" sz="1600" b="1" dirty="0">
                          <a:effectLst/>
                        </a:rPr>
                        <a:t>Fevereiro</a:t>
                      </a:r>
                      <a:endParaRPr lang="pt-BR" sz="1600" b="1" dirty="0">
                        <a:effectLst/>
                        <a:latin typeface="Calibri"/>
                        <a:ea typeface="Times New Roman"/>
                        <a:cs typeface="Times New Roman"/>
                      </a:endParaRPr>
                    </a:p>
                  </a:txBody>
                  <a:tcPr marL="36299" marR="36299" marT="0" marB="0" anchor="ctr">
                    <a:solidFill>
                      <a:schemeClr val="accent3">
                        <a:lumMod val="75000"/>
                      </a:schemeClr>
                    </a:solidFill>
                  </a:tcPr>
                </a:tc>
                <a:tc hMerge="1">
                  <a:txBody>
                    <a:bodyPr/>
                    <a:lstStyle/>
                    <a:p>
                      <a:endParaRPr lang="pt-BR"/>
                    </a:p>
                  </a:txBody>
                  <a:tcPr/>
                </a:tc>
                <a:tc gridSpan="2">
                  <a:txBody>
                    <a:bodyPr/>
                    <a:lstStyle/>
                    <a:p>
                      <a:pPr algn="ctr">
                        <a:lnSpc>
                          <a:spcPct val="115000"/>
                        </a:lnSpc>
                        <a:spcAft>
                          <a:spcPts val="0"/>
                        </a:spcAft>
                      </a:pPr>
                      <a:r>
                        <a:rPr lang="pt-BR" sz="1600" b="1" dirty="0">
                          <a:effectLst/>
                        </a:rPr>
                        <a:t>Março</a:t>
                      </a:r>
                      <a:endParaRPr lang="pt-BR" sz="1600" b="1" dirty="0">
                        <a:effectLst/>
                        <a:latin typeface="Calibri"/>
                        <a:ea typeface="Times New Roman"/>
                        <a:cs typeface="Times New Roman"/>
                      </a:endParaRPr>
                    </a:p>
                  </a:txBody>
                  <a:tcPr marL="36299" marR="36299" marT="0" marB="0" anchor="ctr">
                    <a:solidFill>
                      <a:schemeClr val="accent3">
                        <a:lumMod val="75000"/>
                      </a:schemeClr>
                    </a:solidFill>
                  </a:tcPr>
                </a:tc>
                <a:tc hMerge="1">
                  <a:txBody>
                    <a:bodyPr/>
                    <a:lstStyle/>
                    <a:p>
                      <a:endParaRPr lang="pt-BR"/>
                    </a:p>
                  </a:txBody>
                  <a:tcPr/>
                </a:tc>
                <a:tc rowSpan="2">
                  <a:txBody>
                    <a:bodyPr/>
                    <a:lstStyle/>
                    <a:p>
                      <a:pPr algn="ctr">
                        <a:lnSpc>
                          <a:spcPct val="115000"/>
                        </a:lnSpc>
                        <a:spcAft>
                          <a:spcPts val="0"/>
                        </a:spcAft>
                      </a:pPr>
                      <a:r>
                        <a:rPr lang="pt-BR" sz="1600" b="1" dirty="0">
                          <a:effectLst/>
                        </a:rPr>
                        <a:t>Abril</a:t>
                      </a:r>
                      <a:endParaRPr lang="pt-BR" sz="1600" b="1" dirty="0">
                        <a:effectLst/>
                        <a:latin typeface="Calibri"/>
                        <a:ea typeface="Times New Roman"/>
                        <a:cs typeface="Times New Roman"/>
                      </a:endParaRPr>
                    </a:p>
                  </a:txBody>
                  <a:tcPr marL="36299" marR="36299" marT="0" marB="0" anchor="ctr">
                    <a:solidFill>
                      <a:schemeClr val="accent3">
                        <a:lumMod val="75000"/>
                      </a:schemeClr>
                    </a:solidFill>
                  </a:tcPr>
                </a:tc>
                <a:tc gridSpan="2">
                  <a:txBody>
                    <a:bodyPr/>
                    <a:lstStyle/>
                    <a:p>
                      <a:pPr algn="ctr">
                        <a:lnSpc>
                          <a:spcPct val="115000"/>
                        </a:lnSpc>
                        <a:spcAft>
                          <a:spcPts val="0"/>
                        </a:spcAft>
                      </a:pPr>
                      <a:r>
                        <a:rPr lang="pt-BR" sz="1600" b="1" dirty="0">
                          <a:effectLst/>
                        </a:rPr>
                        <a:t>Total</a:t>
                      </a:r>
                      <a:endParaRPr lang="pt-BR" sz="1600" b="1" dirty="0">
                        <a:effectLst/>
                        <a:latin typeface="Calibri"/>
                        <a:ea typeface="Times New Roman"/>
                        <a:cs typeface="Times New Roman"/>
                      </a:endParaRPr>
                    </a:p>
                  </a:txBody>
                  <a:tcPr marL="36299" marR="36299" marT="0" marB="0" anchor="ctr">
                    <a:solidFill>
                      <a:schemeClr val="accent3">
                        <a:lumMod val="75000"/>
                      </a:schemeClr>
                    </a:solidFill>
                  </a:tcPr>
                </a:tc>
                <a:tc hMerge="1">
                  <a:txBody>
                    <a:bodyPr/>
                    <a:lstStyle/>
                    <a:p>
                      <a:endParaRPr lang="pt-BR"/>
                    </a:p>
                  </a:txBody>
                  <a:tcPr/>
                </a:tc>
                <a:extLst>
                  <a:ext uri="{0D108BD9-81ED-4DB2-BD59-A6C34878D82A}">
                    <a16:rowId xmlns="" xmlns:a16="http://schemas.microsoft.com/office/drawing/2014/main" val="10002"/>
                  </a:ext>
                </a:extLst>
              </a:tr>
              <a:tr h="681728">
                <a:tc vMerge="1">
                  <a:txBody>
                    <a:bodyPr/>
                    <a:lstStyle/>
                    <a:p>
                      <a:endParaRPr lang="pt-BR"/>
                    </a:p>
                  </a:txBody>
                  <a:tcPr/>
                </a:tc>
                <a:tc>
                  <a:txBody>
                    <a:bodyPr/>
                    <a:lstStyle/>
                    <a:p>
                      <a:pPr algn="ctr">
                        <a:lnSpc>
                          <a:spcPct val="115000"/>
                        </a:lnSpc>
                        <a:spcAft>
                          <a:spcPts val="0"/>
                        </a:spcAft>
                      </a:pPr>
                      <a:r>
                        <a:rPr lang="pt-BR" sz="1200" b="1" dirty="0">
                          <a:effectLst/>
                        </a:rPr>
                        <a:t>Quantidade aprovada</a:t>
                      </a:r>
                      <a:endParaRPr lang="pt-BR" sz="1200" b="1" dirty="0">
                        <a:effectLst/>
                        <a:latin typeface="Calibri"/>
                        <a:ea typeface="Times New Roman"/>
                        <a:cs typeface="Times New Roman"/>
                      </a:endParaRPr>
                    </a:p>
                  </a:txBody>
                  <a:tcPr marL="36299" marR="36299" marT="0" marB="0" anchor="ctr"/>
                </a:tc>
                <a:tc>
                  <a:txBody>
                    <a:bodyPr/>
                    <a:lstStyle/>
                    <a:p>
                      <a:pPr algn="ctr">
                        <a:lnSpc>
                          <a:spcPct val="115000"/>
                        </a:lnSpc>
                        <a:spcAft>
                          <a:spcPts val="0"/>
                        </a:spcAft>
                      </a:pPr>
                      <a:r>
                        <a:rPr lang="pt-BR" sz="1200" b="1" dirty="0">
                          <a:effectLst/>
                        </a:rPr>
                        <a:t>Valor </a:t>
                      </a:r>
                      <a:br>
                        <a:rPr lang="pt-BR" sz="1200" b="1" dirty="0">
                          <a:effectLst/>
                        </a:rPr>
                      </a:br>
                      <a:r>
                        <a:rPr lang="pt-BR" sz="1200" b="1" dirty="0">
                          <a:effectLst/>
                        </a:rPr>
                        <a:t>Aprovado (R$)</a:t>
                      </a:r>
                      <a:endParaRPr lang="pt-BR" sz="1200" b="1" dirty="0">
                        <a:effectLst/>
                        <a:latin typeface="Calibri"/>
                        <a:ea typeface="Times New Roman"/>
                        <a:cs typeface="Times New Roman"/>
                      </a:endParaRPr>
                    </a:p>
                  </a:txBody>
                  <a:tcPr marL="36299" marR="36299" marT="0" marB="0" anchor="ctr"/>
                </a:tc>
                <a:tc>
                  <a:txBody>
                    <a:bodyPr/>
                    <a:lstStyle/>
                    <a:p>
                      <a:pPr algn="ctr">
                        <a:lnSpc>
                          <a:spcPct val="115000"/>
                        </a:lnSpc>
                        <a:spcAft>
                          <a:spcPts val="0"/>
                        </a:spcAft>
                      </a:pPr>
                      <a:r>
                        <a:rPr lang="pt-BR" sz="1200" b="1" dirty="0">
                          <a:effectLst/>
                        </a:rPr>
                        <a:t>Quantidade aprovada</a:t>
                      </a:r>
                      <a:endParaRPr lang="pt-BR" sz="1200" b="1" dirty="0">
                        <a:effectLst/>
                        <a:latin typeface="Calibri"/>
                        <a:ea typeface="Times New Roman"/>
                        <a:cs typeface="Times New Roman"/>
                      </a:endParaRPr>
                    </a:p>
                  </a:txBody>
                  <a:tcPr marL="36299" marR="36299" marT="0" marB="0" anchor="ctr"/>
                </a:tc>
                <a:tc>
                  <a:txBody>
                    <a:bodyPr/>
                    <a:lstStyle/>
                    <a:p>
                      <a:pPr algn="ctr">
                        <a:lnSpc>
                          <a:spcPct val="115000"/>
                        </a:lnSpc>
                        <a:spcAft>
                          <a:spcPts val="0"/>
                        </a:spcAft>
                      </a:pPr>
                      <a:r>
                        <a:rPr lang="pt-BR" sz="1200" b="1" dirty="0">
                          <a:effectLst/>
                        </a:rPr>
                        <a:t>Valor </a:t>
                      </a:r>
                      <a:br>
                        <a:rPr lang="pt-BR" sz="1200" b="1" dirty="0">
                          <a:effectLst/>
                        </a:rPr>
                      </a:br>
                      <a:r>
                        <a:rPr lang="pt-BR" sz="1200" b="1" dirty="0">
                          <a:effectLst/>
                        </a:rPr>
                        <a:t>Aprovado (R$)</a:t>
                      </a:r>
                      <a:endParaRPr lang="pt-BR" sz="1200" b="1" dirty="0">
                        <a:effectLst/>
                        <a:latin typeface="Calibri"/>
                        <a:ea typeface="Times New Roman"/>
                        <a:cs typeface="Times New Roman"/>
                      </a:endParaRPr>
                    </a:p>
                  </a:txBody>
                  <a:tcPr marL="36299" marR="36299" marT="0" marB="0" anchor="ctr"/>
                </a:tc>
                <a:tc>
                  <a:txBody>
                    <a:bodyPr/>
                    <a:lstStyle/>
                    <a:p>
                      <a:pPr algn="ctr">
                        <a:lnSpc>
                          <a:spcPct val="115000"/>
                        </a:lnSpc>
                        <a:spcAft>
                          <a:spcPts val="0"/>
                        </a:spcAft>
                      </a:pPr>
                      <a:r>
                        <a:rPr lang="pt-BR" sz="1200" b="1" dirty="0">
                          <a:effectLst/>
                        </a:rPr>
                        <a:t>Quantidade aprovada</a:t>
                      </a:r>
                      <a:endParaRPr lang="pt-BR" sz="1200" b="1" dirty="0">
                        <a:effectLst/>
                        <a:latin typeface="Calibri"/>
                        <a:ea typeface="Times New Roman"/>
                        <a:cs typeface="Times New Roman"/>
                      </a:endParaRPr>
                    </a:p>
                  </a:txBody>
                  <a:tcPr marL="36299" marR="36299" marT="0" marB="0" anchor="ctr"/>
                </a:tc>
                <a:tc>
                  <a:txBody>
                    <a:bodyPr/>
                    <a:lstStyle/>
                    <a:p>
                      <a:pPr algn="ctr">
                        <a:lnSpc>
                          <a:spcPct val="115000"/>
                        </a:lnSpc>
                        <a:spcAft>
                          <a:spcPts val="0"/>
                        </a:spcAft>
                      </a:pPr>
                      <a:r>
                        <a:rPr lang="pt-BR" sz="1200" b="1" dirty="0">
                          <a:effectLst/>
                        </a:rPr>
                        <a:t>Valor </a:t>
                      </a:r>
                      <a:br>
                        <a:rPr lang="pt-BR" sz="1200" b="1" dirty="0">
                          <a:effectLst/>
                        </a:rPr>
                      </a:br>
                      <a:r>
                        <a:rPr lang="pt-BR" sz="1200" b="1" dirty="0">
                          <a:effectLst/>
                        </a:rPr>
                        <a:t>Aprovado (R$)</a:t>
                      </a:r>
                      <a:endParaRPr lang="pt-BR" sz="1200" b="1" dirty="0">
                        <a:effectLst/>
                        <a:latin typeface="Calibri"/>
                        <a:ea typeface="Times New Roman"/>
                        <a:cs typeface="Times New Roman"/>
                      </a:endParaRPr>
                    </a:p>
                  </a:txBody>
                  <a:tcPr marL="36299" marR="36299" marT="0" marB="0" anchor="ctr"/>
                </a:tc>
                <a:tc vMerge="1">
                  <a:txBody>
                    <a:bodyPr/>
                    <a:lstStyle/>
                    <a:p>
                      <a:endParaRPr lang="pt-BR"/>
                    </a:p>
                  </a:txBody>
                  <a:tcPr/>
                </a:tc>
                <a:tc>
                  <a:txBody>
                    <a:bodyPr/>
                    <a:lstStyle/>
                    <a:p>
                      <a:pPr algn="ctr">
                        <a:lnSpc>
                          <a:spcPct val="115000"/>
                        </a:lnSpc>
                        <a:spcAft>
                          <a:spcPts val="0"/>
                        </a:spcAft>
                      </a:pPr>
                      <a:r>
                        <a:rPr lang="pt-BR" sz="1200" b="1" dirty="0">
                          <a:effectLst/>
                        </a:rPr>
                        <a:t>Quantidade aprovada</a:t>
                      </a:r>
                      <a:endParaRPr lang="pt-BR" sz="1200" b="1" dirty="0">
                        <a:effectLst/>
                        <a:latin typeface="Calibri"/>
                        <a:ea typeface="Times New Roman"/>
                        <a:cs typeface="Times New Roman"/>
                      </a:endParaRPr>
                    </a:p>
                  </a:txBody>
                  <a:tcPr marL="36299" marR="36299" marT="0" marB="0" anchor="ctr"/>
                </a:tc>
                <a:tc>
                  <a:txBody>
                    <a:bodyPr/>
                    <a:lstStyle/>
                    <a:p>
                      <a:pPr algn="ctr">
                        <a:lnSpc>
                          <a:spcPct val="115000"/>
                        </a:lnSpc>
                        <a:spcAft>
                          <a:spcPts val="0"/>
                        </a:spcAft>
                      </a:pPr>
                      <a:r>
                        <a:rPr lang="pt-BR" sz="1200" b="1" dirty="0">
                          <a:effectLst/>
                        </a:rPr>
                        <a:t>Valor </a:t>
                      </a:r>
                      <a:br>
                        <a:rPr lang="pt-BR" sz="1200" b="1" dirty="0">
                          <a:effectLst/>
                        </a:rPr>
                      </a:br>
                      <a:r>
                        <a:rPr lang="pt-BR" sz="1200" b="1" dirty="0">
                          <a:effectLst/>
                        </a:rPr>
                        <a:t>Aprovado (R$)</a:t>
                      </a:r>
                      <a:endParaRPr lang="pt-BR" sz="1200" b="1" dirty="0">
                        <a:effectLst/>
                        <a:latin typeface="Calibri"/>
                        <a:ea typeface="Times New Roman"/>
                        <a:cs typeface="Times New Roman"/>
                      </a:endParaRPr>
                    </a:p>
                  </a:txBody>
                  <a:tcPr marL="36299" marR="36299" marT="0" marB="0" anchor="ctr"/>
                </a:tc>
                <a:extLst>
                  <a:ext uri="{0D108BD9-81ED-4DB2-BD59-A6C34878D82A}">
                    <a16:rowId xmlns="" xmlns:a16="http://schemas.microsoft.com/office/drawing/2014/main" val="10003"/>
                  </a:ext>
                </a:extLst>
              </a:tr>
              <a:tr h="1590697">
                <a:tc>
                  <a:txBody>
                    <a:bodyPr/>
                    <a:lstStyle/>
                    <a:p>
                      <a:pPr algn="just">
                        <a:lnSpc>
                          <a:spcPct val="115000"/>
                        </a:lnSpc>
                        <a:spcAft>
                          <a:spcPts val="0"/>
                        </a:spcAft>
                      </a:pPr>
                      <a:r>
                        <a:rPr lang="pt-BR" sz="1200" dirty="0">
                          <a:effectLst/>
                        </a:rPr>
                        <a:t>03.03.17 Tratamento dos transtornos mentais e comportamentais</a:t>
                      </a:r>
                      <a:endParaRPr lang="pt-BR" sz="1200" dirty="0">
                        <a:effectLst/>
                        <a:latin typeface="Calibri"/>
                        <a:ea typeface="Times New Roman"/>
                        <a:cs typeface="Times New Roman"/>
                      </a:endParaRPr>
                    </a:p>
                  </a:txBody>
                  <a:tcPr marL="36299" marR="36299"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66</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98.729,89</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64</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97.824,74</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63</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99.857,75</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rowSpan="2">
                  <a:txBody>
                    <a:bodyPr/>
                    <a:lstStyle/>
                    <a:p>
                      <a:pPr algn="ctr">
                        <a:lnSpc>
                          <a:spcPct val="115000"/>
                        </a:lnSpc>
                        <a:spcAft>
                          <a:spcPts val="1000"/>
                        </a:spcAft>
                      </a:pPr>
                      <a:r>
                        <a:rPr lang="pt-BR" sz="1400" dirty="0">
                          <a:effectLst/>
                        </a:rPr>
                        <a:t> </a:t>
                      </a:r>
                      <a:r>
                        <a:rPr lang="pt-BR" sz="1400" dirty="0" smtClean="0">
                          <a:effectLst/>
                        </a:rPr>
                        <a:t>-</a:t>
                      </a:r>
                      <a:endParaRPr lang="pt-BR" sz="1400" dirty="0">
                        <a:effectLst/>
                        <a:latin typeface="Calibri"/>
                        <a:ea typeface="Times New Roman"/>
                        <a:cs typeface="Times New Roman"/>
                      </a:endParaRPr>
                    </a:p>
                    <a:p>
                      <a:pPr algn="ctr">
                        <a:lnSpc>
                          <a:spcPct val="115000"/>
                        </a:lnSpc>
                        <a:spcAft>
                          <a:spcPts val="1000"/>
                        </a:spcAft>
                      </a:pPr>
                      <a:endParaRPr lang="pt-BR" sz="1400" dirty="0">
                        <a:effectLst/>
                        <a:latin typeface="Calibri"/>
                        <a:ea typeface="Times New Roman"/>
                        <a:cs typeface="Times New Roman"/>
                      </a:endParaRPr>
                    </a:p>
                  </a:txBody>
                  <a:tcPr marL="36299" marR="36299" marT="0" marB="0" anchor="ctr">
                    <a:solidFill>
                      <a:schemeClr val="accent3">
                        <a:lumMod val="60000"/>
                        <a:lumOff val="40000"/>
                      </a:schemeClr>
                    </a:solidFill>
                  </a:tcPr>
                </a:tc>
                <a:tc>
                  <a:txBody>
                    <a:bodyPr/>
                    <a:lstStyle/>
                    <a:p>
                      <a:pPr algn="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193</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296.412,38</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10004"/>
                  </a:ext>
                </a:extLst>
              </a:tr>
              <a:tr h="265116">
                <a:tc>
                  <a:txBody>
                    <a:bodyPr/>
                    <a:lstStyle/>
                    <a:p>
                      <a:pPr algn="r">
                        <a:lnSpc>
                          <a:spcPct val="115000"/>
                        </a:lnSpc>
                        <a:spcAft>
                          <a:spcPts val="0"/>
                        </a:spcAft>
                      </a:pPr>
                      <a:r>
                        <a:rPr lang="pt-BR" sz="1400" dirty="0">
                          <a:effectLst/>
                        </a:rPr>
                        <a:t>Total</a:t>
                      </a:r>
                      <a:endParaRPr lang="pt-BR" sz="1400" dirty="0">
                        <a:effectLst/>
                        <a:latin typeface="Calibri"/>
                        <a:ea typeface="Times New Roman"/>
                        <a:cs typeface="Times New Roman"/>
                      </a:endParaRPr>
                    </a:p>
                  </a:txBody>
                  <a:tcPr marL="36299" marR="36299"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66</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98.729,89</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64</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97.824,74</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63</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99.857,75</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vMerge="1">
                  <a:txBody>
                    <a:bodyPr/>
                    <a:lstStyle/>
                    <a:p>
                      <a:pPr algn="ctr">
                        <a:lnSpc>
                          <a:spcPct val="115000"/>
                        </a:lnSpc>
                        <a:spcAft>
                          <a:spcPts val="1000"/>
                        </a:spcAft>
                      </a:pPr>
                      <a:endParaRPr lang="pt-BR" sz="1400" dirty="0">
                        <a:effectLst/>
                        <a:latin typeface="Calibri"/>
                        <a:ea typeface="Times New Roman"/>
                        <a:cs typeface="Times New Roman"/>
                      </a:endParaRPr>
                    </a:p>
                  </a:txBody>
                  <a:tcPr marL="36299" marR="36299" marT="0" marB="0" anchor="ctr"/>
                </a:tc>
                <a:tc>
                  <a:txBody>
                    <a:bodyPr/>
                    <a:lstStyle/>
                    <a:p>
                      <a:pPr algn="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193</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296.412,38</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10005"/>
                  </a:ext>
                </a:extLst>
              </a:tr>
              <a:tr h="227243">
                <a:tc gridSpan="10">
                  <a:txBody>
                    <a:bodyPr/>
                    <a:lstStyle/>
                    <a:p>
                      <a:pPr>
                        <a:lnSpc>
                          <a:spcPct val="115000"/>
                        </a:lnSpc>
                        <a:spcAft>
                          <a:spcPts val="0"/>
                        </a:spcAft>
                      </a:pPr>
                      <a:r>
                        <a:rPr lang="pt-BR" sz="900" dirty="0">
                          <a:effectLst/>
                        </a:rPr>
                        <a:t>Fonte: </a:t>
                      </a:r>
                      <a:r>
                        <a:rPr lang="pt-BR" sz="900" dirty="0" smtClean="0">
                          <a:effectLst/>
                        </a:rPr>
                        <a:t>DATASUS/SIH-MS/SUPRIS/GCA</a:t>
                      </a:r>
                      <a:r>
                        <a:rPr lang="pt-BR" sz="900" dirty="0">
                          <a:effectLst/>
                        </a:rPr>
                        <a:t>, maio </a:t>
                      </a:r>
                      <a:r>
                        <a:rPr lang="pt-BR" sz="900" dirty="0" smtClean="0">
                          <a:effectLst/>
                        </a:rPr>
                        <a:t>2019</a:t>
                      </a:r>
                      <a:endParaRPr lang="pt-BR" sz="900" dirty="0">
                        <a:effectLst/>
                        <a:latin typeface="Calibri"/>
                        <a:ea typeface="Times New Roman"/>
                        <a:cs typeface="Times New Roman"/>
                      </a:endParaRPr>
                    </a:p>
                  </a:txBody>
                  <a:tcPr marL="36299" marR="36299" marT="0"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6"/>
                  </a:ext>
                </a:extLst>
              </a:tr>
              <a:tr h="1088870">
                <a:tc gridSpan="10">
                  <a:txBody>
                    <a:bodyPr/>
                    <a:lstStyle/>
                    <a:p>
                      <a:pPr algn="just">
                        <a:lnSpc>
                          <a:spcPct val="115000"/>
                        </a:lnSpc>
                        <a:spcAft>
                          <a:spcPts val="0"/>
                        </a:spcAft>
                      </a:pPr>
                      <a:r>
                        <a:rPr lang="pt-BR" sz="900" b="0" dirty="0">
                          <a:effectLst/>
                          <a:latin typeface="Arial" pitchFamily="34" charset="0"/>
                          <a:cs typeface="Arial" pitchFamily="34" charset="0"/>
                        </a:rPr>
                        <a:t>Metodologia: Foram elencados no tabulador – Tabwin os arquivos dos dados do Sistema de Informação Hospitalar – SIH do Ministério da Saúde </a:t>
                      </a:r>
                      <a:r>
                        <a:rPr lang="pt-BR" sz="900" b="0" dirty="0" smtClean="0">
                          <a:effectLst/>
                          <a:latin typeface="Arial" pitchFamily="34" charset="0"/>
                          <a:cs typeface="Arial" pitchFamily="34" charset="0"/>
                        </a:rPr>
                        <a:t>da base de dados do Estado de Mato Grosso do Sul, referentes </a:t>
                      </a:r>
                      <a:r>
                        <a:rPr lang="pt-BR" sz="900" b="0" dirty="0">
                          <a:effectLst/>
                          <a:latin typeface="Arial" pitchFamily="34" charset="0"/>
                          <a:cs typeface="Arial" pitchFamily="34" charset="0"/>
                        </a:rPr>
                        <a:t>aos meses de </a:t>
                      </a:r>
                      <a:r>
                        <a:rPr lang="pt-BR" sz="900" b="1" dirty="0" smtClean="0">
                          <a:effectLst/>
                          <a:latin typeface="Arial" pitchFamily="34" charset="0"/>
                          <a:cs typeface="Arial" pitchFamily="34" charset="0"/>
                        </a:rPr>
                        <a:t>JANEIRO, FEVEREIRO E MARÇO </a:t>
                      </a:r>
                      <a:r>
                        <a:rPr lang="pt-BR" sz="900" b="0" dirty="0" smtClean="0">
                          <a:effectLst/>
                          <a:latin typeface="Arial" pitchFamily="34" charset="0"/>
                          <a:cs typeface="Arial" pitchFamily="34" charset="0"/>
                        </a:rPr>
                        <a:t>de 2019 </a:t>
                      </a:r>
                      <a:r>
                        <a:rPr lang="pt-BR" sz="900" b="0" dirty="0">
                          <a:effectLst/>
                          <a:latin typeface="Arial" pitchFamily="34" charset="0"/>
                          <a:cs typeface="Arial" pitchFamily="34" charset="0"/>
                        </a:rPr>
                        <a:t>de todos os estabelecimentos credenciados ao Sistema Único de Saúde – SUS no Município de Campo Grande sob gestão municipal e </a:t>
                      </a:r>
                      <a:r>
                        <a:rPr lang="pt-BR" sz="900" b="0" dirty="0" smtClean="0">
                          <a:effectLst/>
                          <a:latin typeface="Arial" pitchFamily="34" charset="0"/>
                          <a:cs typeface="Arial" pitchFamily="34" charset="0"/>
                        </a:rPr>
                        <a:t>extraída a quantidade e o </a:t>
                      </a:r>
                      <a:r>
                        <a:rPr lang="pt-BR" sz="900" b="0" dirty="0">
                          <a:effectLst/>
                          <a:latin typeface="Arial" pitchFamily="34" charset="0"/>
                          <a:cs typeface="Arial" pitchFamily="34" charset="0"/>
                        </a:rPr>
                        <a:t>o valor </a:t>
                      </a:r>
                      <a:r>
                        <a:rPr lang="pt-BR" sz="900" b="0" dirty="0" smtClean="0">
                          <a:effectLst/>
                          <a:latin typeface="Arial" pitchFamily="34" charset="0"/>
                          <a:cs typeface="Arial" pitchFamily="34" charset="0"/>
                        </a:rPr>
                        <a:t>aprovados </a:t>
                      </a:r>
                      <a:r>
                        <a:rPr lang="pt-BR" sz="900" b="0" dirty="0">
                          <a:effectLst/>
                          <a:latin typeface="Arial" pitchFamily="34" charset="0"/>
                          <a:cs typeface="Arial" pitchFamily="34" charset="0"/>
                        </a:rPr>
                        <a:t>da produção da Atenção Psicossocial por forma de organização de procedimentos da Tabela SUS (03.01.08 e 03.03.17</a:t>
                      </a:r>
                      <a:r>
                        <a:rPr lang="pt-BR" sz="900" b="0" dirty="0" smtClean="0">
                          <a:effectLst/>
                          <a:latin typeface="Arial" pitchFamily="34" charset="0"/>
                          <a:cs typeface="Arial" pitchFamily="34" charset="0"/>
                        </a:rPr>
                        <a:t>), processados </a:t>
                      </a:r>
                      <a:r>
                        <a:rPr lang="pt-BR" sz="900" b="0" dirty="0">
                          <a:effectLst/>
                          <a:latin typeface="Arial" pitchFamily="34" charset="0"/>
                          <a:cs typeface="Arial" pitchFamily="34" charset="0"/>
                        </a:rPr>
                        <a:t>nos referidos meses de </a:t>
                      </a:r>
                      <a:r>
                        <a:rPr lang="pt-BR" sz="900" b="0" dirty="0" smtClean="0">
                          <a:effectLst/>
                          <a:latin typeface="Arial" pitchFamily="34" charset="0"/>
                          <a:cs typeface="Arial" pitchFamily="34" charset="0"/>
                        </a:rPr>
                        <a:t>2019.  </a:t>
                      </a:r>
                      <a:endParaRPr lang="pt-BR" sz="900" b="0" dirty="0">
                        <a:effectLst/>
                        <a:latin typeface="Arial" pitchFamily="34" charset="0"/>
                        <a:ea typeface="Times New Roman"/>
                        <a:cs typeface="Arial" pitchFamily="34" charset="0"/>
                      </a:endParaRPr>
                    </a:p>
                  </a:txBody>
                  <a:tcPr marL="36299" marR="36299" marT="0"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3503146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3"/>
          <p:cNvPicPr>
            <a:picLocks noChangeAspect="1" noChangeArrowheads="1"/>
          </p:cNvPicPr>
          <p:nvPr/>
        </p:nvPicPr>
        <p:blipFill>
          <a:blip r:embed="rId2" cstate="print">
            <a:lum bright="2000" contrast="-4000"/>
          </a:blip>
          <a:srcRect/>
          <a:stretch>
            <a:fillRect/>
          </a:stretch>
        </p:blipFill>
        <p:spPr bwMode="auto">
          <a:xfrm>
            <a:off x="250825" y="71438"/>
            <a:ext cx="2624138" cy="405234"/>
          </a:xfrm>
          <a:prstGeom prst="rect">
            <a:avLst/>
          </a:prstGeom>
          <a:noFill/>
          <a:ln w="9525">
            <a:noFill/>
            <a:miter lim="800000"/>
            <a:headEnd/>
            <a:tailEnd/>
          </a:ln>
        </p:spPr>
      </p:pic>
      <p:sp>
        <p:nvSpPr>
          <p:cNvPr id="5" name="CaixaDeTexto 4"/>
          <p:cNvSpPr txBox="1">
            <a:spLocks noChangeArrowheads="1"/>
          </p:cNvSpPr>
          <p:nvPr/>
        </p:nvSpPr>
        <p:spPr bwMode="auto">
          <a:xfrm>
            <a:off x="3203575" y="4763"/>
            <a:ext cx="5940425"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3115823907"/>
              </p:ext>
            </p:extLst>
          </p:nvPr>
        </p:nvGraphicFramePr>
        <p:xfrm>
          <a:off x="107505" y="620689"/>
          <a:ext cx="8856983" cy="6094459"/>
        </p:xfrm>
        <a:graphic>
          <a:graphicData uri="http://schemas.openxmlformats.org/drawingml/2006/table">
            <a:tbl>
              <a:tblPr firstRow="1" firstCol="1" bandRow="1">
                <a:tableStyleId>{0505E3EF-67EA-436B-97B2-0124C06EBD24}</a:tableStyleId>
              </a:tblPr>
              <a:tblGrid>
                <a:gridCol w="1122818">
                  <a:extLst>
                    <a:ext uri="{9D8B030D-6E8A-4147-A177-3AD203B41FA5}">
                      <a16:colId xmlns="" xmlns:a16="http://schemas.microsoft.com/office/drawing/2014/main" val="20000"/>
                    </a:ext>
                  </a:extLst>
                </a:gridCol>
                <a:gridCol w="792368">
                  <a:extLst>
                    <a:ext uri="{9D8B030D-6E8A-4147-A177-3AD203B41FA5}">
                      <a16:colId xmlns="" xmlns:a16="http://schemas.microsoft.com/office/drawing/2014/main" val="20001"/>
                    </a:ext>
                  </a:extLst>
                </a:gridCol>
                <a:gridCol w="997259">
                  <a:extLst>
                    <a:ext uri="{9D8B030D-6E8A-4147-A177-3AD203B41FA5}">
                      <a16:colId xmlns="" xmlns:a16="http://schemas.microsoft.com/office/drawing/2014/main" val="20002"/>
                    </a:ext>
                  </a:extLst>
                </a:gridCol>
                <a:gridCol w="819936">
                  <a:extLst>
                    <a:ext uri="{9D8B030D-6E8A-4147-A177-3AD203B41FA5}">
                      <a16:colId xmlns="" xmlns:a16="http://schemas.microsoft.com/office/drawing/2014/main" val="20003"/>
                    </a:ext>
                  </a:extLst>
                </a:gridCol>
                <a:gridCol w="956592">
                  <a:extLst>
                    <a:ext uri="{9D8B030D-6E8A-4147-A177-3AD203B41FA5}">
                      <a16:colId xmlns="" xmlns:a16="http://schemas.microsoft.com/office/drawing/2014/main" val="20004"/>
                    </a:ext>
                  </a:extLst>
                </a:gridCol>
                <a:gridCol w="888264">
                  <a:extLst>
                    <a:ext uri="{9D8B030D-6E8A-4147-A177-3AD203B41FA5}">
                      <a16:colId xmlns="" xmlns:a16="http://schemas.microsoft.com/office/drawing/2014/main" val="20005"/>
                    </a:ext>
                  </a:extLst>
                </a:gridCol>
                <a:gridCol w="956592">
                  <a:extLst>
                    <a:ext uri="{9D8B030D-6E8A-4147-A177-3AD203B41FA5}">
                      <a16:colId xmlns="" xmlns:a16="http://schemas.microsoft.com/office/drawing/2014/main" val="20006"/>
                    </a:ext>
                  </a:extLst>
                </a:gridCol>
                <a:gridCol w="478297">
                  <a:extLst>
                    <a:ext uri="{9D8B030D-6E8A-4147-A177-3AD203B41FA5}">
                      <a16:colId xmlns="" xmlns:a16="http://schemas.microsoft.com/office/drawing/2014/main" val="20007"/>
                    </a:ext>
                  </a:extLst>
                </a:gridCol>
                <a:gridCol w="819936">
                  <a:extLst>
                    <a:ext uri="{9D8B030D-6E8A-4147-A177-3AD203B41FA5}">
                      <a16:colId xmlns="" xmlns:a16="http://schemas.microsoft.com/office/drawing/2014/main" val="20008"/>
                    </a:ext>
                  </a:extLst>
                </a:gridCol>
                <a:gridCol w="1024921">
                  <a:extLst>
                    <a:ext uri="{9D8B030D-6E8A-4147-A177-3AD203B41FA5}">
                      <a16:colId xmlns="" xmlns:a16="http://schemas.microsoft.com/office/drawing/2014/main" val="20009"/>
                    </a:ext>
                  </a:extLst>
                </a:gridCol>
              </a:tblGrid>
              <a:tr h="282484">
                <a:tc gridSpan="10">
                  <a:txBody>
                    <a:bodyPr/>
                    <a:lstStyle/>
                    <a:p>
                      <a:pPr algn="ctr">
                        <a:lnSpc>
                          <a:spcPct val="115000"/>
                        </a:lnSpc>
                        <a:spcAft>
                          <a:spcPts val="0"/>
                        </a:spcAft>
                      </a:pPr>
                      <a:r>
                        <a:rPr lang="pt-BR" sz="1600" dirty="0">
                          <a:solidFill>
                            <a:schemeClr val="bg1"/>
                          </a:solidFill>
                          <a:effectLst/>
                        </a:rPr>
                        <a:t>PRODUÇÃO DE ATENÇÃO </a:t>
                      </a:r>
                      <a:r>
                        <a:rPr lang="pt-BR" sz="1600" dirty="0" smtClean="0">
                          <a:solidFill>
                            <a:schemeClr val="bg1"/>
                          </a:solidFill>
                          <a:effectLst/>
                        </a:rPr>
                        <a:t>AMBULATORIAL </a:t>
                      </a:r>
                      <a:r>
                        <a:rPr lang="pt-BR" sz="1600" dirty="0">
                          <a:solidFill>
                            <a:schemeClr val="bg1"/>
                          </a:solidFill>
                          <a:effectLst/>
                        </a:rPr>
                        <a:t>ESPECIALIZADA POR GRUPO DE PROCEDIMENTOS</a:t>
                      </a:r>
                      <a:endParaRPr lang="pt-BR" sz="1050" dirty="0">
                        <a:solidFill>
                          <a:schemeClr val="bg1"/>
                        </a:solidFill>
                        <a:effectLst/>
                        <a:latin typeface="Calibri"/>
                        <a:ea typeface="Times New Roman"/>
                        <a:cs typeface="Times New Roman"/>
                      </a:endParaRPr>
                    </a:p>
                  </a:txBody>
                  <a:tcPr marL="36611" marR="36611" marT="0" marB="0" anchor="b">
                    <a:solidFill>
                      <a:schemeClr val="accent3">
                        <a:lumMod val="75000"/>
                      </a:schemeClr>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185380">
                <a:tc gridSpan="10">
                  <a:txBody>
                    <a:bodyPr/>
                    <a:lstStyle/>
                    <a:p>
                      <a:pPr algn="ctr">
                        <a:lnSpc>
                          <a:spcPct val="115000"/>
                        </a:lnSpc>
                        <a:spcAft>
                          <a:spcPts val="0"/>
                        </a:spcAft>
                      </a:pPr>
                      <a:endParaRPr lang="pt-BR" sz="1050" dirty="0">
                        <a:solidFill>
                          <a:schemeClr val="tx1"/>
                        </a:solidFill>
                        <a:effectLst/>
                        <a:latin typeface="Calibri"/>
                        <a:ea typeface="Times New Roman"/>
                        <a:cs typeface="Times New Roman"/>
                      </a:endParaRPr>
                    </a:p>
                  </a:txBody>
                  <a:tcPr marL="36611" marR="36611" marT="0" marB="0" anchor="b">
                    <a:solidFill>
                      <a:schemeClr val="accent3">
                        <a:lumMod val="75000"/>
                      </a:schemeClr>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1"/>
                  </a:ext>
                </a:extLst>
              </a:tr>
              <a:tr h="368457">
                <a:tc>
                  <a:txBody>
                    <a:bodyPr/>
                    <a:lstStyle/>
                    <a:p>
                      <a:pPr algn="ctr">
                        <a:lnSpc>
                          <a:spcPct val="100000"/>
                        </a:lnSpc>
                        <a:spcAft>
                          <a:spcPts val="0"/>
                        </a:spcAft>
                      </a:pPr>
                      <a:r>
                        <a:rPr lang="pt-BR" sz="1200" b="1" dirty="0">
                          <a:effectLst/>
                        </a:rPr>
                        <a:t>Grupo Procedimento</a:t>
                      </a:r>
                      <a:endParaRPr lang="pt-BR" sz="1200" b="1" dirty="0">
                        <a:effectLst/>
                        <a:latin typeface="Calibri"/>
                        <a:ea typeface="Times New Roman"/>
                        <a:cs typeface="Times New Roman"/>
                      </a:endParaRPr>
                    </a:p>
                  </a:txBody>
                  <a:tcPr marL="36611" marR="36611" marT="0" marB="0" anchor="ctr">
                    <a:solidFill>
                      <a:schemeClr val="accent3">
                        <a:lumMod val="60000"/>
                        <a:lumOff val="40000"/>
                      </a:schemeClr>
                    </a:solidFill>
                  </a:tcPr>
                </a:tc>
                <a:tc gridSpan="9">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pt-BR" sz="1600" b="1" i="0" u="none" strike="noStrike" kern="1200" cap="none" spc="0" normalizeH="0" baseline="0" noProof="0" dirty="0" smtClean="0">
                          <a:ln>
                            <a:noFill/>
                          </a:ln>
                          <a:solidFill>
                            <a:prstClr val="black"/>
                          </a:solidFill>
                          <a:effectLst/>
                          <a:uLnTx/>
                          <a:uFillTx/>
                          <a:latin typeface="+mn-lt"/>
                          <a:ea typeface="+mn-ea"/>
                          <a:cs typeface="+mn-cs"/>
                        </a:rPr>
                        <a:t>SISTEMA DE INFORMAÇÃO AMBULATORIAL</a:t>
                      </a:r>
                      <a:endParaRPr lang="pt-BR" sz="1100" b="1" dirty="0">
                        <a:effectLst/>
                        <a:latin typeface="Calibri"/>
                        <a:ea typeface="Times New Roman"/>
                        <a:cs typeface="Times New Roman"/>
                      </a:endParaRPr>
                    </a:p>
                  </a:txBody>
                  <a:tcPr marL="36611" marR="36611" marT="0" marB="0" anchor="ctr">
                    <a:solidFill>
                      <a:schemeClr val="accent3">
                        <a:lumMod val="60000"/>
                        <a:lumOff val="40000"/>
                      </a:schemeClr>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2"/>
                  </a:ext>
                </a:extLst>
              </a:tr>
              <a:tr h="388415">
                <a:tc>
                  <a:txBody>
                    <a:bodyPr/>
                    <a:lstStyle/>
                    <a:p>
                      <a:pPr algn="ctr">
                        <a:lnSpc>
                          <a:spcPct val="115000"/>
                        </a:lnSpc>
                        <a:spcAft>
                          <a:spcPts val="0"/>
                        </a:spcAft>
                      </a:pPr>
                      <a:r>
                        <a:rPr lang="pt-BR" sz="1100" dirty="0">
                          <a:effectLst/>
                        </a:rPr>
                        <a:t>Grupo proc. [2008+</a:t>
                      </a:r>
                      <a:endParaRPr lang="pt-BR" sz="1100" dirty="0">
                        <a:effectLst/>
                        <a:latin typeface="Calibri"/>
                        <a:ea typeface="Times New Roman"/>
                        <a:cs typeface="Times New Roman"/>
                      </a:endParaRPr>
                    </a:p>
                  </a:txBody>
                  <a:tcPr marL="36611" marR="36611" marT="0" marB="0" anchor="b">
                    <a:solidFill>
                      <a:schemeClr val="accent3">
                        <a:lumMod val="75000"/>
                      </a:schemeClr>
                    </a:solidFill>
                  </a:tcPr>
                </a:tc>
                <a:tc gridSpan="2">
                  <a:txBody>
                    <a:bodyPr/>
                    <a:lstStyle/>
                    <a:p>
                      <a:pPr algn="ctr">
                        <a:lnSpc>
                          <a:spcPct val="115000"/>
                        </a:lnSpc>
                        <a:spcAft>
                          <a:spcPts val="0"/>
                        </a:spcAft>
                      </a:pPr>
                      <a:r>
                        <a:rPr lang="pt-BR" sz="1100" b="1" dirty="0">
                          <a:effectLst/>
                        </a:rPr>
                        <a:t>Janeiro</a:t>
                      </a:r>
                      <a:endParaRPr lang="pt-BR" sz="1100" b="1" dirty="0">
                        <a:effectLst/>
                        <a:latin typeface="Calibri"/>
                        <a:ea typeface="Times New Roman"/>
                        <a:cs typeface="Times New Roman"/>
                      </a:endParaRPr>
                    </a:p>
                  </a:txBody>
                  <a:tcPr marL="36611" marR="36611" marT="0" marB="0" anchor="ctr">
                    <a:solidFill>
                      <a:schemeClr val="accent3">
                        <a:lumMod val="75000"/>
                      </a:schemeClr>
                    </a:solidFill>
                  </a:tcPr>
                </a:tc>
                <a:tc hMerge="1">
                  <a:txBody>
                    <a:bodyPr/>
                    <a:lstStyle/>
                    <a:p>
                      <a:endParaRPr lang="pt-BR"/>
                    </a:p>
                  </a:txBody>
                  <a:tcPr/>
                </a:tc>
                <a:tc gridSpan="2">
                  <a:txBody>
                    <a:bodyPr/>
                    <a:lstStyle/>
                    <a:p>
                      <a:pPr algn="ctr">
                        <a:lnSpc>
                          <a:spcPct val="115000"/>
                        </a:lnSpc>
                        <a:spcAft>
                          <a:spcPts val="0"/>
                        </a:spcAft>
                      </a:pPr>
                      <a:r>
                        <a:rPr lang="pt-BR" sz="1100" b="1" dirty="0">
                          <a:effectLst/>
                        </a:rPr>
                        <a:t>Fevereiro</a:t>
                      </a:r>
                      <a:endParaRPr lang="pt-BR" sz="1100" b="1" dirty="0">
                        <a:effectLst/>
                        <a:latin typeface="Calibri"/>
                        <a:ea typeface="Times New Roman"/>
                        <a:cs typeface="Times New Roman"/>
                      </a:endParaRPr>
                    </a:p>
                  </a:txBody>
                  <a:tcPr marL="36611" marR="36611" marT="0" marB="0" anchor="ctr">
                    <a:solidFill>
                      <a:schemeClr val="accent3">
                        <a:lumMod val="75000"/>
                      </a:schemeClr>
                    </a:solidFill>
                  </a:tcPr>
                </a:tc>
                <a:tc hMerge="1">
                  <a:txBody>
                    <a:bodyPr/>
                    <a:lstStyle/>
                    <a:p>
                      <a:endParaRPr lang="pt-BR"/>
                    </a:p>
                  </a:txBody>
                  <a:tcPr/>
                </a:tc>
                <a:tc gridSpan="2">
                  <a:txBody>
                    <a:bodyPr/>
                    <a:lstStyle/>
                    <a:p>
                      <a:pPr algn="ctr">
                        <a:lnSpc>
                          <a:spcPct val="115000"/>
                        </a:lnSpc>
                        <a:spcAft>
                          <a:spcPts val="0"/>
                        </a:spcAft>
                      </a:pPr>
                      <a:r>
                        <a:rPr lang="pt-BR" sz="1100" b="1" dirty="0">
                          <a:effectLst/>
                        </a:rPr>
                        <a:t>Março</a:t>
                      </a:r>
                      <a:endParaRPr lang="pt-BR" sz="1100" b="1" dirty="0">
                        <a:effectLst/>
                        <a:latin typeface="Calibri"/>
                        <a:ea typeface="Times New Roman"/>
                        <a:cs typeface="Times New Roman"/>
                      </a:endParaRPr>
                    </a:p>
                  </a:txBody>
                  <a:tcPr marL="36611" marR="36611" marT="0" marB="0" anchor="ctr">
                    <a:solidFill>
                      <a:schemeClr val="accent3">
                        <a:lumMod val="75000"/>
                      </a:schemeClr>
                    </a:solidFill>
                  </a:tcPr>
                </a:tc>
                <a:tc hMerge="1">
                  <a:txBody>
                    <a:bodyPr/>
                    <a:lstStyle/>
                    <a:p>
                      <a:endParaRPr lang="pt-BR"/>
                    </a:p>
                  </a:txBody>
                  <a:tcPr/>
                </a:tc>
                <a:tc rowSpan="2">
                  <a:txBody>
                    <a:bodyPr/>
                    <a:lstStyle/>
                    <a:p>
                      <a:pPr algn="ctr">
                        <a:lnSpc>
                          <a:spcPct val="115000"/>
                        </a:lnSpc>
                        <a:spcAft>
                          <a:spcPts val="0"/>
                        </a:spcAft>
                      </a:pPr>
                      <a:r>
                        <a:rPr lang="pt-BR" sz="1100" b="1" dirty="0">
                          <a:effectLst/>
                        </a:rPr>
                        <a:t>Abril</a:t>
                      </a:r>
                      <a:endParaRPr lang="pt-BR" sz="1100" b="1" dirty="0">
                        <a:effectLst/>
                        <a:latin typeface="Calibri"/>
                        <a:ea typeface="Times New Roman"/>
                        <a:cs typeface="Times New Roman"/>
                      </a:endParaRPr>
                    </a:p>
                  </a:txBody>
                  <a:tcPr marL="36611" marR="36611" marT="0" marB="0" anchor="ctr">
                    <a:solidFill>
                      <a:schemeClr val="accent3">
                        <a:lumMod val="75000"/>
                      </a:schemeClr>
                    </a:solidFill>
                  </a:tcPr>
                </a:tc>
                <a:tc gridSpan="2">
                  <a:txBody>
                    <a:bodyPr/>
                    <a:lstStyle/>
                    <a:p>
                      <a:pPr algn="ctr">
                        <a:lnSpc>
                          <a:spcPct val="115000"/>
                        </a:lnSpc>
                        <a:spcAft>
                          <a:spcPts val="0"/>
                        </a:spcAft>
                      </a:pPr>
                      <a:r>
                        <a:rPr lang="pt-BR" sz="1100" b="1" dirty="0">
                          <a:effectLst/>
                        </a:rPr>
                        <a:t>Total</a:t>
                      </a:r>
                      <a:endParaRPr lang="pt-BR" sz="1100" b="1" dirty="0">
                        <a:effectLst/>
                        <a:latin typeface="Calibri"/>
                        <a:ea typeface="Times New Roman"/>
                        <a:cs typeface="Times New Roman"/>
                      </a:endParaRPr>
                    </a:p>
                  </a:txBody>
                  <a:tcPr marL="36611" marR="36611" marT="0" marB="0" anchor="ctr">
                    <a:solidFill>
                      <a:schemeClr val="accent3">
                        <a:lumMod val="75000"/>
                      </a:schemeClr>
                    </a:solidFill>
                  </a:tcPr>
                </a:tc>
                <a:tc hMerge="1">
                  <a:txBody>
                    <a:bodyPr/>
                    <a:lstStyle/>
                    <a:p>
                      <a:endParaRPr lang="pt-BR"/>
                    </a:p>
                  </a:txBody>
                  <a:tcPr/>
                </a:tc>
                <a:extLst>
                  <a:ext uri="{0D108BD9-81ED-4DB2-BD59-A6C34878D82A}">
                    <a16:rowId xmlns="" xmlns:a16="http://schemas.microsoft.com/office/drawing/2014/main" val="10003"/>
                  </a:ext>
                </a:extLst>
              </a:tr>
              <a:tr h="635588">
                <a:tc>
                  <a:txBody>
                    <a:bodyPr/>
                    <a:lstStyle/>
                    <a:p>
                      <a:pPr>
                        <a:lnSpc>
                          <a:spcPct val="115000"/>
                        </a:lnSpc>
                        <a:spcAft>
                          <a:spcPts val="0"/>
                        </a:spcAft>
                      </a:pPr>
                      <a:r>
                        <a:rPr lang="pt-BR" sz="1400" dirty="0">
                          <a:effectLst/>
                        </a:rPr>
                        <a:t> </a:t>
                      </a:r>
                      <a:endParaRPr lang="pt-BR" sz="1400" dirty="0">
                        <a:effectLst/>
                        <a:latin typeface="Calibri"/>
                        <a:ea typeface="Times New Roman"/>
                        <a:cs typeface="Times New Roman"/>
                      </a:endParaRPr>
                    </a:p>
                  </a:txBody>
                  <a:tcPr marL="36611" marR="36611" marT="0" marB="0" anchor="b">
                    <a:solidFill>
                      <a:schemeClr val="accent3">
                        <a:lumMod val="60000"/>
                        <a:lumOff val="40000"/>
                      </a:schemeClr>
                    </a:solidFill>
                  </a:tcPr>
                </a:tc>
                <a:tc>
                  <a:txBody>
                    <a:bodyPr/>
                    <a:lstStyle/>
                    <a:p>
                      <a:pPr algn="ctr">
                        <a:lnSpc>
                          <a:spcPct val="115000"/>
                        </a:lnSpc>
                        <a:spcAft>
                          <a:spcPts val="0"/>
                        </a:spcAft>
                      </a:pPr>
                      <a:r>
                        <a:rPr lang="pt-BR" sz="1200" b="1" dirty="0">
                          <a:effectLst/>
                        </a:rPr>
                        <a:t>Quantidade aprovada</a:t>
                      </a:r>
                      <a:endParaRPr lang="pt-BR" sz="1200" b="1" dirty="0">
                        <a:effectLst/>
                        <a:latin typeface="Calibri"/>
                        <a:ea typeface="Times New Roman"/>
                        <a:cs typeface="Times New Roman"/>
                      </a:endParaRPr>
                    </a:p>
                  </a:txBody>
                  <a:tcPr marL="36611" marR="36611" marT="0" marB="0" anchor="ctr">
                    <a:solidFill>
                      <a:schemeClr val="accent3">
                        <a:lumMod val="60000"/>
                        <a:lumOff val="40000"/>
                      </a:schemeClr>
                    </a:solidFill>
                  </a:tcPr>
                </a:tc>
                <a:tc>
                  <a:txBody>
                    <a:bodyPr/>
                    <a:lstStyle/>
                    <a:p>
                      <a:pPr algn="ctr">
                        <a:lnSpc>
                          <a:spcPct val="115000"/>
                        </a:lnSpc>
                        <a:spcAft>
                          <a:spcPts val="0"/>
                        </a:spcAft>
                      </a:pPr>
                      <a:r>
                        <a:rPr lang="pt-BR" sz="1200" b="1" dirty="0">
                          <a:effectLst/>
                        </a:rPr>
                        <a:t>Valor </a:t>
                      </a:r>
                      <a:br>
                        <a:rPr lang="pt-BR" sz="1200" b="1" dirty="0">
                          <a:effectLst/>
                        </a:rPr>
                      </a:br>
                      <a:r>
                        <a:rPr lang="pt-BR" sz="1200" b="1" dirty="0">
                          <a:effectLst/>
                        </a:rPr>
                        <a:t>Aprovado (R$)</a:t>
                      </a:r>
                      <a:endParaRPr lang="pt-BR" sz="1200" b="1" dirty="0">
                        <a:effectLst/>
                        <a:latin typeface="Calibri"/>
                        <a:ea typeface="Times New Roman"/>
                        <a:cs typeface="Times New Roman"/>
                      </a:endParaRPr>
                    </a:p>
                  </a:txBody>
                  <a:tcPr marL="36611" marR="36611" marT="0" marB="0" anchor="ctr">
                    <a:solidFill>
                      <a:schemeClr val="accent3">
                        <a:lumMod val="60000"/>
                        <a:lumOff val="40000"/>
                      </a:schemeClr>
                    </a:solidFill>
                  </a:tcPr>
                </a:tc>
                <a:tc>
                  <a:txBody>
                    <a:bodyPr/>
                    <a:lstStyle/>
                    <a:p>
                      <a:pPr algn="ctr">
                        <a:lnSpc>
                          <a:spcPct val="115000"/>
                        </a:lnSpc>
                        <a:spcAft>
                          <a:spcPts val="0"/>
                        </a:spcAft>
                      </a:pPr>
                      <a:r>
                        <a:rPr lang="pt-BR" sz="1200" b="1" dirty="0">
                          <a:effectLst/>
                        </a:rPr>
                        <a:t>Quantidade aprovada</a:t>
                      </a:r>
                      <a:endParaRPr lang="pt-BR" sz="1200" b="1" dirty="0">
                        <a:effectLst/>
                        <a:latin typeface="Calibri"/>
                        <a:ea typeface="Times New Roman"/>
                        <a:cs typeface="Times New Roman"/>
                      </a:endParaRPr>
                    </a:p>
                  </a:txBody>
                  <a:tcPr marL="36611" marR="36611" marT="0" marB="0" anchor="ctr">
                    <a:solidFill>
                      <a:schemeClr val="accent3">
                        <a:lumMod val="60000"/>
                        <a:lumOff val="40000"/>
                      </a:schemeClr>
                    </a:solidFill>
                  </a:tcPr>
                </a:tc>
                <a:tc>
                  <a:txBody>
                    <a:bodyPr/>
                    <a:lstStyle/>
                    <a:p>
                      <a:pPr algn="ctr">
                        <a:lnSpc>
                          <a:spcPct val="115000"/>
                        </a:lnSpc>
                        <a:spcAft>
                          <a:spcPts val="0"/>
                        </a:spcAft>
                      </a:pPr>
                      <a:r>
                        <a:rPr lang="pt-BR" sz="1200" b="1" dirty="0">
                          <a:effectLst/>
                        </a:rPr>
                        <a:t>Valor </a:t>
                      </a:r>
                      <a:br>
                        <a:rPr lang="pt-BR" sz="1200" b="1" dirty="0">
                          <a:effectLst/>
                        </a:rPr>
                      </a:br>
                      <a:r>
                        <a:rPr lang="pt-BR" sz="1200" b="1" dirty="0">
                          <a:effectLst/>
                        </a:rPr>
                        <a:t>Aprovado (R$)</a:t>
                      </a:r>
                      <a:endParaRPr lang="pt-BR" sz="1200" b="1" dirty="0">
                        <a:effectLst/>
                        <a:latin typeface="Calibri"/>
                        <a:ea typeface="Times New Roman"/>
                        <a:cs typeface="Times New Roman"/>
                      </a:endParaRPr>
                    </a:p>
                  </a:txBody>
                  <a:tcPr marL="36611" marR="36611" marT="0" marB="0" anchor="ctr">
                    <a:solidFill>
                      <a:schemeClr val="accent3">
                        <a:lumMod val="60000"/>
                        <a:lumOff val="40000"/>
                      </a:schemeClr>
                    </a:solidFill>
                  </a:tcPr>
                </a:tc>
                <a:tc>
                  <a:txBody>
                    <a:bodyPr/>
                    <a:lstStyle/>
                    <a:p>
                      <a:pPr algn="ctr">
                        <a:lnSpc>
                          <a:spcPct val="115000"/>
                        </a:lnSpc>
                        <a:spcAft>
                          <a:spcPts val="0"/>
                        </a:spcAft>
                      </a:pPr>
                      <a:r>
                        <a:rPr lang="pt-BR" sz="1200" b="1" dirty="0">
                          <a:effectLst/>
                        </a:rPr>
                        <a:t>Quantidade aprovada</a:t>
                      </a:r>
                      <a:endParaRPr lang="pt-BR" sz="1200" b="1" dirty="0">
                        <a:effectLst/>
                        <a:latin typeface="Calibri"/>
                        <a:ea typeface="Times New Roman"/>
                        <a:cs typeface="Times New Roman"/>
                      </a:endParaRPr>
                    </a:p>
                  </a:txBody>
                  <a:tcPr marL="36611" marR="36611" marT="0" marB="0" anchor="ctr">
                    <a:solidFill>
                      <a:schemeClr val="accent3">
                        <a:lumMod val="60000"/>
                        <a:lumOff val="40000"/>
                      </a:schemeClr>
                    </a:solidFill>
                  </a:tcPr>
                </a:tc>
                <a:tc>
                  <a:txBody>
                    <a:bodyPr/>
                    <a:lstStyle/>
                    <a:p>
                      <a:pPr algn="ctr">
                        <a:lnSpc>
                          <a:spcPct val="115000"/>
                        </a:lnSpc>
                        <a:spcAft>
                          <a:spcPts val="0"/>
                        </a:spcAft>
                      </a:pPr>
                      <a:r>
                        <a:rPr lang="pt-BR" sz="1200" b="1" dirty="0">
                          <a:effectLst/>
                        </a:rPr>
                        <a:t>Valor </a:t>
                      </a:r>
                      <a:br>
                        <a:rPr lang="pt-BR" sz="1200" b="1" dirty="0">
                          <a:effectLst/>
                        </a:rPr>
                      </a:br>
                      <a:r>
                        <a:rPr lang="pt-BR" sz="1200" b="1" dirty="0">
                          <a:effectLst/>
                        </a:rPr>
                        <a:t>Aprovado (R$)</a:t>
                      </a:r>
                      <a:endParaRPr lang="pt-BR" sz="1200" b="1" dirty="0">
                        <a:effectLst/>
                        <a:latin typeface="Calibri"/>
                        <a:ea typeface="Times New Roman"/>
                        <a:cs typeface="Times New Roman"/>
                      </a:endParaRPr>
                    </a:p>
                  </a:txBody>
                  <a:tcPr marL="36611" marR="36611" marT="0" marB="0" anchor="ctr">
                    <a:solidFill>
                      <a:schemeClr val="accent3">
                        <a:lumMod val="60000"/>
                        <a:lumOff val="40000"/>
                      </a:schemeClr>
                    </a:solidFill>
                  </a:tcPr>
                </a:tc>
                <a:tc vMerge="1">
                  <a:txBody>
                    <a:bodyPr/>
                    <a:lstStyle/>
                    <a:p>
                      <a:endParaRPr lang="pt-BR"/>
                    </a:p>
                  </a:txBody>
                  <a:tcPr/>
                </a:tc>
                <a:tc>
                  <a:txBody>
                    <a:bodyPr/>
                    <a:lstStyle/>
                    <a:p>
                      <a:pPr algn="ctr">
                        <a:lnSpc>
                          <a:spcPct val="115000"/>
                        </a:lnSpc>
                        <a:spcAft>
                          <a:spcPts val="0"/>
                        </a:spcAft>
                      </a:pPr>
                      <a:r>
                        <a:rPr lang="pt-BR" sz="1200" b="1" dirty="0">
                          <a:effectLst/>
                        </a:rPr>
                        <a:t>Quantidade aprovada</a:t>
                      </a:r>
                      <a:endParaRPr lang="pt-BR" sz="1200" b="1" dirty="0">
                        <a:effectLst/>
                        <a:latin typeface="Calibri"/>
                        <a:ea typeface="Times New Roman"/>
                        <a:cs typeface="Times New Roman"/>
                      </a:endParaRPr>
                    </a:p>
                  </a:txBody>
                  <a:tcPr marL="36611" marR="36611" marT="0" marB="0" anchor="ctr">
                    <a:solidFill>
                      <a:schemeClr val="accent3">
                        <a:lumMod val="60000"/>
                        <a:lumOff val="40000"/>
                      </a:schemeClr>
                    </a:solidFill>
                  </a:tcPr>
                </a:tc>
                <a:tc>
                  <a:txBody>
                    <a:bodyPr/>
                    <a:lstStyle/>
                    <a:p>
                      <a:pPr algn="ctr">
                        <a:lnSpc>
                          <a:spcPct val="115000"/>
                        </a:lnSpc>
                        <a:spcAft>
                          <a:spcPts val="0"/>
                        </a:spcAft>
                      </a:pPr>
                      <a:r>
                        <a:rPr lang="pt-BR" sz="1200" b="1" dirty="0">
                          <a:effectLst/>
                        </a:rPr>
                        <a:t>Valor </a:t>
                      </a:r>
                      <a:br>
                        <a:rPr lang="pt-BR" sz="1200" b="1" dirty="0">
                          <a:effectLst/>
                        </a:rPr>
                      </a:br>
                      <a:r>
                        <a:rPr lang="pt-BR" sz="1200" b="1" dirty="0">
                          <a:effectLst/>
                        </a:rPr>
                        <a:t>Aprovado (R$)</a:t>
                      </a:r>
                      <a:endParaRPr lang="pt-BR" sz="1200" b="1" dirty="0">
                        <a:effectLst/>
                        <a:latin typeface="Calibri"/>
                        <a:ea typeface="Times New Roman"/>
                        <a:cs typeface="Times New Roman"/>
                      </a:endParaRPr>
                    </a:p>
                  </a:txBody>
                  <a:tcPr marL="36611" marR="36611" marT="0" marB="0" anchor="ctr">
                    <a:solidFill>
                      <a:schemeClr val="accent3">
                        <a:lumMod val="60000"/>
                        <a:lumOff val="40000"/>
                      </a:schemeClr>
                    </a:solidFill>
                  </a:tcPr>
                </a:tc>
                <a:extLst>
                  <a:ext uri="{0D108BD9-81ED-4DB2-BD59-A6C34878D82A}">
                    <a16:rowId xmlns="" xmlns:a16="http://schemas.microsoft.com/office/drawing/2014/main" val="10004"/>
                  </a:ext>
                </a:extLst>
              </a:tr>
              <a:tr h="776830">
                <a:tc>
                  <a:txBody>
                    <a:bodyPr/>
                    <a:lstStyle/>
                    <a:p>
                      <a:pPr algn="l">
                        <a:lnSpc>
                          <a:spcPct val="115000"/>
                        </a:lnSpc>
                        <a:spcAft>
                          <a:spcPts val="0"/>
                        </a:spcAft>
                      </a:pPr>
                      <a:r>
                        <a:rPr lang="pt-BR" sz="1100" b="1" kern="1200" dirty="0" smtClean="0">
                          <a:solidFill>
                            <a:schemeClr val="dk1"/>
                          </a:solidFill>
                          <a:effectLst/>
                          <a:latin typeface="+mn-lt"/>
                          <a:ea typeface="+mn-ea"/>
                          <a:cs typeface="+mn-cs"/>
                        </a:rPr>
                        <a:t>01 Ações de promoção e prevenção a saúde</a:t>
                      </a:r>
                      <a:endParaRPr lang="pt-BR" sz="1100" dirty="0">
                        <a:effectLst/>
                        <a:latin typeface="Calibri"/>
                        <a:ea typeface="Times New Roman"/>
                        <a:cs typeface="Times New Roman"/>
                      </a:endParaRPr>
                    </a:p>
                  </a:txBody>
                  <a:tcPr marL="36611" marR="36611"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802</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2.720,52</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1.067</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3.444,04</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891</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2.923,66</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rowSpan="6">
                  <a:txBody>
                    <a:bodyPr/>
                    <a:lstStyle/>
                    <a:p>
                      <a:pPr algn="ctr">
                        <a:lnSpc>
                          <a:spcPct val="115000"/>
                        </a:lnSpc>
                        <a:spcAft>
                          <a:spcPts val="0"/>
                        </a:spcAft>
                      </a:pPr>
                      <a:r>
                        <a:rPr lang="pt-BR" sz="1100" dirty="0" smtClean="0">
                          <a:solidFill>
                            <a:schemeClr val="tx1"/>
                          </a:solidFill>
                          <a:effectLst/>
                          <a:latin typeface="Calibri"/>
                          <a:ea typeface="Times New Roman"/>
                          <a:cs typeface="Times New Roman"/>
                        </a:rPr>
                        <a:t>-</a:t>
                      </a:r>
                      <a:endParaRPr lang="pt-BR" sz="1100" dirty="0">
                        <a:solidFill>
                          <a:schemeClr val="tx1"/>
                        </a:solidFill>
                        <a:effectLst/>
                        <a:latin typeface="Calibri"/>
                        <a:ea typeface="Times New Roman"/>
                        <a:cs typeface="Times New Roman"/>
                      </a:endParaRPr>
                    </a:p>
                  </a:txBody>
                  <a:tcPr marL="36611" marR="36611" marT="0" marB="0" anchor="ctr">
                    <a:solidFill>
                      <a:schemeClr val="accent3">
                        <a:lumMod val="60000"/>
                        <a:lumOff val="40000"/>
                      </a:schemeClr>
                    </a:solidFill>
                  </a:tcP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2.760</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9.088,22</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901177043"/>
                  </a:ext>
                </a:extLst>
              </a:tr>
              <a:tr h="742933">
                <a:tc>
                  <a:txBody>
                    <a:bodyPr/>
                    <a:lstStyle/>
                    <a:p>
                      <a:pPr algn="l">
                        <a:lnSpc>
                          <a:spcPct val="115000"/>
                        </a:lnSpc>
                        <a:spcAft>
                          <a:spcPts val="0"/>
                        </a:spcAft>
                      </a:pPr>
                      <a:r>
                        <a:rPr lang="pt-BR" sz="1100" dirty="0">
                          <a:effectLst/>
                        </a:rPr>
                        <a:t>02 Procedimentos com finalidade diagnóstica</a:t>
                      </a:r>
                      <a:endParaRPr lang="pt-BR" sz="1100" dirty="0">
                        <a:effectLst/>
                        <a:latin typeface="Calibri"/>
                        <a:ea typeface="Times New Roman"/>
                        <a:cs typeface="Times New Roman"/>
                      </a:endParaRPr>
                    </a:p>
                  </a:txBody>
                  <a:tcPr marL="36611" marR="36611"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422.205</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2.989.275,89</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484.911</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3.458.063,06</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518.886</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3.575.932,91</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vMerge="1">
                  <a:txBody>
                    <a:bodyPr/>
                    <a:lstStyle/>
                    <a:p>
                      <a:pPr algn="ctr">
                        <a:lnSpc>
                          <a:spcPct val="115000"/>
                        </a:lnSpc>
                        <a:spcAft>
                          <a:spcPts val="0"/>
                        </a:spcAft>
                      </a:pPr>
                      <a:endParaRPr lang="pt-BR" sz="1100" dirty="0">
                        <a:solidFill>
                          <a:schemeClr val="tx1"/>
                        </a:solidFill>
                        <a:effectLst/>
                        <a:latin typeface="Calibri"/>
                        <a:ea typeface="Times New Roman"/>
                        <a:cs typeface="Times New Roman"/>
                      </a:endParaRPr>
                    </a:p>
                  </a:txBody>
                  <a:tcPr marL="36611" marR="36611" marT="0" marB="0" anchor="ctr">
                    <a:solidFill>
                      <a:schemeClr val="accent3">
                        <a:lumMod val="60000"/>
                        <a:lumOff val="40000"/>
                      </a:schemeClr>
                    </a:solidFill>
                  </a:tcP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1.426.002</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10.023.271,86</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10005"/>
                  </a:ext>
                </a:extLst>
              </a:tr>
              <a:tr h="554436">
                <a:tc>
                  <a:txBody>
                    <a:bodyPr/>
                    <a:lstStyle/>
                    <a:p>
                      <a:pPr algn="l">
                        <a:lnSpc>
                          <a:spcPct val="115000"/>
                        </a:lnSpc>
                        <a:spcAft>
                          <a:spcPts val="0"/>
                        </a:spcAft>
                      </a:pPr>
                      <a:r>
                        <a:rPr lang="pt-BR" sz="1100" dirty="0">
                          <a:effectLst/>
                        </a:rPr>
                        <a:t>03 Procedimentos clínicos</a:t>
                      </a:r>
                      <a:endParaRPr lang="pt-BR" sz="1100" dirty="0">
                        <a:effectLst/>
                        <a:latin typeface="Calibri"/>
                        <a:ea typeface="Times New Roman"/>
                        <a:cs typeface="Times New Roman"/>
                      </a:endParaRPr>
                    </a:p>
                  </a:txBody>
                  <a:tcPr marL="36611" marR="36611"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364.218</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5.685.865,34</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384.273</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5.477.923,42</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454.675</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6.027.262,38</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vMerge="1">
                  <a:txBody>
                    <a:bodyPr/>
                    <a:lstStyle/>
                    <a:p>
                      <a:pPr algn="ctr">
                        <a:lnSpc>
                          <a:spcPct val="115000"/>
                        </a:lnSpc>
                        <a:spcAft>
                          <a:spcPts val="0"/>
                        </a:spcAft>
                      </a:pPr>
                      <a:endParaRPr lang="pt-BR" sz="1200" dirty="0">
                        <a:effectLst/>
                        <a:latin typeface="Calibri"/>
                        <a:ea typeface="Times New Roman"/>
                        <a:cs typeface="Times New Roman"/>
                      </a:endParaRPr>
                    </a:p>
                  </a:txBody>
                  <a:tcPr marL="36611" marR="36611" marT="0" marB="0" anchor="ctr">
                    <a:solidFill>
                      <a:schemeClr val="accent3">
                        <a:lumMod val="60000"/>
                        <a:lumOff val="40000"/>
                      </a:schemeClr>
                    </a:solidFill>
                  </a:tcP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1.203.166</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17.191.051,14</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10006"/>
                  </a:ext>
                </a:extLst>
              </a:tr>
              <a:tr h="554436">
                <a:tc>
                  <a:txBody>
                    <a:bodyPr/>
                    <a:lstStyle/>
                    <a:p>
                      <a:pPr algn="l">
                        <a:lnSpc>
                          <a:spcPct val="115000"/>
                        </a:lnSpc>
                        <a:spcAft>
                          <a:spcPts val="0"/>
                        </a:spcAft>
                      </a:pPr>
                      <a:r>
                        <a:rPr lang="pt-BR" sz="1100" dirty="0">
                          <a:effectLst/>
                        </a:rPr>
                        <a:t>04 Procedimentos cirúrgicos</a:t>
                      </a:r>
                      <a:endParaRPr lang="pt-BR" sz="1100" dirty="0">
                        <a:effectLst/>
                        <a:latin typeface="Calibri"/>
                        <a:ea typeface="Times New Roman"/>
                        <a:cs typeface="Times New Roman"/>
                      </a:endParaRPr>
                    </a:p>
                  </a:txBody>
                  <a:tcPr marL="36611" marR="36611"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4.070</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213.863,14</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4.623</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229.624,59</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4.630</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252.853,64</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vMerge="1">
                  <a:txBody>
                    <a:bodyPr/>
                    <a:lstStyle/>
                    <a:p>
                      <a:pPr algn="ctr">
                        <a:lnSpc>
                          <a:spcPct val="115000"/>
                        </a:lnSpc>
                        <a:spcAft>
                          <a:spcPts val="0"/>
                        </a:spcAft>
                      </a:pPr>
                      <a:endParaRPr lang="pt-BR" sz="1200" dirty="0">
                        <a:effectLst/>
                        <a:latin typeface="Calibri"/>
                        <a:ea typeface="Times New Roman"/>
                        <a:cs typeface="Times New Roman"/>
                      </a:endParaRPr>
                    </a:p>
                  </a:txBody>
                  <a:tcPr marL="36611" marR="36611" marT="0" marB="0" anchor="ctr">
                    <a:solidFill>
                      <a:schemeClr val="accent3">
                        <a:lumMod val="60000"/>
                        <a:lumOff val="40000"/>
                      </a:schemeClr>
                    </a:solidFill>
                  </a:tcP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13.323</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696.341,37</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10007"/>
                  </a:ext>
                </a:extLst>
              </a:tr>
              <a:tr h="704469">
                <a:tc>
                  <a:txBody>
                    <a:bodyPr/>
                    <a:lstStyle/>
                    <a:p>
                      <a:pPr algn="l">
                        <a:lnSpc>
                          <a:spcPct val="115000"/>
                        </a:lnSpc>
                        <a:spcAft>
                          <a:spcPts val="0"/>
                        </a:spcAft>
                      </a:pPr>
                      <a:r>
                        <a:rPr lang="pt-BR" sz="1100" dirty="0">
                          <a:effectLst/>
                        </a:rPr>
                        <a:t>05 Transplantes de </a:t>
                      </a:r>
                      <a:r>
                        <a:rPr lang="pt-BR" sz="1100" dirty="0" smtClean="0">
                          <a:effectLst/>
                        </a:rPr>
                        <a:t>órgãos, </a:t>
                      </a:r>
                      <a:r>
                        <a:rPr lang="pt-BR" sz="1100" dirty="0">
                          <a:effectLst/>
                        </a:rPr>
                        <a:t>tecidos e células</a:t>
                      </a:r>
                      <a:endParaRPr lang="pt-BR" sz="1100" dirty="0">
                        <a:effectLst/>
                        <a:latin typeface="Calibri"/>
                        <a:ea typeface="Times New Roman"/>
                        <a:cs typeface="Times New Roman"/>
                      </a:endParaRPr>
                    </a:p>
                  </a:txBody>
                  <a:tcPr marL="36611" marR="36611"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947</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332.004,69</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962</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334.376,96</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992</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343.144,49</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vMerge="1">
                  <a:txBody>
                    <a:bodyPr/>
                    <a:lstStyle/>
                    <a:p>
                      <a:pPr algn="ctr">
                        <a:lnSpc>
                          <a:spcPct val="115000"/>
                        </a:lnSpc>
                        <a:spcAft>
                          <a:spcPts val="0"/>
                        </a:spcAft>
                      </a:pPr>
                      <a:endParaRPr lang="pt-BR" sz="1200" dirty="0">
                        <a:effectLst/>
                        <a:latin typeface="Calibri"/>
                        <a:ea typeface="Times New Roman"/>
                        <a:cs typeface="Times New Roman"/>
                      </a:endParaRPr>
                    </a:p>
                  </a:txBody>
                  <a:tcPr marL="36611" marR="36611" marT="0" marB="0" anchor="ctr">
                    <a:solidFill>
                      <a:schemeClr val="accent3">
                        <a:lumMod val="60000"/>
                        <a:lumOff val="40000"/>
                      </a:schemeClr>
                    </a:solidFill>
                  </a:tcP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2.901</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1.009.526,14</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10008"/>
                  </a:ext>
                </a:extLst>
              </a:tr>
              <a:tr h="234824">
                <a:tc>
                  <a:txBody>
                    <a:bodyPr/>
                    <a:lstStyle/>
                    <a:p>
                      <a:pPr algn="r">
                        <a:lnSpc>
                          <a:spcPct val="115000"/>
                        </a:lnSpc>
                        <a:spcAft>
                          <a:spcPts val="0"/>
                        </a:spcAft>
                      </a:pPr>
                      <a:r>
                        <a:rPr lang="pt-BR" sz="1100" dirty="0">
                          <a:effectLst/>
                        </a:rPr>
                        <a:t>Total</a:t>
                      </a:r>
                      <a:endParaRPr lang="pt-BR" sz="1100" dirty="0">
                        <a:effectLst/>
                        <a:latin typeface="Calibri"/>
                        <a:ea typeface="Times New Roman"/>
                        <a:cs typeface="Times New Roman"/>
                      </a:endParaRPr>
                    </a:p>
                  </a:txBody>
                  <a:tcPr marL="36611" marR="36611"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792.242</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9.223.729,58</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875.836</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9.503.432,07</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980.074</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10.202.117,08</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vMerge="1">
                  <a:txBody>
                    <a:bodyPr/>
                    <a:lstStyle/>
                    <a:p>
                      <a:pPr algn="ctr">
                        <a:lnSpc>
                          <a:spcPct val="115000"/>
                        </a:lnSpc>
                        <a:spcAft>
                          <a:spcPts val="0"/>
                        </a:spcAft>
                      </a:pPr>
                      <a:endParaRPr lang="pt-BR" sz="1200" dirty="0">
                        <a:effectLst/>
                        <a:latin typeface="Calibri"/>
                        <a:ea typeface="Times New Roman"/>
                        <a:cs typeface="Times New Roman"/>
                      </a:endParaRPr>
                    </a:p>
                  </a:txBody>
                  <a:tcPr marL="36611" marR="36611" marT="0" marB="0" anchor="ctr">
                    <a:solidFill>
                      <a:schemeClr val="accent3">
                        <a:lumMod val="60000"/>
                        <a:lumOff val="40000"/>
                      </a:schemeClr>
                    </a:solidFill>
                  </a:tcP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2.648.152</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28.929.278,73</a:t>
                      </a:r>
                      <a:endParaRPr lang="pt-B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10009"/>
                  </a:ext>
                </a:extLst>
              </a:tr>
              <a:tr h="168633">
                <a:tc gridSpan="10">
                  <a:txBody>
                    <a:bodyPr/>
                    <a:lstStyle/>
                    <a:p>
                      <a:pPr algn="just">
                        <a:lnSpc>
                          <a:spcPct val="115000"/>
                        </a:lnSpc>
                        <a:spcAft>
                          <a:spcPts val="0"/>
                        </a:spcAft>
                      </a:pPr>
                      <a:r>
                        <a:rPr lang="pt-BR" sz="750" dirty="0">
                          <a:effectLst/>
                        </a:rPr>
                        <a:t>Fonte: </a:t>
                      </a:r>
                      <a:r>
                        <a:rPr lang="pt-BR" sz="750" dirty="0" smtClean="0">
                          <a:effectLst/>
                        </a:rPr>
                        <a:t>DATASUS/SIA-MS/SUPRIS/GCA</a:t>
                      </a:r>
                      <a:r>
                        <a:rPr lang="pt-BR" sz="750" dirty="0">
                          <a:effectLst/>
                        </a:rPr>
                        <a:t>, maio </a:t>
                      </a:r>
                      <a:r>
                        <a:rPr lang="pt-BR" sz="750" dirty="0" smtClean="0">
                          <a:effectLst/>
                        </a:rPr>
                        <a:t>2019</a:t>
                      </a:r>
                      <a:endParaRPr lang="pt-BR" sz="750" dirty="0">
                        <a:effectLst/>
                        <a:latin typeface="Calibri"/>
                        <a:ea typeface="Times New Roman"/>
                        <a:cs typeface="Times New Roman"/>
                      </a:endParaRPr>
                    </a:p>
                  </a:txBody>
                  <a:tcPr marL="36611" marR="36611" marT="0"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dirty="0"/>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10"/>
                  </a:ext>
                </a:extLst>
              </a:tr>
              <a:tr h="497574">
                <a:tc gridSpan="10">
                  <a:txBody>
                    <a:bodyPr/>
                    <a:lstStyle/>
                    <a:p>
                      <a:pPr algn="just">
                        <a:lnSpc>
                          <a:spcPct val="115000"/>
                        </a:lnSpc>
                        <a:spcAft>
                          <a:spcPts val="0"/>
                        </a:spcAft>
                      </a:pPr>
                      <a:r>
                        <a:rPr lang="pt-BR" sz="750" dirty="0">
                          <a:effectLst/>
                          <a:latin typeface="Arial" panose="020B0604020202020204" pitchFamily="34" charset="0"/>
                          <a:cs typeface="Arial" panose="020B0604020202020204" pitchFamily="34" charset="0"/>
                        </a:rPr>
                        <a:t>Metodologia: </a:t>
                      </a:r>
                      <a:r>
                        <a:rPr lang="pt-BR" sz="750" b="0" dirty="0">
                          <a:effectLst/>
                          <a:latin typeface="Arial" pitchFamily="34" charset="0"/>
                          <a:cs typeface="Arial" pitchFamily="34" charset="0"/>
                        </a:rPr>
                        <a:t>Foram elencados no tabulador – Tabwin os arquivos dos dados do Sistema de Informação </a:t>
                      </a:r>
                      <a:r>
                        <a:rPr lang="pt-BR" sz="750" b="0" dirty="0" smtClean="0">
                          <a:effectLst/>
                          <a:latin typeface="Arial" pitchFamily="34" charset="0"/>
                          <a:cs typeface="Arial" pitchFamily="34" charset="0"/>
                        </a:rPr>
                        <a:t>Ambulatorial </a:t>
                      </a:r>
                      <a:r>
                        <a:rPr lang="pt-BR" sz="750" b="0" dirty="0">
                          <a:effectLst/>
                          <a:latin typeface="Arial" pitchFamily="34" charset="0"/>
                          <a:cs typeface="Arial" pitchFamily="34" charset="0"/>
                        </a:rPr>
                        <a:t>– </a:t>
                      </a:r>
                      <a:r>
                        <a:rPr lang="pt-BR" sz="750" b="0" dirty="0" smtClean="0">
                          <a:effectLst/>
                          <a:latin typeface="Arial" pitchFamily="34" charset="0"/>
                          <a:cs typeface="Arial" pitchFamily="34" charset="0"/>
                        </a:rPr>
                        <a:t>SIA </a:t>
                      </a:r>
                      <a:r>
                        <a:rPr lang="pt-BR" sz="750" b="0" dirty="0">
                          <a:effectLst/>
                          <a:latin typeface="Arial" pitchFamily="34" charset="0"/>
                          <a:cs typeface="Arial" pitchFamily="34" charset="0"/>
                        </a:rPr>
                        <a:t>do Ministério da Saúde </a:t>
                      </a:r>
                      <a:r>
                        <a:rPr lang="pt-BR" sz="750" b="0" dirty="0" smtClean="0">
                          <a:effectLst/>
                          <a:latin typeface="Arial" pitchFamily="34" charset="0"/>
                          <a:cs typeface="Arial" pitchFamily="34" charset="0"/>
                        </a:rPr>
                        <a:t>da base de dados do Estado</a:t>
                      </a:r>
                      <a:r>
                        <a:rPr lang="pt-BR" sz="750" b="0" baseline="0" dirty="0" smtClean="0">
                          <a:effectLst/>
                          <a:latin typeface="Arial" pitchFamily="34" charset="0"/>
                          <a:cs typeface="Arial" pitchFamily="34" charset="0"/>
                        </a:rPr>
                        <a:t> de Mato Grosso do Sul, </a:t>
                      </a:r>
                      <a:r>
                        <a:rPr lang="pt-BR" sz="750" b="0" dirty="0" smtClean="0">
                          <a:effectLst/>
                          <a:latin typeface="Arial" pitchFamily="34" charset="0"/>
                          <a:cs typeface="Arial" pitchFamily="34" charset="0"/>
                        </a:rPr>
                        <a:t>referentes </a:t>
                      </a:r>
                      <a:r>
                        <a:rPr lang="pt-BR" sz="750" b="0" dirty="0">
                          <a:effectLst/>
                          <a:latin typeface="Arial" pitchFamily="34" charset="0"/>
                          <a:cs typeface="Arial" pitchFamily="34" charset="0"/>
                        </a:rPr>
                        <a:t>aos meses de </a:t>
                      </a:r>
                      <a:r>
                        <a:rPr lang="pt-BR" sz="750" b="1" dirty="0" smtClean="0">
                          <a:effectLst/>
                          <a:latin typeface="Arial" pitchFamily="34" charset="0"/>
                          <a:cs typeface="Arial" pitchFamily="34" charset="0"/>
                        </a:rPr>
                        <a:t>JANEIRO, FEVEREIRO E MARÇO</a:t>
                      </a:r>
                      <a:r>
                        <a:rPr lang="pt-BR" sz="750" b="0" dirty="0" smtClean="0">
                          <a:effectLst/>
                          <a:latin typeface="Arial" pitchFamily="34" charset="0"/>
                          <a:cs typeface="Arial" pitchFamily="34" charset="0"/>
                        </a:rPr>
                        <a:t> </a:t>
                      </a:r>
                      <a:r>
                        <a:rPr lang="pt-BR" sz="750" b="0" dirty="0">
                          <a:effectLst/>
                          <a:latin typeface="Arial" pitchFamily="34" charset="0"/>
                          <a:cs typeface="Arial" pitchFamily="34" charset="0"/>
                        </a:rPr>
                        <a:t>de </a:t>
                      </a:r>
                      <a:r>
                        <a:rPr lang="pt-BR" sz="750" b="0" dirty="0" smtClean="0">
                          <a:effectLst/>
                          <a:latin typeface="Arial" pitchFamily="34" charset="0"/>
                          <a:cs typeface="Arial" pitchFamily="34" charset="0"/>
                        </a:rPr>
                        <a:t>2019 </a:t>
                      </a:r>
                      <a:r>
                        <a:rPr lang="pt-BR" sz="750" b="0" dirty="0">
                          <a:effectLst/>
                          <a:latin typeface="Arial" pitchFamily="34" charset="0"/>
                          <a:cs typeface="Arial" pitchFamily="34" charset="0"/>
                        </a:rPr>
                        <a:t>de todos os </a:t>
                      </a:r>
                      <a:r>
                        <a:rPr lang="pt-BR" sz="750" b="0" dirty="0" smtClean="0">
                          <a:effectLst/>
                          <a:latin typeface="Arial" pitchFamily="34" charset="0"/>
                          <a:cs typeface="Arial" pitchFamily="34" charset="0"/>
                        </a:rPr>
                        <a:t>estabelecimentos </a:t>
                      </a:r>
                      <a:r>
                        <a:rPr lang="pt-BR" sz="750" b="0" dirty="0">
                          <a:effectLst/>
                          <a:latin typeface="Arial" pitchFamily="34" charset="0"/>
                          <a:cs typeface="Arial" pitchFamily="34" charset="0"/>
                        </a:rPr>
                        <a:t>credenciados ao Sistema Único de Saúde – SUS no Município de Campo Grande sob gestão municipal e extraída a </a:t>
                      </a:r>
                      <a:r>
                        <a:rPr lang="pt-BR" sz="750" b="0" dirty="0" smtClean="0">
                          <a:effectLst/>
                          <a:latin typeface="Arial" pitchFamily="34" charset="0"/>
                          <a:cs typeface="Arial" pitchFamily="34" charset="0"/>
                        </a:rPr>
                        <a:t>quantidade e o valor aprovados de procedimentos de </a:t>
                      </a:r>
                      <a:r>
                        <a:rPr lang="pt-BR" sz="750" b="0" dirty="0">
                          <a:effectLst/>
                          <a:latin typeface="Arial" pitchFamily="34" charset="0"/>
                          <a:cs typeface="Arial" pitchFamily="34" charset="0"/>
                        </a:rPr>
                        <a:t>Média Complexidade e Alta Complexidade por grupos de procedimentos da tabela SUS, </a:t>
                      </a:r>
                      <a:r>
                        <a:rPr lang="pt-BR" sz="750" b="0" dirty="0" smtClean="0">
                          <a:effectLst/>
                          <a:latin typeface="Arial" pitchFamily="34" charset="0"/>
                          <a:cs typeface="Arial" pitchFamily="34" charset="0"/>
                        </a:rPr>
                        <a:t>processados </a:t>
                      </a:r>
                      <a:r>
                        <a:rPr lang="pt-BR" sz="750" b="0" dirty="0">
                          <a:effectLst/>
                          <a:latin typeface="Arial" pitchFamily="34" charset="0"/>
                          <a:cs typeface="Arial" pitchFamily="34" charset="0"/>
                        </a:rPr>
                        <a:t>nos referidos meses de </a:t>
                      </a:r>
                      <a:r>
                        <a:rPr lang="pt-BR" sz="750" b="0" dirty="0" smtClean="0">
                          <a:effectLst/>
                          <a:latin typeface="Arial" pitchFamily="34" charset="0"/>
                          <a:cs typeface="Arial" pitchFamily="34" charset="0"/>
                        </a:rPr>
                        <a:t>2019.  </a:t>
                      </a:r>
                      <a:endParaRPr lang="pt-BR" sz="750" b="0" dirty="0">
                        <a:effectLst/>
                        <a:latin typeface="Arial" pitchFamily="34" charset="0"/>
                        <a:ea typeface="Times New Roman"/>
                        <a:cs typeface="Arial" pitchFamily="34" charset="0"/>
                      </a:endParaRPr>
                    </a:p>
                  </a:txBody>
                  <a:tcPr marL="36611" marR="36611" marT="0"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255518085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3"/>
          <p:cNvPicPr>
            <a:picLocks noChangeAspect="1" noChangeArrowheads="1"/>
          </p:cNvPicPr>
          <p:nvPr/>
        </p:nvPicPr>
        <p:blipFill>
          <a:blip r:embed="rId2" cstate="print">
            <a:lum bright="2000" contrast="-4000"/>
          </a:blip>
          <a:srcRect/>
          <a:stretch>
            <a:fillRect/>
          </a:stretch>
        </p:blipFill>
        <p:spPr bwMode="auto">
          <a:xfrm>
            <a:off x="250825" y="71438"/>
            <a:ext cx="2624138" cy="405234"/>
          </a:xfrm>
          <a:prstGeom prst="rect">
            <a:avLst/>
          </a:prstGeom>
          <a:noFill/>
          <a:ln w="9525">
            <a:noFill/>
            <a:miter lim="800000"/>
            <a:headEnd/>
            <a:tailEnd/>
          </a:ln>
        </p:spPr>
      </p:pic>
      <p:sp>
        <p:nvSpPr>
          <p:cNvPr id="5" name="CaixaDeTexto 4"/>
          <p:cNvSpPr txBox="1">
            <a:spLocks noChangeArrowheads="1"/>
          </p:cNvSpPr>
          <p:nvPr/>
        </p:nvSpPr>
        <p:spPr bwMode="auto">
          <a:xfrm>
            <a:off x="3197466" y="76622"/>
            <a:ext cx="5760913"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2872274912"/>
              </p:ext>
            </p:extLst>
          </p:nvPr>
        </p:nvGraphicFramePr>
        <p:xfrm>
          <a:off x="179513" y="620688"/>
          <a:ext cx="8749478" cy="6209832"/>
        </p:xfrm>
        <a:graphic>
          <a:graphicData uri="http://schemas.openxmlformats.org/drawingml/2006/table">
            <a:tbl>
              <a:tblPr firstRow="1" firstCol="1" bandRow="1">
                <a:tableStyleId>{0505E3EF-67EA-436B-97B2-0124C06EBD24}</a:tableStyleId>
              </a:tblPr>
              <a:tblGrid>
                <a:gridCol w="1046565">
                  <a:extLst>
                    <a:ext uri="{9D8B030D-6E8A-4147-A177-3AD203B41FA5}">
                      <a16:colId xmlns="" xmlns:a16="http://schemas.microsoft.com/office/drawing/2014/main" val="20000"/>
                    </a:ext>
                  </a:extLst>
                </a:gridCol>
                <a:gridCol w="789167">
                  <a:extLst>
                    <a:ext uri="{9D8B030D-6E8A-4147-A177-3AD203B41FA5}">
                      <a16:colId xmlns="" xmlns:a16="http://schemas.microsoft.com/office/drawing/2014/main" val="20001"/>
                    </a:ext>
                  </a:extLst>
                </a:gridCol>
                <a:gridCol w="993229">
                  <a:extLst>
                    <a:ext uri="{9D8B030D-6E8A-4147-A177-3AD203B41FA5}">
                      <a16:colId xmlns="" xmlns:a16="http://schemas.microsoft.com/office/drawing/2014/main" val="20002"/>
                    </a:ext>
                  </a:extLst>
                </a:gridCol>
                <a:gridCol w="816622">
                  <a:extLst>
                    <a:ext uri="{9D8B030D-6E8A-4147-A177-3AD203B41FA5}">
                      <a16:colId xmlns="" xmlns:a16="http://schemas.microsoft.com/office/drawing/2014/main" val="20003"/>
                    </a:ext>
                  </a:extLst>
                </a:gridCol>
                <a:gridCol w="952727">
                  <a:extLst>
                    <a:ext uri="{9D8B030D-6E8A-4147-A177-3AD203B41FA5}">
                      <a16:colId xmlns="" xmlns:a16="http://schemas.microsoft.com/office/drawing/2014/main" val="20004"/>
                    </a:ext>
                  </a:extLst>
                </a:gridCol>
                <a:gridCol w="884675">
                  <a:extLst>
                    <a:ext uri="{9D8B030D-6E8A-4147-A177-3AD203B41FA5}">
                      <a16:colId xmlns="" xmlns:a16="http://schemas.microsoft.com/office/drawing/2014/main" val="20005"/>
                    </a:ext>
                  </a:extLst>
                </a:gridCol>
                <a:gridCol w="952727">
                  <a:extLst>
                    <a:ext uri="{9D8B030D-6E8A-4147-A177-3AD203B41FA5}">
                      <a16:colId xmlns="" xmlns:a16="http://schemas.microsoft.com/office/drawing/2014/main" val="20006"/>
                    </a:ext>
                  </a:extLst>
                </a:gridCol>
                <a:gridCol w="476364">
                  <a:extLst>
                    <a:ext uri="{9D8B030D-6E8A-4147-A177-3AD203B41FA5}">
                      <a16:colId xmlns="" xmlns:a16="http://schemas.microsoft.com/office/drawing/2014/main" val="20007"/>
                    </a:ext>
                  </a:extLst>
                </a:gridCol>
                <a:gridCol w="816622">
                  <a:extLst>
                    <a:ext uri="{9D8B030D-6E8A-4147-A177-3AD203B41FA5}">
                      <a16:colId xmlns="" xmlns:a16="http://schemas.microsoft.com/office/drawing/2014/main" val="20008"/>
                    </a:ext>
                  </a:extLst>
                </a:gridCol>
                <a:gridCol w="1020780">
                  <a:extLst>
                    <a:ext uri="{9D8B030D-6E8A-4147-A177-3AD203B41FA5}">
                      <a16:colId xmlns="" xmlns:a16="http://schemas.microsoft.com/office/drawing/2014/main" val="20009"/>
                    </a:ext>
                  </a:extLst>
                </a:gridCol>
              </a:tblGrid>
              <a:tr h="163571">
                <a:tc gridSpan="10">
                  <a:txBody>
                    <a:bodyPr/>
                    <a:lstStyle/>
                    <a:p>
                      <a:pPr algn="ctr">
                        <a:lnSpc>
                          <a:spcPct val="115000"/>
                        </a:lnSpc>
                        <a:spcAft>
                          <a:spcPts val="0"/>
                        </a:spcAft>
                      </a:pPr>
                      <a:r>
                        <a:rPr lang="pt-BR" sz="1600" dirty="0">
                          <a:solidFill>
                            <a:schemeClr val="bg1"/>
                          </a:solidFill>
                          <a:effectLst/>
                        </a:rPr>
                        <a:t>PRODUÇÃO DE ATENÇÃO HOSPITALAR ESPECIALIZADA POR GRUPO DE PROCEDIMENTOS</a:t>
                      </a:r>
                      <a:endParaRPr lang="pt-BR" sz="1050" dirty="0">
                        <a:solidFill>
                          <a:schemeClr val="bg1"/>
                        </a:solidFill>
                        <a:effectLst/>
                        <a:latin typeface="Calibri"/>
                        <a:ea typeface="Times New Roman"/>
                        <a:cs typeface="Times New Roman"/>
                      </a:endParaRPr>
                    </a:p>
                  </a:txBody>
                  <a:tcPr marL="36611" marR="36611" marT="0" marB="0" anchor="b">
                    <a:solidFill>
                      <a:schemeClr val="accent3">
                        <a:lumMod val="75000"/>
                      </a:schemeClr>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269469">
                <a:tc gridSpan="10">
                  <a:txBody>
                    <a:bodyPr/>
                    <a:lstStyle/>
                    <a:p>
                      <a:pPr algn="ctr">
                        <a:lnSpc>
                          <a:spcPct val="115000"/>
                        </a:lnSpc>
                        <a:spcAft>
                          <a:spcPts val="0"/>
                        </a:spcAft>
                      </a:pPr>
                      <a:r>
                        <a:rPr lang="pt-BR" sz="1600" dirty="0">
                          <a:solidFill>
                            <a:schemeClr val="tx1"/>
                          </a:solidFill>
                          <a:effectLst/>
                        </a:rPr>
                        <a:t>SISTEMA DE INFORMAÇÃO HOSPITALAR</a:t>
                      </a:r>
                      <a:endParaRPr lang="pt-BR" sz="1050" dirty="0">
                        <a:solidFill>
                          <a:schemeClr val="tx1"/>
                        </a:solidFill>
                        <a:effectLst/>
                        <a:latin typeface="Calibri"/>
                        <a:ea typeface="Times New Roman"/>
                        <a:cs typeface="Times New Roman"/>
                      </a:endParaRPr>
                    </a:p>
                  </a:txBody>
                  <a:tcPr marL="36611" marR="36611" marT="0" marB="0" anchor="b">
                    <a:solidFill>
                      <a:schemeClr val="accent3">
                        <a:lumMod val="75000"/>
                      </a:schemeClr>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1"/>
                  </a:ext>
                </a:extLst>
              </a:tr>
              <a:tr h="348101">
                <a:tc>
                  <a:txBody>
                    <a:bodyPr/>
                    <a:lstStyle/>
                    <a:p>
                      <a:pPr algn="ctr">
                        <a:lnSpc>
                          <a:spcPct val="100000"/>
                        </a:lnSpc>
                        <a:spcAft>
                          <a:spcPts val="0"/>
                        </a:spcAft>
                      </a:pPr>
                      <a:r>
                        <a:rPr lang="pt-BR" sz="1200" b="1" dirty="0">
                          <a:effectLst/>
                        </a:rPr>
                        <a:t>Grupo Procedimento</a:t>
                      </a:r>
                      <a:endParaRPr lang="pt-BR" sz="1200" b="1" dirty="0">
                        <a:effectLst/>
                        <a:latin typeface="Calibri"/>
                        <a:ea typeface="Times New Roman"/>
                        <a:cs typeface="Times New Roman"/>
                      </a:endParaRPr>
                    </a:p>
                  </a:txBody>
                  <a:tcPr marL="36611" marR="36611" marT="0" marB="0" anchor="ctr">
                    <a:solidFill>
                      <a:schemeClr val="accent3">
                        <a:lumMod val="60000"/>
                        <a:lumOff val="40000"/>
                      </a:schemeClr>
                    </a:solidFill>
                  </a:tcPr>
                </a:tc>
                <a:tc gridSpan="9">
                  <a:txBody>
                    <a:bodyPr/>
                    <a:lstStyle/>
                    <a:p>
                      <a:pPr algn="ctr">
                        <a:lnSpc>
                          <a:spcPct val="115000"/>
                        </a:lnSpc>
                        <a:spcAft>
                          <a:spcPts val="0"/>
                        </a:spcAft>
                      </a:pPr>
                      <a:r>
                        <a:rPr lang="pt-BR" sz="1800" b="1" dirty="0">
                          <a:effectLst/>
                        </a:rPr>
                        <a:t>AIH Pagas</a:t>
                      </a:r>
                      <a:endParaRPr lang="pt-BR" sz="1100" b="1" dirty="0">
                        <a:effectLst/>
                        <a:latin typeface="Calibri"/>
                        <a:ea typeface="Times New Roman"/>
                        <a:cs typeface="Times New Roman"/>
                      </a:endParaRPr>
                    </a:p>
                  </a:txBody>
                  <a:tcPr marL="36611" marR="36611" marT="0" marB="0" anchor="ctr">
                    <a:solidFill>
                      <a:schemeClr val="accent3">
                        <a:lumMod val="60000"/>
                        <a:lumOff val="40000"/>
                      </a:schemeClr>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2"/>
                  </a:ext>
                </a:extLst>
              </a:tr>
              <a:tr h="404204">
                <a:tc>
                  <a:txBody>
                    <a:bodyPr/>
                    <a:lstStyle/>
                    <a:p>
                      <a:pPr algn="ctr">
                        <a:lnSpc>
                          <a:spcPct val="115000"/>
                        </a:lnSpc>
                        <a:spcAft>
                          <a:spcPts val="0"/>
                        </a:spcAft>
                      </a:pPr>
                      <a:r>
                        <a:rPr lang="pt-BR" sz="1200" dirty="0">
                          <a:effectLst/>
                        </a:rPr>
                        <a:t>Grupo proc. [2008+</a:t>
                      </a:r>
                      <a:endParaRPr lang="pt-BR" sz="1200" dirty="0">
                        <a:effectLst/>
                        <a:latin typeface="Calibri"/>
                        <a:ea typeface="Times New Roman"/>
                        <a:cs typeface="Times New Roman"/>
                      </a:endParaRPr>
                    </a:p>
                  </a:txBody>
                  <a:tcPr marL="36611" marR="36611" marT="0" marB="0" anchor="b">
                    <a:solidFill>
                      <a:schemeClr val="accent3">
                        <a:lumMod val="75000"/>
                      </a:schemeClr>
                    </a:solidFill>
                  </a:tcPr>
                </a:tc>
                <a:tc gridSpan="2">
                  <a:txBody>
                    <a:bodyPr/>
                    <a:lstStyle/>
                    <a:p>
                      <a:pPr algn="ctr">
                        <a:lnSpc>
                          <a:spcPct val="115000"/>
                        </a:lnSpc>
                        <a:spcAft>
                          <a:spcPts val="0"/>
                        </a:spcAft>
                      </a:pPr>
                      <a:r>
                        <a:rPr lang="pt-BR" sz="1400" b="1" dirty="0">
                          <a:effectLst/>
                        </a:rPr>
                        <a:t>Janeiro</a:t>
                      </a:r>
                      <a:endParaRPr lang="pt-BR" sz="1400" b="1" dirty="0">
                        <a:effectLst/>
                        <a:latin typeface="Calibri"/>
                        <a:ea typeface="Times New Roman"/>
                        <a:cs typeface="Times New Roman"/>
                      </a:endParaRPr>
                    </a:p>
                  </a:txBody>
                  <a:tcPr marL="36611" marR="36611" marT="0" marB="0" anchor="ctr">
                    <a:solidFill>
                      <a:schemeClr val="accent3">
                        <a:lumMod val="75000"/>
                      </a:schemeClr>
                    </a:solidFill>
                  </a:tcPr>
                </a:tc>
                <a:tc hMerge="1">
                  <a:txBody>
                    <a:bodyPr/>
                    <a:lstStyle/>
                    <a:p>
                      <a:endParaRPr lang="pt-BR"/>
                    </a:p>
                  </a:txBody>
                  <a:tcPr/>
                </a:tc>
                <a:tc gridSpan="2">
                  <a:txBody>
                    <a:bodyPr/>
                    <a:lstStyle/>
                    <a:p>
                      <a:pPr algn="ctr">
                        <a:lnSpc>
                          <a:spcPct val="115000"/>
                        </a:lnSpc>
                        <a:spcAft>
                          <a:spcPts val="0"/>
                        </a:spcAft>
                      </a:pPr>
                      <a:r>
                        <a:rPr lang="pt-BR" sz="1400" b="1" dirty="0">
                          <a:effectLst/>
                        </a:rPr>
                        <a:t>Fevereiro</a:t>
                      </a:r>
                      <a:endParaRPr lang="pt-BR" sz="1400" b="1" dirty="0">
                        <a:effectLst/>
                        <a:latin typeface="Calibri"/>
                        <a:ea typeface="Times New Roman"/>
                        <a:cs typeface="Times New Roman"/>
                      </a:endParaRPr>
                    </a:p>
                  </a:txBody>
                  <a:tcPr marL="36611" marR="36611" marT="0" marB="0" anchor="ctr">
                    <a:solidFill>
                      <a:schemeClr val="accent3">
                        <a:lumMod val="75000"/>
                      </a:schemeClr>
                    </a:solidFill>
                  </a:tcPr>
                </a:tc>
                <a:tc hMerge="1">
                  <a:txBody>
                    <a:bodyPr/>
                    <a:lstStyle/>
                    <a:p>
                      <a:endParaRPr lang="pt-BR"/>
                    </a:p>
                  </a:txBody>
                  <a:tcPr/>
                </a:tc>
                <a:tc gridSpan="2">
                  <a:txBody>
                    <a:bodyPr/>
                    <a:lstStyle/>
                    <a:p>
                      <a:pPr algn="ctr">
                        <a:lnSpc>
                          <a:spcPct val="115000"/>
                        </a:lnSpc>
                        <a:spcAft>
                          <a:spcPts val="0"/>
                        </a:spcAft>
                      </a:pPr>
                      <a:r>
                        <a:rPr lang="pt-BR" sz="1400" b="1" dirty="0">
                          <a:effectLst/>
                        </a:rPr>
                        <a:t>Março</a:t>
                      </a:r>
                      <a:endParaRPr lang="pt-BR" sz="1400" b="1" dirty="0">
                        <a:effectLst/>
                        <a:latin typeface="Calibri"/>
                        <a:ea typeface="Times New Roman"/>
                        <a:cs typeface="Times New Roman"/>
                      </a:endParaRPr>
                    </a:p>
                  </a:txBody>
                  <a:tcPr marL="36611" marR="36611" marT="0" marB="0" anchor="ctr">
                    <a:solidFill>
                      <a:schemeClr val="accent3">
                        <a:lumMod val="75000"/>
                      </a:schemeClr>
                    </a:solidFill>
                  </a:tcPr>
                </a:tc>
                <a:tc hMerge="1">
                  <a:txBody>
                    <a:bodyPr/>
                    <a:lstStyle/>
                    <a:p>
                      <a:endParaRPr lang="pt-BR"/>
                    </a:p>
                  </a:txBody>
                  <a:tcPr/>
                </a:tc>
                <a:tc rowSpan="2">
                  <a:txBody>
                    <a:bodyPr/>
                    <a:lstStyle/>
                    <a:p>
                      <a:pPr algn="ctr">
                        <a:lnSpc>
                          <a:spcPct val="115000"/>
                        </a:lnSpc>
                        <a:spcAft>
                          <a:spcPts val="0"/>
                        </a:spcAft>
                      </a:pPr>
                      <a:r>
                        <a:rPr lang="pt-BR" sz="1400" b="1" dirty="0">
                          <a:effectLst/>
                        </a:rPr>
                        <a:t>Abril</a:t>
                      </a:r>
                      <a:endParaRPr lang="pt-BR" sz="1400" b="1" dirty="0">
                        <a:effectLst/>
                        <a:latin typeface="Calibri"/>
                        <a:ea typeface="Times New Roman"/>
                        <a:cs typeface="Times New Roman"/>
                      </a:endParaRPr>
                    </a:p>
                  </a:txBody>
                  <a:tcPr marL="36611" marR="36611" marT="0" marB="0" anchor="ctr">
                    <a:solidFill>
                      <a:schemeClr val="accent3">
                        <a:lumMod val="75000"/>
                      </a:schemeClr>
                    </a:solidFill>
                  </a:tcPr>
                </a:tc>
                <a:tc gridSpan="2">
                  <a:txBody>
                    <a:bodyPr/>
                    <a:lstStyle/>
                    <a:p>
                      <a:pPr algn="ctr">
                        <a:lnSpc>
                          <a:spcPct val="115000"/>
                        </a:lnSpc>
                        <a:spcAft>
                          <a:spcPts val="0"/>
                        </a:spcAft>
                      </a:pPr>
                      <a:r>
                        <a:rPr lang="pt-BR" sz="1400" b="1" dirty="0">
                          <a:effectLst/>
                        </a:rPr>
                        <a:t>Total</a:t>
                      </a:r>
                      <a:endParaRPr lang="pt-BR" sz="1400" b="1" dirty="0">
                        <a:effectLst/>
                        <a:latin typeface="Calibri"/>
                        <a:ea typeface="Times New Roman"/>
                        <a:cs typeface="Times New Roman"/>
                      </a:endParaRPr>
                    </a:p>
                  </a:txBody>
                  <a:tcPr marL="36611" marR="36611" marT="0" marB="0" anchor="ctr">
                    <a:solidFill>
                      <a:schemeClr val="accent3">
                        <a:lumMod val="75000"/>
                      </a:schemeClr>
                    </a:solidFill>
                  </a:tcPr>
                </a:tc>
                <a:tc hMerge="1">
                  <a:txBody>
                    <a:bodyPr/>
                    <a:lstStyle/>
                    <a:p>
                      <a:endParaRPr lang="pt-BR"/>
                    </a:p>
                  </a:txBody>
                  <a:tcPr/>
                </a:tc>
                <a:extLst>
                  <a:ext uri="{0D108BD9-81ED-4DB2-BD59-A6C34878D82A}">
                    <a16:rowId xmlns="" xmlns:a16="http://schemas.microsoft.com/office/drawing/2014/main" val="10003"/>
                  </a:ext>
                </a:extLst>
              </a:tr>
              <a:tr h="606306">
                <a:tc>
                  <a:txBody>
                    <a:bodyPr/>
                    <a:lstStyle/>
                    <a:p>
                      <a:pPr>
                        <a:lnSpc>
                          <a:spcPct val="115000"/>
                        </a:lnSpc>
                        <a:spcAft>
                          <a:spcPts val="0"/>
                        </a:spcAft>
                      </a:pPr>
                      <a:r>
                        <a:rPr lang="pt-BR" sz="1400" dirty="0">
                          <a:effectLst/>
                        </a:rPr>
                        <a:t> </a:t>
                      </a:r>
                      <a:endParaRPr lang="pt-BR" sz="1400" dirty="0">
                        <a:effectLst/>
                        <a:latin typeface="Calibri"/>
                        <a:ea typeface="Times New Roman"/>
                        <a:cs typeface="Times New Roman"/>
                      </a:endParaRPr>
                    </a:p>
                  </a:txBody>
                  <a:tcPr marL="36611" marR="36611" marT="0" marB="0" anchor="b">
                    <a:solidFill>
                      <a:schemeClr val="accent3">
                        <a:lumMod val="60000"/>
                        <a:lumOff val="40000"/>
                      </a:schemeClr>
                    </a:solidFill>
                  </a:tcPr>
                </a:tc>
                <a:tc>
                  <a:txBody>
                    <a:bodyPr/>
                    <a:lstStyle/>
                    <a:p>
                      <a:pPr algn="ctr">
                        <a:lnSpc>
                          <a:spcPct val="115000"/>
                        </a:lnSpc>
                        <a:spcAft>
                          <a:spcPts val="0"/>
                        </a:spcAft>
                      </a:pPr>
                      <a:r>
                        <a:rPr lang="pt-BR" sz="1200" b="1" dirty="0">
                          <a:effectLst/>
                        </a:rPr>
                        <a:t>Quantidade aprovada</a:t>
                      </a:r>
                      <a:endParaRPr lang="pt-BR" sz="1200" b="1" dirty="0">
                        <a:effectLst/>
                        <a:latin typeface="Calibri"/>
                        <a:ea typeface="Times New Roman"/>
                        <a:cs typeface="Times New Roman"/>
                      </a:endParaRPr>
                    </a:p>
                  </a:txBody>
                  <a:tcPr marL="36611" marR="36611" marT="0" marB="0" anchor="ctr">
                    <a:solidFill>
                      <a:schemeClr val="accent3">
                        <a:lumMod val="60000"/>
                        <a:lumOff val="40000"/>
                      </a:schemeClr>
                    </a:solidFill>
                  </a:tcPr>
                </a:tc>
                <a:tc>
                  <a:txBody>
                    <a:bodyPr/>
                    <a:lstStyle/>
                    <a:p>
                      <a:pPr algn="ctr">
                        <a:lnSpc>
                          <a:spcPct val="115000"/>
                        </a:lnSpc>
                        <a:spcAft>
                          <a:spcPts val="0"/>
                        </a:spcAft>
                      </a:pPr>
                      <a:r>
                        <a:rPr lang="pt-BR" sz="1200" b="1" dirty="0">
                          <a:effectLst/>
                        </a:rPr>
                        <a:t>Valor </a:t>
                      </a:r>
                      <a:br>
                        <a:rPr lang="pt-BR" sz="1200" b="1" dirty="0">
                          <a:effectLst/>
                        </a:rPr>
                      </a:br>
                      <a:r>
                        <a:rPr lang="pt-BR" sz="1200" b="1" dirty="0">
                          <a:effectLst/>
                        </a:rPr>
                        <a:t>Aprovado (R$)</a:t>
                      </a:r>
                      <a:endParaRPr lang="pt-BR" sz="1200" b="1" dirty="0">
                        <a:effectLst/>
                        <a:latin typeface="Calibri"/>
                        <a:ea typeface="Times New Roman"/>
                        <a:cs typeface="Times New Roman"/>
                      </a:endParaRPr>
                    </a:p>
                  </a:txBody>
                  <a:tcPr marL="36611" marR="36611" marT="0" marB="0" anchor="ctr">
                    <a:solidFill>
                      <a:schemeClr val="accent3">
                        <a:lumMod val="60000"/>
                        <a:lumOff val="40000"/>
                      </a:schemeClr>
                    </a:solidFill>
                  </a:tcPr>
                </a:tc>
                <a:tc>
                  <a:txBody>
                    <a:bodyPr/>
                    <a:lstStyle/>
                    <a:p>
                      <a:pPr algn="ctr">
                        <a:lnSpc>
                          <a:spcPct val="115000"/>
                        </a:lnSpc>
                        <a:spcAft>
                          <a:spcPts val="0"/>
                        </a:spcAft>
                      </a:pPr>
                      <a:r>
                        <a:rPr lang="pt-BR" sz="1200" b="1" dirty="0">
                          <a:effectLst/>
                        </a:rPr>
                        <a:t>Quantidade aprovada</a:t>
                      </a:r>
                      <a:endParaRPr lang="pt-BR" sz="1200" b="1" dirty="0">
                        <a:effectLst/>
                        <a:latin typeface="Calibri"/>
                        <a:ea typeface="Times New Roman"/>
                        <a:cs typeface="Times New Roman"/>
                      </a:endParaRPr>
                    </a:p>
                  </a:txBody>
                  <a:tcPr marL="36611" marR="36611" marT="0" marB="0" anchor="ctr">
                    <a:solidFill>
                      <a:schemeClr val="accent3">
                        <a:lumMod val="60000"/>
                        <a:lumOff val="40000"/>
                      </a:schemeClr>
                    </a:solidFill>
                  </a:tcPr>
                </a:tc>
                <a:tc>
                  <a:txBody>
                    <a:bodyPr/>
                    <a:lstStyle/>
                    <a:p>
                      <a:pPr algn="ctr">
                        <a:lnSpc>
                          <a:spcPct val="115000"/>
                        </a:lnSpc>
                        <a:spcAft>
                          <a:spcPts val="0"/>
                        </a:spcAft>
                      </a:pPr>
                      <a:r>
                        <a:rPr lang="pt-BR" sz="1200" b="1" dirty="0">
                          <a:effectLst/>
                        </a:rPr>
                        <a:t>Valor </a:t>
                      </a:r>
                      <a:br>
                        <a:rPr lang="pt-BR" sz="1200" b="1" dirty="0">
                          <a:effectLst/>
                        </a:rPr>
                      </a:br>
                      <a:r>
                        <a:rPr lang="pt-BR" sz="1200" b="1" dirty="0">
                          <a:effectLst/>
                        </a:rPr>
                        <a:t>Aprovado (R$)</a:t>
                      </a:r>
                      <a:endParaRPr lang="pt-BR" sz="1200" b="1" dirty="0">
                        <a:effectLst/>
                        <a:latin typeface="Calibri"/>
                        <a:ea typeface="Times New Roman"/>
                        <a:cs typeface="Times New Roman"/>
                      </a:endParaRPr>
                    </a:p>
                  </a:txBody>
                  <a:tcPr marL="36611" marR="36611" marT="0" marB="0" anchor="ctr">
                    <a:solidFill>
                      <a:schemeClr val="accent3">
                        <a:lumMod val="60000"/>
                        <a:lumOff val="40000"/>
                      </a:schemeClr>
                    </a:solidFill>
                  </a:tcPr>
                </a:tc>
                <a:tc>
                  <a:txBody>
                    <a:bodyPr/>
                    <a:lstStyle/>
                    <a:p>
                      <a:pPr algn="ctr">
                        <a:lnSpc>
                          <a:spcPct val="115000"/>
                        </a:lnSpc>
                        <a:spcAft>
                          <a:spcPts val="0"/>
                        </a:spcAft>
                      </a:pPr>
                      <a:r>
                        <a:rPr lang="pt-BR" sz="1200" b="1" dirty="0">
                          <a:effectLst/>
                        </a:rPr>
                        <a:t>Quantidade aprovada</a:t>
                      </a:r>
                      <a:endParaRPr lang="pt-BR" sz="1200" b="1" dirty="0">
                        <a:effectLst/>
                        <a:latin typeface="Calibri"/>
                        <a:ea typeface="Times New Roman"/>
                        <a:cs typeface="Times New Roman"/>
                      </a:endParaRPr>
                    </a:p>
                  </a:txBody>
                  <a:tcPr marL="36611" marR="36611" marT="0" marB="0" anchor="ctr">
                    <a:solidFill>
                      <a:schemeClr val="accent3">
                        <a:lumMod val="60000"/>
                        <a:lumOff val="40000"/>
                      </a:schemeClr>
                    </a:solidFill>
                  </a:tcPr>
                </a:tc>
                <a:tc>
                  <a:txBody>
                    <a:bodyPr/>
                    <a:lstStyle/>
                    <a:p>
                      <a:pPr algn="ctr">
                        <a:lnSpc>
                          <a:spcPct val="115000"/>
                        </a:lnSpc>
                        <a:spcAft>
                          <a:spcPts val="0"/>
                        </a:spcAft>
                      </a:pPr>
                      <a:r>
                        <a:rPr lang="pt-BR" sz="1200" b="1" dirty="0">
                          <a:effectLst/>
                        </a:rPr>
                        <a:t>Valor </a:t>
                      </a:r>
                      <a:br>
                        <a:rPr lang="pt-BR" sz="1200" b="1" dirty="0">
                          <a:effectLst/>
                        </a:rPr>
                      </a:br>
                      <a:r>
                        <a:rPr lang="pt-BR" sz="1200" b="1" dirty="0">
                          <a:effectLst/>
                        </a:rPr>
                        <a:t>Aprovado (R$)</a:t>
                      </a:r>
                      <a:endParaRPr lang="pt-BR" sz="1200" b="1" dirty="0">
                        <a:effectLst/>
                        <a:latin typeface="Calibri"/>
                        <a:ea typeface="Times New Roman"/>
                        <a:cs typeface="Times New Roman"/>
                      </a:endParaRPr>
                    </a:p>
                  </a:txBody>
                  <a:tcPr marL="36611" marR="36611" marT="0" marB="0" anchor="ctr">
                    <a:solidFill>
                      <a:schemeClr val="accent3">
                        <a:lumMod val="60000"/>
                        <a:lumOff val="40000"/>
                      </a:schemeClr>
                    </a:solidFill>
                  </a:tcPr>
                </a:tc>
                <a:tc vMerge="1">
                  <a:txBody>
                    <a:bodyPr/>
                    <a:lstStyle/>
                    <a:p>
                      <a:endParaRPr lang="pt-BR"/>
                    </a:p>
                  </a:txBody>
                  <a:tcPr/>
                </a:tc>
                <a:tc>
                  <a:txBody>
                    <a:bodyPr/>
                    <a:lstStyle/>
                    <a:p>
                      <a:pPr algn="ctr">
                        <a:lnSpc>
                          <a:spcPct val="115000"/>
                        </a:lnSpc>
                        <a:spcAft>
                          <a:spcPts val="0"/>
                        </a:spcAft>
                      </a:pPr>
                      <a:r>
                        <a:rPr lang="pt-BR" sz="1200" b="1" dirty="0">
                          <a:effectLst/>
                        </a:rPr>
                        <a:t>Quantidade aprovada</a:t>
                      </a:r>
                      <a:endParaRPr lang="pt-BR" sz="1200" b="1" dirty="0">
                        <a:effectLst/>
                        <a:latin typeface="Calibri"/>
                        <a:ea typeface="Times New Roman"/>
                        <a:cs typeface="Times New Roman"/>
                      </a:endParaRPr>
                    </a:p>
                  </a:txBody>
                  <a:tcPr marL="36611" marR="36611" marT="0" marB="0" anchor="ctr">
                    <a:solidFill>
                      <a:schemeClr val="accent3">
                        <a:lumMod val="60000"/>
                        <a:lumOff val="40000"/>
                      </a:schemeClr>
                    </a:solidFill>
                  </a:tcPr>
                </a:tc>
                <a:tc>
                  <a:txBody>
                    <a:bodyPr/>
                    <a:lstStyle/>
                    <a:p>
                      <a:pPr algn="ctr">
                        <a:lnSpc>
                          <a:spcPct val="115000"/>
                        </a:lnSpc>
                        <a:spcAft>
                          <a:spcPts val="0"/>
                        </a:spcAft>
                      </a:pPr>
                      <a:r>
                        <a:rPr lang="pt-BR" sz="1200" b="1" dirty="0">
                          <a:effectLst/>
                        </a:rPr>
                        <a:t>Valor </a:t>
                      </a:r>
                      <a:br>
                        <a:rPr lang="pt-BR" sz="1200" b="1" dirty="0">
                          <a:effectLst/>
                        </a:rPr>
                      </a:br>
                      <a:r>
                        <a:rPr lang="pt-BR" sz="1200" b="1" dirty="0">
                          <a:effectLst/>
                        </a:rPr>
                        <a:t>Aprovado (R$)</a:t>
                      </a:r>
                      <a:endParaRPr lang="pt-BR" sz="1200" b="1" dirty="0">
                        <a:effectLst/>
                        <a:latin typeface="Calibri"/>
                        <a:ea typeface="Times New Roman"/>
                        <a:cs typeface="Times New Roman"/>
                      </a:endParaRPr>
                    </a:p>
                  </a:txBody>
                  <a:tcPr marL="36611" marR="36611" marT="0" marB="0" anchor="ctr">
                    <a:solidFill>
                      <a:schemeClr val="accent3">
                        <a:lumMod val="60000"/>
                        <a:lumOff val="40000"/>
                      </a:schemeClr>
                    </a:solidFill>
                  </a:tcPr>
                </a:tc>
                <a:extLst>
                  <a:ext uri="{0D108BD9-81ED-4DB2-BD59-A6C34878D82A}">
                    <a16:rowId xmlns="" xmlns:a16="http://schemas.microsoft.com/office/drawing/2014/main" val="10004"/>
                  </a:ext>
                </a:extLst>
              </a:tr>
              <a:tr h="808408">
                <a:tc>
                  <a:txBody>
                    <a:bodyPr/>
                    <a:lstStyle/>
                    <a:p>
                      <a:pPr algn="just">
                        <a:lnSpc>
                          <a:spcPct val="115000"/>
                        </a:lnSpc>
                        <a:spcAft>
                          <a:spcPts val="0"/>
                        </a:spcAft>
                      </a:pPr>
                      <a:r>
                        <a:rPr lang="pt-BR" sz="1200" dirty="0">
                          <a:effectLst/>
                        </a:rPr>
                        <a:t>02 Procedimentos com finalidade diagnóstica</a:t>
                      </a:r>
                      <a:endParaRPr lang="pt-BR" sz="1200" dirty="0">
                        <a:effectLst/>
                        <a:latin typeface="Calibri"/>
                        <a:ea typeface="Times New Roman"/>
                        <a:cs typeface="Times New Roman"/>
                      </a:endParaRPr>
                    </a:p>
                  </a:txBody>
                  <a:tcPr marL="36611" marR="36611"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24.565,20</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10.030,88</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14.361,04</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rowSpan="5">
                  <a:txBody>
                    <a:bodyPr/>
                    <a:lstStyle/>
                    <a:p>
                      <a:pPr algn="ctr">
                        <a:lnSpc>
                          <a:spcPct val="115000"/>
                        </a:lnSpc>
                        <a:spcAft>
                          <a:spcPts val="0"/>
                        </a:spcAft>
                      </a:pPr>
                      <a:r>
                        <a:rPr lang="pt-BR" sz="1200" dirty="0" smtClean="0">
                          <a:solidFill>
                            <a:schemeClr val="tx1"/>
                          </a:solidFill>
                          <a:effectLst/>
                        </a:rPr>
                        <a:t>-</a:t>
                      </a:r>
                      <a:endParaRPr lang="pt-BR" sz="1200" dirty="0">
                        <a:solidFill>
                          <a:schemeClr val="tx1"/>
                        </a:solidFill>
                        <a:effectLst/>
                        <a:latin typeface="Calibri"/>
                        <a:ea typeface="Times New Roman"/>
                        <a:cs typeface="Times New Roman"/>
                      </a:endParaRPr>
                    </a:p>
                  </a:txBody>
                  <a:tcPr marL="36611" marR="36611" marT="0" marB="0" anchor="ctr">
                    <a:solidFill>
                      <a:schemeClr val="accent3">
                        <a:lumMod val="60000"/>
                        <a:lumOff val="40000"/>
                      </a:schemeClr>
                    </a:solidFill>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55</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48.957,12</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10005"/>
                  </a:ext>
                </a:extLst>
              </a:tr>
              <a:tr h="606306">
                <a:tc>
                  <a:txBody>
                    <a:bodyPr/>
                    <a:lstStyle/>
                    <a:p>
                      <a:pPr algn="just">
                        <a:lnSpc>
                          <a:spcPct val="115000"/>
                        </a:lnSpc>
                        <a:spcAft>
                          <a:spcPts val="0"/>
                        </a:spcAft>
                      </a:pPr>
                      <a:r>
                        <a:rPr lang="pt-BR" sz="1200" dirty="0">
                          <a:effectLst/>
                        </a:rPr>
                        <a:t>03 Procedimentos clínicos</a:t>
                      </a:r>
                      <a:endParaRPr lang="pt-BR" sz="1200" dirty="0">
                        <a:effectLst/>
                        <a:latin typeface="Calibri"/>
                        <a:ea typeface="Times New Roman"/>
                        <a:cs typeface="Times New Roman"/>
                      </a:endParaRPr>
                    </a:p>
                  </a:txBody>
                  <a:tcPr marL="36611" marR="36611"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2.466</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3.701.311,99</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2.520</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3.931.890,95</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2.413</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4.061.154,02</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vMerge="1">
                  <a:txBody>
                    <a:bodyPr/>
                    <a:lstStyle/>
                    <a:p>
                      <a:pPr algn="ctr">
                        <a:lnSpc>
                          <a:spcPct val="115000"/>
                        </a:lnSpc>
                        <a:spcAft>
                          <a:spcPts val="0"/>
                        </a:spcAft>
                      </a:pPr>
                      <a:endParaRPr lang="pt-BR" sz="1200" dirty="0">
                        <a:effectLst/>
                        <a:latin typeface="Calibri"/>
                        <a:ea typeface="Times New Roman"/>
                        <a:cs typeface="Times New Roman"/>
                      </a:endParaRPr>
                    </a:p>
                  </a:txBody>
                  <a:tcPr marL="36611" marR="36611" marT="0" marB="0" anchor="ctr">
                    <a:solidFill>
                      <a:schemeClr val="accent3">
                        <a:lumMod val="60000"/>
                        <a:lumOff val="40000"/>
                      </a:schemeClr>
                    </a:solidFill>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7.399</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11.694.356,96</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10006"/>
                  </a:ext>
                </a:extLst>
              </a:tr>
              <a:tr h="606306">
                <a:tc>
                  <a:txBody>
                    <a:bodyPr/>
                    <a:lstStyle/>
                    <a:p>
                      <a:pPr algn="just">
                        <a:lnSpc>
                          <a:spcPct val="115000"/>
                        </a:lnSpc>
                        <a:spcAft>
                          <a:spcPts val="0"/>
                        </a:spcAft>
                      </a:pPr>
                      <a:r>
                        <a:rPr lang="pt-BR" sz="1200" dirty="0">
                          <a:effectLst/>
                        </a:rPr>
                        <a:t>04 Procedimentos cirúrgicos</a:t>
                      </a:r>
                      <a:endParaRPr lang="pt-BR" sz="1200" dirty="0">
                        <a:effectLst/>
                        <a:latin typeface="Calibri"/>
                        <a:ea typeface="Times New Roman"/>
                        <a:cs typeface="Times New Roman"/>
                      </a:endParaRPr>
                    </a:p>
                  </a:txBody>
                  <a:tcPr marL="36611" marR="36611"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3.150</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7.338.187,72</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3.201</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7.645.509,81</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2.495</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6.101.951,11</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vMerge="1">
                  <a:txBody>
                    <a:bodyPr/>
                    <a:lstStyle/>
                    <a:p>
                      <a:pPr algn="ctr">
                        <a:lnSpc>
                          <a:spcPct val="115000"/>
                        </a:lnSpc>
                        <a:spcAft>
                          <a:spcPts val="0"/>
                        </a:spcAft>
                      </a:pPr>
                      <a:endParaRPr lang="pt-BR" sz="1200" dirty="0">
                        <a:effectLst/>
                        <a:latin typeface="Calibri"/>
                        <a:ea typeface="Times New Roman"/>
                        <a:cs typeface="Times New Roman"/>
                      </a:endParaRPr>
                    </a:p>
                  </a:txBody>
                  <a:tcPr marL="36611" marR="36611" marT="0" marB="0" anchor="ctr">
                    <a:solidFill>
                      <a:schemeClr val="accent3">
                        <a:lumMod val="60000"/>
                        <a:lumOff val="40000"/>
                      </a:schemeClr>
                    </a:solidFill>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8.846</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21.085.648,64</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10007"/>
                  </a:ext>
                </a:extLst>
              </a:tr>
              <a:tr h="808408">
                <a:tc>
                  <a:txBody>
                    <a:bodyPr/>
                    <a:lstStyle/>
                    <a:p>
                      <a:pPr algn="just">
                        <a:lnSpc>
                          <a:spcPct val="115000"/>
                        </a:lnSpc>
                        <a:spcAft>
                          <a:spcPts val="0"/>
                        </a:spcAft>
                      </a:pPr>
                      <a:r>
                        <a:rPr lang="pt-BR" sz="1200" dirty="0">
                          <a:effectLst/>
                        </a:rPr>
                        <a:t>05 Transplantes de </a:t>
                      </a:r>
                      <a:r>
                        <a:rPr lang="pt-BR" sz="1200" dirty="0" smtClean="0">
                          <a:effectLst/>
                        </a:rPr>
                        <a:t>órgãos, </a:t>
                      </a:r>
                      <a:r>
                        <a:rPr lang="pt-BR" sz="1200" dirty="0">
                          <a:effectLst/>
                        </a:rPr>
                        <a:t>tecidos e células</a:t>
                      </a:r>
                      <a:endParaRPr lang="pt-BR" sz="1200" dirty="0">
                        <a:effectLst/>
                        <a:latin typeface="Calibri"/>
                        <a:ea typeface="Times New Roman"/>
                        <a:cs typeface="Times New Roman"/>
                      </a:endParaRPr>
                    </a:p>
                  </a:txBody>
                  <a:tcPr marL="36611" marR="36611"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56</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263.597,01</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43</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197.181,63</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57</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158.408,83</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vMerge="1">
                  <a:txBody>
                    <a:bodyPr/>
                    <a:lstStyle/>
                    <a:p>
                      <a:pPr algn="ctr">
                        <a:lnSpc>
                          <a:spcPct val="115000"/>
                        </a:lnSpc>
                        <a:spcAft>
                          <a:spcPts val="0"/>
                        </a:spcAft>
                      </a:pPr>
                      <a:endParaRPr lang="pt-BR" sz="1200" dirty="0">
                        <a:effectLst/>
                        <a:latin typeface="Calibri"/>
                        <a:ea typeface="Times New Roman"/>
                        <a:cs typeface="Times New Roman"/>
                      </a:endParaRPr>
                    </a:p>
                  </a:txBody>
                  <a:tcPr marL="36611" marR="36611" marT="0" marB="0" anchor="ctr">
                    <a:solidFill>
                      <a:schemeClr val="accent3">
                        <a:lumMod val="60000"/>
                        <a:lumOff val="40000"/>
                      </a:schemeClr>
                    </a:solidFill>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156</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619.187,47</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10008"/>
                  </a:ext>
                </a:extLst>
              </a:tr>
              <a:tr h="404204">
                <a:tc>
                  <a:txBody>
                    <a:bodyPr/>
                    <a:lstStyle/>
                    <a:p>
                      <a:pPr algn="r">
                        <a:lnSpc>
                          <a:spcPct val="115000"/>
                        </a:lnSpc>
                        <a:spcAft>
                          <a:spcPts val="0"/>
                        </a:spcAft>
                      </a:pPr>
                      <a:r>
                        <a:rPr lang="pt-BR" sz="1200" dirty="0">
                          <a:effectLst/>
                        </a:rPr>
                        <a:t>Total</a:t>
                      </a:r>
                      <a:endParaRPr lang="pt-BR" sz="1200" dirty="0">
                        <a:effectLst/>
                        <a:latin typeface="Calibri"/>
                        <a:ea typeface="Times New Roman"/>
                        <a:cs typeface="Times New Roman"/>
                      </a:endParaRPr>
                    </a:p>
                  </a:txBody>
                  <a:tcPr marL="36611" marR="36611"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5.697</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11.327.661,92</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5.777</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11.784.613,27</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4.982</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10.335.875,00</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vMerge="1">
                  <a:txBody>
                    <a:bodyPr/>
                    <a:lstStyle/>
                    <a:p>
                      <a:pPr algn="ctr">
                        <a:lnSpc>
                          <a:spcPct val="115000"/>
                        </a:lnSpc>
                        <a:spcAft>
                          <a:spcPts val="0"/>
                        </a:spcAft>
                      </a:pPr>
                      <a:endParaRPr lang="pt-BR" sz="1200" dirty="0">
                        <a:effectLst/>
                        <a:latin typeface="Calibri"/>
                        <a:ea typeface="Times New Roman"/>
                        <a:cs typeface="Times New Roman"/>
                      </a:endParaRPr>
                    </a:p>
                  </a:txBody>
                  <a:tcPr marL="36611" marR="36611" marT="0" marB="0" anchor="ctr">
                    <a:solidFill>
                      <a:schemeClr val="accent3">
                        <a:lumMod val="60000"/>
                        <a:lumOff val="40000"/>
                      </a:schemeClr>
                    </a:solidFill>
                  </a:tcP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16.456</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33.448.150,19</a:t>
                      </a:r>
                      <a:endParaRPr lang="pt-B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10009"/>
                  </a:ext>
                </a:extLst>
              </a:tr>
              <a:tr h="224328">
                <a:tc gridSpan="10">
                  <a:txBody>
                    <a:bodyPr/>
                    <a:lstStyle/>
                    <a:p>
                      <a:pPr algn="just">
                        <a:lnSpc>
                          <a:spcPct val="115000"/>
                        </a:lnSpc>
                        <a:spcAft>
                          <a:spcPts val="0"/>
                        </a:spcAft>
                      </a:pPr>
                      <a:r>
                        <a:rPr lang="pt-BR" sz="750" dirty="0">
                          <a:effectLst/>
                        </a:rPr>
                        <a:t>Fonte: </a:t>
                      </a:r>
                      <a:r>
                        <a:rPr lang="pt-BR" sz="750" dirty="0" smtClean="0">
                          <a:effectLst/>
                        </a:rPr>
                        <a:t>DATASUS/SIH-MS/SUPRIS/GCA</a:t>
                      </a:r>
                      <a:r>
                        <a:rPr lang="pt-BR" sz="750" dirty="0">
                          <a:effectLst/>
                        </a:rPr>
                        <a:t>, maio </a:t>
                      </a:r>
                      <a:r>
                        <a:rPr lang="pt-BR" sz="750" dirty="0" smtClean="0">
                          <a:effectLst/>
                        </a:rPr>
                        <a:t>2019</a:t>
                      </a:r>
                      <a:endParaRPr lang="pt-BR" sz="750" dirty="0">
                        <a:effectLst/>
                        <a:latin typeface="Calibri"/>
                        <a:ea typeface="Times New Roman"/>
                        <a:cs typeface="Times New Roman"/>
                      </a:endParaRPr>
                    </a:p>
                  </a:txBody>
                  <a:tcPr marL="36611" marR="36611" marT="0"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10"/>
                  </a:ext>
                </a:extLst>
              </a:tr>
              <a:tr h="432048">
                <a:tc gridSpan="10">
                  <a:txBody>
                    <a:bodyPr/>
                    <a:lstStyle/>
                    <a:p>
                      <a:pPr algn="just">
                        <a:lnSpc>
                          <a:spcPct val="115000"/>
                        </a:lnSpc>
                        <a:spcAft>
                          <a:spcPts val="0"/>
                        </a:spcAft>
                      </a:pPr>
                      <a:r>
                        <a:rPr lang="pt-BR" sz="750" dirty="0">
                          <a:effectLst/>
                          <a:latin typeface="Arial" panose="020B0604020202020204" pitchFamily="34" charset="0"/>
                          <a:cs typeface="Arial" panose="020B0604020202020204" pitchFamily="34" charset="0"/>
                        </a:rPr>
                        <a:t>Metodologia: </a:t>
                      </a:r>
                      <a:r>
                        <a:rPr lang="pt-BR" sz="750" b="0" dirty="0">
                          <a:effectLst/>
                          <a:latin typeface="Arial" pitchFamily="34" charset="0"/>
                          <a:cs typeface="Arial" pitchFamily="34" charset="0"/>
                        </a:rPr>
                        <a:t>Foram elencados no tabulador – Tabwin os arquivos dos dados do Sistema de Informação Hospitalar – SIH do Ministério da Saúde </a:t>
                      </a:r>
                      <a:r>
                        <a:rPr lang="pt-BR" sz="750" b="0" dirty="0" smtClean="0">
                          <a:effectLst/>
                          <a:latin typeface="Arial" pitchFamily="34" charset="0"/>
                          <a:cs typeface="Arial" pitchFamily="34" charset="0"/>
                        </a:rPr>
                        <a:t>da base de dados do Estado de Mato Grosso do Sul, referentes </a:t>
                      </a:r>
                      <a:r>
                        <a:rPr lang="pt-BR" sz="750" b="0" dirty="0">
                          <a:effectLst/>
                          <a:latin typeface="Arial" pitchFamily="34" charset="0"/>
                          <a:cs typeface="Arial" pitchFamily="34" charset="0"/>
                        </a:rPr>
                        <a:t>aos meses de </a:t>
                      </a:r>
                      <a:r>
                        <a:rPr lang="pt-BR" sz="750" b="1" dirty="0" smtClean="0">
                          <a:effectLst/>
                          <a:latin typeface="Arial" pitchFamily="34" charset="0"/>
                          <a:cs typeface="Arial" pitchFamily="34" charset="0"/>
                        </a:rPr>
                        <a:t>JANEIRO, FEVEREIRO E MARÇO</a:t>
                      </a:r>
                      <a:r>
                        <a:rPr lang="pt-BR" sz="750" b="0" dirty="0" smtClean="0">
                          <a:effectLst/>
                          <a:latin typeface="Arial" pitchFamily="34" charset="0"/>
                          <a:cs typeface="Arial" pitchFamily="34" charset="0"/>
                        </a:rPr>
                        <a:t> </a:t>
                      </a:r>
                      <a:r>
                        <a:rPr lang="pt-BR" sz="750" b="0" dirty="0">
                          <a:effectLst/>
                          <a:latin typeface="Arial" pitchFamily="34" charset="0"/>
                          <a:cs typeface="Arial" pitchFamily="34" charset="0"/>
                        </a:rPr>
                        <a:t>de </a:t>
                      </a:r>
                      <a:r>
                        <a:rPr lang="pt-BR" sz="750" b="0" dirty="0" smtClean="0">
                          <a:effectLst/>
                          <a:latin typeface="Arial" pitchFamily="34" charset="0"/>
                          <a:cs typeface="Arial" pitchFamily="34" charset="0"/>
                        </a:rPr>
                        <a:t>2019 </a:t>
                      </a:r>
                      <a:r>
                        <a:rPr lang="pt-BR" sz="750" b="0" dirty="0">
                          <a:effectLst/>
                          <a:latin typeface="Arial" pitchFamily="34" charset="0"/>
                          <a:cs typeface="Arial" pitchFamily="34" charset="0"/>
                        </a:rPr>
                        <a:t>de todos os Hospitais credenciados ao Sistema Único de Saúde – SUS no Município de Campo Grande sob gestão municipal e extraída a </a:t>
                      </a:r>
                      <a:r>
                        <a:rPr lang="pt-BR" sz="750" b="0" dirty="0" smtClean="0">
                          <a:effectLst/>
                          <a:latin typeface="Arial" pitchFamily="34" charset="0"/>
                          <a:cs typeface="Arial" pitchFamily="34" charset="0"/>
                        </a:rPr>
                        <a:t>quantidade e o valor aprovados </a:t>
                      </a:r>
                      <a:r>
                        <a:rPr lang="pt-BR" sz="750" b="0" dirty="0">
                          <a:effectLst/>
                          <a:latin typeface="Arial" pitchFamily="34" charset="0"/>
                          <a:cs typeface="Arial" pitchFamily="34" charset="0"/>
                        </a:rPr>
                        <a:t>da produção </a:t>
                      </a:r>
                      <a:r>
                        <a:rPr lang="pt-BR" sz="750" b="0" dirty="0" smtClean="0">
                          <a:effectLst/>
                          <a:latin typeface="Arial" pitchFamily="34" charset="0"/>
                          <a:cs typeface="Arial" pitchFamily="34" charset="0"/>
                        </a:rPr>
                        <a:t>de </a:t>
                      </a:r>
                      <a:r>
                        <a:rPr lang="pt-BR" sz="750" b="0" dirty="0">
                          <a:effectLst/>
                          <a:latin typeface="Arial" pitchFamily="34" charset="0"/>
                          <a:cs typeface="Arial" pitchFamily="34" charset="0"/>
                        </a:rPr>
                        <a:t>Média Complexidade e Alta Complexidade por grupos de procedimentos da tabela SUS, </a:t>
                      </a:r>
                      <a:r>
                        <a:rPr lang="pt-BR" sz="750" b="0" dirty="0" smtClean="0">
                          <a:effectLst/>
                          <a:latin typeface="Arial" pitchFamily="34" charset="0"/>
                          <a:cs typeface="Arial" pitchFamily="34" charset="0"/>
                        </a:rPr>
                        <a:t>processados </a:t>
                      </a:r>
                      <a:r>
                        <a:rPr lang="pt-BR" sz="750" b="0" dirty="0">
                          <a:effectLst/>
                          <a:latin typeface="Arial" pitchFamily="34" charset="0"/>
                          <a:cs typeface="Arial" pitchFamily="34" charset="0"/>
                        </a:rPr>
                        <a:t>nos referidos meses de </a:t>
                      </a:r>
                      <a:r>
                        <a:rPr lang="pt-BR" sz="750" b="0" dirty="0" smtClean="0">
                          <a:effectLst/>
                          <a:latin typeface="Arial" pitchFamily="34" charset="0"/>
                          <a:cs typeface="Arial" pitchFamily="34" charset="0"/>
                        </a:rPr>
                        <a:t>2019.  </a:t>
                      </a:r>
                      <a:endParaRPr lang="pt-BR" sz="750" b="0" dirty="0">
                        <a:effectLst/>
                        <a:latin typeface="Arial" pitchFamily="34" charset="0"/>
                        <a:ea typeface="Times New Roman"/>
                        <a:cs typeface="Arial" pitchFamily="34" charset="0"/>
                      </a:endParaRPr>
                    </a:p>
                  </a:txBody>
                  <a:tcPr marL="36611" marR="36611" marT="0"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63270574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3"/>
          <p:cNvPicPr>
            <a:picLocks noChangeAspect="1" noChangeArrowheads="1"/>
          </p:cNvPicPr>
          <p:nvPr/>
        </p:nvPicPr>
        <p:blipFill>
          <a:blip r:embed="rId2" cstate="print">
            <a:lum bright="2000" contrast="-4000"/>
          </a:blip>
          <a:srcRect/>
          <a:stretch>
            <a:fillRect/>
          </a:stretch>
        </p:blipFill>
        <p:spPr bwMode="auto">
          <a:xfrm>
            <a:off x="247842" y="204445"/>
            <a:ext cx="2624138" cy="620712"/>
          </a:xfrm>
          <a:prstGeom prst="rect">
            <a:avLst/>
          </a:prstGeom>
          <a:noFill/>
          <a:ln w="9525">
            <a:noFill/>
            <a:miter lim="800000"/>
            <a:headEnd/>
            <a:tailEnd/>
          </a:ln>
        </p:spPr>
      </p:pic>
      <p:sp>
        <p:nvSpPr>
          <p:cNvPr id="5" name="CaixaDeTexto 4"/>
          <p:cNvSpPr txBox="1">
            <a:spLocks noChangeArrowheads="1"/>
          </p:cNvSpPr>
          <p:nvPr/>
        </p:nvSpPr>
        <p:spPr bwMode="auto">
          <a:xfrm>
            <a:off x="3203575" y="404813"/>
            <a:ext cx="5688906"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1755543170"/>
              </p:ext>
            </p:extLst>
          </p:nvPr>
        </p:nvGraphicFramePr>
        <p:xfrm>
          <a:off x="247841" y="1124744"/>
          <a:ext cx="8644641" cy="4854702"/>
        </p:xfrm>
        <a:graphic>
          <a:graphicData uri="http://schemas.openxmlformats.org/drawingml/2006/table">
            <a:tbl>
              <a:tblPr firstRow="1" firstCol="1" bandRow="1">
                <a:tableStyleId>{0505E3EF-67EA-436B-97B2-0124C06EBD24}</a:tableStyleId>
              </a:tblPr>
              <a:tblGrid>
                <a:gridCol w="3271064">
                  <a:extLst>
                    <a:ext uri="{9D8B030D-6E8A-4147-A177-3AD203B41FA5}">
                      <a16:colId xmlns="" xmlns:a16="http://schemas.microsoft.com/office/drawing/2014/main" val="20000"/>
                    </a:ext>
                  </a:extLst>
                </a:gridCol>
                <a:gridCol w="1168551">
                  <a:extLst>
                    <a:ext uri="{9D8B030D-6E8A-4147-A177-3AD203B41FA5}">
                      <a16:colId xmlns="" xmlns:a16="http://schemas.microsoft.com/office/drawing/2014/main" val="20001"/>
                    </a:ext>
                  </a:extLst>
                </a:gridCol>
                <a:gridCol w="1089989">
                  <a:extLst>
                    <a:ext uri="{9D8B030D-6E8A-4147-A177-3AD203B41FA5}">
                      <a16:colId xmlns="" xmlns:a16="http://schemas.microsoft.com/office/drawing/2014/main" val="20002"/>
                    </a:ext>
                  </a:extLst>
                </a:gridCol>
                <a:gridCol w="1012524">
                  <a:extLst>
                    <a:ext uri="{9D8B030D-6E8A-4147-A177-3AD203B41FA5}">
                      <a16:colId xmlns="" xmlns:a16="http://schemas.microsoft.com/office/drawing/2014/main" val="20003"/>
                    </a:ext>
                  </a:extLst>
                </a:gridCol>
                <a:gridCol w="1089989">
                  <a:extLst>
                    <a:ext uri="{9D8B030D-6E8A-4147-A177-3AD203B41FA5}">
                      <a16:colId xmlns="" xmlns:a16="http://schemas.microsoft.com/office/drawing/2014/main" val="20004"/>
                    </a:ext>
                  </a:extLst>
                </a:gridCol>
                <a:gridCol w="1012524">
                  <a:extLst>
                    <a:ext uri="{9D8B030D-6E8A-4147-A177-3AD203B41FA5}">
                      <a16:colId xmlns="" xmlns:a16="http://schemas.microsoft.com/office/drawing/2014/main" val="20005"/>
                    </a:ext>
                  </a:extLst>
                </a:gridCol>
              </a:tblGrid>
              <a:tr h="404184">
                <a:tc gridSpan="6">
                  <a:txBody>
                    <a:bodyPr/>
                    <a:lstStyle/>
                    <a:p>
                      <a:pPr algn="ctr">
                        <a:lnSpc>
                          <a:spcPct val="115000"/>
                        </a:lnSpc>
                        <a:spcAft>
                          <a:spcPts val="0"/>
                        </a:spcAft>
                      </a:pPr>
                      <a:r>
                        <a:rPr lang="pt-BR" sz="2400" dirty="0" smtClean="0">
                          <a:solidFill>
                            <a:schemeClr val="bg1"/>
                          </a:solidFill>
                          <a:effectLst/>
                        </a:rPr>
                        <a:t>PRODUÇÃO </a:t>
                      </a:r>
                      <a:r>
                        <a:rPr lang="pt-BR" sz="2400" dirty="0">
                          <a:solidFill>
                            <a:schemeClr val="bg1"/>
                          </a:solidFill>
                          <a:effectLst/>
                        </a:rPr>
                        <a:t>DA VIGILÂNCIA EM SAÚDE POR GRUPO DE PROCEDIMENTOS</a:t>
                      </a:r>
                      <a:endParaRPr lang="pt-BR" sz="1400" dirty="0">
                        <a:solidFill>
                          <a:schemeClr val="bg1"/>
                        </a:solidFill>
                        <a:effectLst/>
                        <a:latin typeface="Calibri"/>
                        <a:ea typeface="Times New Roman"/>
                        <a:cs typeface="Times New Roman"/>
                      </a:endParaRPr>
                    </a:p>
                  </a:txBody>
                  <a:tcPr marL="36611" marR="36611" marT="0" marB="0" anchor="ctr">
                    <a:solidFill>
                      <a:schemeClr val="accent3">
                        <a:lumMod val="75000"/>
                      </a:schemeClr>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202092">
                <a:tc gridSpan="6">
                  <a:txBody>
                    <a:bodyPr/>
                    <a:lstStyle/>
                    <a:p>
                      <a:pPr algn="ctr">
                        <a:lnSpc>
                          <a:spcPct val="115000"/>
                        </a:lnSpc>
                        <a:spcAft>
                          <a:spcPts val="0"/>
                        </a:spcAft>
                      </a:pPr>
                      <a:r>
                        <a:rPr lang="pt-BR" sz="2400" dirty="0">
                          <a:effectLst/>
                        </a:rPr>
                        <a:t>SISTEMA DE INFORMAÇÃO AMBULATORIAL</a:t>
                      </a:r>
                      <a:endParaRPr lang="pt-BR" sz="1400" dirty="0">
                        <a:effectLst/>
                        <a:latin typeface="Calibri"/>
                        <a:ea typeface="Times New Roman"/>
                        <a:cs typeface="Times New Roman"/>
                      </a:endParaRPr>
                    </a:p>
                  </a:txBody>
                  <a:tcPr marL="36611" marR="36611" marT="0"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1"/>
                  </a:ext>
                </a:extLst>
              </a:tr>
              <a:tr h="158787">
                <a:tc>
                  <a:txBody>
                    <a:bodyPr/>
                    <a:lstStyle/>
                    <a:p>
                      <a:pPr algn="ctr">
                        <a:lnSpc>
                          <a:spcPct val="115000"/>
                        </a:lnSpc>
                        <a:spcAft>
                          <a:spcPts val="0"/>
                        </a:spcAft>
                      </a:pPr>
                      <a:r>
                        <a:rPr lang="pt-BR" sz="1600" dirty="0">
                          <a:effectLst/>
                        </a:rPr>
                        <a:t>Financiamento: </a:t>
                      </a:r>
                      <a:r>
                        <a:rPr lang="pt-BR" sz="1600" dirty="0" smtClean="0">
                          <a:effectLst/>
                        </a:rPr>
                        <a:t/>
                      </a:r>
                      <a:br>
                        <a:rPr lang="pt-BR" sz="1600" dirty="0" smtClean="0">
                          <a:effectLst/>
                        </a:rPr>
                      </a:br>
                      <a:r>
                        <a:rPr lang="pt-BR" sz="1600" dirty="0" smtClean="0">
                          <a:effectLst/>
                        </a:rPr>
                        <a:t>Vigilância </a:t>
                      </a:r>
                      <a:r>
                        <a:rPr lang="pt-BR" sz="1600" dirty="0">
                          <a:effectLst/>
                        </a:rPr>
                        <a:t>em Saúde</a:t>
                      </a:r>
                      <a:endParaRPr lang="pt-BR" sz="1600" dirty="0">
                        <a:effectLst/>
                        <a:latin typeface="Calibri"/>
                        <a:ea typeface="Times New Roman"/>
                        <a:cs typeface="Times New Roman"/>
                      </a:endParaRPr>
                    </a:p>
                  </a:txBody>
                  <a:tcPr marL="36611" marR="36611" marT="0" marB="0" anchor="b">
                    <a:solidFill>
                      <a:schemeClr val="accent3">
                        <a:lumMod val="75000"/>
                      </a:schemeClr>
                    </a:solidFill>
                  </a:tcPr>
                </a:tc>
                <a:tc gridSpan="5">
                  <a:txBody>
                    <a:bodyPr/>
                    <a:lstStyle/>
                    <a:p>
                      <a:pPr algn="ctr">
                        <a:lnSpc>
                          <a:spcPct val="115000"/>
                        </a:lnSpc>
                        <a:spcAft>
                          <a:spcPts val="0"/>
                        </a:spcAft>
                      </a:pPr>
                      <a:r>
                        <a:rPr lang="pt-BR" sz="1600" b="1" dirty="0">
                          <a:effectLst/>
                        </a:rPr>
                        <a:t>Quantidade aprovada</a:t>
                      </a:r>
                      <a:endParaRPr lang="pt-BR" sz="1600" b="1" dirty="0">
                        <a:effectLst/>
                        <a:latin typeface="Calibri"/>
                        <a:ea typeface="Times New Roman"/>
                        <a:cs typeface="Times New Roman"/>
                      </a:endParaRPr>
                    </a:p>
                  </a:txBody>
                  <a:tcPr marL="36611" marR="36611" marT="0" marB="0" anchor="ctr">
                    <a:solidFill>
                      <a:schemeClr val="accent3">
                        <a:lumMod val="75000"/>
                      </a:schemeClr>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2"/>
                  </a:ext>
                </a:extLst>
              </a:tr>
              <a:tr h="158787">
                <a:tc>
                  <a:txBody>
                    <a:bodyPr/>
                    <a:lstStyle/>
                    <a:p>
                      <a:pPr>
                        <a:lnSpc>
                          <a:spcPct val="115000"/>
                        </a:lnSpc>
                        <a:spcAft>
                          <a:spcPts val="0"/>
                        </a:spcAft>
                      </a:pPr>
                      <a:r>
                        <a:rPr lang="pt-BR" sz="1600" dirty="0">
                          <a:effectLst/>
                        </a:rPr>
                        <a:t>Grupo Procedimento</a:t>
                      </a:r>
                      <a:endParaRPr lang="pt-BR" sz="1600" dirty="0">
                        <a:effectLst/>
                        <a:latin typeface="Calibri"/>
                        <a:ea typeface="Times New Roman"/>
                        <a:cs typeface="Times New Roman"/>
                      </a:endParaRPr>
                    </a:p>
                  </a:txBody>
                  <a:tcPr marL="36611" marR="36611" marT="0" marB="0" anchor="b">
                    <a:solidFill>
                      <a:schemeClr val="accent3">
                        <a:lumMod val="60000"/>
                        <a:lumOff val="40000"/>
                      </a:schemeClr>
                    </a:solidFill>
                  </a:tcPr>
                </a:tc>
                <a:tc>
                  <a:txBody>
                    <a:bodyPr/>
                    <a:lstStyle/>
                    <a:p>
                      <a:pPr algn="ctr">
                        <a:lnSpc>
                          <a:spcPct val="115000"/>
                        </a:lnSpc>
                        <a:spcAft>
                          <a:spcPts val="0"/>
                        </a:spcAft>
                      </a:pPr>
                      <a:r>
                        <a:rPr lang="pt-BR" sz="1600" b="1" dirty="0">
                          <a:effectLst/>
                        </a:rPr>
                        <a:t>Janeiro</a:t>
                      </a:r>
                      <a:endParaRPr lang="pt-BR" sz="1600" b="1" dirty="0">
                        <a:effectLst/>
                        <a:latin typeface="Calibri"/>
                        <a:ea typeface="Times New Roman"/>
                        <a:cs typeface="Times New Roman"/>
                      </a:endParaRPr>
                    </a:p>
                  </a:txBody>
                  <a:tcPr marL="36611" marR="36611" marT="0" marB="0" anchor="ctr">
                    <a:solidFill>
                      <a:schemeClr val="accent3">
                        <a:lumMod val="60000"/>
                        <a:lumOff val="40000"/>
                      </a:schemeClr>
                    </a:solidFill>
                  </a:tcPr>
                </a:tc>
                <a:tc>
                  <a:txBody>
                    <a:bodyPr/>
                    <a:lstStyle/>
                    <a:p>
                      <a:pPr algn="ctr">
                        <a:lnSpc>
                          <a:spcPct val="115000"/>
                        </a:lnSpc>
                        <a:spcAft>
                          <a:spcPts val="0"/>
                        </a:spcAft>
                      </a:pPr>
                      <a:r>
                        <a:rPr lang="pt-BR" sz="1600" b="1" dirty="0">
                          <a:effectLst/>
                        </a:rPr>
                        <a:t>Fevereiro</a:t>
                      </a:r>
                      <a:endParaRPr lang="pt-BR" sz="1600" b="1" dirty="0">
                        <a:effectLst/>
                        <a:latin typeface="Calibri"/>
                        <a:ea typeface="Times New Roman"/>
                        <a:cs typeface="Times New Roman"/>
                      </a:endParaRPr>
                    </a:p>
                  </a:txBody>
                  <a:tcPr marL="36611" marR="36611" marT="0" marB="0" anchor="ctr">
                    <a:solidFill>
                      <a:schemeClr val="accent3">
                        <a:lumMod val="60000"/>
                        <a:lumOff val="40000"/>
                      </a:schemeClr>
                    </a:solidFill>
                  </a:tcPr>
                </a:tc>
                <a:tc>
                  <a:txBody>
                    <a:bodyPr/>
                    <a:lstStyle/>
                    <a:p>
                      <a:pPr algn="ctr">
                        <a:lnSpc>
                          <a:spcPct val="115000"/>
                        </a:lnSpc>
                        <a:spcAft>
                          <a:spcPts val="0"/>
                        </a:spcAft>
                      </a:pPr>
                      <a:r>
                        <a:rPr lang="pt-BR" sz="1600" b="1" dirty="0">
                          <a:effectLst/>
                        </a:rPr>
                        <a:t>Março</a:t>
                      </a:r>
                      <a:endParaRPr lang="pt-BR" sz="1600" b="1" dirty="0">
                        <a:effectLst/>
                        <a:latin typeface="Calibri"/>
                        <a:ea typeface="Times New Roman"/>
                        <a:cs typeface="Times New Roman"/>
                      </a:endParaRPr>
                    </a:p>
                  </a:txBody>
                  <a:tcPr marL="36611" marR="36611" marT="0" marB="0" anchor="ctr">
                    <a:solidFill>
                      <a:schemeClr val="accent3">
                        <a:lumMod val="60000"/>
                        <a:lumOff val="40000"/>
                      </a:schemeClr>
                    </a:solidFill>
                  </a:tcPr>
                </a:tc>
                <a:tc>
                  <a:txBody>
                    <a:bodyPr/>
                    <a:lstStyle/>
                    <a:p>
                      <a:pPr algn="ctr">
                        <a:lnSpc>
                          <a:spcPct val="115000"/>
                        </a:lnSpc>
                        <a:spcAft>
                          <a:spcPts val="0"/>
                        </a:spcAft>
                      </a:pPr>
                      <a:r>
                        <a:rPr lang="pt-BR" sz="1600" b="1" dirty="0">
                          <a:effectLst/>
                        </a:rPr>
                        <a:t>Abril</a:t>
                      </a:r>
                      <a:endParaRPr lang="pt-BR" sz="1600" b="1" dirty="0">
                        <a:effectLst/>
                        <a:latin typeface="Calibri"/>
                        <a:ea typeface="Times New Roman"/>
                        <a:cs typeface="Times New Roman"/>
                      </a:endParaRPr>
                    </a:p>
                  </a:txBody>
                  <a:tcPr marL="36611" marR="36611" marT="0" marB="0" anchor="ctr">
                    <a:solidFill>
                      <a:schemeClr val="accent3">
                        <a:lumMod val="60000"/>
                        <a:lumOff val="40000"/>
                      </a:schemeClr>
                    </a:solidFill>
                  </a:tcPr>
                </a:tc>
                <a:tc>
                  <a:txBody>
                    <a:bodyPr/>
                    <a:lstStyle/>
                    <a:p>
                      <a:pPr algn="ctr">
                        <a:lnSpc>
                          <a:spcPct val="115000"/>
                        </a:lnSpc>
                        <a:spcAft>
                          <a:spcPts val="0"/>
                        </a:spcAft>
                      </a:pPr>
                      <a:r>
                        <a:rPr lang="pt-BR" sz="1600" b="1" dirty="0">
                          <a:effectLst/>
                        </a:rPr>
                        <a:t>Total</a:t>
                      </a:r>
                      <a:endParaRPr lang="pt-BR" sz="1600" b="1" dirty="0">
                        <a:effectLst/>
                        <a:latin typeface="Calibri"/>
                        <a:ea typeface="Times New Roman"/>
                        <a:cs typeface="Times New Roman"/>
                      </a:endParaRPr>
                    </a:p>
                  </a:txBody>
                  <a:tcPr marL="36611" marR="36611" marT="0" marB="0" anchor="ctr">
                    <a:solidFill>
                      <a:schemeClr val="accent3">
                        <a:lumMod val="60000"/>
                        <a:lumOff val="40000"/>
                      </a:schemeClr>
                    </a:solidFill>
                  </a:tcPr>
                </a:tc>
                <a:extLst>
                  <a:ext uri="{0D108BD9-81ED-4DB2-BD59-A6C34878D82A}">
                    <a16:rowId xmlns="" xmlns:a16="http://schemas.microsoft.com/office/drawing/2014/main" val="10003"/>
                  </a:ext>
                </a:extLst>
              </a:tr>
              <a:tr h="158787">
                <a:tc>
                  <a:txBody>
                    <a:bodyPr/>
                    <a:lstStyle/>
                    <a:p>
                      <a:pPr algn="just">
                        <a:lnSpc>
                          <a:spcPct val="115000"/>
                        </a:lnSpc>
                        <a:spcAft>
                          <a:spcPts val="0"/>
                        </a:spcAft>
                      </a:pPr>
                      <a:r>
                        <a:rPr lang="pt-BR" sz="1600" dirty="0">
                          <a:effectLst/>
                        </a:rPr>
                        <a:t>01 Ação de promoção e prevenção em saúde</a:t>
                      </a:r>
                      <a:endParaRPr lang="pt-BR" sz="1600" dirty="0">
                        <a:effectLst/>
                        <a:latin typeface="Calibri"/>
                        <a:ea typeface="Times New Roman"/>
                        <a:cs typeface="Times New Roman"/>
                      </a:endParaRPr>
                    </a:p>
                  </a:txBody>
                  <a:tcPr marL="36611" marR="36611" marT="0" marB="0" anchor="ct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7.021</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4.158</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3.361</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rowSpan="3">
                  <a:txBody>
                    <a:bodyPr/>
                    <a:lstStyle/>
                    <a:p>
                      <a:pPr algn="ctr">
                        <a:lnSpc>
                          <a:spcPct val="115000"/>
                        </a:lnSpc>
                        <a:spcAft>
                          <a:spcPts val="0"/>
                        </a:spcAft>
                      </a:pPr>
                      <a:r>
                        <a:rPr lang="pt-BR" sz="1600" dirty="0">
                          <a:effectLst/>
                        </a:rPr>
                        <a:t> </a:t>
                      </a:r>
                      <a:endParaRPr lang="pt-BR" sz="1600" dirty="0">
                        <a:effectLst/>
                        <a:latin typeface="Calibri"/>
                        <a:ea typeface="Times New Roman"/>
                        <a:cs typeface="Times New Roman"/>
                      </a:endParaRPr>
                    </a:p>
                    <a:p>
                      <a:pPr algn="ctr">
                        <a:lnSpc>
                          <a:spcPct val="115000"/>
                        </a:lnSpc>
                        <a:spcAft>
                          <a:spcPts val="0"/>
                        </a:spcAft>
                      </a:pPr>
                      <a:r>
                        <a:rPr lang="pt-BR" sz="1600" dirty="0" smtClean="0">
                          <a:solidFill>
                            <a:schemeClr val="tx1"/>
                          </a:solidFill>
                          <a:effectLst/>
                          <a:latin typeface="Calibri"/>
                          <a:ea typeface="Times New Roman"/>
                          <a:cs typeface="Times New Roman"/>
                        </a:rPr>
                        <a:t>-</a:t>
                      </a:r>
                      <a:endParaRPr lang="pt-BR" sz="1600" dirty="0">
                        <a:solidFill>
                          <a:schemeClr val="tx1"/>
                        </a:solidFill>
                        <a:effectLst/>
                        <a:latin typeface="Calibri"/>
                        <a:ea typeface="Times New Roman"/>
                        <a:cs typeface="Times New Roman"/>
                      </a:endParaRPr>
                    </a:p>
                  </a:txBody>
                  <a:tcPr marL="36611" marR="36611" marT="0" marB="0" anchor="ctr">
                    <a:solidFill>
                      <a:schemeClr val="accent3">
                        <a:lumMod val="60000"/>
                        <a:lumOff val="40000"/>
                      </a:schemeClr>
                    </a:solidFill>
                  </a:tcP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14.540</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10004"/>
                  </a:ext>
                </a:extLst>
              </a:tr>
              <a:tr h="476360">
                <a:tc>
                  <a:txBody>
                    <a:bodyPr/>
                    <a:lstStyle/>
                    <a:p>
                      <a:pPr algn="just">
                        <a:lnSpc>
                          <a:spcPct val="115000"/>
                        </a:lnSpc>
                        <a:spcAft>
                          <a:spcPts val="0"/>
                        </a:spcAft>
                      </a:pPr>
                      <a:endParaRPr lang="pt-BR" sz="1600" dirty="0">
                        <a:effectLst/>
                      </a:endParaRPr>
                    </a:p>
                    <a:p>
                      <a:pPr algn="just">
                        <a:lnSpc>
                          <a:spcPct val="115000"/>
                        </a:lnSpc>
                        <a:spcAft>
                          <a:spcPts val="0"/>
                        </a:spcAft>
                      </a:pPr>
                      <a:r>
                        <a:rPr lang="pt-BR" sz="1600" dirty="0">
                          <a:effectLst/>
                        </a:rPr>
                        <a:t>02 Procedimentos com finalidade diagnóstica</a:t>
                      </a:r>
                    </a:p>
                    <a:p>
                      <a:pPr algn="just">
                        <a:lnSpc>
                          <a:spcPct val="115000"/>
                        </a:lnSpc>
                        <a:spcAft>
                          <a:spcPts val="0"/>
                        </a:spcAft>
                      </a:pPr>
                      <a:r>
                        <a:rPr lang="pt-BR" sz="1600" dirty="0">
                          <a:effectLst/>
                        </a:rPr>
                        <a:t> </a:t>
                      </a:r>
                      <a:endParaRPr lang="pt-BR" sz="1600" dirty="0">
                        <a:effectLst/>
                        <a:latin typeface="Calibri"/>
                        <a:ea typeface="Times New Roman"/>
                        <a:cs typeface="Times New Roman"/>
                      </a:endParaRPr>
                    </a:p>
                  </a:txBody>
                  <a:tcPr marL="36611" marR="36611" marT="0" marB="0" anchor="ct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1.557</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1.498</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1.249</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vMerge="1">
                  <a:txBody>
                    <a:bodyPr/>
                    <a:lstStyle/>
                    <a:p>
                      <a:pPr algn="ctr">
                        <a:lnSpc>
                          <a:spcPct val="115000"/>
                        </a:lnSpc>
                        <a:spcAft>
                          <a:spcPts val="0"/>
                        </a:spcAft>
                      </a:pPr>
                      <a:endParaRPr lang="pt-BR" sz="1600" dirty="0">
                        <a:effectLst/>
                        <a:latin typeface="Calibri"/>
                        <a:ea typeface="Times New Roman"/>
                        <a:cs typeface="Times New Roman"/>
                      </a:endParaRPr>
                    </a:p>
                  </a:txBody>
                  <a:tcPr marL="36611" marR="36611" marT="0" marB="0" anchor="ct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4.304</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10005"/>
                  </a:ext>
                </a:extLst>
              </a:tr>
              <a:tr h="158787">
                <a:tc>
                  <a:txBody>
                    <a:bodyPr/>
                    <a:lstStyle/>
                    <a:p>
                      <a:pPr algn="r">
                        <a:lnSpc>
                          <a:spcPct val="115000"/>
                        </a:lnSpc>
                        <a:spcAft>
                          <a:spcPts val="0"/>
                        </a:spcAft>
                      </a:pPr>
                      <a:r>
                        <a:rPr lang="pt-BR" sz="1600" dirty="0">
                          <a:effectLst/>
                        </a:rPr>
                        <a:t>Total</a:t>
                      </a:r>
                      <a:endParaRPr lang="pt-BR" sz="1600" dirty="0">
                        <a:effectLst/>
                        <a:latin typeface="Calibri"/>
                        <a:ea typeface="Times New Roman"/>
                        <a:cs typeface="Times New Roman"/>
                      </a:endParaRPr>
                    </a:p>
                  </a:txBody>
                  <a:tcPr marL="36611" marR="36611" marT="0" marB="0" anchor="ct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8.578</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5.656</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4.610</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tc vMerge="1">
                  <a:txBody>
                    <a:bodyPr/>
                    <a:lstStyle/>
                    <a:p>
                      <a:pPr algn="ctr">
                        <a:lnSpc>
                          <a:spcPct val="115000"/>
                        </a:lnSpc>
                        <a:spcAft>
                          <a:spcPts val="0"/>
                        </a:spcAft>
                      </a:pPr>
                      <a:endParaRPr lang="pt-BR" sz="1600" dirty="0">
                        <a:effectLst/>
                        <a:latin typeface="Calibri"/>
                        <a:ea typeface="Times New Roman"/>
                        <a:cs typeface="Times New Roman"/>
                      </a:endParaRPr>
                    </a:p>
                  </a:txBody>
                  <a:tcPr marL="36611" marR="36611" marT="0" marB="0" anchor="ctr"/>
                </a:tc>
                <a:tc>
                  <a:txBody>
                    <a:bodyPr/>
                    <a:lstStyle/>
                    <a:p>
                      <a:pPr algn="ctr">
                        <a:lnSpc>
                          <a:spcPct val="115000"/>
                        </a:lnSpc>
                        <a:spcAft>
                          <a:spcPts val="100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18.844</a:t>
                      </a:r>
                      <a:endParaRPr lang="pt-B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 xmlns:a16="http://schemas.microsoft.com/office/drawing/2014/main" val="10006"/>
                  </a:ext>
                </a:extLst>
              </a:tr>
              <a:tr h="156904">
                <a:tc gridSpan="6">
                  <a:txBody>
                    <a:bodyPr/>
                    <a:lstStyle/>
                    <a:p>
                      <a:pPr algn="just">
                        <a:lnSpc>
                          <a:spcPct val="115000"/>
                        </a:lnSpc>
                        <a:spcAft>
                          <a:spcPts val="0"/>
                        </a:spcAft>
                      </a:pPr>
                      <a:r>
                        <a:rPr lang="pt-BR" sz="900" dirty="0">
                          <a:effectLst/>
                        </a:rPr>
                        <a:t>Fonte: </a:t>
                      </a:r>
                      <a:r>
                        <a:rPr lang="pt-BR" sz="900" dirty="0" smtClean="0">
                          <a:effectLst/>
                        </a:rPr>
                        <a:t>DATASUS/SIA-MS/SUPRIS/GCA</a:t>
                      </a:r>
                      <a:r>
                        <a:rPr lang="pt-BR" sz="900" dirty="0">
                          <a:effectLst/>
                        </a:rPr>
                        <a:t>, maio </a:t>
                      </a:r>
                      <a:r>
                        <a:rPr lang="pt-BR" sz="900" dirty="0" smtClean="0">
                          <a:effectLst/>
                        </a:rPr>
                        <a:t>2019.</a:t>
                      </a:r>
                      <a:endParaRPr lang="pt-BR" sz="900" dirty="0">
                        <a:effectLst/>
                        <a:latin typeface="Calibri"/>
                        <a:ea typeface="Times New Roman"/>
                        <a:cs typeface="Times New Roman"/>
                      </a:endParaRPr>
                    </a:p>
                  </a:txBody>
                  <a:tcPr marL="36611" marR="36611" marT="0" marB="0" anchor="ctr">
                    <a:lnB w="12700" cap="flat" cmpd="sng" algn="ctr">
                      <a:solidFill>
                        <a:schemeClr val="accent3">
                          <a:lumMod val="50000"/>
                        </a:schemeClr>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7"/>
                  </a:ext>
                </a:extLst>
              </a:tr>
              <a:tr h="433054">
                <a:tc gridSpan="6">
                  <a:txBody>
                    <a:bodyPr/>
                    <a:lstStyle/>
                    <a:p>
                      <a:pPr algn="just">
                        <a:lnSpc>
                          <a:spcPct val="115000"/>
                        </a:lnSpc>
                        <a:spcAft>
                          <a:spcPts val="0"/>
                        </a:spcAft>
                      </a:pPr>
                      <a:r>
                        <a:rPr lang="pt-BR" sz="900" b="0" dirty="0">
                          <a:effectLst/>
                          <a:latin typeface="Arial" pitchFamily="34" charset="0"/>
                          <a:cs typeface="Arial" pitchFamily="34" charset="0"/>
                        </a:rPr>
                        <a:t>Metodologia: Foram elencados no tabulador – Tabwin os arquivos dos dados do Sistema de Informação Ambulatorial – SIA do Ministério da Saúde </a:t>
                      </a:r>
                      <a:r>
                        <a:rPr lang="pt-BR" sz="900" b="0" dirty="0" smtClean="0">
                          <a:effectLst/>
                          <a:latin typeface="Arial" pitchFamily="34" charset="0"/>
                          <a:cs typeface="Arial" pitchFamily="34" charset="0"/>
                        </a:rPr>
                        <a:t>da base de dados do Estado de Mato Grosso do Sul, referentes </a:t>
                      </a:r>
                      <a:r>
                        <a:rPr lang="pt-BR" sz="900" b="0" dirty="0">
                          <a:effectLst/>
                          <a:latin typeface="Arial" pitchFamily="34" charset="0"/>
                          <a:cs typeface="Arial" pitchFamily="34" charset="0"/>
                        </a:rPr>
                        <a:t>aos meses de </a:t>
                      </a:r>
                      <a:r>
                        <a:rPr lang="pt-BR" sz="900" b="1" dirty="0" smtClean="0">
                          <a:effectLst/>
                          <a:latin typeface="Arial" pitchFamily="34" charset="0"/>
                          <a:cs typeface="Arial" pitchFamily="34" charset="0"/>
                        </a:rPr>
                        <a:t>JANEIRO, FEVEREIRO E MARÇO </a:t>
                      </a:r>
                      <a:r>
                        <a:rPr lang="pt-BR" sz="900" b="0" dirty="0" smtClean="0">
                          <a:effectLst/>
                          <a:latin typeface="Arial" pitchFamily="34" charset="0"/>
                          <a:cs typeface="Arial" pitchFamily="34" charset="0"/>
                        </a:rPr>
                        <a:t>de 2019 </a:t>
                      </a:r>
                      <a:r>
                        <a:rPr lang="pt-BR" sz="900" b="0" dirty="0">
                          <a:effectLst/>
                          <a:latin typeface="Arial" pitchFamily="34" charset="0"/>
                          <a:cs typeface="Arial" pitchFamily="34" charset="0"/>
                        </a:rPr>
                        <a:t>de todos os estabelecimentos credenciados ao Sistema Único de Saúde – SUS no Município de Campo Grande sob gestão municipal e extraída a quantidade aprovada da produção da Vigilância em Saúde por grupos dos procedimentos da tabela SUS, processada nos referidos meses de </a:t>
                      </a:r>
                      <a:r>
                        <a:rPr lang="pt-BR" sz="900" b="0" dirty="0" smtClean="0">
                          <a:effectLst/>
                          <a:latin typeface="Arial" pitchFamily="34" charset="0"/>
                          <a:cs typeface="Arial" pitchFamily="34" charset="0"/>
                        </a:rPr>
                        <a:t>2019.  </a:t>
                      </a:r>
                      <a:endParaRPr lang="pt-BR" sz="900" b="0" dirty="0">
                        <a:effectLst/>
                        <a:latin typeface="Arial" pitchFamily="34" charset="0"/>
                        <a:ea typeface="Times New Roman"/>
                        <a:cs typeface="Arial" pitchFamily="34" charset="0"/>
                      </a:endParaRPr>
                    </a:p>
                  </a:txBody>
                  <a:tcPr marL="36611" marR="36611" marT="0" marB="0">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8"/>
                  </a:ext>
                </a:extLst>
              </a:tr>
            </a:tbl>
          </a:graphicData>
        </a:graphic>
      </p:graphicFrame>
    </p:spTree>
    <p:extLst>
      <p:ext uri="{BB962C8B-B14F-4D97-AF65-F5344CB8AC3E}">
        <p14:creationId xmlns:p14="http://schemas.microsoft.com/office/powerpoint/2010/main" val="39945400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04813"/>
            <a:ext cx="9144000"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pic>
        <p:nvPicPr>
          <p:cNvPr id="49157" name="Picture 3"/>
          <p:cNvPicPr>
            <a:picLocks noChangeAspect="1" noChangeArrowheads="1"/>
          </p:cNvPicPr>
          <p:nvPr/>
        </p:nvPicPr>
        <p:blipFill>
          <a:blip r:embed="rId2" cstate="print">
            <a:lum bright="2000" contrast="-4000"/>
          </a:blip>
          <a:srcRect/>
          <a:stretch>
            <a:fillRect/>
          </a:stretch>
        </p:blipFill>
        <p:spPr bwMode="auto">
          <a:xfrm>
            <a:off x="250825" y="209669"/>
            <a:ext cx="2624138" cy="620712"/>
          </a:xfrm>
          <a:prstGeom prst="rect">
            <a:avLst/>
          </a:prstGeom>
          <a:noFill/>
          <a:ln w="9525">
            <a:noFill/>
            <a:miter lim="800000"/>
            <a:headEnd/>
            <a:tailEnd/>
          </a:ln>
        </p:spPr>
      </p:pic>
      <p:sp>
        <p:nvSpPr>
          <p:cNvPr id="49158" name="CaixaDeTexto 10"/>
          <p:cNvSpPr txBox="1">
            <a:spLocks noChangeArrowheads="1"/>
          </p:cNvSpPr>
          <p:nvPr/>
        </p:nvSpPr>
        <p:spPr bwMode="auto">
          <a:xfrm>
            <a:off x="468313" y="1773238"/>
            <a:ext cx="8135937" cy="587375"/>
          </a:xfrm>
          <a:prstGeom prst="rect">
            <a:avLst/>
          </a:prstGeom>
          <a:noFill/>
          <a:ln w="9525">
            <a:noFill/>
            <a:miter lim="800000"/>
            <a:headEnd/>
            <a:tailEnd/>
          </a:ln>
        </p:spPr>
        <p:txBody>
          <a:bodyPr>
            <a:spAutoFit/>
          </a:bodyPr>
          <a:lstStyle/>
          <a:p>
            <a:pPr indent="809625" algn="just" eaLnBrk="1" hangingPunct="1">
              <a:lnSpc>
                <a:spcPct val="150000"/>
              </a:lnSpc>
            </a:pPr>
            <a:r>
              <a:rPr lang="pt-BR" altLang="pt-BR" sz="2400" dirty="0"/>
              <a:t>	</a:t>
            </a:r>
            <a:endParaRPr lang="pt-BR" altLang="pt-BR" sz="2400" dirty="0">
              <a:latin typeface="Calibri" pitchFamily="34" charset="0"/>
            </a:endParaRPr>
          </a:p>
        </p:txBody>
      </p:sp>
      <p:graphicFrame>
        <p:nvGraphicFramePr>
          <p:cNvPr id="10" name="Diagrama 9"/>
          <p:cNvGraphicFramePr/>
          <p:nvPr>
            <p:extLst>
              <p:ext uri="{D42A27DB-BD31-4B8C-83A1-F6EECF244321}">
                <p14:modId xmlns:p14="http://schemas.microsoft.com/office/powerpoint/2010/main" val="3554821398"/>
              </p:ext>
            </p:extLst>
          </p:nvPr>
        </p:nvGraphicFramePr>
        <p:xfrm>
          <a:off x="395536" y="785794"/>
          <a:ext cx="8424936" cy="5715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CaixaDeTexto 7"/>
          <p:cNvSpPr txBox="1">
            <a:spLocks noChangeArrowheads="1"/>
          </p:cNvSpPr>
          <p:nvPr/>
        </p:nvSpPr>
        <p:spPr bwMode="auto">
          <a:xfrm>
            <a:off x="3203575" y="404813"/>
            <a:ext cx="5688905"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spTree>
    <p:extLst>
      <p:ext uri="{BB962C8B-B14F-4D97-AF65-F5344CB8AC3E}">
        <p14:creationId xmlns:p14="http://schemas.microsoft.com/office/powerpoint/2010/main" val="57102989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ubtítulo 2"/>
          <p:cNvSpPr>
            <a:spLocks noGrp="1"/>
          </p:cNvSpPr>
          <p:nvPr>
            <p:ph type="subTitle" idx="1"/>
          </p:nvPr>
        </p:nvSpPr>
        <p:spPr>
          <a:xfrm>
            <a:off x="250824" y="1340768"/>
            <a:ext cx="8713663" cy="5184576"/>
          </a:xfrm>
          <a:ln w="38100">
            <a:solidFill>
              <a:schemeClr val="accent3">
                <a:lumMod val="60000"/>
                <a:lumOff val="40000"/>
              </a:schemeClr>
            </a:solidFill>
          </a:ln>
        </p:spPr>
        <p:txBody>
          <a:bodyPr/>
          <a:lstStyle/>
          <a:p>
            <a:pPr indent="900113" algn="just">
              <a:lnSpc>
                <a:spcPct val="125000"/>
              </a:lnSpc>
              <a:spcBef>
                <a:spcPts val="0"/>
              </a:spcBef>
            </a:pPr>
            <a:r>
              <a:rPr lang="pt-BR" sz="2200" dirty="0">
                <a:solidFill>
                  <a:schemeClr val="tx1"/>
                </a:solidFill>
                <a:latin typeface="Arial" pitchFamily="34" charset="0"/>
                <a:cs typeface="Arial" pitchFamily="34" charset="0"/>
              </a:rPr>
              <a:t> </a:t>
            </a:r>
            <a:r>
              <a:rPr lang="pt-BR" sz="1900" dirty="0">
                <a:solidFill>
                  <a:schemeClr val="tx1"/>
                </a:solidFill>
                <a:latin typeface="Arial" pitchFamily="34" charset="0"/>
                <a:cs typeface="Arial" pitchFamily="34" charset="0"/>
              </a:rPr>
              <a:t>A Resolução nº 08, de 24/11/16, da Comissão </a:t>
            </a:r>
            <a:r>
              <a:rPr lang="pt-BR" sz="1900" dirty="0" err="1">
                <a:solidFill>
                  <a:schemeClr val="tx1"/>
                </a:solidFill>
                <a:latin typeface="Arial" pitchFamily="34" charset="0"/>
                <a:cs typeface="Arial" pitchFamily="34" charset="0"/>
              </a:rPr>
              <a:t>Intergestora</a:t>
            </a:r>
            <a:r>
              <a:rPr lang="pt-BR" sz="1900" dirty="0">
                <a:solidFill>
                  <a:schemeClr val="tx1"/>
                </a:solidFill>
                <a:latin typeface="Arial" pitchFamily="34" charset="0"/>
                <a:cs typeface="Arial" pitchFamily="34" charset="0"/>
              </a:rPr>
              <a:t> Tripartite – CIT, dispõe sobre o processo de </a:t>
            </a:r>
            <a:r>
              <a:rPr lang="pt-BR" sz="1900" dirty="0" err="1">
                <a:solidFill>
                  <a:schemeClr val="tx1"/>
                </a:solidFill>
                <a:latin typeface="Arial" pitchFamily="34" charset="0"/>
                <a:cs typeface="Arial" pitchFamily="34" charset="0"/>
              </a:rPr>
              <a:t>pactuação</a:t>
            </a:r>
            <a:r>
              <a:rPr lang="pt-BR" sz="1900" dirty="0">
                <a:solidFill>
                  <a:schemeClr val="tx1"/>
                </a:solidFill>
                <a:latin typeface="Arial" pitchFamily="34" charset="0"/>
                <a:cs typeface="Arial" pitchFamily="34" charset="0"/>
              </a:rPr>
              <a:t> </a:t>
            </a:r>
            <a:r>
              <a:rPr lang="pt-BR" sz="1900" dirty="0" err="1">
                <a:solidFill>
                  <a:schemeClr val="tx1"/>
                </a:solidFill>
                <a:latin typeface="Arial" pitchFamily="34" charset="0"/>
                <a:cs typeface="Arial" pitchFamily="34" charset="0"/>
              </a:rPr>
              <a:t>interfederativa</a:t>
            </a:r>
            <a:r>
              <a:rPr lang="pt-BR" sz="1900" dirty="0">
                <a:solidFill>
                  <a:schemeClr val="tx1"/>
                </a:solidFill>
                <a:latin typeface="Arial" pitchFamily="34" charset="0"/>
                <a:cs typeface="Arial" pitchFamily="34" charset="0"/>
              </a:rPr>
              <a:t> de indicadores para o período 2017-2021, a partir das prioridades nacionais em </a:t>
            </a:r>
            <a:r>
              <a:rPr lang="pt-BR" sz="1900" dirty="0" smtClean="0">
                <a:solidFill>
                  <a:schemeClr val="tx1"/>
                </a:solidFill>
                <a:latin typeface="Arial" pitchFamily="34" charset="0"/>
                <a:cs typeface="Arial" pitchFamily="34" charset="0"/>
              </a:rPr>
              <a:t>saúde.</a:t>
            </a:r>
          </a:p>
          <a:p>
            <a:pPr indent="900113" algn="just">
              <a:lnSpc>
                <a:spcPct val="125000"/>
              </a:lnSpc>
              <a:spcBef>
                <a:spcPts val="0"/>
              </a:spcBef>
            </a:pPr>
            <a:r>
              <a:rPr lang="pt-BR" sz="1900" dirty="0" smtClean="0">
                <a:solidFill>
                  <a:schemeClr val="tx1"/>
                </a:solidFill>
                <a:latin typeface="Arial" pitchFamily="34" charset="0"/>
                <a:cs typeface="Arial" pitchFamily="34" charset="0"/>
              </a:rPr>
              <a:t> </a:t>
            </a:r>
            <a:r>
              <a:rPr lang="pt-BR" sz="1900" dirty="0">
                <a:solidFill>
                  <a:schemeClr val="tx1"/>
                </a:solidFill>
                <a:latin typeface="Arial" pitchFamily="34" charset="0"/>
                <a:cs typeface="Arial" pitchFamily="34" charset="0"/>
              </a:rPr>
              <a:t>A </a:t>
            </a:r>
            <a:r>
              <a:rPr lang="pt-BR" sz="1900" dirty="0" err="1">
                <a:solidFill>
                  <a:schemeClr val="tx1"/>
                </a:solidFill>
                <a:latin typeface="Arial" pitchFamily="34" charset="0"/>
                <a:cs typeface="Arial" pitchFamily="34" charset="0"/>
              </a:rPr>
              <a:t>pactuação</a:t>
            </a:r>
            <a:r>
              <a:rPr lang="pt-BR" sz="1900" dirty="0">
                <a:solidFill>
                  <a:schemeClr val="tx1"/>
                </a:solidFill>
                <a:latin typeface="Arial" pitchFamily="34" charset="0"/>
                <a:cs typeface="Arial" pitchFamily="34" charset="0"/>
              </a:rPr>
              <a:t> de indicadores reforça as responsabilidades do gestor, em função das necessidades de saúde da população e fortalece a integração dos instrumentos de planejamento do Sistema Único de </a:t>
            </a:r>
            <a:r>
              <a:rPr lang="pt-BR" sz="1900" dirty="0" smtClean="0">
                <a:solidFill>
                  <a:schemeClr val="tx1"/>
                </a:solidFill>
                <a:latin typeface="Arial" pitchFamily="34" charset="0"/>
                <a:cs typeface="Arial" pitchFamily="34" charset="0"/>
              </a:rPr>
              <a:t>Saúde.</a:t>
            </a:r>
          </a:p>
          <a:p>
            <a:pPr indent="900113" algn="just">
              <a:lnSpc>
                <a:spcPct val="125000"/>
              </a:lnSpc>
              <a:spcBef>
                <a:spcPts val="0"/>
              </a:spcBef>
            </a:pPr>
            <a:r>
              <a:rPr lang="pt-BR" sz="1900" dirty="0" smtClean="0">
                <a:solidFill>
                  <a:schemeClr val="tx1"/>
                </a:solidFill>
                <a:latin typeface="Arial" pitchFamily="34" charset="0"/>
                <a:cs typeface="Arial" pitchFamily="34" charset="0"/>
              </a:rPr>
              <a:t>Estamos </a:t>
            </a:r>
            <a:r>
              <a:rPr lang="pt-BR" sz="1900" dirty="0">
                <a:solidFill>
                  <a:schemeClr val="tx1"/>
                </a:solidFill>
                <a:latin typeface="Arial" pitchFamily="34" charset="0"/>
                <a:cs typeface="Arial" pitchFamily="34" charset="0"/>
              </a:rPr>
              <a:t>aguardando homologação da </a:t>
            </a:r>
            <a:r>
              <a:rPr lang="pt-BR" sz="1900" dirty="0" err="1">
                <a:solidFill>
                  <a:schemeClr val="tx1"/>
                </a:solidFill>
                <a:latin typeface="Arial" pitchFamily="34" charset="0"/>
                <a:cs typeface="Arial" pitchFamily="34" charset="0"/>
              </a:rPr>
              <a:t>Pactuação</a:t>
            </a:r>
            <a:r>
              <a:rPr lang="pt-BR" sz="1900" dirty="0">
                <a:solidFill>
                  <a:schemeClr val="tx1"/>
                </a:solidFill>
                <a:latin typeface="Arial" pitchFamily="34" charset="0"/>
                <a:cs typeface="Arial" pitchFamily="34" charset="0"/>
              </a:rPr>
              <a:t> de Metas de Indicadores para o biênio 2019-2020, no Diário Oficial do Estado – MS </a:t>
            </a:r>
            <a:r>
              <a:rPr lang="pt-BR" sz="1900" dirty="0" smtClean="0">
                <a:solidFill>
                  <a:schemeClr val="tx1"/>
                </a:solidFill>
                <a:latin typeface="Arial" pitchFamily="34" charset="0"/>
                <a:cs typeface="Arial" pitchFamily="34" charset="0"/>
              </a:rPr>
              <a:t>(Pauta  </a:t>
            </a:r>
            <a:r>
              <a:rPr lang="pt-BR" sz="1900" dirty="0">
                <a:solidFill>
                  <a:schemeClr val="tx1"/>
                </a:solidFill>
                <a:latin typeface="Arial" pitchFamily="34" charset="0"/>
                <a:cs typeface="Arial" pitchFamily="34" charset="0"/>
              </a:rPr>
              <a:t>da 277ª Reunião Ordinária CIB</a:t>
            </a:r>
            <a:r>
              <a:rPr lang="pt-BR" sz="1900" dirty="0" smtClean="0">
                <a:solidFill>
                  <a:schemeClr val="tx1"/>
                </a:solidFill>
                <a:latin typeface="Arial" pitchFamily="34" charset="0"/>
                <a:cs typeface="Arial" pitchFamily="34" charset="0"/>
              </a:rPr>
              <a:t>).</a:t>
            </a:r>
          </a:p>
          <a:p>
            <a:pPr indent="900113" algn="just">
              <a:lnSpc>
                <a:spcPct val="125000"/>
              </a:lnSpc>
              <a:spcBef>
                <a:spcPts val="0"/>
              </a:spcBef>
            </a:pPr>
            <a:r>
              <a:rPr lang="pt-BR" sz="1900" dirty="0" smtClean="0">
                <a:solidFill>
                  <a:schemeClr val="tx1"/>
                </a:solidFill>
                <a:latin typeface="Arial" pitchFamily="34" charset="0"/>
                <a:cs typeface="Arial" pitchFamily="34" charset="0"/>
              </a:rPr>
              <a:t>Para </a:t>
            </a:r>
            <a:r>
              <a:rPr lang="pt-BR" sz="1900" dirty="0">
                <a:solidFill>
                  <a:schemeClr val="tx1"/>
                </a:solidFill>
                <a:latin typeface="Arial" pitchFamily="34" charset="0"/>
                <a:cs typeface="Arial" pitchFamily="34" charset="0"/>
              </a:rPr>
              <a:t>o presente Relatório, foram inseridos 11 indicadores que possuem  monitoramento mensal, bimestral, trimestral ou quadrimestral, definidos pelas fichas de qualificação dispostas no Instrutivo para o </a:t>
            </a:r>
            <a:r>
              <a:rPr lang="pt-BR" sz="1900" dirty="0" smtClean="0">
                <a:solidFill>
                  <a:schemeClr val="tx1"/>
                </a:solidFill>
                <a:latin typeface="Arial" pitchFamily="34" charset="0"/>
                <a:cs typeface="Arial" pitchFamily="34" charset="0"/>
              </a:rPr>
              <a:t>período.</a:t>
            </a:r>
            <a:endParaRPr lang="pt-BR" sz="1900" dirty="0">
              <a:solidFill>
                <a:schemeClr val="tx1"/>
              </a:solidFill>
              <a:latin typeface="Arial" pitchFamily="34" charset="0"/>
              <a:cs typeface="Arial" pitchFamily="34" charset="0"/>
            </a:endParaRPr>
          </a:p>
        </p:txBody>
      </p:sp>
      <p:pic>
        <p:nvPicPr>
          <p:cNvPr id="65539" name="Picture 3"/>
          <p:cNvPicPr>
            <a:picLocks noChangeAspect="1" noChangeArrowheads="1"/>
          </p:cNvPicPr>
          <p:nvPr/>
        </p:nvPicPr>
        <p:blipFill>
          <a:blip r:embed="rId2" cstate="print">
            <a:lum bright="2000" contrast="-4000"/>
          </a:blip>
          <a:srcRect/>
          <a:stretch>
            <a:fillRect/>
          </a:stretch>
        </p:blipFill>
        <p:spPr bwMode="auto">
          <a:xfrm>
            <a:off x="250825" y="191355"/>
            <a:ext cx="2624138" cy="620712"/>
          </a:xfrm>
          <a:prstGeom prst="rect">
            <a:avLst/>
          </a:prstGeom>
          <a:noFill/>
          <a:ln w="9525">
            <a:noFill/>
            <a:miter lim="800000"/>
            <a:headEnd/>
            <a:tailEnd/>
          </a:ln>
        </p:spPr>
      </p:pic>
      <p:sp>
        <p:nvSpPr>
          <p:cNvPr id="65541" name="Retângulo 5"/>
          <p:cNvSpPr>
            <a:spLocks noChangeArrowheads="1"/>
          </p:cNvSpPr>
          <p:nvPr/>
        </p:nvSpPr>
        <p:spPr bwMode="auto">
          <a:xfrm>
            <a:off x="3203575" y="908720"/>
            <a:ext cx="5480050" cy="400110"/>
          </a:xfrm>
          <a:prstGeom prst="rect">
            <a:avLst/>
          </a:prstGeom>
          <a:noFill/>
          <a:ln w="9525">
            <a:noFill/>
            <a:miter lim="800000"/>
            <a:headEnd/>
            <a:tailEnd/>
          </a:ln>
        </p:spPr>
        <p:txBody>
          <a:bodyPr>
            <a:spAutoFit/>
          </a:bodyPr>
          <a:lstStyle/>
          <a:p>
            <a:pPr eaLnBrk="1" hangingPunct="1"/>
            <a:r>
              <a:rPr lang="pt-BR" altLang="pt-BR" sz="2000" b="1" dirty="0"/>
              <a:t>Relatório de Indicadores de Saúde</a:t>
            </a:r>
          </a:p>
        </p:txBody>
      </p:sp>
      <p:sp>
        <p:nvSpPr>
          <p:cNvPr id="7" name="CaixaDeTexto 6"/>
          <p:cNvSpPr txBox="1">
            <a:spLocks noChangeArrowheads="1"/>
          </p:cNvSpPr>
          <p:nvPr/>
        </p:nvSpPr>
        <p:spPr bwMode="auto">
          <a:xfrm>
            <a:off x="3203574" y="404813"/>
            <a:ext cx="5760913"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ubtítulo 2"/>
          <p:cNvSpPr>
            <a:spLocks noGrp="1"/>
          </p:cNvSpPr>
          <p:nvPr>
            <p:ph type="subTitle" idx="1"/>
          </p:nvPr>
        </p:nvSpPr>
        <p:spPr>
          <a:xfrm>
            <a:off x="250825" y="1484784"/>
            <a:ext cx="8641656" cy="4968552"/>
          </a:xfrm>
          <a:ln w="38100">
            <a:solidFill>
              <a:schemeClr val="accent3">
                <a:lumMod val="60000"/>
                <a:lumOff val="40000"/>
              </a:schemeClr>
            </a:solidFill>
          </a:ln>
        </p:spPr>
        <p:txBody>
          <a:bodyPr/>
          <a:lstStyle/>
          <a:p>
            <a:pPr lvl="0" algn="just">
              <a:lnSpc>
                <a:spcPct val="150000"/>
              </a:lnSpc>
            </a:pPr>
            <a:r>
              <a:rPr lang="pt-BR" sz="1500" dirty="0" smtClean="0">
                <a:solidFill>
                  <a:schemeClr val="tx1"/>
                </a:solidFill>
                <a:latin typeface="Arial" pitchFamily="34" charset="0"/>
                <a:cs typeface="Arial" pitchFamily="34" charset="0"/>
              </a:rPr>
              <a:t>	</a:t>
            </a:r>
          </a:p>
          <a:p>
            <a:pPr lvl="0" algn="just">
              <a:lnSpc>
                <a:spcPct val="150000"/>
              </a:lnSpc>
            </a:pPr>
            <a:r>
              <a:rPr lang="pt-BR" sz="1500" dirty="0">
                <a:solidFill>
                  <a:schemeClr val="tx1"/>
                </a:solidFill>
                <a:latin typeface="Arial" pitchFamily="34" charset="0"/>
                <a:cs typeface="Arial" pitchFamily="34" charset="0"/>
              </a:rPr>
              <a:t>	</a:t>
            </a:r>
            <a:r>
              <a:rPr lang="pt-BR" sz="2400" dirty="0" smtClean="0">
                <a:solidFill>
                  <a:schemeClr val="tx1"/>
                </a:solidFill>
                <a:latin typeface="Arial" pitchFamily="34" charset="0"/>
                <a:cs typeface="Arial" pitchFamily="34" charset="0"/>
              </a:rPr>
              <a:t>Os </a:t>
            </a:r>
            <a:r>
              <a:rPr lang="pt-BR" sz="2400" b="1" i="1" dirty="0">
                <a:solidFill>
                  <a:schemeClr val="tx1"/>
                </a:solidFill>
                <a:latin typeface="Arial" pitchFamily="34" charset="0"/>
                <a:cs typeface="Arial" pitchFamily="34" charset="0"/>
              </a:rPr>
              <a:t>resultados ainda são preliminares</a:t>
            </a:r>
            <a:r>
              <a:rPr lang="pt-BR" sz="2400" dirty="0">
                <a:solidFill>
                  <a:schemeClr val="tx1"/>
                </a:solidFill>
                <a:latin typeface="Arial" pitchFamily="34" charset="0"/>
                <a:cs typeface="Arial" pitchFamily="34" charset="0"/>
              </a:rPr>
              <a:t>, visto que ficam na dependência do fechamento dos bancos de dados das fontes específicas vinculadas a cada </a:t>
            </a:r>
            <a:r>
              <a:rPr lang="pt-BR" sz="2400" dirty="0" smtClean="0">
                <a:solidFill>
                  <a:schemeClr val="tx1"/>
                </a:solidFill>
                <a:latin typeface="Arial" pitchFamily="34" charset="0"/>
                <a:cs typeface="Arial" pitchFamily="34" charset="0"/>
              </a:rPr>
              <a:t>indicador </a:t>
            </a:r>
            <a:r>
              <a:rPr lang="pt-BR" sz="2400" dirty="0">
                <a:solidFill>
                  <a:schemeClr val="tx1"/>
                </a:solidFill>
                <a:latin typeface="Arial" pitchFamily="34" charset="0"/>
                <a:cs typeface="Arial" pitchFamily="34" charset="0"/>
              </a:rPr>
              <a:t>e estão de acordo com a última verificação dos registros setoriais em sistema de informação municipal próprio, denominado SCAM - Sistema de Apoio ao Monitoramento e Avaliação dos Instrumentos de Planejamento do SUS, realizada em </a:t>
            </a:r>
            <a:r>
              <a:rPr lang="pt-BR" sz="2400" dirty="0" smtClean="0">
                <a:solidFill>
                  <a:schemeClr val="tx1"/>
                </a:solidFill>
                <a:latin typeface="Arial" pitchFamily="34" charset="0"/>
                <a:cs typeface="Arial" pitchFamily="34" charset="0"/>
              </a:rPr>
              <a:t>22/05/2019.</a:t>
            </a:r>
            <a:endParaRPr lang="pt-BR" sz="2400" dirty="0">
              <a:solidFill>
                <a:schemeClr val="tx1"/>
              </a:solidFill>
              <a:latin typeface="Arial" pitchFamily="34" charset="0"/>
              <a:cs typeface="Arial" pitchFamily="34" charset="0"/>
            </a:endParaRPr>
          </a:p>
          <a:p>
            <a:pPr lvl="0" algn="just"/>
            <a:endParaRPr lang="pt-BR" sz="2400" dirty="0" smtClean="0">
              <a:solidFill>
                <a:schemeClr val="tx1"/>
              </a:solidFill>
              <a:latin typeface="Arial" pitchFamily="34" charset="0"/>
              <a:cs typeface="Arial" pitchFamily="34" charset="0"/>
            </a:endParaRPr>
          </a:p>
          <a:p>
            <a:pPr algn="just"/>
            <a:endParaRPr lang="pt-BR" altLang="pt-BR" sz="1700" dirty="0">
              <a:solidFill>
                <a:schemeClr val="tx1"/>
              </a:solidFill>
              <a:latin typeface="Arial" pitchFamily="34" charset="0"/>
              <a:cs typeface="Arial" pitchFamily="34" charset="0"/>
            </a:endParaRPr>
          </a:p>
          <a:p>
            <a:pPr algn="just"/>
            <a:endParaRPr lang="pt-BR" sz="1800" dirty="0">
              <a:solidFill>
                <a:schemeClr val="tx1"/>
              </a:solidFill>
              <a:latin typeface="Arial" pitchFamily="34" charset="0"/>
              <a:cs typeface="Arial" pitchFamily="34" charset="0"/>
            </a:endParaRPr>
          </a:p>
        </p:txBody>
      </p:sp>
      <p:pic>
        <p:nvPicPr>
          <p:cNvPr id="65539" name="Picture 3"/>
          <p:cNvPicPr>
            <a:picLocks noChangeAspect="1" noChangeArrowheads="1"/>
          </p:cNvPicPr>
          <p:nvPr/>
        </p:nvPicPr>
        <p:blipFill>
          <a:blip r:embed="rId2" cstate="print">
            <a:lum bright="2000" contrast="-4000"/>
          </a:blip>
          <a:srcRect/>
          <a:stretch>
            <a:fillRect/>
          </a:stretch>
        </p:blipFill>
        <p:spPr bwMode="auto">
          <a:xfrm>
            <a:off x="250825" y="259366"/>
            <a:ext cx="2624138" cy="620712"/>
          </a:xfrm>
          <a:prstGeom prst="rect">
            <a:avLst/>
          </a:prstGeom>
          <a:noFill/>
          <a:ln w="9525">
            <a:noFill/>
            <a:miter lim="800000"/>
            <a:headEnd/>
            <a:tailEnd/>
          </a:ln>
        </p:spPr>
      </p:pic>
      <p:sp>
        <p:nvSpPr>
          <p:cNvPr id="65541" name="Retângulo 5"/>
          <p:cNvSpPr>
            <a:spLocks noChangeArrowheads="1"/>
          </p:cNvSpPr>
          <p:nvPr/>
        </p:nvSpPr>
        <p:spPr bwMode="auto">
          <a:xfrm>
            <a:off x="3059113" y="923662"/>
            <a:ext cx="5480050" cy="400110"/>
          </a:xfrm>
          <a:prstGeom prst="rect">
            <a:avLst/>
          </a:prstGeom>
          <a:noFill/>
          <a:ln w="9525">
            <a:noFill/>
            <a:miter lim="800000"/>
            <a:headEnd/>
            <a:tailEnd/>
          </a:ln>
        </p:spPr>
        <p:txBody>
          <a:bodyPr>
            <a:spAutoFit/>
          </a:bodyPr>
          <a:lstStyle/>
          <a:p>
            <a:pPr eaLnBrk="1" hangingPunct="1"/>
            <a:r>
              <a:rPr lang="pt-BR" altLang="pt-BR" sz="2000" b="1" dirty="0"/>
              <a:t>Relatório de Indicadores de Saúde</a:t>
            </a:r>
          </a:p>
        </p:txBody>
      </p:sp>
      <p:sp>
        <p:nvSpPr>
          <p:cNvPr id="7" name="CaixaDeTexto 6"/>
          <p:cNvSpPr txBox="1">
            <a:spLocks noChangeArrowheads="1"/>
          </p:cNvSpPr>
          <p:nvPr/>
        </p:nvSpPr>
        <p:spPr bwMode="auto">
          <a:xfrm>
            <a:off x="3195125" y="227464"/>
            <a:ext cx="5697355"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spTree>
    <p:extLst>
      <p:ext uri="{BB962C8B-B14F-4D97-AF65-F5344CB8AC3E}">
        <p14:creationId xmlns:p14="http://schemas.microsoft.com/office/powerpoint/2010/main" val="292614380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ângulo 8"/>
          <p:cNvSpPr/>
          <p:nvPr/>
        </p:nvSpPr>
        <p:spPr>
          <a:xfrm>
            <a:off x="-8056" y="1"/>
            <a:ext cx="9144000" cy="69003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sp>
        <p:nvSpPr>
          <p:cNvPr id="12" name="Retângulo 11"/>
          <p:cNvSpPr/>
          <p:nvPr/>
        </p:nvSpPr>
        <p:spPr>
          <a:xfrm>
            <a:off x="-1" y="404813"/>
            <a:ext cx="9121963"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sp>
        <p:nvSpPr>
          <p:cNvPr id="7" name="Retângulo com Único Canto Aparado e Arredondado 6"/>
          <p:cNvSpPr/>
          <p:nvPr/>
        </p:nvSpPr>
        <p:spPr>
          <a:xfrm>
            <a:off x="237964" y="1052736"/>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pic>
        <p:nvPicPr>
          <p:cNvPr id="66565" name="Picture 3"/>
          <p:cNvPicPr>
            <a:picLocks noChangeAspect="1" noChangeArrowheads="1"/>
          </p:cNvPicPr>
          <p:nvPr/>
        </p:nvPicPr>
        <p:blipFill>
          <a:blip r:embed="rId2" cstate="print">
            <a:lum bright="2000" contrast="-4000"/>
          </a:blip>
          <a:srcRect/>
          <a:stretch>
            <a:fillRect/>
          </a:stretch>
        </p:blipFill>
        <p:spPr bwMode="auto">
          <a:xfrm>
            <a:off x="226532" y="204788"/>
            <a:ext cx="2624138" cy="620712"/>
          </a:xfrm>
          <a:prstGeom prst="rect">
            <a:avLst/>
          </a:prstGeom>
          <a:noFill/>
          <a:ln w="9525">
            <a:noFill/>
            <a:miter lim="800000"/>
            <a:headEnd/>
            <a:tailEnd/>
          </a:ln>
        </p:spPr>
      </p:pic>
      <p:graphicFrame>
        <p:nvGraphicFramePr>
          <p:cNvPr id="8" name="Tabela 7"/>
          <p:cNvGraphicFramePr>
            <a:graphicFrameLocks noGrp="1"/>
          </p:cNvGraphicFramePr>
          <p:nvPr>
            <p:extLst>
              <p:ext uri="{D42A27DB-BD31-4B8C-83A1-F6EECF244321}">
                <p14:modId xmlns:p14="http://schemas.microsoft.com/office/powerpoint/2010/main" val="3529336829"/>
              </p:ext>
            </p:extLst>
          </p:nvPr>
        </p:nvGraphicFramePr>
        <p:xfrm>
          <a:off x="267887" y="1052735"/>
          <a:ext cx="8625256" cy="5635830"/>
        </p:xfrm>
        <a:graphic>
          <a:graphicData uri="http://schemas.openxmlformats.org/drawingml/2006/table">
            <a:tbl>
              <a:tblPr/>
              <a:tblGrid>
                <a:gridCol w="4368419"/>
                <a:gridCol w="1884891"/>
                <a:gridCol w="2371946"/>
              </a:tblGrid>
              <a:tr h="815143">
                <a:tc>
                  <a:txBody>
                    <a:bodyPr/>
                    <a:lstStyle/>
                    <a:p>
                      <a:pPr algn="ctr">
                        <a:lnSpc>
                          <a:spcPct val="115000"/>
                        </a:lnSpc>
                        <a:spcAft>
                          <a:spcPts val="0"/>
                        </a:spcAft>
                      </a:pPr>
                      <a:r>
                        <a:rPr lang="pt-BR" sz="1600" b="1" dirty="0" smtClean="0">
                          <a:solidFill>
                            <a:schemeClr val="tx1"/>
                          </a:solidFill>
                          <a:latin typeface="Arial"/>
                          <a:ea typeface="Times New Roman"/>
                          <a:cs typeface="Times New Roman"/>
                        </a:rPr>
                        <a:t>INDICADOR</a:t>
                      </a:r>
                      <a:endParaRPr lang="pt-BR" sz="1600" dirty="0">
                        <a:solidFill>
                          <a:schemeClr val="tx1"/>
                        </a:solidFill>
                        <a:latin typeface="Calibri"/>
                        <a:ea typeface="Calibri"/>
                        <a:cs typeface="Times New Roman"/>
                      </a:endParaRPr>
                    </a:p>
                  </a:txBody>
                  <a:tcPr marL="8489" marR="8489" marT="8489" marB="8489"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pt-BR" sz="1600" b="1" dirty="0" smtClean="0">
                          <a:solidFill>
                            <a:schemeClr val="tx1"/>
                          </a:solidFill>
                          <a:latin typeface="Arial"/>
                          <a:ea typeface="Times New Roman"/>
                          <a:cs typeface="Times New Roman"/>
                        </a:rPr>
                        <a:t>META ANUAL PACTUADA</a:t>
                      </a:r>
                      <a:endParaRPr lang="pt-BR" sz="1600" dirty="0">
                        <a:solidFill>
                          <a:schemeClr val="tx1"/>
                        </a:solidFill>
                        <a:latin typeface="Calibri"/>
                        <a:ea typeface="Calibri"/>
                        <a:cs typeface="Times New Roman"/>
                      </a:endParaRPr>
                    </a:p>
                  </a:txBody>
                  <a:tcPr marL="8489" marR="8489" marT="8489" marB="8489"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pt-BR" sz="1600" b="1" dirty="0" smtClean="0">
                          <a:solidFill>
                            <a:schemeClr val="tx1"/>
                          </a:solidFill>
                          <a:latin typeface="Arial"/>
                          <a:ea typeface="Times New Roman"/>
                          <a:cs typeface="Times New Roman"/>
                        </a:rPr>
                        <a:t>RESULTADO </a:t>
                      </a:r>
                      <a:br>
                        <a:rPr lang="pt-BR" sz="1600" b="1" dirty="0" smtClean="0">
                          <a:solidFill>
                            <a:schemeClr val="tx1"/>
                          </a:solidFill>
                          <a:latin typeface="Arial"/>
                          <a:ea typeface="Times New Roman"/>
                          <a:cs typeface="Times New Roman"/>
                        </a:rPr>
                      </a:br>
                      <a:r>
                        <a:rPr lang="pt-BR" sz="1600" b="1" dirty="0" smtClean="0">
                          <a:solidFill>
                            <a:schemeClr val="tx1"/>
                          </a:solidFill>
                          <a:latin typeface="Arial"/>
                          <a:ea typeface="Times New Roman"/>
                          <a:cs typeface="Times New Roman"/>
                        </a:rPr>
                        <a:t>ATÉ</a:t>
                      </a:r>
                      <a:r>
                        <a:rPr lang="pt-BR" sz="1600" b="1" baseline="0" dirty="0" smtClean="0">
                          <a:solidFill>
                            <a:schemeClr val="tx1"/>
                          </a:solidFill>
                          <a:latin typeface="Arial"/>
                          <a:ea typeface="Times New Roman"/>
                          <a:cs typeface="Times New Roman"/>
                        </a:rPr>
                        <a:t> O </a:t>
                      </a:r>
                      <a:r>
                        <a:rPr lang="pt-BR" sz="1600" b="1" dirty="0" smtClean="0">
                          <a:solidFill>
                            <a:schemeClr val="tx1"/>
                          </a:solidFill>
                          <a:latin typeface="Arial"/>
                          <a:ea typeface="Times New Roman"/>
                          <a:cs typeface="Times New Roman"/>
                        </a:rPr>
                        <a:t>1º QUADRIMESTRE</a:t>
                      </a:r>
                    </a:p>
                  </a:txBody>
                  <a:tcPr marL="8489" marR="8489" marT="8489" marB="8489"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r>
              <a:tr h="1224672">
                <a:tc>
                  <a:txBody>
                    <a:bodyPr/>
                    <a:lstStyle/>
                    <a:p>
                      <a:pPr algn="just"/>
                      <a:r>
                        <a:rPr lang="pt-BR" sz="1600" b="1" dirty="0" smtClean="0">
                          <a:latin typeface="Arial" panose="020B0604020202020204" pitchFamily="34" charset="0"/>
                          <a:cs typeface="Arial" panose="020B0604020202020204" pitchFamily="34" charset="0"/>
                        </a:rPr>
                        <a:t>Proporção de óbitos de mulheres em idade fértil (10 a 49 anos) </a:t>
                      </a:r>
                      <a:r>
                        <a:rPr lang="pt-BR" sz="1600" b="1" u="sng" dirty="0" smtClean="0">
                          <a:latin typeface="Arial" panose="020B0604020202020204" pitchFamily="34" charset="0"/>
                          <a:cs typeface="Arial" panose="020B0604020202020204" pitchFamily="34" charset="0"/>
                        </a:rPr>
                        <a:t>investigados</a:t>
                      </a:r>
                      <a:r>
                        <a:rPr lang="pt-BR" sz="1600" b="1" dirty="0" smtClean="0">
                          <a:latin typeface="Arial" panose="020B0604020202020204" pitchFamily="34" charset="0"/>
                          <a:cs typeface="Arial" panose="020B0604020202020204" pitchFamily="34" charset="0"/>
                        </a:rPr>
                        <a:t> (%)</a:t>
                      </a:r>
                      <a:endParaRPr lang="pt-BR" sz="1600" b="1" dirty="0">
                        <a:latin typeface="Arial" panose="020B0604020202020204" pitchFamily="34" charset="0"/>
                        <a:cs typeface="Arial" panose="020B0604020202020204"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pt-BR" sz="1600" b="1" dirty="0" smtClean="0">
                          <a:solidFill>
                            <a:schemeClr val="tx1"/>
                          </a:solidFill>
                          <a:latin typeface="Arial" panose="020B0604020202020204" pitchFamily="34" charset="0"/>
                          <a:cs typeface="Arial" panose="020B0604020202020204" pitchFamily="34" charset="0"/>
                        </a:rPr>
                        <a:t>87,00 %</a:t>
                      </a:r>
                      <a:endParaRPr lang="pt-BR"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pt-BR" sz="1600" b="1" dirty="0" smtClean="0">
                          <a:solidFill>
                            <a:schemeClr val="tx1"/>
                          </a:solidFill>
                          <a:latin typeface="Arial" panose="020B0604020202020204" pitchFamily="34" charset="0"/>
                          <a:cs typeface="Arial" panose="020B0604020202020204" pitchFamily="34" charset="0"/>
                        </a:rPr>
                        <a:t>68,91%</a:t>
                      </a:r>
                      <a:endParaRPr lang="pt-BR"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r>
              <a:tr h="178840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1600" b="1" dirty="0" smtClean="0">
                          <a:latin typeface="Arial" panose="020B0604020202020204" pitchFamily="34" charset="0"/>
                          <a:cs typeface="Arial" panose="020B0604020202020204" pitchFamily="34" charset="0"/>
                        </a:rPr>
                        <a:t>Proporção de </a:t>
                      </a:r>
                      <a:r>
                        <a:rPr lang="pt-BR" sz="1600" b="1" u="sng" dirty="0" smtClean="0">
                          <a:latin typeface="Arial" panose="020B0604020202020204" pitchFamily="34" charset="0"/>
                          <a:cs typeface="Arial" panose="020B0604020202020204" pitchFamily="34" charset="0"/>
                        </a:rPr>
                        <a:t>registro</a:t>
                      </a:r>
                      <a:r>
                        <a:rPr lang="pt-BR" sz="1600" b="1" dirty="0" smtClean="0">
                          <a:latin typeface="Arial" panose="020B0604020202020204" pitchFamily="34" charset="0"/>
                          <a:cs typeface="Arial" panose="020B0604020202020204" pitchFamily="34" charset="0"/>
                        </a:rPr>
                        <a:t> de óbitos com causa básica definida (%)</a:t>
                      </a: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pt-BR" sz="1600" b="1" dirty="0" smtClean="0">
                          <a:solidFill>
                            <a:schemeClr val="tx1"/>
                          </a:solidFill>
                          <a:latin typeface="Arial" panose="020B0604020202020204" pitchFamily="34" charset="0"/>
                          <a:cs typeface="Arial" panose="020B0604020202020204" pitchFamily="34" charset="0"/>
                        </a:rPr>
                        <a:t>95,00 %</a:t>
                      </a:r>
                      <a:endParaRPr lang="pt-BR"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pt-BR" sz="1600" b="1" dirty="0" smtClean="0">
                          <a:solidFill>
                            <a:schemeClr val="tx1"/>
                          </a:solidFill>
                          <a:latin typeface="Arial" panose="020B0604020202020204" pitchFamily="34" charset="0"/>
                          <a:cs typeface="Arial" panose="020B0604020202020204" pitchFamily="34" charset="0"/>
                        </a:rPr>
                        <a:t>97,59%</a:t>
                      </a:r>
                      <a:endParaRPr lang="pt-BR"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r>
              <a:tr h="178840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1600" b="1" dirty="0" smtClean="0">
                          <a:solidFill>
                            <a:schemeClr val="tx1"/>
                          </a:solidFill>
                          <a:latin typeface="Arial" panose="020B0604020202020204" pitchFamily="34" charset="0"/>
                          <a:cs typeface="Arial" panose="020B0604020202020204" pitchFamily="34" charset="0"/>
                        </a:rPr>
                        <a:t>Proporção de casos de doenças de notificação compulsória imediata (DNCI) </a:t>
                      </a:r>
                      <a:r>
                        <a:rPr lang="pt-BR" sz="1600" b="1" u="sng" dirty="0" smtClean="0">
                          <a:solidFill>
                            <a:schemeClr val="tx1"/>
                          </a:solidFill>
                          <a:latin typeface="Arial" panose="020B0604020202020204" pitchFamily="34" charset="0"/>
                          <a:cs typeface="Arial" panose="020B0604020202020204" pitchFamily="34" charset="0"/>
                        </a:rPr>
                        <a:t>encerrados</a:t>
                      </a:r>
                      <a:r>
                        <a:rPr lang="pt-BR" sz="1600" b="1" dirty="0" smtClean="0">
                          <a:solidFill>
                            <a:schemeClr val="tx1"/>
                          </a:solidFill>
                          <a:latin typeface="Arial" panose="020B0604020202020204" pitchFamily="34" charset="0"/>
                          <a:cs typeface="Arial" panose="020B0604020202020204" pitchFamily="34" charset="0"/>
                        </a:rPr>
                        <a:t> em até 60 dias após notificação (%)</a:t>
                      </a: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pt-BR" sz="1600" b="1" dirty="0" smtClean="0">
                          <a:solidFill>
                            <a:schemeClr val="tx1"/>
                          </a:solidFill>
                          <a:latin typeface="Arial" panose="020B0604020202020204" pitchFamily="34" charset="0"/>
                          <a:cs typeface="Arial" panose="020B0604020202020204" pitchFamily="34" charset="0"/>
                        </a:rPr>
                        <a:t>80,00 %</a:t>
                      </a:r>
                      <a:endParaRPr lang="pt-BR"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pt-BR" sz="1600" b="1" dirty="0" smtClean="0">
                          <a:solidFill>
                            <a:schemeClr val="tx1"/>
                          </a:solidFill>
                          <a:latin typeface="Arial" panose="020B0604020202020204" pitchFamily="34" charset="0"/>
                          <a:cs typeface="Arial" panose="020B0604020202020204" pitchFamily="34" charset="0"/>
                        </a:rPr>
                        <a:t>93,30%</a:t>
                      </a:r>
                      <a:endParaRPr lang="pt-BR"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r>
            </a:tbl>
          </a:graphicData>
        </a:graphic>
      </p:graphicFrame>
      <p:sp>
        <p:nvSpPr>
          <p:cNvPr id="10" name="CaixaDeTexto 9"/>
          <p:cNvSpPr txBox="1">
            <a:spLocks noChangeArrowheads="1"/>
          </p:cNvSpPr>
          <p:nvPr/>
        </p:nvSpPr>
        <p:spPr bwMode="auto">
          <a:xfrm>
            <a:off x="3181537" y="404813"/>
            <a:ext cx="5782951"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ângulo 8"/>
          <p:cNvSpPr/>
          <p:nvPr/>
        </p:nvSpPr>
        <p:spPr>
          <a:xfrm>
            <a:off x="-8056" y="1"/>
            <a:ext cx="9144000" cy="69003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sp>
        <p:nvSpPr>
          <p:cNvPr id="12" name="Retângulo 11"/>
          <p:cNvSpPr/>
          <p:nvPr/>
        </p:nvSpPr>
        <p:spPr>
          <a:xfrm>
            <a:off x="-1" y="404813"/>
            <a:ext cx="9121963"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sp>
        <p:nvSpPr>
          <p:cNvPr id="7" name="Retângulo com Único Canto Aparado e Arredondado 6"/>
          <p:cNvSpPr/>
          <p:nvPr/>
        </p:nvSpPr>
        <p:spPr>
          <a:xfrm>
            <a:off x="237964" y="1052736"/>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pic>
        <p:nvPicPr>
          <p:cNvPr id="66565" name="Picture 3"/>
          <p:cNvPicPr>
            <a:picLocks noChangeAspect="1" noChangeArrowheads="1"/>
          </p:cNvPicPr>
          <p:nvPr/>
        </p:nvPicPr>
        <p:blipFill>
          <a:blip r:embed="rId2" cstate="print">
            <a:lum bright="2000" contrast="-4000"/>
          </a:blip>
          <a:srcRect/>
          <a:stretch>
            <a:fillRect/>
          </a:stretch>
        </p:blipFill>
        <p:spPr bwMode="auto">
          <a:xfrm>
            <a:off x="237964" y="204788"/>
            <a:ext cx="2624138" cy="620712"/>
          </a:xfrm>
          <a:prstGeom prst="rect">
            <a:avLst/>
          </a:prstGeom>
          <a:noFill/>
          <a:ln w="9525">
            <a:noFill/>
            <a:miter lim="800000"/>
            <a:headEnd/>
            <a:tailEnd/>
          </a:ln>
        </p:spPr>
      </p:pic>
      <p:graphicFrame>
        <p:nvGraphicFramePr>
          <p:cNvPr id="8" name="Tabela 7"/>
          <p:cNvGraphicFramePr>
            <a:graphicFrameLocks noGrp="1"/>
          </p:cNvGraphicFramePr>
          <p:nvPr>
            <p:extLst>
              <p:ext uri="{D42A27DB-BD31-4B8C-83A1-F6EECF244321}">
                <p14:modId xmlns:p14="http://schemas.microsoft.com/office/powerpoint/2010/main" val="2862369724"/>
              </p:ext>
            </p:extLst>
          </p:nvPr>
        </p:nvGraphicFramePr>
        <p:xfrm>
          <a:off x="312508" y="1398811"/>
          <a:ext cx="8496944" cy="5040559"/>
        </p:xfrm>
        <a:graphic>
          <a:graphicData uri="http://schemas.openxmlformats.org/drawingml/2006/table">
            <a:tbl>
              <a:tblPr/>
              <a:tblGrid>
                <a:gridCol w="4303433"/>
                <a:gridCol w="1856851"/>
                <a:gridCol w="2336660"/>
              </a:tblGrid>
              <a:tr h="889773">
                <a:tc>
                  <a:txBody>
                    <a:bodyPr/>
                    <a:lstStyle/>
                    <a:p>
                      <a:pPr algn="ctr">
                        <a:lnSpc>
                          <a:spcPct val="115000"/>
                        </a:lnSpc>
                        <a:spcAft>
                          <a:spcPts val="0"/>
                        </a:spcAft>
                      </a:pPr>
                      <a:r>
                        <a:rPr lang="pt-BR" sz="1600" b="1" dirty="0" smtClean="0">
                          <a:solidFill>
                            <a:schemeClr val="tx1"/>
                          </a:solidFill>
                          <a:latin typeface="Arial" panose="020B0604020202020204" pitchFamily="34" charset="0"/>
                          <a:ea typeface="Times New Roman"/>
                          <a:cs typeface="Arial" panose="020B0604020202020204" pitchFamily="34" charset="0"/>
                        </a:rPr>
                        <a:t>INDICADOR</a:t>
                      </a:r>
                      <a:endParaRPr lang="pt-BR" sz="1600" dirty="0">
                        <a:solidFill>
                          <a:schemeClr val="tx1"/>
                        </a:solidFill>
                        <a:latin typeface="Arial" panose="020B0604020202020204" pitchFamily="34" charset="0"/>
                        <a:ea typeface="Calibri"/>
                        <a:cs typeface="Arial" panose="020B0604020202020204" pitchFamily="34" charset="0"/>
                      </a:endParaRPr>
                    </a:p>
                  </a:txBody>
                  <a:tcPr marL="8489" marR="8489" marT="8489" marB="8489"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pt-BR" sz="1600" b="1" dirty="0" smtClean="0">
                          <a:solidFill>
                            <a:schemeClr val="tx1"/>
                          </a:solidFill>
                          <a:latin typeface="Arial" panose="020B0604020202020204" pitchFamily="34" charset="0"/>
                          <a:ea typeface="Times New Roman"/>
                          <a:cs typeface="Arial" panose="020B0604020202020204" pitchFamily="34" charset="0"/>
                        </a:rPr>
                        <a:t>META ANUAL PACTUADA</a:t>
                      </a:r>
                      <a:endParaRPr lang="pt-BR" sz="1600" dirty="0">
                        <a:solidFill>
                          <a:schemeClr val="tx1"/>
                        </a:solidFill>
                        <a:latin typeface="Arial" panose="020B0604020202020204" pitchFamily="34" charset="0"/>
                        <a:ea typeface="Calibri"/>
                        <a:cs typeface="Arial" panose="020B0604020202020204" pitchFamily="34" charset="0"/>
                      </a:endParaRPr>
                    </a:p>
                  </a:txBody>
                  <a:tcPr marL="8489" marR="8489" marT="8489" marB="8489"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pt-BR" sz="1600" b="1" dirty="0" smtClean="0">
                          <a:solidFill>
                            <a:schemeClr val="tx1"/>
                          </a:solidFill>
                          <a:latin typeface="Arial" panose="020B0604020202020204" pitchFamily="34" charset="0"/>
                          <a:ea typeface="Times New Roman"/>
                          <a:cs typeface="Arial" panose="020B0604020202020204" pitchFamily="34" charset="0"/>
                        </a:rPr>
                        <a:t>RESULTADO </a:t>
                      </a:r>
                      <a:br>
                        <a:rPr lang="pt-BR" sz="1600" b="1" dirty="0" smtClean="0">
                          <a:solidFill>
                            <a:schemeClr val="tx1"/>
                          </a:solidFill>
                          <a:latin typeface="Arial" panose="020B0604020202020204" pitchFamily="34" charset="0"/>
                          <a:ea typeface="Times New Roman"/>
                          <a:cs typeface="Arial" panose="020B0604020202020204" pitchFamily="34" charset="0"/>
                        </a:rPr>
                      </a:br>
                      <a:r>
                        <a:rPr lang="pt-BR" sz="1600" b="1" dirty="0" smtClean="0">
                          <a:solidFill>
                            <a:schemeClr val="tx1"/>
                          </a:solidFill>
                          <a:latin typeface="Arial" panose="020B0604020202020204" pitchFamily="34" charset="0"/>
                          <a:ea typeface="Times New Roman"/>
                          <a:cs typeface="Arial" panose="020B0604020202020204" pitchFamily="34" charset="0"/>
                        </a:rPr>
                        <a:t>ATÉ</a:t>
                      </a:r>
                      <a:r>
                        <a:rPr lang="pt-BR" sz="1600" b="1" baseline="0" dirty="0" smtClean="0">
                          <a:solidFill>
                            <a:schemeClr val="tx1"/>
                          </a:solidFill>
                          <a:latin typeface="Arial" panose="020B0604020202020204" pitchFamily="34" charset="0"/>
                          <a:ea typeface="Times New Roman"/>
                          <a:cs typeface="Arial" panose="020B0604020202020204" pitchFamily="34" charset="0"/>
                        </a:rPr>
                        <a:t> O </a:t>
                      </a:r>
                      <a:r>
                        <a:rPr lang="pt-BR" sz="1600" b="1" dirty="0" smtClean="0">
                          <a:solidFill>
                            <a:schemeClr val="tx1"/>
                          </a:solidFill>
                          <a:latin typeface="Arial" panose="020B0604020202020204" pitchFamily="34" charset="0"/>
                          <a:ea typeface="Times New Roman"/>
                          <a:cs typeface="Arial" panose="020B0604020202020204" pitchFamily="34" charset="0"/>
                        </a:rPr>
                        <a:t>1º QUADRIMESTRE</a:t>
                      </a:r>
                    </a:p>
                  </a:txBody>
                  <a:tcPr marL="8489" marR="8489" marT="8489" marB="8489"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r>
              <a:tr h="230561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1600" b="1" dirty="0" smtClean="0">
                          <a:latin typeface="Arial" panose="020B0604020202020204" pitchFamily="34" charset="0"/>
                          <a:cs typeface="Arial" panose="020B0604020202020204" pitchFamily="34" charset="0"/>
                        </a:rPr>
                        <a:t>Razão</a:t>
                      </a:r>
                      <a:r>
                        <a:rPr lang="pt-BR" sz="1600" b="1" baseline="0" dirty="0" smtClean="0">
                          <a:latin typeface="Arial" panose="020B0604020202020204" pitchFamily="34" charset="0"/>
                          <a:cs typeface="Arial" panose="020B0604020202020204" pitchFamily="34" charset="0"/>
                        </a:rPr>
                        <a:t> de exames citopatológicos do colo do útero em mulheres de 25 a 64 anos na população residente de determinado local e população da mesma faixa etária (Razão)</a:t>
                      </a:r>
                      <a:endParaRPr lang="pt-BR" sz="1600" b="1" dirty="0" smtClean="0">
                        <a:latin typeface="Arial" panose="020B0604020202020204" pitchFamily="34" charset="0"/>
                        <a:cs typeface="Arial" panose="020B0604020202020204"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pt-BR" sz="1600" b="1" dirty="0" smtClean="0">
                          <a:solidFill>
                            <a:schemeClr val="tx1"/>
                          </a:solidFill>
                          <a:latin typeface="Arial" panose="020B0604020202020204" pitchFamily="34" charset="0"/>
                          <a:cs typeface="Arial" panose="020B0604020202020204" pitchFamily="34" charset="0"/>
                        </a:rPr>
                        <a:t>0,62 (Razão)</a:t>
                      </a:r>
                      <a:endParaRPr lang="pt-BR"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pt-BR" sz="1600" b="1" dirty="0" smtClean="0">
                          <a:solidFill>
                            <a:schemeClr val="tx1"/>
                          </a:solidFill>
                          <a:latin typeface="Arial" panose="020B0604020202020204" pitchFamily="34" charset="0"/>
                          <a:cs typeface="Arial" panose="020B0604020202020204" pitchFamily="34" charset="0"/>
                        </a:rPr>
                        <a:t>0,16 Razão</a:t>
                      </a:r>
                      <a:endParaRPr lang="pt-BR"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r>
              <a:tr h="184517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1600" b="1" dirty="0" smtClean="0">
                          <a:solidFill>
                            <a:schemeClr val="tx1"/>
                          </a:solidFill>
                          <a:latin typeface="Arial" panose="020B0604020202020204" pitchFamily="34" charset="0"/>
                          <a:cs typeface="Arial" panose="020B0604020202020204" pitchFamily="34" charset="0"/>
                        </a:rPr>
                        <a:t>Razão de exames de mamografia de rastreamento</a:t>
                      </a:r>
                      <a:r>
                        <a:rPr lang="pt-BR" sz="1600" b="1" baseline="0" dirty="0" smtClean="0">
                          <a:solidFill>
                            <a:schemeClr val="tx1"/>
                          </a:solidFill>
                          <a:latin typeface="Arial" panose="020B0604020202020204" pitchFamily="34" charset="0"/>
                          <a:cs typeface="Arial" panose="020B0604020202020204" pitchFamily="34" charset="0"/>
                        </a:rPr>
                        <a:t> realizados em mulheres de 50 a 69 anos na população residente de determinado local e população da mesma faixa etária (Razão)</a:t>
                      </a:r>
                      <a:endParaRPr lang="pt-BR" sz="1600" b="1"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pt-BR" sz="1600" b="1" dirty="0" smtClean="0">
                          <a:solidFill>
                            <a:schemeClr val="tx1"/>
                          </a:solidFill>
                          <a:latin typeface="Arial" panose="020B0604020202020204" pitchFamily="34" charset="0"/>
                          <a:cs typeface="Arial" panose="020B0604020202020204" pitchFamily="34" charset="0"/>
                        </a:rPr>
                        <a:t>0,33 (Razão)</a:t>
                      </a:r>
                      <a:endParaRPr lang="pt-BR"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pt-BR" sz="1600" b="1" dirty="0" smtClean="0">
                          <a:solidFill>
                            <a:schemeClr val="tx1"/>
                          </a:solidFill>
                          <a:latin typeface="Arial" panose="020B0604020202020204" pitchFamily="34" charset="0"/>
                          <a:cs typeface="Arial" panose="020B0604020202020204" pitchFamily="34" charset="0"/>
                        </a:rPr>
                        <a:t>0,09 Razão</a:t>
                      </a:r>
                      <a:endParaRPr lang="pt-BR"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r>
            </a:tbl>
          </a:graphicData>
        </a:graphic>
      </p:graphicFrame>
      <p:sp>
        <p:nvSpPr>
          <p:cNvPr id="10" name="CaixaDeTexto 9"/>
          <p:cNvSpPr txBox="1">
            <a:spLocks noChangeArrowheads="1"/>
          </p:cNvSpPr>
          <p:nvPr/>
        </p:nvSpPr>
        <p:spPr bwMode="auto">
          <a:xfrm>
            <a:off x="3194609" y="389270"/>
            <a:ext cx="5625864"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spTree>
    <p:extLst>
      <p:ext uri="{BB962C8B-B14F-4D97-AF65-F5344CB8AC3E}">
        <p14:creationId xmlns:p14="http://schemas.microsoft.com/office/powerpoint/2010/main" val="2993972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04813"/>
            <a:ext cx="9144000"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115000"/>
              </a:lnSpc>
              <a:spcBef>
                <a:spcPts val="0"/>
              </a:spcBef>
              <a:spcAft>
                <a:spcPts val="1000"/>
              </a:spcAft>
              <a:defRPr/>
            </a:pPr>
            <a:endParaRPr lang="pt-BR" sz="4800" dirty="0">
              <a:solidFill>
                <a:prstClr val="white"/>
              </a:solidFill>
              <a:ea typeface="Calibri"/>
              <a:cs typeface="Times New Roman"/>
            </a:endParaRPr>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pic>
        <p:nvPicPr>
          <p:cNvPr id="15365" name="Picture 3"/>
          <p:cNvPicPr>
            <a:picLocks noChangeAspect="1" noChangeArrowheads="1"/>
          </p:cNvPicPr>
          <p:nvPr/>
        </p:nvPicPr>
        <p:blipFill>
          <a:blip r:embed="rId2" cstate="print">
            <a:lum bright="2000" contrast="-4000"/>
          </a:blip>
          <a:srcRect/>
          <a:stretch>
            <a:fillRect/>
          </a:stretch>
        </p:blipFill>
        <p:spPr bwMode="auto">
          <a:xfrm>
            <a:off x="258248" y="213816"/>
            <a:ext cx="2624138" cy="620712"/>
          </a:xfrm>
          <a:prstGeom prst="rect">
            <a:avLst/>
          </a:prstGeom>
          <a:noFill/>
          <a:ln w="9525">
            <a:noFill/>
            <a:miter lim="800000"/>
            <a:headEnd/>
            <a:tailEnd/>
          </a:ln>
        </p:spPr>
      </p:pic>
      <p:sp>
        <p:nvSpPr>
          <p:cNvPr id="15368" name="CaixaDeTexto 13"/>
          <p:cNvSpPr txBox="1">
            <a:spLocks noChangeArrowheads="1"/>
          </p:cNvSpPr>
          <p:nvPr/>
        </p:nvSpPr>
        <p:spPr bwMode="auto">
          <a:xfrm>
            <a:off x="77788" y="2470150"/>
            <a:ext cx="8856662" cy="369888"/>
          </a:xfrm>
          <a:prstGeom prst="rect">
            <a:avLst/>
          </a:prstGeom>
          <a:noFill/>
          <a:ln w="9525">
            <a:noFill/>
            <a:miter lim="800000"/>
            <a:headEnd/>
            <a:tailEnd/>
          </a:ln>
        </p:spPr>
        <p:txBody>
          <a:bodyPr>
            <a:spAutoFit/>
          </a:bodyPr>
          <a:lstStyle/>
          <a:p>
            <a:pPr eaLnBrk="1" hangingPunct="1"/>
            <a:endParaRPr lang="pt-BR" altLang="pt-BR" dirty="0"/>
          </a:p>
        </p:txBody>
      </p:sp>
      <p:sp>
        <p:nvSpPr>
          <p:cNvPr id="3" name="CaixaDeTexto 2"/>
          <p:cNvSpPr txBox="1"/>
          <p:nvPr/>
        </p:nvSpPr>
        <p:spPr>
          <a:xfrm>
            <a:off x="280988" y="1052736"/>
            <a:ext cx="8683625" cy="1107996"/>
          </a:xfrm>
          <a:prstGeom prst="rect">
            <a:avLst/>
          </a:prstGeom>
          <a:noFill/>
        </p:spPr>
        <p:txBody>
          <a:bodyPr>
            <a:spAutoFit/>
          </a:bodyPr>
          <a:lstStyle/>
          <a:p>
            <a:pPr indent="717550" algn="just" eaLnBrk="1" hangingPunct="1">
              <a:lnSpc>
                <a:spcPct val="150000"/>
              </a:lnSpc>
              <a:defRPr/>
            </a:pPr>
            <a:r>
              <a:rPr lang="pt-BR" sz="1600" b="1" dirty="0" smtClean="0"/>
              <a:t>Este </a:t>
            </a:r>
            <a:r>
              <a:rPr lang="pt-BR" sz="1600" b="1" dirty="0"/>
              <a:t>Relatório apresenta-se em </a:t>
            </a:r>
            <a:r>
              <a:rPr lang="pt-BR" sz="1600" b="1" dirty="0" smtClean="0"/>
              <a:t>cinco partes:</a:t>
            </a:r>
          </a:p>
          <a:p>
            <a:pPr indent="717550" algn="just" eaLnBrk="1" hangingPunct="1">
              <a:lnSpc>
                <a:spcPct val="150000"/>
              </a:lnSpc>
              <a:defRPr/>
            </a:pPr>
            <a:r>
              <a:rPr lang="pt-BR" sz="1400" dirty="0" smtClean="0"/>
              <a:t> </a:t>
            </a:r>
            <a:endParaRPr lang="pt-BR" sz="1400" dirty="0"/>
          </a:p>
          <a:p>
            <a:pPr algn="just" eaLnBrk="1" hangingPunct="1">
              <a:lnSpc>
                <a:spcPct val="150000"/>
              </a:lnSpc>
              <a:defRPr/>
            </a:pPr>
            <a:r>
              <a:rPr lang="pt-BR" sz="1400" dirty="0"/>
              <a:t> </a:t>
            </a:r>
          </a:p>
        </p:txBody>
      </p:sp>
      <p:graphicFrame>
        <p:nvGraphicFramePr>
          <p:cNvPr id="2" name="Diagrama 1"/>
          <p:cNvGraphicFramePr/>
          <p:nvPr>
            <p:extLst>
              <p:ext uri="{D42A27DB-BD31-4B8C-83A1-F6EECF244321}">
                <p14:modId xmlns:p14="http://schemas.microsoft.com/office/powerpoint/2010/main" val="1048529746"/>
              </p:ext>
            </p:extLst>
          </p:nvPr>
        </p:nvGraphicFramePr>
        <p:xfrm>
          <a:off x="1524000" y="1628800"/>
          <a:ext cx="6096000" cy="504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CaixaDeTexto 8"/>
          <p:cNvSpPr txBox="1">
            <a:spLocks noChangeArrowheads="1"/>
          </p:cNvSpPr>
          <p:nvPr/>
        </p:nvSpPr>
        <p:spPr bwMode="auto">
          <a:xfrm>
            <a:off x="3203574" y="434478"/>
            <a:ext cx="5761039"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ângulo 8"/>
          <p:cNvSpPr/>
          <p:nvPr/>
        </p:nvSpPr>
        <p:spPr>
          <a:xfrm>
            <a:off x="-8056" y="1"/>
            <a:ext cx="9144000" cy="69003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sp>
        <p:nvSpPr>
          <p:cNvPr id="12" name="Retângulo 11"/>
          <p:cNvSpPr/>
          <p:nvPr/>
        </p:nvSpPr>
        <p:spPr>
          <a:xfrm>
            <a:off x="-1" y="404813"/>
            <a:ext cx="9121963"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sp>
        <p:nvSpPr>
          <p:cNvPr id="7" name="Retângulo com Único Canto Aparado e Arredondado 6"/>
          <p:cNvSpPr/>
          <p:nvPr/>
        </p:nvSpPr>
        <p:spPr>
          <a:xfrm>
            <a:off x="237964" y="1052736"/>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pic>
        <p:nvPicPr>
          <p:cNvPr id="66565" name="Picture 3"/>
          <p:cNvPicPr>
            <a:picLocks noChangeAspect="1" noChangeArrowheads="1"/>
          </p:cNvPicPr>
          <p:nvPr/>
        </p:nvPicPr>
        <p:blipFill>
          <a:blip r:embed="rId2" cstate="print">
            <a:lum bright="2000" contrast="-4000"/>
          </a:blip>
          <a:srcRect/>
          <a:stretch>
            <a:fillRect/>
          </a:stretch>
        </p:blipFill>
        <p:spPr bwMode="auto">
          <a:xfrm>
            <a:off x="237964" y="204788"/>
            <a:ext cx="2624138" cy="620712"/>
          </a:xfrm>
          <a:prstGeom prst="rect">
            <a:avLst/>
          </a:prstGeom>
          <a:noFill/>
          <a:ln w="9525">
            <a:noFill/>
            <a:miter lim="800000"/>
            <a:headEnd/>
            <a:tailEnd/>
          </a:ln>
        </p:spPr>
      </p:pic>
      <p:graphicFrame>
        <p:nvGraphicFramePr>
          <p:cNvPr id="8" name="Tabela 7"/>
          <p:cNvGraphicFramePr>
            <a:graphicFrameLocks noGrp="1"/>
          </p:cNvGraphicFramePr>
          <p:nvPr>
            <p:extLst>
              <p:ext uri="{D42A27DB-BD31-4B8C-83A1-F6EECF244321}">
                <p14:modId xmlns:p14="http://schemas.microsoft.com/office/powerpoint/2010/main" val="3490268715"/>
              </p:ext>
            </p:extLst>
          </p:nvPr>
        </p:nvGraphicFramePr>
        <p:xfrm>
          <a:off x="250825" y="1176634"/>
          <a:ext cx="8628792" cy="5350856"/>
        </p:xfrm>
        <a:graphic>
          <a:graphicData uri="http://schemas.openxmlformats.org/drawingml/2006/table">
            <a:tbl>
              <a:tblPr/>
              <a:tblGrid>
                <a:gridCol w="4370210"/>
                <a:gridCol w="1885664"/>
                <a:gridCol w="2372918"/>
              </a:tblGrid>
              <a:tr h="814232">
                <a:tc>
                  <a:txBody>
                    <a:bodyPr/>
                    <a:lstStyle/>
                    <a:p>
                      <a:pPr algn="ctr">
                        <a:lnSpc>
                          <a:spcPct val="115000"/>
                        </a:lnSpc>
                        <a:spcAft>
                          <a:spcPts val="0"/>
                        </a:spcAft>
                      </a:pPr>
                      <a:r>
                        <a:rPr lang="pt-BR" sz="1600" b="1" dirty="0" smtClean="0">
                          <a:solidFill>
                            <a:schemeClr val="tx1"/>
                          </a:solidFill>
                          <a:latin typeface="Arial" panose="020B0604020202020204" pitchFamily="34" charset="0"/>
                          <a:ea typeface="Times New Roman"/>
                          <a:cs typeface="Arial" panose="020B0604020202020204" pitchFamily="34" charset="0"/>
                        </a:rPr>
                        <a:t>INDICADOR</a:t>
                      </a:r>
                      <a:endParaRPr lang="pt-BR" sz="1600" dirty="0">
                        <a:solidFill>
                          <a:schemeClr val="tx1"/>
                        </a:solidFill>
                        <a:latin typeface="Arial" panose="020B0604020202020204" pitchFamily="34" charset="0"/>
                        <a:ea typeface="Calibri"/>
                        <a:cs typeface="Arial" panose="020B0604020202020204" pitchFamily="34" charset="0"/>
                      </a:endParaRPr>
                    </a:p>
                  </a:txBody>
                  <a:tcPr marL="8489" marR="8489" marT="8489" marB="8489"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pt-BR" sz="1600" b="1" dirty="0" smtClean="0">
                          <a:solidFill>
                            <a:schemeClr val="tx1"/>
                          </a:solidFill>
                          <a:latin typeface="Arial" panose="020B0604020202020204" pitchFamily="34" charset="0"/>
                          <a:ea typeface="Times New Roman"/>
                          <a:cs typeface="Arial" panose="020B0604020202020204" pitchFamily="34" charset="0"/>
                        </a:rPr>
                        <a:t>META ANUAL PACTUADA</a:t>
                      </a:r>
                      <a:endParaRPr lang="pt-BR" sz="1600" dirty="0">
                        <a:solidFill>
                          <a:schemeClr val="tx1"/>
                        </a:solidFill>
                        <a:latin typeface="Arial" panose="020B0604020202020204" pitchFamily="34" charset="0"/>
                        <a:ea typeface="Calibri"/>
                        <a:cs typeface="Arial" panose="020B0604020202020204" pitchFamily="34" charset="0"/>
                      </a:endParaRPr>
                    </a:p>
                  </a:txBody>
                  <a:tcPr marL="8489" marR="8489" marT="8489" marB="8489"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pt-BR" sz="1600" b="1" dirty="0" smtClean="0">
                          <a:solidFill>
                            <a:schemeClr val="tx1"/>
                          </a:solidFill>
                          <a:latin typeface="Arial" panose="020B0604020202020204" pitchFamily="34" charset="0"/>
                          <a:ea typeface="Times New Roman"/>
                          <a:cs typeface="Arial" panose="020B0604020202020204" pitchFamily="34" charset="0"/>
                        </a:rPr>
                        <a:t>RESULTADO </a:t>
                      </a:r>
                      <a:br>
                        <a:rPr lang="pt-BR" sz="1600" b="1" dirty="0" smtClean="0">
                          <a:solidFill>
                            <a:schemeClr val="tx1"/>
                          </a:solidFill>
                          <a:latin typeface="Arial" panose="020B0604020202020204" pitchFamily="34" charset="0"/>
                          <a:ea typeface="Times New Roman"/>
                          <a:cs typeface="Arial" panose="020B0604020202020204" pitchFamily="34" charset="0"/>
                        </a:rPr>
                      </a:br>
                      <a:r>
                        <a:rPr lang="pt-BR" sz="1600" b="1" dirty="0" smtClean="0">
                          <a:solidFill>
                            <a:schemeClr val="tx1"/>
                          </a:solidFill>
                          <a:latin typeface="Arial" panose="020B0604020202020204" pitchFamily="34" charset="0"/>
                          <a:ea typeface="Times New Roman"/>
                          <a:cs typeface="Arial" panose="020B0604020202020204" pitchFamily="34" charset="0"/>
                        </a:rPr>
                        <a:t>ATÉ O 1º QUADRIMESTRE</a:t>
                      </a:r>
                    </a:p>
                  </a:txBody>
                  <a:tcPr marL="8489" marR="8489" marT="8489" marB="8489"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r>
              <a:tr h="1505502">
                <a:tc>
                  <a:txBody>
                    <a:bodyPr/>
                    <a:lstStyle/>
                    <a:p>
                      <a:pPr algn="just"/>
                      <a:r>
                        <a:rPr lang="pt-BR" sz="1600" b="1" dirty="0" smtClean="0">
                          <a:solidFill>
                            <a:schemeClr val="tx1"/>
                          </a:solidFill>
                          <a:latin typeface="Arial" panose="020B0604020202020204" pitchFamily="34" charset="0"/>
                          <a:cs typeface="Arial" panose="020B0604020202020204" pitchFamily="34" charset="0"/>
                        </a:rPr>
                        <a:t>Proporção de parto normal no SUS e na saúde suplementar (%)</a:t>
                      </a:r>
                      <a:endParaRPr lang="pt-BR"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pt-BR" sz="1600" b="1" dirty="0" smtClean="0">
                          <a:solidFill>
                            <a:schemeClr val="tx1"/>
                          </a:solidFill>
                          <a:latin typeface="Arial" panose="020B0604020202020204" pitchFamily="34" charset="0"/>
                          <a:cs typeface="Arial" panose="020B0604020202020204" pitchFamily="34" charset="0"/>
                        </a:rPr>
                        <a:t>41,00 %</a:t>
                      </a:r>
                      <a:endParaRPr lang="pt-BR"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pt-BR" sz="1600" b="1" dirty="0" smtClean="0">
                          <a:solidFill>
                            <a:schemeClr val="tx1"/>
                          </a:solidFill>
                          <a:latin typeface="Arial" panose="020B0604020202020204" pitchFamily="34" charset="0"/>
                          <a:cs typeface="Arial" panose="020B0604020202020204" pitchFamily="34" charset="0"/>
                        </a:rPr>
                        <a:t>38,92%</a:t>
                      </a:r>
                      <a:endParaRPr lang="pt-BR"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r>
              <a:tr h="150550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1600" b="1" dirty="0" smtClean="0">
                          <a:solidFill>
                            <a:schemeClr val="tx1"/>
                          </a:solidFill>
                          <a:latin typeface="Arial" panose="020B0604020202020204" pitchFamily="34" charset="0"/>
                          <a:cs typeface="Arial" panose="020B0604020202020204" pitchFamily="34" charset="0"/>
                        </a:rPr>
                        <a:t>Número de óbitos maternos</a:t>
                      </a:r>
                      <a:r>
                        <a:rPr lang="pt-BR" sz="1600" b="1" baseline="0" dirty="0" smtClean="0">
                          <a:solidFill>
                            <a:schemeClr val="tx1"/>
                          </a:solidFill>
                          <a:latin typeface="Arial" panose="020B0604020202020204" pitchFamily="34" charset="0"/>
                          <a:cs typeface="Arial" panose="020B0604020202020204" pitchFamily="34" charset="0"/>
                        </a:rPr>
                        <a:t> em determinado período e local de residência (Nº absoluto)</a:t>
                      </a:r>
                      <a:endParaRPr lang="pt-BR" sz="1600" b="1"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pt-BR" sz="1600" b="1" dirty="0" smtClean="0">
                          <a:solidFill>
                            <a:schemeClr val="tx1"/>
                          </a:solidFill>
                          <a:latin typeface="Arial" panose="020B0604020202020204" pitchFamily="34" charset="0"/>
                          <a:cs typeface="Arial" panose="020B0604020202020204" pitchFamily="34" charset="0"/>
                        </a:rPr>
                        <a:t>7</a:t>
                      </a:r>
                      <a:endParaRPr lang="pt-BR"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pt-BR" sz="1600" b="1" dirty="0" smtClean="0">
                          <a:solidFill>
                            <a:schemeClr val="tx1"/>
                          </a:solidFill>
                          <a:latin typeface="Arial" panose="020B0604020202020204" pitchFamily="34" charset="0"/>
                          <a:cs typeface="Arial" panose="020B0604020202020204" pitchFamily="34" charset="0"/>
                        </a:rPr>
                        <a:t>5</a:t>
                      </a:r>
                      <a:endParaRPr lang="pt-BR"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r>
              <a:tr h="150550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1600" b="1" dirty="0" smtClean="0">
                          <a:solidFill>
                            <a:schemeClr val="tx1"/>
                          </a:solidFill>
                          <a:latin typeface="Arial" panose="020B0604020202020204" pitchFamily="34" charset="0"/>
                          <a:cs typeface="Arial" panose="020B0604020202020204" pitchFamily="34" charset="0"/>
                        </a:rPr>
                        <a:t>Cobertura</a:t>
                      </a:r>
                      <a:r>
                        <a:rPr lang="pt-BR" sz="1600" b="1" baseline="0" dirty="0" smtClean="0">
                          <a:solidFill>
                            <a:schemeClr val="tx1"/>
                          </a:solidFill>
                          <a:latin typeface="Arial" panose="020B0604020202020204" pitchFamily="34" charset="0"/>
                          <a:cs typeface="Arial" panose="020B0604020202020204" pitchFamily="34" charset="0"/>
                        </a:rPr>
                        <a:t> populacional estimada pelas equipes de atenção básica (%)</a:t>
                      </a:r>
                      <a:endParaRPr lang="pt-BR" sz="1600" b="1"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pt-BR" sz="1600" b="1" dirty="0" smtClean="0">
                          <a:solidFill>
                            <a:schemeClr val="tx1"/>
                          </a:solidFill>
                          <a:latin typeface="Arial" panose="020B0604020202020204" pitchFamily="34" charset="0"/>
                          <a:cs typeface="Arial" panose="020B0604020202020204" pitchFamily="34" charset="0"/>
                        </a:rPr>
                        <a:t>57,24 %</a:t>
                      </a:r>
                      <a:endParaRPr lang="pt-BR"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pt-BR" sz="1600" b="1" dirty="0" smtClean="0">
                          <a:solidFill>
                            <a:schemeClr val="tx1"/>
                          </a:solidFill>
                          <a:latin typeface="Arial" panose="020B0604020202020204" pitchFamily="34" charset="0"/>
                          <a:cs typeface="Arial" panose="020B0604020202020204" pitchFamily="34" charset="0"/>
                        </a:rPr>
                        <a:t>59,74%</a:t>
                      </a:r>
                      <a:endParaRPr lang="pt-BR"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r>
            </a:tbl>
          </a:graphicData>
        </a:graphic>
      </p:graphicFrame>
      <p:sp>
        <p:nvSpPr>
          <p:cNvPr id="10" name="CaixaDeTexto 9"/>
          <p:cNvSpPr txBox="1">
            <a:spLocks noChangeArrowheads="1"/>
          </p:cNvSpPr>
          <p:nvPr/>
        </p:nvSpPr>
        <p:spPr bwMode="auto">
          <a:xfrm>
            <a:off x="3181537" y="404813"/>
            <a:ext cx="5710943"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spTree>
    <p:extLst>
      <p:ext uri="{BB962C8B-B14F-4D97-AF65-F5344CB8AC3E}">
        <p14:creationId xmlns:p14="http://schemas.microsoft.com/office/powerpoint/2010/main" val="142082511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237965" y="908721"/>
            <a:ext cx="8798532" cy="5832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sp>
        <p:nvSpPr>
          <p:cNvPr id="7" name="Retângulo com Único Canto Aparado e Arredondado 6"/>
          <p:cNvSpPr/>
          <p:nvPr/>
        </p:nvSpPr>
        <p:spPr>
          <a:xfrm>
            <a:off x="237964" y="1052736"/>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pic>
        <p:nvPicPr>
          <p:cNvPr id="66565" name="Picture 3"/>
          <p:cNvPicPr>
            <a:picLocks noChangeAspect="1" noChangeArrowheads="1"/>
          </p:cNvPicPr>
          <p:nvPr/>
        </p:nvPicPr>
        <p:blipFill>
          <a:blip r:embed="rId2" cstate="print">
            <a:lum bright="2000" contrast="-4000"/>
          </a:blip>
          <a:srcRect/>
          <a:stretch>
            <a:fillRect/>
          </a:stretch>
        </p:blipFill>
        <p:spPr bwMode="auto">
          <a:xfrm>
            <a:off x="250825" y="204788"/>
            <a:ext cx="2624138" cy="620712"/>
          </a:xfrm>
          <a:prstGeom prst="rect">
            <a:avLst/>
          </a:prstGeom>
          <a:noFill/>
          <a:ln w="9525">
            <a:noFill/>
            <a:miter lim="800000"/>
            <a:headEnd/>
            <a:tailEnd/>
          </a:ln>
        </p:spPr>
      </p:pic>
      <p:graphicFrame>
        <p:nvGraphicFramePr>
          <p:cNvPr id="8" name="Tabela 7"/>
          <p:cNvGraphicFramePr>
            <a:graphicFrameLocks noGrp="1"/>
          </p:cNvGraphicFramePr>
          <p:nvPr>
            <p:extLst>
              <p:ext uri="{D42A27DB-BD31-4B8C-83A1-F6EECF244321}">
                <p14:modId xmlns:p14="http://schemas.microsoft.com/office/powerpoint/2010/main" val="3240365604"/>
              </p:ext>
            </p:extLst>
          </p:nvPr>
        </p:nvGraphicFramePr>
        <p:xfrm>
          <a:off x="250825" y="1268759"/>
          <a:ext cx="8645031" cy="5184576"/>
        </p:xfrm>
        <a:graphic>
          <a:graphicData uri="http://schemas.openxmlformats.org/drawingml/2006/table">
            <a:tbl>
              <a:tblPr/>
              <a:tblGrid>
                <a:gridCol w="4378434"/>
                <a:gridCol w="1889213"/>
                <a:gridCol w="2377384"/>
              </a:tblGrid>
              <a:tr h="925121">
                <a:tc>
                  <a:txBody>
                    <a:bodyPr/>
                    <a:lstStyle/>
                    <a:p>
                      <a:pPr algn="ctr">
                        <a:lnSpc>
                          <a:spcPct val="115000"/>
                        </a:lnSpc>
                        <a:spcAft>
                          <a:spcPts val="0"/>
                        </a:spcAft>
                      </a:pPr>
                      <a:r>
                        <a:rPr lang="pt-BR" sz="1600" b="1" dirty="0" smtClean="0">
                          <a:solidFill>
                            <a:schemeClr val="tx1"/>
                          </a:solidFill>
                          <a:latin typeface="Arial" panose="020B0604020202020204" pitchFamily="34" charset="0"/>
                          <a:ea typeface="Times New Roman"/>
                          <a:cs typeface="Arial" panose="020B0604020202020204" pitchFamily="34" charset="0"/>
                        </a:rPr>
                        <a:t>INDICADOR</a:t>
                      </a:r>
                      <a:endParaRPr lang="pt-BR" sz="1600" dirty="0">
                        <a:solidFill>
                          <a:schemeClr val="tx1"/>
                        </a:solidFill>
                        <a:latin typeface="Arial" panose="020B0604020202020204" pitchFamily="34" charset="0"/>
                        <a:ea typeface="Calibri"/>
                        <a:cs typeface="Arial" panose="020B0604020202020204" pitchFamily="34" charset="0"/>
                      </a:endParaRPr>
                    </a:p>
                  </a:txBody>
                  <a:tcPr marL="8489" marR="8489" marT="8489" marB="8489"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pt-BR" sz="1600" b="1" dirty="0" smtClean="0">
                          <a:solidFill>
                            <a:schemeClr val="tx1"/>
                          </a:solidFill>
                          <a:latin typeface="Arial" panose="020B0604020202020204" pitchFamily="34" charset="0"/>
                          <a:ea typeface="Times New Roman"/>
                          <a:cs typeface="Arial" panose="020B0604020202020204" pitchFamily="34" charset="0"/>
                        </a:rPr>
                        <a:t>META ANUAL PACTUADA</a:t>
                      </a:r>
                      <a:endParaRPr lang="pt-BR" sz="1600" dirty="0">
                        <a:solidFill>
                          <a:schemeClr val="tx1"/>
                        </a:solidFill>
                        <a:latin typeface="Arial" panose="020B0604020202020204" pitchFamily="34" charset="0"/>
                        <a:ea typeface="Calibri"/>
                        <a:cs typeface="Arial" panose="020B0604020202020204" pitchFamily="34" charset="0"/>
                      </a:endParaRPr>
                    </a:p>
                  </a:txBody>
                  <a:tcPr marL="8489" marR="8489" marT="8489" marB="8489"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pt-BR" sz="1600" b="1" dirty="0" smtClean="0">
                          <a:solidFill>
                            <a:schemeClr val="tx1"/>
                          </a:solidFill>
                          <a:latin typeface="Arial" panose="020B0604020202020204" pitchFamily="34" charset="0"/>
                          <a:ea typeface="Times New Roman"/>
                          <a:cs typeface="Arial" panose="020B0604020202020204" pitchFamily="34" charset="0"/>
                        </a:rPr>
                        <a:t>RESULTADO </a:t>
                      </a:r>
                      <a:br>
                        <a:rPr lang="pt-BR" sz="1600" b="1" dirty="0" smtClean="0">
                          <a:solidFill>
                            <a:schemeClr val="tx1"/>
                          </a:solidFill>
                          <a:latin typeface="Arial" panose="020B0604020202020204" pitchFamily="34" charset="0"/>
                          <a:ea typeface="Times New Roman"/>
                          <a:cs typeface="Arial" panose="020B0604020202020204" pitchFamily="34" charset="0"/>
                        </a:rPr>
                      </a:br>
                      <a:r>
                        <a:rPr lang="pt-BR" sz="1600" b="1" dirty="0" smtClean="0">
                          <a:solidFill>
                            <a:schemeClr val="tx1"/>
                          </a:solidFill>
                          <a:latin typeface="Arial" panose="020B0604020202020204" pitchFamily="34" charset="0"/>
                          <a:ea typeface="Times New Roman"/>
                          <a:cs typeface="Arial" panose="020B0604020202020204" pitchFamily="34" charset="0"/>
                        </a:rPr>
                        <a:t>ATÉ O 1º QUADRIMESTRE</a:t>
                      </a:r>
                    </a:p>
                  </a:txBody>
                  <a:tcPr marL="8489" marR="8489" marT="8489" marB="8489"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60000"/>
                        <a:lumOff val="40000"/>
                      </a:schemeClr>
                    </a:solidFill>
                  </a:tcPr>
                </a:tc>
              </a:tr>
              <a:tr h="146477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1600" b="1" dirty="0" smtClean="0">
                          <a:solidFill>
                            <a:schemeClr val="tx1"/>
                          </a:solidFill>
                          <a:latin typeface="Arial" panose="020B0604020202020204" pitchFamily="34" charset="0"/>
                          <a:cs typeface="Arial" panose="020B0604020202020204" pitchFamily="34" charset="0"/>
                        </a:rPr>
                        <a:t>Cobertura populacional estimada de saúde bucal na atenção básica (%)</a:t>
                      </a:r>
                    </a:p>
                    <a:p>
                      <a:pPr marL="0" marR="0" indent="0" algn="just" defTabSz="914400" rtl="0" eaLnBrk="1" fontAlgn="auto" latinLnBrk="0" hangingPunct="1">
                        <a:lnSpc>
                          <a:spcPct val="100000"/>
                        </a:lnSpc>
                        <a:spcBef>
                          <a:spcPts val="0"/>
                        </a:spcBef>
                        <a:spcAft>
                          <a:spcPts val="0"/>
                        </a:spcAft>
                        <a:buClrTx/>
                        <a:buSzTx/>
                        <a:buFontTx/>
                        <a:buNone/>
                        <a:tabLst/>
                        <a:defRPr/>
                      </a:pPr>
                      <a:endParaRPr lang="pt-BR" sz="1600" b="1" dirty="0" smtClean="0">
                        <a:solidFill>
                          <a:schemeClr val="tx1"/>
                        </a:solidFill>
                        <a:latin typeface="Arial" panose="020B0604020202020204" pitchFamily="34" charset="0"/>
                        <a:ea typeface="Calibri"/>
                        <a:cs typeface="Arial" panose="020B0604020202020204"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a:lnSpc>
                          <a:spcPct val="115000"/>
                        </a:lnSpc>
                        <a:spcAft>
                          <a:spcPts val="0"/>
                        </a:spcAft>
                      </a:pPr>
                      <a:r>
                        <a:rPr lang="pt-BR" sz="1600" b="1" dirty="0" smtClean="0">
                          <a:solidFill>
                            <a:schemeClr val="tx1"/>
                          </a:solidFill>
                          <a:latin typeface="Arial" panose="020B0604020202020204" pitchFamily="34" charset="0"/>
                          <a:ea typeface="Calibri"/>
                          <a:cs typeface="Arial" panose="020B0604020202020204" pitchFamily="34" charset="0"/>
                        </a:rPr>
                        <a:t>62,33 %</a:t>
                      </a:r>
                      <a:endParaRPr lang="pt-BR" sz="1600" b="1" dirty="0">
                        <a:solidFill>
                          <a:schemeClr val="tx1"/>
                        </a:solidFill>
                        <a:latin typeface="Arial" panose="020B0604020202020204" pitchFamily="34" charset="0"/>
                        <a:ea typeface="Calibri"/>
                        <a:cs typeface="Arial" panose="020B0604020202020204" pitchFamily="34" charset="0"/>
                      </a:endParaRPr>
                    </a:p>
                  </a:txBody>
                  <a:tcPr marL="8489" marR="8489" marT="8489" marB="8489"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pt-BR" sz="1600" b="1" dirty="0" smtClean="0">
                          <a:solidFill>
                            <a:schemeClr val="tx1"/>
                          </a:solidFill>
                          <a:latin typeface="Arial" panose="020B0604020202020204" pitchFamily="34" charset="0"/>
                          <a:ea typeface="Times New Roman"/>
                          <a:cs typeface="Arial" panose="020B0604020202020204" pitchFamily="34" charset="0"/>
                        </a:rPr>
                        <a:t>56,24%</a:t>
                      </a:r>
                    </a:p>
                  </a:txBody>
                  <a:tcPr marL="8489" marR="8489" marT="8489" marB="8489"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r>
              <a:tr h="157153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1600" b="1" kern="1200" dirty="0" smtClean="0">
                          <a:solidFill>
                            <a:schemeClr val="tx1"/>
                          </a:solidFill>
                          <a:effectLst/>
                          <a:latin typeface="Arial" panose="020B0604020202020204" pitchFamily="34" charset="0"/>
                          <a:ea typeface="+mn-ea"/>
                          <a:cs typeface="Arial" panose="020B0604020202020204" pitchFamily="34" charset="0"/>
                        </a:rPr>
                        <a:t>Número de ciclos que atingiram mínimo de 80% de cobertura de imóveis visitados para controle vetorial da dengue (nº absoluto)</a:t>
                      </a:r>
                      <a:endParaRPr lang="pt-BR" sz="1600" b="1" dirty="0" smtClean="0">
                        <a:solidFill>
                          <a:schemeClr val="tx1"/>
                        </a:solidFill>
                        <a:latin typeface="Arial" panose="020B0604020202020204" pitchFamily="34" charset="0"/>
                        <a:ea typeface="Calibri"/>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pt-BR" sz="1600" b="1" dirty="0" smtClean="0">
                        <a:solidFill>
                          <a:schemeClr val="tx1"/>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pt-BR" sz="1600" b="1"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pt-BR" sz="1600" b="1" dirty="0" smtClean="0">
                          <a:solidFill>
                            <a:schemeClr val="tx1"/>
                          </a:solidFill>
                          <a:latin typeface="Arial" panose="020B0604020202020204" pitchFamily="34" charset="0"/>
                          <a:cs typeface="Arial" panose="020B0604020202020204" pitchFamily="34" charset="0"/>
                        </a:rPr>
                        <a:t>6</a:t>
                      </a:r>
                      <a:endParaRPr lang="pt-BR"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pt-BR" sz="1600" b="1" dirty="0" smtClean="0">
                          <a:solidFill>
                            <a:schemeClr val="tx1"/>
                          </a:solidFill>
                          <a:latin typeface="Arial" panose="020B0604020202020204" pitchFamily="34" charset="0"/>
                          <a:cs typeface="Arial" panose="020B0604020202020204" pitchFamily="34" charset="0"/>
                        </a:rPr>
                        <a:t>2</a:t>
                      </a:r>
                      <a:endParaRPr lang="pt-BR"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r>
              <a:tr h="122313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pt-BR" sz="1600" b="1" dirty="0" smtClean="0">
                          <a:solidFill>
                            <a:schemeClr val="tx1"/>
                          </a:solidFill>
                          <a:latin typeface="Arial" panose="020B0604020202020204" pitchFamily="34" charset="0"/>
                          <a:cs typeface="Arial" panose="020B0604020202020204" pitchFamily="34" charset="0"/>
                        </a:rPr>
                        <a:t>Proporção de preenchimento do campo “ocupação” nas notificações de agravos relacionados ao trabalho (%)</a:t>
                      </a: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pt-BR" sz="1600" b="1" dirty="0" smtClean="0">
                          <a:solidFill>
                            <a:schemeClr val="tx1"/>
                          </a:solidFill>
                          <a:latin typeface="Arial" panose="020B0604020202020204" pitchFamily="34" charset="0"/>
                          <a:cs typeface="Arial" panose="020B0604020202020204" pitchFamily="34" charset="0"/>
                        </a:rPr>
                        <a:t>96,00 %</a:t>
                      </a:r>
                      <a:endParaRPr lang="pt-BR"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pt-BR" sz="1600" b="1" dirty="0" smtClean="0">
                          <a:solidFill>
                            <a:schemeClr val="tx1"/>
                          </a:solidFill>
                          <a:latin typeface="Arial" panose="020B0604020202020204" pitchFamily="34" charset="0"/>
                          <a:cs typeface="Arial" panose="020B0604020202020204" pitchFamily="34" charset="0"/>
                        </a:rPr>
                        <a:t>100%</a:t>
                      </a:r>
                      <a:endParaRPr lang="pt-BR" sz="16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accent3">
                          <a:lumMod val="50000"/>
                        </a:schemeClr>
                      </a:solidFill>
                      <a:prstDash val="solid"/>
                      <a:round/>
                      <a:headEnd type="none" w="med" len="med"/>
                      <a:tailEnd type="none" w="med" len="med"/>
                    </a:lnL>
                    <a:lnR w="12700" cap="flat" cmpd="sng" algn="ctr">
                      <a:solidFill>
                        <a:schemeClr val="accent3">
                          <a:lumMod val="50000"/>
                        </a:schemeClr>
                      </a:solidFill>
                      <a:prstDash val="solid"/>
                      <a:round/>
                      <a:headEnd type="none" w="med" len="med"/>
                      <a:tailEnd type="none" w="med" len="med"/>
                    </a:lnR>
                    <a:lnT w="12700" cap="flat" cmpd="sng" algn="ctr">
                      <a:solidFill>
                        <a:schemeClr val="accent3">
                          <a:lumMod val="50000"/>
                        </a:schemeClr>
                      </a:solidFill>
                      <a:prstDash val="solid"/>
                      <a:round/>
                      <a:headEnd type="none" w="med" len="med"/>
                      <a:tailEnd type="none" w="med" len="med"/>
                    </a:lnT>
                    <a:lnB w="12700" cap="flat" cmpd="sng" algn="ctr">
                      <a:solidFill>
                        <a:schemeClr val="accent3">
                          <a:lumMod val="50000"/>
                        </a:schemeClr>
                      </a:solidFill>
                      <a:prstDash val="solid"/>
                      <a:round/>
                      <a:headEnd type="none" w="med" len="med"/>
                      <a:tailEnd type="none" w="med" len="med"/>
                    </a:lnB>
                    <a:solidFill>
                      <a:schemeClr val="accent3">
                        <a:lumMod val="20000"/>
                        <a:lumOff val="80000"/>
                      </a:schemeClr>
                    </a:solidFill>
                  </a:tcPr>
                </a:tc>
              </a:tr>
            </a:tbl>
          </a:graphicData>
        </a:graphic>
      </p:graphicFrame>
      <p:sp>
        <p:nvSpPr>
          <p:cNvPr id="10" name="CaixaDeTexto 9"/>
          <p:cNvSpPr txBox="1">
            <a:spLocks noChangeArrowheads="1"/>
          </p:cNvSpPr>
          <p:nvPr/>
        </p:nvSpPr>
        <p:spPr bwMode="auto">
          <a:xfrm>
            <a:off x="3203575" y="404813"/>
            <a:ext cx="5688905"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spTree>
    <p:extLst>
      <p:ext uri="{BB962C8B-B14F-4D97-AF65-F5344CB8AC3E}">
        <p14:creationId xmlns:p14="http://schemas.microsoft.com/office/powerpoint/2010/main" val="408725269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ubtítulo 1"/>
          <p:cNvSpPr>
            <a:spLocks noGrp="1"/>
          </p:cNvSpPr>
          <p:nvPr>
            <p:ph type="subTitle" idx="1"/>
          </p:nvPr>
        </p:nvSpPr>
        <p:spPr>
          <a:xfrm>
            <a:off x="971550" y="5373688"/>
            <a:ext cx="7840663" cy="1295400"/>
          </a:xfrm>
        </p:spPr>
        <p:txBody>
          <a:bodyPr/>
          <a:lstStyle/>
          <a:p>
            <a:pPr algn="r"/>
            <a:r>
              <a:rPr lang="pt-BR" altLang="pt-BR" sz="1400" b="1" dirty="0" smtClean="0">
                <a:solidFill>
                  <a:schemeClr val="tx1"/>
                </a:solidFill>
                <a:latin typeface="Arial" charset="0"/>
                <a:cs typeface="Arial" charset="0"/>
              </a:rPr>
              <a:t>Endereço: </a:t>
            </a:r>
            <a:r>
              <a:rPr lang="pt-BR" altLang="pt-BR" sz="1400" dirty="0" smtClean="0">
                <a:solidFill>
                  <a:schemeClr val="tx1"/>
                </a:solidFill>
                <a:latin typeface="Arial" charset="0"/>
                <a:cs typeface="Arial" charset="0"/>
              </a:rPr>
              <a:t>Rua Bahia, 280 – Jardim dos Estados/Centro</a:t>
            </a:r>
            <a:r>
              <a:rPr lang="pt-BR" altLang="pt-BR" sz="1400" b="1" dirty="0" smtClean="0">
                <a:solidFill>
                  <a:schemeClr val="tx1"/>
                </a:solidFill>
                <a:latin typeface="Arial" charset="0"/>
                <a:cs typeface="Arial" charset="0"/>
              </a:rPr>
              <a:t> </a:t>
            </a:r>
            <a:r>
              <a:rPr lang="pt-BR" altLang="pt-BR" sz="1400" dirty="0" smtClean="0">
                <a:solidFill>
                  <a:schemeClr val="tx1"/>
                </a:solidFill>
                <a:latin typeface="Arial" charset="0"/>
                <a:cs typeface="Arial" charset="0"/>
              </a:rPr>
              <a:t>  </a:t>
            </a:r>
            <a:r>
              <a:rPr lang="pt-BR" altLang="pt-BR" sz="1400" b="1" dirty="0" smtClean="0">
                <a:solidFill>
                  <a:schemeClr val="tx1"/>
                </a:solidFill>
                <a:latin typeface="Arial" charset="0"/>
                <a:cs typeface="Arial" charset="0"/>
              </a:rPr>
              <a:t>CEP: </a:t>
            </a:r>
            <a:r>
              <a:rPr lang="pt-BR" altLang="pt-BR" sz="1400" dirty="0" smtClean="0">
                <a:solidFill>
                  <a:schemeClr val="tx1"/>
                </a:solidFill>
                <a:latin typeface="Arial" charset="0"/>
                <a:cs typeface="Arial" charset="0"/>
              </a:rPr>
              <a:t>79.002-530</a:t>
            </a:r>
            <a:r>
              <a:rPr lang="pt-BR" altLang="pt-BR" sz="1400" b="1" dirty="0" smtClean="0">
                <a:solidFill>
                  <a:schemeClr val="tx1"/>
                </a:solidFill>
                <a:latin typeface="Arial" charset="0"/>
                <a:cs typeface="Arial" charset="0"/>
              </a:rPr>
              <a:t>	</a:t>
            </a:r>
            <a:br>
              <a:rPr lang="pt-BR" altLang="pt-BR" sz="1400" b="1" dirty="0" smtClean="0">
                <a:solidFill>
                  <a:schemeClr val="tx1"/>
                </a:solidFill>
                <a:latin typeface="Arial" charset="0"/>
                <a:cs typeface="Arial" charset="0"/>
              </a:rPr>
            </a:br>
            <a:r>
              <a:rPr lang="pt-BR" altLang="pt-BR" sz="1400" b="1" dirty="0" smtClean="0">
                <a:solidFill>
                  <a:schemeClr val="tx1"/>
                </a:solidFill>
                <a:latin typeface="Arial" charset="0"/>
                <a:cs typeface="Arial" charset="0"/>
              </a:rPr>
              <a:t>Telefone: </a:t>
            </a:r>
            <a:r>
              <a:rPr lang="pt-BR" altLang="pt-BR" sz="1400" dirty="0" smtClean="0">
                <a:solidFill>
                  <a:schemeClr val="tx1"/>
                </a:solidFill>
                <a:latin typeface="Arial" charset="0"/>
                <a:cs typeface="Arial" charset="0"/>
              </a:rPr>
              <a:t>(67) 3314-3000 </a:t>
            </a:r>
            <a:r>
              <a:rPr lang="en-US" altLang="pt-BR" sz="1400" b="1" dirty="0" smtClean="0">
                <a:solidFill>
                  <a:schemeClr val="tx1"/>
                </a:solidFill>
                <a:latin typeface="Arial" charset="0"/>
                <a:cs typeface="Arial" charset="0"/>
              </a:rPr>
              <a:t>	</a:t>
            </a:r>
          </a:p>
          <a:p>
            <a:pPr algn="r"/>
            <a:r>
              <a:rPr lang="en-US" altLang="pt-BR" sz="1400" b="1" dirty="0" smtClean="0">
                <a:solidFill>
                  <a:schemeClr val="tx1"/>
                </a:solidFill>
                <a:latin typeface="Arial" charset="0"/>
                <a:cs typeface="Arial" charset="0"/>
              </a:rPr>
              <a:t>Email:  </a:t>
            </a:r>
            <a:r>
              <a:rPr lang="en-US" altLang="pt-BR" sz="1400" dirty="0" smtClean="0">
                <a:solidFill>
                  <a:schemeClr val="tx1"/>
                </a:solidFill>
                <a:latin typeface="Arial" charset="0"/>
                <a:cs typeface="Arial" charset="0"/>
              </a:rPr>
              <a:t>assesoria@sesau.campogrande.ms.gov.br</a:t>
            </a:r>
            <a:endParaRPr lang="pt-BR" altLang="pt-BR" sz="1400" dirty="0" smtClean="0">
              <a:solidFill>
                <a:schemeClr val="tx1"/>
              </a:solidFill>
              <a:latin typeface="Arial" charset="0"/>
              <a:cs typeface="Arial" charset="0"/>
            </a:endParaRPr>
          </a:p>
          <a:p>
            <a:pPr lvl="0" algn="r"/>
            <a:r>
              <a:rPr lang="pt-BR" altLang="pt-BR" sz="1400" b="1" dirty="0" smtClean="0">
                <a:solidFill>
                  <a:schemeClr val="tx1"/>
                </a:solidFill>
                <a:latin typeface="Arial" charset="0"/>
                <a:cs typeface="Arial" charset="0"/>
              </a:rPr>
              <a:t>Site: </a:t>
            </a:r>
            <a:r>
              <a:rPr lang="pt-BR" altLang="pt-BR" sz="1400" u="sng" dirty="0">
                <a:solidFill>
                  <a:schemeClr val="tx1"/>
                </a:solidFill>
                <a:latin typeface="Arial" pitchFamily="34" charset="0"/>
                <a:cs typeface="Arial" pitchFamily="34" charset="0"/>
              </a:rPr>
              <a:t>http://www.campogrande.ms.gov.br/sesau/</a:t>
            </a:r>
            <a:endParaRPr lang="pt-BR" altLang="pt-BR" sz="1400" dirty="0">
              <a:solidFill>
                <a:schemeClr val="tx1"/>
              </a:solidFill>
              <a:latin typeface="Arial" pitchFamily="34" charset="0"/>
              <a:cs typeface="Arial" pitchFamily="34" charset="0"/>
            </a:endParaRPr>
          </a:p>
          <a:p>
            <a:pPr algn="r"/>
            <a:endParaRPr lang="pt-BR" altLang="pt-BR" dirty="0" smtClean="0">
              <a:solidFill>
                <a:schemeClr val="tx1"/>
              </a:solidFill>
            </a:endParaRPr>
          </a:p>
        </p:txBody>
      </p:sp>
      <p:sp>
        <p:nvSpPr>
          <p:cNvPr id="3" name="CaixaDeTexto 2"/>
          <p:cNvSpPr txBox="1"/>
          <p:nvPr/>
        </p:nvSpPr>
        <p:spPr>
          <a:xfrm>
            <a:off x="2051050" y="2708275"/>
            <a:ext cx="5257800" cy="1108075"/>
          </a:xfrm>
          <a:prstGeom prst="rect">
            <a:avLst/>
          </a:prstGeom>
          <a:noFill/>
          <a:ln w="28575">
            <a:solidFill>
              <a:schemeClr val="accent3">
                <a:lumMod val="60000"/>
                <a:lumOff val="40000"/>
              </a:schemeClr>
            </a:solidFill>
          </a:ln>
        </p:spPr>
        <p:txBody>
          <a:bodyPr>
            <a:spAutoFit/>
          </a:bodyPr>
          <a:lstStyle/>
          <a:p>
            <a:pPr algn="ctr" eaLnBrk="1" hangingPunct="1">
              <a:defRPr/>
            </a:pPr>
            <a:r>
              <a:rPr lang="pt-BR" sz="6600" dirty="0">
                <a:latin typeface="+mn-lt"/>
              </a:rPr>
              <a:t>OBRIGADO!</a:t>
            </a:r>
          </a:p>
        </p:txBody>
      </p:sp>
      <p:pic>
        <p:nvPicPr>
          <p:cNvPr id="73732" name="Picture 2" descr="Brasao_Municipal_Campo_Grande"/>
          <p:cNvPicPr>
            <a:picLocks noChangeAspect="1" noChangeArrowheads="1"/>
          </p:cNvPicPr>
          <p:nvPr/>
        </p:nvPicPr>
        <p:blipFill>
          <a:blip r:embed="rId2" cstate="print"/>
          <a:srcRect/>
          <a:stretch>
            <a:fillRect/>
          </a:stretch>
        </p:blipFill>
        <p:spPr bwMode="auto">
          <a:xfrm>
            <a:off x="4211638" y="333375"/>
            <a:ext cx="800100" cy="838200"/>
          </a:xfrm>
          <a:prstGeom prst="rect">
            <a:avLst/>
          </a:prstGeom>
          <a:noFill/>
          <a:ln w="9525">
            <a:noFill/>
            <a:miter lim="800000"/>
            <a:headEnd/>
            <a:tailEnd/>
          </a:ln>
        </p:spPr>
      </p:pic>
      <p:sp>
        <p:nvSpPr>
          <p:cNvPr id="73733" name="Rectangle 3"/>
          <p:cNvSpPr>
            <a:spLocks noChangeArrowheads="1"/>
          </p:cNvSpPr>
          <p:nvPr/>
        </p:nvSpPr>
        <p:spPr bwMode="auto">
          <a:xfrm>
            <a:off x="2243138" y="1128713"/>
            <a:ext cx="4657725" cy="738187"/>
          </a:xfrm>
          <a:prstGeom prst="rect">
            <a:avLst/>
          </a:prstGeom>
          <a:noFill/>
          <a:ln w="9525">
            <a:noFill/>
            <a:miter lim="800000"/>
            <a:headEnd/>
            <a:tailEnd/>
          </a:ln>
        </p:spPr>
        <p:txBody>
          <a:bodyPr wrap="none" anchor="ctr">
            <a:spAutoFit/>
          </a:bodyPr>
          <a:lstStyle/>
          <a:p>
            <a:pPr indent="450850" algn="ctr"/>
            <a:r>
              <a:rPr lang="pt-BR" altLang="pt-BR" sz="1400" b="1" dirty="0">
                <a:cs typeface="Times New Roman" pitchFamily="18" charset="0"/>
              </a:rPr>
              <a:t>ESTADO DO MATO GROSSO DO SUL</a:t>
            </a:r>
            <a:endParaRPr lang="pt-BR" altLang="pt-BR" sz="1400" dirty="0"/>
          </a:p>
          <a:p>
            <a:pPr indent="450850" algn="ctr"/>
            <a:r>
              <a:rPr lang="pt-BR" altLang="pt-BR" sz="1400" b="1" dirty="0">
                <a:cs typeface="Times New Roman" pitchFamily="18" charset="0"/>
              </a:rPr>
              <a:t>PREFEITURA MUNICIPAL DE CAMPO GRANDE</a:t>
            </a:r>
            <a:endParaRPr lang="pt-BR" altLang="pt-BR" sz="1400" dirty="0"/>
          </a:p>
          <a:p>
            <a:pPr indent="450850" algn="ctr"/>
            <a:r>
              <a:rPr lang="pt-BR" altLang="pt-BR" sz="1400" b="1" dirty="0">
                <a:cs typeface="Times New Roman" pitchFamily="18" charset="0"/>
              </a:rPr>
              <a:t>SECRETARIA MUNICIPAL DE </a:t>
            </a:r>
            <a:r>
              <a:rPr lang="pt-BR" altLang="pt-BR" sz="1400" b="1" dirty="0" smtClean="0">
                <a:cs typeface="Times New Roman" pitchFamily="18" charset="0"/>
              </a:rPr>
              <a:t>SAÚDE</a:t>
            </a:r>
            <a:endParaRPr lang="pt-BR" altLang="pt-BR"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04813"/>
            <a:ext cx="9144000"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pic>
        <p:nvPicPr>
          <p:cNvPr id="16389" name="Picture 3"/>
          <p:cNvPicPr>
            <a:picLocks noChangeAspect="1" noChangeArrowheads="1"/>
          </p:cNvPicPr>
          <p:nvPr/>
        </p:nvPicPr>
        <p:blipFill>
          <a:blip r:embed="rId2" cstate="print">
            <a:lum bright="2000" contrast="-4000"/>
          </a:blip>
          <a:srcRect/>
          <a:stretch>
            <a:fillRect/>
          </a:stretch>
        </p:blipFill>
        <p:spPr bwMode="auto">
          <a:xfrm>
            <a:off x="250825" y="346075"/>
            <a:ext cx="2624138" cy="620712"/>
          </a:xfrm>
          <a:prstGeom prst="rect">
            <a:avLst/>
          </a:prstGeom>
          <a:noFill/>
          <a:ln w="9525">
            <a:noFill/>
            <a:miter lim="800000"/>
            <a:headEnd/>
            <a:tailEnd/>
          </a:ln>
        </p:spPr>
      </p:pic>
      <p:sp>
        <p:nvSpPr>
          <p:cNvPr id="16390" name="CaixaDeTexto 10"/>
          <p:cNvSpPr txBox="1">
            <a:spLocks noChangeArrowheads="1"/>
          </p:cNvSpPr>
          <p:nvPr/>
        </p:nvSpPr>
        <p:spPr bwMode="auto">
          <a:xfrm>
            <a:off x="468313" y="1773238"/>
            <a:ext cx="8135937" cy="587375"/>
          </a:xfrm>
          <a:prstGeom prst="rect">
            <a:avLst/>
          </a:prstGeom>
          <a:noFill/>
          <a:ln w="9525">
            <a:noFill/>
            <a:miter lim="800000"/>
            <a:headEnd/>
            <a:tailEnd/>
          </a:ln>
        </p:spPr>
        <p:txBody>
          <a:bodyPr>
            <a:spAutoFit/>
          </a:bodyPr>
          <a:lstStyle/>
          <a:p>
            <a:pPr indent="809625" algn="just" eaLnBrk="1" hangingPunct="1">
              <a:lnSpc>
                <a:spcPct val="150000"/>
              </a:lnSpc>
            </a:pPr>
            <a:r>
              <a:rPr lang="pt-BR" altLang="pt-BR" sz="2400" dirty="0"/>
              <a:t>	</a:t>
            </a:r>
            <a:endParaRPr lang="pt-BR" altLang="pt-BR" sz="2400" dirty="0">
              <a:latin typeface="Calibri" pitchFamily="34" charset="0"/>
            </a:endParaRPr>
          </a:p>
        </p:txBody>
      </p:sp>
      <p:grpSp>
        <p:nvGrpSpPr>
          <p:cNvPr id="2" name="Grupo 1"/>
          <p:cNvGrpSpPr/>
          <p:nvPr/>
        </p:nvGrpSpPr>
        <p:grpSpPr>
          <a:xfrm>
            <a:off x="398563" y="1412776"/>
            <a:ext cx="8418880" cy="4752528"/>
            <a:chOff x="398563" y="982130"/>
            <a:chExt cx="8418880" cy="4749723"/>
          </a:xfrm>
          <a:solidFill>
            <a:srgbClr val="2D06D4"/>
          </a:solidFill>
        </p:grpSpPr>
        <p:sp>
          <p:nvSpPr>
            <p:cNvPr id="3" name="Forma livre 2"/>
            <p:cNvSpPr/>
            <p:nvPr/>
          </p:nvSpPr>
          <p:spPr>
            <a:xfrm>
              <a:off x="398563" y="982130"/>
              <a:ext cx="8418880" cy="2262556"/>
            </a:xfrm>
            <a:custGeom>
              <a:avLst/>
              <a:gdLst>
                <a:gd name="connsiteX0" fmla="*/ 0 w 8418880"/>
                <a:gd name="connsiteY0" fmla="*/ 226256 h 2262556"/>
                <a:gd name="connsiteX1" fmla="*/ 226256 w 8418880"/>
                <a:gd name="connsiteY1" fmla="*/ 0 h 2262556"/>
                <a:gd name="connsiteX2" fmla="*/ 8192624 w 8418880"/>
                <a:gd name="connsiteY2" fmla="*/ 0 h 2262556"/>
                <a:gd name="connsiteX3" fmla="*/ 8418880 w 8418880"/>
                <a:gd name="connsiteY3" fmla="*/ 226256 h 2262556"/>
                <a:gd name="connsiteX4" fmla="*/ 8418880 w 8418880"/>
                <a:gd name="connsiteY4" fmla="*/ 2036300 h 2262556"/>
                <a:gd name="connsiteX5" fmla="*/ 8192624 w 8418880"/>
                <a:gd name="connsiteY5" fmla="*/ 2262556 h 2262556"/>
                <a:gd name="connsiteX6" fmla="*/ 226256 w 8418880"/>
                <a:gd name="connsiteY6" fmla="*/ 2262556 h 2262556"/>
                <a:gd name="connsiteX7" fmla="*/ 0 w 8418880"/>
                <a:gd name="connsiteY7" fmla="*/ 2036300 h 2262556"/>
                <a:gd name="connsiteX8" fmla="*/ 0 w 8418880"/>
                <a:gd name="connsiteY8" fmla="*/ 226256 h 2262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18880" h="2262556">
                  <a:moveTo>
                    <a:pt x="0" y="226256"/>
                  </a:moveTo>
                  <a:cubicBezTo>
                    <a:pt x="0" y="101298"/>
                    <a:pt x="101298" y="0"/>
                    <a:pt x="226256" y="0"/>
                  </a:cubicBezTo>
                  <a:lnTo>
                    <a:pt x="8192624" y="0"/>
                  </a:lnTo>
                  <a:cubicBezTo>
                    <a:pt x="8317582" y="0"/>
                    <a:pt x="8418880" y="101298"/>
                    <a:pt x="8418880" y="226256"/>
                  </a:cubicBezTo>
                  <a:lnTo>
                    <a:pt x="8418880" y="2036300"/>
                  </a:lnTo>
                  <a:cubicBezTo>
                    <a:pt x="8418880" y="2161258"/>
                    <a:pt x="8317582" y="2262556"/>
                    <a:pt x="8192624" y="2262556"/>
                  </a:cubicBezTo>
                  <a:lnTo>
                    <a:pt x="226256" y="2262556"/>
                  </a:lnTo>
                  <a:cubicBezTo>
                    <a:pt x="101298" y="2262556"/>
                    <a:pt x="0" y="2161258"/>
                    <a:pt x="0" y="2036300"/>
                  </a:cubicBezTo>
                  <a:lnTo>
                    <a:pt x="0" y="226256"/>
                  </a:lnTo>
                  <a:close/>
                </a:path>
              </a:pathLst>
            </a:custGeom>
            <a:ln/>
          </p:spPr>
          <p:style>
            <a:lnRef idx="1">
              <a:schemeClr val="accent3"/>
            </a:lnRef>
            <a:fillRef idx="3">
              <a:schemeClr val="accent3"/>
            </a:fillRef>
            <a:effectRef idx="2">
              <a:schemeClr val="accent3"/>
            </a:effectRef>
            <a:fontRef idx="minor">
              <a:schemeClr val="lt1"/>
            </a:fontRef>
          </p:style>
          <p:txBody>
            <a:bodyPr spcFirstLastPara="0" vert="horz" wrap="square" lIns="188188" tIns="188188" rIns="188188" bIns="188188" numCol="1" spcCol="1270" anchor="ctr" anchorCtr="0">
              <a:noAutofit/>
            </a:bodyPr>
            <a:lstStyle/>
            <a:p>
              <a:pPr lvl="0" algn="ctr" defTabSz="1422400">
                <a:lnSpc>
                  <a:spcPct val="90000"/>
                </a:lnSpc>
                <a:spcBef>
                  <a:spcPct val="0"/>
                </a:spcBef>
                <a:spcAft>
                  <a:spcPct val="35000"/>
                </a:spcAft>
              </a:pPr>
              <a:r>
                <a:rPr lang="pt-BR" sz="3200" b="1" kern="1200" dirty="0" smtClean="0">
                  <a:solidFill>
                    <a:schemeClr val="bg1"/>
                  </a:solidFill>
                  <a:latin typeface="Arial" pitchFamily="34" charset="0"/>
                  <a:cs typeface="Arial" pitchFamily="34" charset="0"/>
                </a:rPr>
                <a:t>INTRODUÇÃO</a:t>
              </a:r>
              <a:endParaRPr lang="pt-BR" sz="3200" b="1" kern="1200" dirty="0">
                <a:solidFill>
                  <a:schemeClr val="bg1"/>
                </a:solidFill>
                <a:latin typeface="Arial" pitchFamily="34" charset="0"/>
                <a:cs typeface="Arial" pitchFamily="34" charset="0"/>
              </a:endParaRPr>
            </a:p>
          </p:txBody>
        </p:sp>
        <p:sp>
          <p:nvSpPr>
            <p:cNvPr id="4" name="Forma livre 3"/>
            <p:cNvSpPr/>
            <p:nvPr/>
          </p:nvSpPr>
          <p:spPr>
            <a:xfrm>
              <a:off x="398563" y="3469297"/>
              <a:ext cx="2657474" cy="2262556"/>
            </a:xfrm>
            <a:custGeom>
              <a:avLst/>
              <a:gdLst>
                <a:gd name="connsiteX0" fmla="*/ 0 w 2657474"/>
                <a:gd name="connsiteY0" fmla="*/ 226256 h 2262556"/>
                <a:gd name="connsiteX1" fmla="*/ 226256 w 2657474"/>
                <a:gd name="connsiteY1" fmla="*/ 0 h 2262556"/>
                <a:gd name="connsiteX2" fmla="*/ 2431218 w 2657474"/>
                <a:gd name="connsiteY2" fmla="*/ 0 h 2262556"/>
                <a:gd name="connsiteX3" fmla="*/ 2657474 w 2657474"/>
                <a:gd name="connsiteY3" fmla="*/ 226256 h 2262556"/>
                <a:gd name="connsiteX4" fmla="*/ 2657474 w 2657474"/>
                <a:gd name="connsiteY4" fmla="*/ 2036300 h 2262556"/>
                <a:gd name="connsiteX5" fmla="*/ 2431218 w 2657474"/>
                <a:gd name="connsiteY5" fmla="*/ 2262556 h 2262556"/>
                <a:gd name="connsiteX6" fmla="*/ 226256 w 2657474"/>
                <a:gd name="connsiteY6" fmla="*/ 2262556 h 2262556"/>
                <a:gd name="connsiteX7" fmla="*/ 0 w 2657474"/>
                <a:gd name="connsiteY7" fmla="*/ 2036300 h 2262556"/>
                <a:gd name="connsiteX8" fmla="*/ 0 w 2657474"/>
                <a:gd name="connsiteY8" fmla="*/ 226256 h 2262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57474" h="2262556">
                  <a:moveTo>
                    <a:pt x="0" y="226256"/>
                  </a:moveTo>
                  <a:cubicBezTo>
                    <a:pt x="0" y="101298"/>
                    <a:pt x="101298" y="0"/>
                    <a:pt x="226256" y="0"/>
                  </a:cubicBezTo>
                  <a:lnTo>
                    <a:pt x="2431218" y="0"/>
                  </a:lnTo>
                  <a:cubicBezTo>
                    <a:pt x="2556176" y="0"/>
                    <a:pt x="2657474" y="101298"/>
                    <a:pt x="2657474" y="226256"/>
                  </a:cubicBezTo>
                  <a:lnTo>
                    <a:pt x="2657474" y="2036300"/>
                  </a:lnTo>
                  <a:cubicBezTo>
                    <a:pt x="2657474" y="2161258"/>
                    <a:pt x="2556176" y="2262556"/>
                    <a:pt x="2431218" y="2262556"/>
                  </a:cubicBezTo>
                  <a:lnTo>
                    <a:pt x="226256" y="2262556"/>
                  </a:lnTo>
                  <a:cubicBezTo>
                    <a:pt x="101298" y="2262556"/>
                    <a:pt x="0" y="2161258"/>
                    <a:pt x="0" y="2036300"/>
                  </a:cubicBezTo>
                  <a:lnTo>
                    <a:pt x="0" y="226256"/>
                  </a:lnTo>
                  <a:close/>
                </a:path>
              </a:pathLst>
            </a:custGeom>
            <a:ln/>
          </p:spPr>
          <p:style>
            <a:lnRef idx="1">
              <a:schemeClr val="accent3"/>
            </a:lnRef>
            <a:fillRef idx="3">
              <a:schemeClr val="accent3"/>
            </a:fillRef>
            <a:effectRef idx="2">
              <a:schemeClr val="accent3"/>
            </a:effectRef>
            <a:fontRef idx="minor">
              <a:schemeClr val="lt1"/>
            </a:fontRef>
          </p:style>
          <p:txBody>
            <a:bodyPr spcFirstLastPara="0" vert="horz" wrap="square" lIns="161518" tIns="161518" rIns="161518" bIns="161518" numCol="1" spcCol="1270" anchor="ctr" anchorCtr="0">
              <a:noAutofit/>
            </a:bodyPr>
            <a:lstStyle/>
            <a:p>
              <a:pPr lvl="0" algn="ctr" defTabSz="1111250">
                <a:lnSpc>
                  <a:spcPct val="90000"/>
                </a:lnSpc>
                <a:spcBef>
                  <a:spcPct val="0"/>
                </a:spcBef>
                <a:spcAft>
                  <a:spcPct val="35000"/>
                </a:spcAft>
              </a:pPr>
              <a:r>
                <a:rPr lang="pt-BR" sz="2500" b="1" kern="1200" dirty="0" smtClean="0">
                  <a:solidFill>
                    <a:schemeClr val="bg1"/>
                  </a:solidFill>
                  <a:latin typeface="Arial" pitchFamily="34" charset="0"/>
                  <a:cs typeface="Arial" pitchFamily="34" charset="0"/>
                </a:rPr>
                <a:t>Dados de identificação</a:t>
              </a:r>
              <a:endParaRPr lang="pt-BR" sz="2500" b="1" kern="1200" dirty="0">
                <a:solidFill>
                  <a:schemeClr val="bg1"/>
                </a:solidFill>
                <a:latin typeface="Arial" pitchFamily="34" charset="0"/>
                <a:cs typeface="Arial" pitchFamily="34" charset="0"/>
              </a:endParaRPr>
            </a:p>
          </p:txBody>
        </p:sp>
        <p:sp>
          <p:nvSpPr>
            <p:cNvPr id="5" name="Forma livre 4"/>
            <p:cNvSpPr/>
            <p:nvPr/>
          </p:nvSpPr>
          <p:spPr>
            <a:xfrm>
              <a:off x="3279266" y="3469297"/>
              <a:ext cx="2657474" cy="2262556"/>
            </a:xfrm>
            <a:custGeom>
              <a:avLst/>
              <a:gdLst>
                <a:gd name="connsiteX0" fmla="*/ 0 w 2657474"/>
                <a:gd name="connsiteY0" fmla="*/ 226256 h 2262556"/>
                <a:gd name="connsiteX1" fmla="*/ 226256 w 2657474"/>
                <a:gd name="connsiteY1" fmla="*/ 0 h 2262556"/>
                <a:gd name="connsiteX2" fmla="*/ 2431218 w 2657474"/>
                <a:gd name="connsiteY2" fmla="*/ 0 h 2262556"/>
                <a:gd name="connsiteX3" fmla="*/ 2657474 w 2657474"/>
                <a:gd name="connsiteY3" fmla="*/ 226256 h 2262556"/>
                <a:gd name="connsiteX4" fmla="*/ 2657474 w 2657474"/>
                <a:gd name="connsiteY4" fmla="*/ 2036300 h 2262556"/>
                <a:gd name="connsiteX5" fmla="*/ 2431218 w 2657474"/>
                <a:gd name="connsiteY5" fmla="*/ 2262556 h 2262556"/>
                <a:gd name="connsiteX6" fmla="*/ 226256 w 2657474"/>
                <a:gd name="connsiteY6" fmla="*/ 2262556 h 2262556"/>
                <a:gd name="connsiteX7" fmla="*/ 0 w 2657474"/>
                <a:gd name="connsiteY7" fmla="*/ 2036300 h 2262556"/>
                <a:gd name="connsiteX8" fmla="*/ 0 w 2657474"/>
                <a:gd name="connsiteY8" fmla="*/ 226256 h 2262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57474" h="2262556">
                  <a:moveTo>
                    <a:pt x="0" y="226256"/>
                  </a:moveTo>
                  <a:cubicBezTo>
                    <a:pt x="0" y="101298"/>
                    <a:pt x="101298" y="0"/>
                    <a:pt x="226256" y="0"/>
                  </a:cubicBezTo>
                  <a:lnTo>
                    <a:pt x="2431218" y="0"/>
                  </a:lnTo>
                  <a:cubicBezTo>
                    <a:pt x="2556176" y="0"/>
                    <a:pt x="2657474" y="101298"/>
                    <a:pt x="2657474" y="226256"/>
                  </a:cubicBezTo>
                  <a:lnTo>
                    <a:pt x="2657474" y="2036300"/>
                  </a:lnTo>
                  <a:cubicBezTo>
                    <a:pt x="2657474" y="2161258"/>
                    <a:pt x="2556176" y="2262556"/>
                    <a:pt x="2431218" y="2262556"/>
                  </a:cubicBezTo>
                  <a:lnTo>
                    <a:pt x="226256" y="2262556"/>
                  </a:lnTo>
                  <a:cubicBezTo>
                    <a:pt x="101298" y="2262556"/>
                    <a:pt x="0" y="2161258"/>
                    <a:pt x="0" y="2036300"/>
                  </a:cubicBezTo>
                  <a:lnTo>
                    <a:pt x="0" y="226256"/>
                  </a:lnTo>
                  <a:close/>
                </a:path>
              </a:pathLst>
            </a:custGeom>
            <a:ln/>
          </p:spPr>
          <p:style>
            <a:lnRef idx="1">
              <a:schemeClr val="accent3"/>
            </a:lnRef>
            <a:fillRef idx="3">
              <a:schemeClr val="accent3"/>
            </a:fillRef>
            <a:effectRef idx="2">
              <a:schemeClr val="accent3"/>
            </a:effectRef>
            <a:fontRef idx="minor">
              <a:schemeClr val="lt1"/>
            </a:fontRef>
          </p:style>
          <p:txBody>
            <a:bodyPr spcFirstLastPara="0" vert="horz" wrap="square" lIns="161518" tIns="161518" rIns="161518" bIns="161518" numCol="1" spcCol="1270" anchor="ctr" anchorCtr="0">
              <a:noAutofit/>
            </a:bodyPr>
            <a:lstStyle/>
            <a:p>
              <a:pPr lvl="0" algn="ctr" defTabSz="1111250">
                <a:lnSpc>
                  <a:spcPct val="90000"/>
                </a:lnSpc>
                <a:spcBef>
                  <a:spcPct val="0"/>
                </a:spcBef>
                <a:spcAft>
                  <a:spcPct val="35000"/>
                </a:spcAft>
              </a:pPr>
              <a:r>
                <a:rPr lang="pt-BR" sz="2500" b="1" kern="1200" dirty="0" smtClean="0">
                  <a:solidFill>
                    <a:schemeClr val="bg1"/>
                  </a:solidFill>
                  <a:latin typeface="Arial" pitchFamily="34" charset="0"/>
                  <a:cs typeface="Arial" pitchFamily="34" charset="0"/>
                </a:rPr>
                <a:t>Caracterização da gestão</a:t>
              </a:r>
              <a:endParaRPr lang="pt-BR" sz="2500" b="1" kern="1200" dirty="0">
                <a:solidFill>
                  <a:schemeClr val="bg1"/>
                </a:solidFill>
                <a:latin typeface="Arial" pitchFamily="34" charset="0"/>
                <a:cs typeface="Arial" pitchFamily="34" charset="0"/>
              </a:endParaRPr>
            </a:p>
          </p:txBody>
        </p:sp>
        <p:sp>
          <p:nvSpPr>
            <p:cNvPr id="6" name="Forma livre 5"/>
            <p:cNvSpPr/>
            <p:nvPr/>
          </p:nvSpPr>
          <p:spPr>
            <a:xfrm>
              <a:off x="6159969" y="3469297"/>
              <a:ext cx="2657474" cy="2262556"/>
            </a:xfrm>
            <a:custGeom>
              <a:avLst/>
              <a:gdLst>
                <a:gd name="connsiteX0" fmla="*/ 0 w 2657474"/>
                <a:gd name="connsiteY0" fmla="*/ 226256 h 2262556"/>
                <a:gd name="connsiteX1" fmla="*/ 226256 w 2657474"/>
                <a:gd name="connsiteY1" fmla="*/ 0 h 2262556"/>
                <a:gd name="connsiteX2" fmla="*/ 2431218 w 2657474"/>
                <a:gd name="connsiteY2" fmla="*/ 0 h 2262556"/>
                <a:gd name="connsiteX3" fmla="*/ 2657474 w 2657474"/>
                <a:gd name="connsiteY3" fmla="*/ 226256 h 2262556"/>
                <a:gd name="connsiteX4" fmla="*/ 2657474 w 2657474"/>
                <a:gd name="connsiteY4" fmla="*/ 2036300 h 2262556"/>
                <a:gd name="connsiteX5" fmla="*/ 2431218 w 2657474"/>
                <a:gd name="connsiteY5" fmla="*/ 2262556 h 2262556"/>
                <a:gd name="connsiteX6" fmla="*/ 226256 w 2657474"/>
                <a:gd name="connsiteY6" fmla="*/ 2262556 h 2262556"/>
                <a:gd name="connsiteX7" fmla="*/ 0 w 2657474"/>
                <a:gd name="connsiteY7" fmla="*/ 2036300 h 2262556"/>
                <a:gd name="connsiteX8" fmla="*/ 0 w 2657474"/>
                <a:gd name="connsiteY8" fmla="*/ 226256 h 2262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57474" h="2262556">
                  <a:moveTo>
                    <a:pt x="0" y="226256"/>
                  </a:moveTo>
                  <a:cubicBezTo>
                    <a:pt x="0" y="101298"/>
                    <a:pt x="101298" y="0"/>
                    <a:pt x="226256" y="0"/>
                  </a:cubicBezTo>
                  <a:lnTo>
                    <a:pt x="2431218" y="0"/>
                  </a:lnTo>
                  <a:cubicBezTo>
                    <a:pt x="2556176" y="0"/>
                    <a:pt x="2657474" y="101298"/>
                    <a:pt x="2657474" y="226256"/>
                  </a:cubicBezTo>
                  <a:lnTo>
                    <a:pt x="2657474" y="2036300"/>
                  </a:lnTo>
                  <a:cubicBezTo>
                    <a:pt x="2657474" y="2161258"/>
                    <a:pt x="2556176" y="2262556"/>
                    <a:pt x="2431218" y="2262556"/>
                  </a:cubicBezTo>
                  <a:lnTo>
                    <a:pt x="226256" y="2262556"/>
                  </a:lnTo>
                  <a:cubicBezTo>
                    <a:pt x="101298" y="2262556"/>
                    <a:pt x="0" y="2161258"/>
                    <a:pt x="0" y="2036300"/>
                  </a:cubicBezTo>
                  <a:lnTo>
                    <a:pt x="0" y="226256"/>
                  </a:lnTo>
                  <a:close/>
                </a:path>
              </a:pathLst>
            </a:custGeom>
            <a:ln/>
          </p:spPr>
          <p:style>
            <a:lnRef idx="1">
              <a:schemeClr val="accent3"/>
            </a:lnRef>
            <a:fillRef idx="3">
              <a:schemeClr val="accent3"/>
            </a:fillRef>
            <a:effectRef idx="2">
              <a:schemeClr val="accent3"/>
            </a:effectRef>
            <a:fontRef idx="minor">
              <a:schemeClr val="lt1"/>
            </a:fontRef>
          </p:style>
          <p:txBody>
            <a:bodyPr spcFirstLastPara="0" vert="horz" wrap="square" lIns="161518" tIns="161518" rIns="161518" bIns="161518" numCol="1" spcCol="1270" anchor="ctr" anchorCtr="0">
              <a:noAutofit/>
            </a:bodyPr>
            <a:lstStyle/>
            <a:p>
              <a:pPr lvl="0" algn="ctr" defTabSz="1111250">
                <a:lnSpc>
                  <a:spcPct val="90000"/>
                </a:lnSpc>
                <a:spcBef>
                  <a:spcPct val="0"/>
                </a:spcBef>
                <a:spcAft>
                  <a:spcPct val="35000"/>
                </a:spcAft>
              </a:pPr>
              <a:r>
                <a:rPr lang="pt-BR" sz="2500" b="1" kern="1200" dirty="0" smtClean="0">
                  <a:solidFill>
                    <a:schemeClr val="bg1"/>
                  </a:solidFill>
                  <a:latin typeface="Arial" pitchFamily="34" charset="0"/>
                  <a:cs typeface="Arial" pitchFamily="34" charset="0"/>
                </a:rPr>
                <a:t>Plano de Saúde</a:t>
              </a:r>
              <a:endParaRPr lang="pt-BR" sz="2500" b="1" kern="1200" dirty="0">
                <a:solidFill>
                  <a:schemeClr val="bg1"/>
                </a:solidFill>
                <a:latin typeface="Arial" pitchFamily="34" charset="0"/>
                <a:cs typeface="Arial" pitchFamily="34" charset="0"/>
              </a:endParaRPr>
            </a:p>
          </p:txBody>
        </p:sp>
      </p:grpSp>
      <p:sp>
        <p:nvSpPr>
          <p:cNvPr id="13" name="CaixaDeTexto 12"/>
          <p:cNvSpPr txBox="1">
            <a:spLocks noChangeArrowheads="1"/>
          </p:cNvSpPr>
          <p:nvPr/>
        </p:nvSpPr>
        <p:spPr bwMode="auto">
          <a:xfrm>
            <a:off x="3230835" y="566737"/>
            <a:ext cx="5733654"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04813"/>
            <a:ext cx="9144000"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sp>
        <p:nvSpPr>
          <p:cNvPr id="7" name="Retângulo com Único Canto Aparado e Arredondado 6"/>
          <p:cNvSpPr/>
          <p:nvPr/>
        </p:nvSpPr>
        <p:spPr>
          <a:xfrm>
            <a:off x="0" y="0"/>
            <a:ext cx="3276600"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pic>
        <p:nvPicPr>
          <p:cNvPr id="17413" name="Picture 3"/>
          <p:cNvPicPr>
            <a:picLocks noChangeAspect="1" noChangeArrowheads="1"/>
          </p:cNvPicPr>
          <p:nvPr/>
        </p:nvPicPr>
        <p:blipFill>
          <a:blip r:embed="rId2" cstate="print">
            <a:lum bright="2000" contrast="-4000"/>
          </a:blip>
          <a:srcRect/>
          <a:stretch>
            <a:fillRect/>
          </a:stretch>
        </p:blipFill>
        <p:spPr bwMode="auto">
          <a:xfrm>
            <a:off x="270458" y="259451"/>
            <a:ext cx="2624138" cy="620712"/>
          </a:xfrm>
          <a:prstGeom prst="rect">
            <a:avLst/>
          </a:prstGeom>
          <a:noFill/>
          <a:ln w="9525">
            <a:noFill/>
            <a:miter lim="800000"/>
            <a:headEnd/>
            <a:tailEnd/>
          </a:ln>
        </p:spPr>
      </p:pic>
      <p:sp>
        <p:nvSpPr>
          <p:cNvPr id="17414" name="CaixaDeTexto 10"/>
          <p:cNvSpPr txBox="1">
            <a:spLocks noChangeArrowheads="1"/>
          </p:cNvSpPr>
          <p:nvPr/>
        </p:nvSpPr>
        <p:spPr bwMode="auto">
          <a:xfrm>
            <a:off x="468313" y="1773238"/>
            <a:ext cx="8135937" cy="587375"/>
          </a:xfrm>
          <a:prstGeom prst="rect">
            <a:avLst/>
          </a:prstGeom>
          <a:noFill/>
          <a:ln w="9525">
            <a:noFill/>
            <a:miter lim="800000"/>
            <a:headEnd/>
            <a:tailEnd/>
          </a:ln>
        </p:spPr>
        <p:txBody>
          <a:bodyPr>
            <a:spAutoFit/>
          </a:bodyPr>
          <a:lstStyle/>
          <a:p>
            <a:pPr indent="809625" algn="just" eaLnBrk="1" hangingPunct="1">
              <a:lnSpc>
                <a:spcPct val="150000"/>
              </a:lnSpc>
            </a:pPr>
            <a:r>
              <a:rPr lang="pt-BR" altLang="pt-BR" sz="2400" dirty="0"/>
              <a:t>	</a:t>
            </a:r>
            <a:endParaRPr lang="pt-BR" altLang="pt-BR" sz="2400" dirty="0">
              <a:latin typeface="Calibri" pitchFamily="34" charset="0"/>
            </a:endParaRPr>
          </a:p>
        </p:txBody>
      </p:sp>
      <p:graphicFrame>
        <p:nvGraphicFramePr>
          <p:cNvPr id="11" name="Tabela 10"/>
          <p:cNvGraphicFramePr>
            <a:graphicFrameLocks noGrp="1"/>
          </p:cNvGraphicFramePr>
          <p:nvPr>
            <p:extLst>
              <p:ext uri="{D42A27DB-BD31-4B8C-83A1-F6EECF244321}">
                <p14:modId xmlns:p14="http://schemas.microsoft.com/office/powerpoint/2010/main" val="3526690388"/>
              </p:ext>
            </p:extLst>
          </p:nvPr>
        </p:nvGraphicFramePr>
        <p:xfrm>
          <a:off x="468313" y="1484784"/>
          <a:ext cx="8208963" cy="1584326"/>
        </p:xfrm>
        <a:graphic>
          <a:graphicData uri="http://schemas.openxmlformats.org/drawingml/2006/table">
            <a:tbl>
              <a:tblPr>
                <a:tableStyleId>{775DCB02-9BB8-47FD-8907-85C794F793BA}</a:tableStyleId>
              </a:tblPr>
              <a:tblGrid>
                <a:gridCol w="8208963"/>
              </a:tblGrid>
              <a:tr h="334963">
                <a:tc>
                  <a:txBody>
                    <a:bodyPr/>
                    <a:lstStyle>
                      <a:lvl1pPr eaLnBrk="0" hangingPunct="0">
                        <a:spcBef>
                          <a:spcPct val="20000"/>
                        </a:spcBef>
                        <a:buFont typeface="Arial" charset="0"/>
                        <a:tabLst>
                          <a:tab pos="1943100" algn="l"/>
                          <a:tab pos="2171700" algn="l"/>
                          <a:tab pos="2514600" algn="l"/>
                        </a:tabLst>
                        <a:defRPr sz="2800">
                          <a:solidFill>
                            <a:schemeClr val="tx1"/>
                          </a:solidFill>
                          <a:latin typeface="Calibri" pitchFamily="34" charset="0"/>
                        </a:defRPr>
                      </a:lvl1pPr>
                      <a:lvl2pPr marL="742950" indent="-285750" eaLnBrk="0" hangingPunct="0">
                        <a:spcBef>
                          <a:spcPct val="20000"/>
                        </a:spcBef>
                        <a:buFont typeface="Arial" charset="0"/>
                        <a:tabLst>
                          <a:tab pos="1943100" algn="l"/>
                          <a:tab pos="2171700" algn="l"/>
                          <a:tab pos="2514600" algn="l"/>
                        </a:tabLst>
                        <a:defRPr sz="2400">
                          <a:solidFill>
                            <a:schemeClr val="tx1"/>
                          </a:solidFill>
                          <a:latin typeface="Calibri" pitchFamily="34" charset="0"/>
                        </a:defRPr>
                      </a:lvl2pPr>
                      <a:lvl3pPr marL="1143000" indent="-228600" eaLnBrk="0" hangingPunct="0">
                        <a:spcBef>
                          <a:spcPct val="20000"/>
                        </a:spcBef>
                        <a:buFont typeface="Arial" charset="0"/>
                        <a:tabLst>
                          <a:tab pos="1943100" algn="l"/>
                          <a:tab pos="2171700" algn="l"/>
                          <a:tab pos="2514600" algn="l"/>
                        </a:tabLst>
                        <a:defRPr sz="2000">
                          <a:solidFill>
                            <a:schemeClr val="tx1"/>
                          </a:solidFill>
                          <a:latin typeface="Calibri" pitchFamily="34" charset="0"/>
                        </a:defRPr>
                      </a:lvl3pPr>
                      <a:lvl4pPr marL="1600200" indent="-228600" eaLnBrk="0" hangingPunct="0">
                        <a:spcBef>
                          <a:spcPct val="20000"/>
                        </a:spcBef>
                        <a:buFont typeface="Arial" charset="0"/>
                        <a:tabLst>
                          <a:tab pos="1943100" algn="l"/>
                          <a:tab pos="2171700" algn="l"/>
                          <a:tab pos="2514600" algn="l"/>
                        </a:tabLst>
                        <a:defRPr>
                          <a:solidFill>
                            <a:schemeClr val="tx1"/>
                          </a:solidFill>
                          <a:latin typeface="Calibri" pitchFamily="34" charset="0"/>
                        </a:defRPr>
                      </a:lvl4pPr>
                      <a:lvl5pPr marL="2057400" indent="-228600" eaLnBrk="0" hangingPunct="0">
                        <a:spcBef>
                          <a:spcPct val="20000"/>
                        </a:spcBef>
                        <a:buFont typeface="Arial" charset="0"/>
                        <a:tabLst>
                          <a:tab pos="1943100" algn="l"/>
                          <a:tab pos="2171700" algn="l"/>
                          <a:tab pos="251460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943100" algn="l"/>
                          <a:tab pos="2171700" algn="l"/>
                          <a:tab pos="2514600" algn="l"/>
                        </a:tabLst>
                      </a:pPr>
                      <a:r>
                        <a:rPr kumimoji="0" lang="pt-BR" altLang="pt-BR" sz="1800" b="1" u="none" strike="noStrike" cap="none" normalizeH="0" baseline="0" dirty="0" smtClean="0">
                          <a:ln>
                            <a:noFill/>
                          </a:ln>
                          <a:effectLst/>
                          <a:latin typeface="Arial" pitchFamily="34" charset="0"/>
                          <a:cs typeface="Arial" pitchFamily="34" charset="0"/>
                        </a:rPr>
                        <a:t>UF:</a:t>
                      </a:r>
                      <a:r>
                        <a:rPr kumimoji="0" lang="pt-BR" altLang="pt-BR" sz="1800" u="none" strike="noStrike" cap="none" normalizeH="0" baseline="0" dirty="0" smtClean="0">
                          <a:ln>
                            <a:noFill/>
                          </a:ln>
                          <a:effectLst/>
                          <a:latin typeface="Arial" pitchFamily="34" charset="0"/>
                          <a:cs typeface="Arial" pitchFamily="34" charset="0"/>
                        </a:rPr>
                        <a:t> MS </a:t>
                      </a:r>
                      <a:endParaRPr kumimoji="0" lang="pt-BR" altLang="pt-BR" sz="1800" b="0"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361950">
                <a:tc>
                  <a:txBody>
                    <a:bodyPr/>
                    <a:lstStyle>
                      <a:lvl1pPr eaLnBrk="0" hangingPunct="0">
                        <a:spcBef>
                          <a:spcPct val="20000"/>
                        </a:spcBef>
                        <a:buFont typeface="Arial" charset="0"/>
                        <a:tabLst>
                          <a:tab pos="1943100" algn="l"/>
                          <a:tab pos="2171700" algn="l"/>
                          <a:tab pos="2514600" algn="l"/>
                        </a:tabLst>
                        <a:defRPr sz="2800">
                          <a:solidFill>
                            <a:schemeClr val="tx1"/>
                          </a:solidFill>
                          <a:latin typeface="Calibri" pitchFamily="34" charset="0"/>
                        </a:defRPr>
                      </a:lvl1pPr>
                      <a:lvl2pPr marL="742950" indent="-285750" eaLnBrk="0" hangingPunct="0">
                        <a:spcBef>
                          <a:spcPct val="20000"/>
                        </a:spcBef>
                        <a:buFont typeface="Arial" charset="0"/>
                        <a:tabLst>
                          <a:tab pos="1943100" algn="l"/>
                          <a:tab pos="2171700" algn="l"/>
                          <a:tab pos="2514600" algn="l"/>
                        </a:tabLst>
                        <a:defRPr sz="2400">
                          <a:solidFill>
                            <a:schemeClr val="tx1"/>
                          </a:solidFill>
                          <a:latin typeface="Calibri" pitchFamily="34" charset="0"/>
                        </a:defRPr>
                      </a:lvl2pPr>
                      <a:lvl3pPr marL="1143000" indent="-228600" eaLnBrk="0" hangingPunct="0">
                        <a:spcBef>
                          <a:spcPct val="20000"/>
                        </a:spcBef>
                        <a:buFont typeface="Arial" charset="0"/>
                        <a:tabLst>
                          <a:tab pos="1943100" algn="l"/>
                          <a:tab pos="2171700" algn="l"/>
                          <a:tab pos="2514600" algn="l"/>
                        </a:tabLst>
                        <a:defRPr sz="2000">
                          <a:solidFill>
                            <a:schemeClr val="tx1"/>
                          </a:solidFill>
                          <a:latin typeface="Calibri" pitchFamily="34" charset="0"/>
                        </a:defRPr>
                      </a:lvl3pPr>
                      <a:lvl4pPr marL="1600200" indent="-228600" eaLnBrk="0" hangingPunct="0">
                        <a:spcBef>
                          <a:spcPct val="20000"/>
                        </a:spcBef>
                        <a:buFont typeface="Arial" charset="0"/>
                        <a:tabLst>
                          <a:tab pos="1943100" algn="l"/>
                          <a:tab pos="2171700" algn="l"/>
                          <a:tab pos="2514600" algn="l"/>
                        </a:tabLst>
                        <a:defRPr>
                          <a:solidFill>
                            <a:schemeClr val="tx1"/>
                          </a:solidFill>
                          <a:latin typeface="Calibri" pitchFamily="34" charset="0"/>
                        </a:defRPr>
                      </a:lvl4pPr>
                      <a:lvl5pPr marL="2057400" indent="-228600" eaLnBrk="0" hangingPunct="0">
                        <a:spcBef>
                          <a:spcPct val="20000"/>
                        </a:spcBef>
                        <a:buFont typeface="Arial" charset="0"/>
                        <a:tabLst>
                          <a:tab pos="1943100" algn="l"/>
                          <a:tab pos="2171700" algn="l"/>
                          <a:tab pos="251460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943100" algn="l"/>
                          <a:tab pos="2171700" algn="l"/>
                          <a:tab pos="2514600" algn="l"/>
                        </a:tabLst>
                      </a:pPr>
                      <a:r>
                        <a:rPr kumimoji="0" lang="pt-BR" altLang="pt-BR" sz="1800" b="1" u="none" strike="noStrike" cap="none" normalizeH="0" baseline="0" dirty="0" smtClean="0">
                          <a:ln>
                            <a:noFill/>
                          </a:ln>
                          <a:effectLst/>
                          <a:latin typeface="Arial" pitchFamily="34" charset="0"/>
                          <a:cs typeface="Arial" pitchFamily="34" charset="0"/>
                        </a:rPr>
                        <a:t>Município:</a:t>
                      </a:r>
                      <a:r>
                        <a:rPr kumimoji="0" lang="pt-BR" altLang="pt-BR" sz="1800" u="none" strike="noStrike" cap="none" normalizeH="0" baseline="0" dirty="0" smtClean="0">
                          <a:ln>
                            <a:noFill/>
                          </a:ln>
                          <a:effectLst/>
                          <a:latin typeface="Arial" pitchFamily="34" charset="0"/>
                          <a:cs typeface="Arial" pitchFamily="34" charset="0"/>
                        </a:rPr>
                        <a:t> Campo Grande </a:t>
                      </a:r>
                      <a:endParaRPr kumimoji="0" lang="pt-BR" altLang="pt-BR" sz="1800" b="0"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385763">
                <a:tc>
                  <a:txBody>
                    <a:bodyPr/>
                    <a:lstStyle>
                      <a:lvl1pPr eaLnBrk="0" hangingPunct="0">
                        <a:spcBef>
                          <a:spcPct val="20000"/>
                        </a:spcBef>
                        <a:buFont typeface="Arial" charset="0"/>
                        <a:tabLst>
                          <a:tab pos="1943100" algn="l"/>
                          <a:tab pos="2171700" algn="l"/>
                          <a:tab pos="2514600" algn="l"/>
                        </a:tabLst>
                        <a:defRPr sz="2800">
                          <a:solidFill>
                            <a:schemeClr val="tx1"/>
                          </a:solidFill>
                          <a:latin typeface="Calibri" pitchFamily="34" charset="0"/>
                        </a:defRPr>
                      </a:lvl1pPr>
                      <a:lvl2pPr marL="742950" indent="-285750" eaLnBrk="0" hangingPunct="0">
                        <a:spcBef>
                          <a:spcPct val="20000"/>
                        </a:spcBef>
                        <a:buFont typeface="Arial" charset="0"/>
                        <a:tabLst>
                          <a:tab pos="1943100" algn="l"/>
                          <a:tab pos="2171700" algn="l"/>
                          <a:tab pos="2514600" algn="l"/>
                        </a:tabLst>
                        <a:defRPr sz="2400">
                          <a:solidFill>
                            <a:schemeClr val="tx1"/>
                          </a:solidFill>
                          <a:latin typeface="Calibri" pitchFamily="34" charset="0"/>
                        </a:defRPr>
                      </a:lvl2pPr>
                      <a:lvl3pPr marL="1143000" indent="-228600" eaLnBrk="0" hangingPunct="0">
                        <a:spcBef>
                          <a:spcPct val="20000"/>
                        </a:spcBef>
                        <a:buFont typeface="Arial" charset="0"/>
                        <a:tabLst>
                          <a:tab pos="1943100" algn="l"/>
                          <a:tab pos="2171700" algn="l"/>
                          <a:tab pos="2514600" algn="l"/>
                        </a:tabLst>
                        <a:defRPr sz="2000">
                          <a:solidFill>
                            <a:schemeClr val="tx1"/>
                          </a:solidFill>
                          <a:latin typeface="Calibri" pitchFamily="34" charset="0"/>
                        </a:defRPr>
                      </a:lvl3pPr>
                      <a:lvl4pPr marL="1600200" indent="-228600" eaLnBrk="0" hangingPunct="0">
                        <a:spcBef>
                          <a:spcPct val="20000"/>
                        </a:spcBef>
                        <a:buFont typeface="Arial" charset="0"/>
                        <a:tabLst>
                          <a:tab pos="1943100" algn="l"/>
                          <a:tab pos="2171700" algn="l"/>
                          <a:tab pos="2514600" algn="l"/>
                        </a:tabLst>
                        <a:defRPr>
                          <a:solidFill>
                            <a:schemeClr val="tx1"/>
                          </a:solidFill>
                          <a:latin typeface="Calibri" pitchFamily="34" charset="0"/>
                        </a:defRPr>
                      </a:lvl4pPr>
                      <a:lvl5pPr marL="2057400" indent="-228600" eaLnBrk="0" hangingPunct="0">
                        <a:spcBef>
                          <a:spcPct val="20000"/>
                        </a:spcBef>
                        <a:buFont typeface="Arial" charset="0"/>
                        <a:tabLst>
                          <a:tab pos="1943100" algn="l"/>
                          <a:tab pos="2171700" algn="l"/>
                          <a:tab pos="251460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943100" algn="l"/>
                          <a:tab pos="2171700" algn="l"/>
                          <a:tab pos="2514600" algn="l"/>
                        </a:tabLst>
                      </a:pPr>
                      <a:r>
                        <a:rPr kumimoji="0" lang="pt-BR" altLang="pt-BR" sz="1800" b="1" u="none" strike="noStrike" cap="none" normalizeH="0" baseline="0" dirty="0" smtClean="0">
                          <a:ln>
                            <a:noFill/>
                          </a:ln>
                          <a:effectLst/>
                          <a:latin typeface="Arial" pitchFamily="34" charset="0"/>
                          <a:cs typeface="Arial" pitchFamily="34" charset="0"/>
                        </a:rPr>
                        <a:t>Ano que se refere o Relatório do Quadrimestre:</a:t>
                      </a:r>
                      <a:r>
                        <a:rPr kumimoji="0" lang="pt-BR" altLang="pt-BR" sz="1800" u="none" strike="noStrike" cap="none" normalizeH="0" baseline="0" dirty="0" smtClean="0">
                          <a:ln>
                            <a:noFill/>
                          </a:ln>
                          <a:effectLst/>
                          <a:latin typeface="Arial" pitchFamily="34" charset="0"/>
                          <a:cs typeface="Arial" pitchFamily="34" charset="0"/>
                        </a:rPr>
                        <a:t> 2019</a:t>
                      </a:r>
                      <a:endParaRPr kumimoji="0" lang="pt-BR" altLang="pt-BR" sz="1800" b="0"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501650">
                <a:tc>
                  <a:txBody>
                    <a:bodyPr/>
                    <a:lstStyle>
                      <a:lvl1pPr eaLnBrk="0" hangingPunct="0">
                        <a:spcBef>
                          <a:spcPct val="20000"/>
                        </a:spcBef>
                        <a:buFont typeface="Arial" charset="0"/>
                        <a:tabLst>
                          <a:tab pos="1943100" algn="l"/>
                          <a:tab pos="2171700" algn="l"/>
                          <a:tab pos="2514600" algn="l"/>
                        </a:tabLst>
                        <a:defRPr sz="2800">
                          <a:solidFill>
                            <a:schemeClr val="tx1"/>
                          </a:solidFill>
                          <a:latin typeface="Calibri" pitchFamily="34" charset="0"/>
                        </a:defRPr>
                      </a:lvl1pPr>
                      <a:lvl2pPr marL="742950" indent="-285750" eaLnBrk="0" hangingPunct="0">
                        <a:spcBef>
                          <a:spcPct val="20000"/>
                        </a:spcBef>
                        <a:buFont typeface="Arial" charset="0"/>
                        <a:tabLst>
                          <a:tab pos="1943100" algn="l"/>
                          <a:tab pos="2171700" algn="l"/>
                          <a:tab pos="2514600" algn="l"/>
                        </a:tabLst>
                        <a:defRPr sz="2400">
                          <a:solidFill>
                            <a:schemeClr val="tx1"/>
                          </a:solidFill>
                          <a:latin typeface="Calibri" pitchFamily="34" charset="0"/>
                        </a:defRPr>
                      </a:lvl2pPr>
                      <a:lvl3pPr marL="1143000" indent="-228600" eaLnBrk="0" hangingPunct="0">
                        <a:spcBef>
                          <a:spcPct val="20000"/>
                        </a:spcBef>
                        <a:buFont typeface="Arial" charset="0"/>
                        <a:tabLst>
                          <a:tab pos="1943100" algn="l"/>
                          <a:tab pos="2171700" algn="l"/>
                          <a:tab pos="2514600" algn="l"/>
                        </a:tabLst>
                        <a:defRPr sz="2000">
                          <a:solidFill>
                            <a:schemeClr val="tx1"/>
                          </a:solidFill>
                          <a:latin typeface="Calibri" pitchFamily="34" charset="0"/>
                        </a:defRPr>
                      </a:lvl3pPr>
                      <a:lvl4pPr marL="1600200" indent="-228600" eaLnBrk="0" hangingPunct="0">
                        <a:spcBef>
                          <a:spcPct val="20000"/>
                        </a:spcBef>
                        <a:buFont typeface="Arial" charset="0"/>
                        <a:tabLst>
                          <a:tab pos="1943100" algn="l"/>
                          <a:tab pos="2171700" algn="l"/>
                          <a:tab pos="2514600" algn="l"/>
                        </a:tabLst>
                        <a:defRPr>
                          <a:solidFill>
                            <a:schemeClr val="tx1"/>
                          </a:solidFill>
                          <a:latin typeface="Calibri" pitchFamily="34" charset="0"/>
                        </a:defRPr>
                      </a:lvl4pPr>
                      <a:lvl5pPr marL="2057400" indent="-228600" eaLnBrk="0" hangingPunct="0">
                        <a:spcBef>
                          <a:spcPct val="20000"/>
                        </a:spcBef>
                        <a:buFont typeface="Arial" charset="0"/>
                        <a:tabLst>
                          <a:tab pos="1943100" algn="l"/>
                          <a:tab pos="2171700" algn="l"/>
                          <a:tab pos="251460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9pPr>
                    </a:lstStyle>
                    <a:p>
                      <a:pPr marL="0" marR="0" lvl="0" indent="0" algn="l" defTabSz="914400" rtl="0" eaLnBrk="1" fontAlgn="base" latinLnBrk="0" hangingPunct="1">
                        <a:lnSpc>
                          <a:spcPct val="150000"/>
                        </a:lnSpc>
                        <a:spcBef>
                          <a:spcPct val="0"/>
                        </a:spcBef>
                        <a:spcAft>
                          <a:spcPct val="0"/>
                        </a:spcAft>
                        <a:buClrTx/>
                        <a:buSzTx/>
                        <a:buFontTx/>
                        <a:buNone/>
                        <a:tabLst>
                          <a:tab pos="1943100" algn="l"/>
                          <a:tab pos="2171700" algn="l"/>
                          <a:tab pos="2514600" algn="l"/>
                        </a:tabLst>
                      </a:pPr>
                      <a:r>
                        <a:rPr kumimoji="0" lang="pt-BR" altLang="pt-BR" sz="1800" b="1" u="none" strike="noStrike" cap="none" normalizeH="0" baseline="0" dirty="0" smtClean="0">
                          <a:ln>
                            <a:noFill/>
                          </a:ln>
                          <a:effectLst/>
                          <a:latin typeface="Arial" pitchFamily="34" charset="0"/>
                          <a:cs typeface="Arial" pitchFamily="34" charset="0"/>
                        </a:rPr>
                        <a:t>Quadrimestre a que se refere o relatório: </a:t>
                      </a:r>
                      <a:r>
                        <a:rPr kumimoji="0" lang="pt-BR" altLang="pt-BR" sz="1800" b="0" u="none" strike="noStrike" cap="none" normalizeH="0" baseline="0" dirty="0" smtClean="0">
                          <a:ln>
                            <a:noFill/>
                          </a:ln>
                          <a:effectLst/>
                          <a:latin typeface="Arial" pitchFamily="34" charset="0"/>
                          <a:cs typeface="Arial" pitchFamily="34" charset="0"/>
                        </a:rPr>
                        <a:t>1°/2019 </a:t>
                      </a:r>
                      <a:r>
                        <a:rPr kumimoji="0" lang="pt-BR" altLang="pt-BR" sz="1800" b="1" u="none" strike="noStrike" cap="none" normalizeH="0" baseline="0" dirty="0" smtClean="0">
                          <a:ln>
                            <a:noFill/>
                          </a:ln>
                          <a:solidFill>
                            <a:schemeClr val="tx1"/>
                          </a:solidFill>
                          <a:effectLst/>
                          <a:latin typeface="Arial" pitchFamily="34" charset="0"/>
                          <a:cs typeface="Arial" pitchFamily="34" charset="0"/>
                        </a:rPr>
                        <a:t>(Janeiro a Abril)</a:t>
                      </a:r>
                      <a:endParaRPr kumimoji="0" lang="pt-BR" altLang="pt-BR" sz="1800" b="1" i="0" u="none" strike="noStrike" cap="none" normalizeH="0" baseline="0" dirty="0" smtClean="0">
                        <a:ln>
                          <a:noFill/>
                        </a:ln>
                        <a:solidFill>
                          <a:schemeClr val="tx1"/>
                        </a:solidFill>
                        <a:effectLst/>
                        <a:latin typeface="Arial"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bl>
          </a:graphicData>
        </a:graphic>
      </p:graphicFrame>
      <p:graphicFrame>
        <p:nvGraphicFramePr>
          <p:cNvPr id="13" name="Tabela 12"/>
          <p:cNvGraphicFramePr>
            <a:graphicFrameLocks noGrp="1"/>
          </p:cNvGraphicFramePr>
          <p:nvPr>
            <p:extLst>
              <p:ext uri="{D42A27DB-BD31-4B8C-83A1-F6EECF244321}">
                <p14:modId xmlns:p14="http://schemas.microsoft.com/office/powerpoint/2010/main" val="1920543866"/>
              </p:ext>
            </p:extLst>
          </p:nvPr>
        </p:nvGraphicFramePr>
        <p:xfrm>
          <a:off x="497949" y="3284984"/>
          <a:ext cx="8178507" cy="2971280"/>
        </p:xfrm>
        <a:graphic>
          <a:graphicData uri="http://schemas.openxmlformats.org/drawingml/2006/table">
            <a:tbl>
              <a:tblPr>
                <a:tableStyleId>{775DCB02-9BB8-47FD-8907-85C794F793BA}</a:tableStyleId>
              </a:tblPr>
              <a:tblGrid>
                <a:gridCol w="8178507"/>
              </a:tblGrid>
              <a:tr h="414338">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pt-BR" altLang="pt-BR" sz="1800" b="1" u="none" strike="noStrike" cap="none" normalizeH="0" baseline="0" dirty="0" smtClean="0">
                          <a:ln>
                            <a:noFill/>
                          </a:ln>
                          <a:effectLst/>
                          <a:latin typeface="Arial" pitchFamily="34" charset="0"/>
                          <a:cs typeface="Arial" pitchFamily="34" charset="0"/>
                        </a:rPr>
                        <a:t>Secretaria de Saúde</a:t>
                      </a:r>
                      <a:endParaRPr kumimoji="0" lang="pt-BR" altLang="pt-BR" sz="1800" b="1" i="0" u="none" strike="noStrike" cap="none" normalizeH="0" baseline="0" dirty="0" smtClean="0">
                        <a:ln>
                          <a:noFill/>
                        </a:ln>
                        <a:solidFill>
                          <a:schemeClr val="accent6">
                            <a:lumMod val="75000"/>
                          </a:schemeClr>
                        </a:solidFill>
                        <a:effectLst/>
                        <a:latin typeface="Arial" pitchFamily="34" charset="0"/>
                        <a:cs typeface="Arial" pitchFamily="34" charset="0"/>
                      </a:endParaRPr>
                    </a:p>
                  </a:txBody>
                  <a:tcPr marL="67546" marR="6754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414338">
                <a:tc>
                  <a:txBody>
                    <a:bodyPr/>
                    <a:lstStyle>
                      <a:lvl1pPr eaLnBrk="0" hangingPunct="0">
                        <a:spcBef>
                          <a:spcPct val="20000"/>
                        </a:spcBef>
                        <a:buFont typeface="Arial" charset="0"/>
                        <a:tabLst>
                          <a:tab pos="1943100" algn="l"/>
                          <a:tab pos="2171700" algn="l"/>
                          <a:tab pos="2514600" algn="l"/>
                        </a:tabLst>
                        <a:defRPr sz="2800">
                          <a:solidFill>
                            <a:schemeClr val="tx1"/>
                          </a:solidFill>
                          <a:latin typeface="Calibri" pitchFamily="34" charset="0"/>
                        </a:defRPr>
                      </a:lvl1pPr>
                      <a:lvl2pPr marL="742950" indent="-285750" eaLnBrk="0" hangingPunct="0">
                        <a:spcBef>
                          <a:spcPct val="20000"/>
                        </a:spcBef>
                        <a:buFont typeface="Arial" charset="0"/>
                        <a:tabLst>
                          <a:tab pos="1943100" algn="l"/>
                          <a:tab pos="2171700" algn="l"/>
                          <a:tab pos="2514600" algn="l"/>
                        </a:tabLst>
                        <a:defRPr sz="2400">
                          <a:solidFill>
                            <a:schemeClr val="tx1"/>
                          </a:solidFill>
                          <a:latin typeface="Calibri" pitchFamily="34" charset="0"/>
                        </a:defRPr>
                      </a:lvl2pPr>
                      <a:lvl3pPr marL="1143000" indent="-228600" eaLnBrk="0" hangingPunct="0">
                        <a:spcBef>
                          <a:spcPct val="20000"/>
                        </a:spcBef>
                        <a:buFont typeface="Arial" charset="0"/>
                        <a:tabLst>
                          <a:tab pos="1943100" algn="l"/>
                          <a:tab pos="2171700" algn="l"/>
                          <a:tab pos="2514600" algn="l"/>
                        </a:tabLst>
                        <a:defRPr sz="2000">
                          <a:solidFill>
                            <a:schemeClr val="tx1"/>
                          </a:solidFill>
                          <a:latin typeface="Calibri" pitchFamily="34" charset="0"/>
                        </a:defRPr>
                      </a:lvl3pPr>
                      <a:lvl4pPr marL="1600200" indent="-228600" eaLnBrk="0" hangingPunct="0">
                        <a:spcBef>
                          <a:spcPct val="20000"/>
                        </a:spcBef>
                        <a:buFont typeface="Arial" charset="0"/>
                        <a:tabLst>
                          <a:tab pos="1943100" algn="l"/>
                          <a:tab pos="2171700" algn="l"/>
                          <a:tab pos="2514600" algn="l"/>
                        </a:tabLst>
                        <a:defRPr>
                          <a:solidFill>
                            <a:schemeClr val="tx1"/>
                          </a:solidFill>
                          <a:latin typeface="Calibri" pitchFamily="34" charset="0"/>
                        </a:defRPr>
                      </a:lvl4pPr>
                      <a:lvl5pPr marL="2057400" indent="-228600" eaLnBrk="0" hangingPunct="0">
                        <a:spcBef>
                          <a:spcPct val="20000"/>
                        </a:spcBef>
                        <a:buFont typeface="Arial" charset="0"/>
                        <a:tabLst>
                          <a:tab pos="1943100" algn="l"/>
                          <a:tab pos="2171700" algn="l"/>
                          <a:tab pos="251460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9pPr>
                    </a:lstStyle>
                    <a:p>
                      <a:pPr marL="0" marR="0" lvl="0" indent="0" algn="l" defTabSz="914400" rtl="0" eaLnBrk="1" fontAlgn="base" latinLnBrk="0" hangingPunct="1">
                        <a:lnSpc>
                          <a:spcPct val="150000"/>
                        </a:lnSpc>
                        <a:spcBef>
                          <a:spcPct val="0"/>
                        </a:spcBef>
                        <a:spcAft>
                          <a:spcPct val="0"/>
                        </a:spcAft>
                        <a:buClrTx/>
                        <a:buSzTx/>
                        <a:buFontTx/>
                        <a:buNone/>
                        <a:tabLst>
                          <a:tab pos="1943100" algn="l"/>
                          <a:tab pos="2171700" algn="l"/>
                          <a:tab pos="2514600" algn="l"/>
                        </a:tabLst>
                      </a:pPr>
                      <a:r>
                        <a:rPr kumimoji="0" lang="pt-BR" altLang="pt-BR" sz="1800" b="1" u="none" strike="noStrike" cap="none" normalizeH="0" baseline="0" dirty="0" smtClean="0">
                          <a:ln>
                            <a:noFill/>
                          </a:ln>
                          <a:effectLst/>
                          <a:latin typeface="Arial" pitchFamily="34" charset="0"/>
                          <a:cs typeface="Arial" pitchFamily="34" charset="0"/>
                        </a:rPr>
                        <a:t>Razão Social da Secretaria de Saúde:</a:t>
                      </a:r>
                      <a:r>
                        <a:rPr kumimoji="0" lang="pt-BR" altLang="pt-BR" sz="1800" u="none" strike="noStrike" cap="none" normalizeH="0" baseline="0" dirty="0" smtClean="0">
                          <a:ln>
                            <a:noFill/>
                          </a:ln>
                          <a:effectLst/>
                          <a:latin typeface="Arial" pitchFamily="34" charset="0"/>
                          <a:cs typeface="Arial" pitchFamily="34" charset="0"/>
                        </a:rPr>
                        <a:t> Secretaria Municipal de Saúde</a:t>
                      </a:r>
                      <a:endParaRPr kumimoji="0" lang="pt-BR" altLang="pt-BR" sz="1800" b="0" i="0" u="none" strike="noStrike" cap="none" normalizeH="0" baseline="0" dirty="0" smtClean="0">
                        <a:ln>
                          <a:noFill/>
                        </a:ln>
                        <a:solidFill>
                          <a:schemeClr val="accent6">
                            <a:lumMod val="75000"/>
                          </a:schemeClr>
                        </a:solidFill>
                        <a:effectLst/>
                        <a:latin typeface="Arial" pitchFamily="34" charset="0"/>
                        <a:cs typeface="Arial" pitchFamily="34" charset="0"/>
                      </a:endParaRPr>
                    </a:p>
                  </a:txBody>
                  <a:tcPr marL="67546" marR="6754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414338">
                <a:tc>
                  <a:txBody>
                    <a:bodyPr/>
                    <a:lstStyle>
                      <a:lvl1pPr eaLnBrk="0" hangingPunct="0">
                        <a:spcBef>
                          <a:spcPct val="20000"/>
                        </a:spcBef>
                        <a:buFont typeface="Arial" charset="0"/>
                        <a:tabLst>
                          <a:tab pos="1943100" algn="l"/>
                          <a:tab pos="2171700" algn="l"/>
                          <a:tab pos="2514600" algn="l"/>
                        </a:tabLst>
                        <a:defRPr sz="2800">
                          <a:solidFill>
                            <a:schemeClr val="tx1"/>
                          </a:solidFill>
                          <a:latin typeface="Calibri" pitchFamily="34" charset="0"/>
                        </a:defRPr>
                      </a:lvl1pPr>
                      <a:lvl2pPr marL="742950" indent="-285750" eaLnBrk="0" hangingPunct="0">
                        <a:spcBef>
                          <a:spcPct val="20000"/>
                        </a:spcBef>
                        <a:buFont typeface="Arial" charset="0"/>
                        <a:tabLst>
                          <a:tab pos="1943100" algn="l"/>
                          <a:tab pos="2171700" algn="l"/>
                          <a:tab pos="2514600" algn="l"/>
                        </a:tabLst>
                        <a:defRPr sz="2400">
                          <a:solidFill>
                            <a:schemeClr val="tx1"/>
                          </a:solidFill>
                          <a:latin typeface="Calibri" pitchFamily="34" charset="0"/>
                        </a:defRPr>
                      </a:lvl2pPr>
                      <a:lvl3pPr marL="1143000" indent="-228600" eaLnBrk="0" hangingPunct="0">
                        <a:spcBef>
                          <a:spcPct val="20000"/>
                        </a:spcBef>
                        <a:buFont typeface="Arial" charset="0"/>
                        <a:tabLst>
                          <a:tab pos="1943100" algn="l"/>
                          <a:tab pos="2171700" algn="l"/>
                          <a:tab pos="2514600" algn="l"/>
                        </a:tabLst>
                        <a:defRPr sz="2000">
                          <a:solidFill>
                            <a:schemeClr val="tx1"/>
                          </a:solidFill>
                          <a:latin typeface="Calibri" pitchFamily="34" charset="0"/>
                        </a:defRPr>
                      </a:lvl3pPr>
                      <a:lvl4pPr marL="1600200" indent="-228600" eaLnBrk="0" hangingPunct="0">
                        <a:spcBef>
                          <a:spcPct val="20000"/>
                        </a:spcBef>
                        <a:buFont typeface="Arial" charset="0"/>
                        <a:tabLst>
                          <a:tab pos="1943100" algn="l"/>
                          <a:tab pos="2171700" algn="l"/>
                          <a:tab pos="2514600" algn="l"/>
                        </a:tabLst>
                        <a:defRPr>
                          <a:solidFill>
                            <a:schemeClr val="tx1"/>
                          </a:solidFill>
                          <a:latin typeface="Calibri" pitchFamily="34" charset="0"/>
                        </a:defRPr>
                      </a:lvl4pPr>
                      <a:lvl5pPr marL="2057400" indent="-228600" eaLnBrk="0" hangingPunct="0">
                        <a:spcBef>
                          <a:spcPct val="20000"/>
                        </a:spcBef>
                        <a:buFont typeface="Arial" charset="0"/>
                        <a:tabLst>
                          <a:tab pos="1943100" algn="l"/>
                          <a:tab pos="2171700" algn="l"/>
                          <a:tab pos="251460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9pPr>
                    </a:lstStyle>
                    <a:p>
                      <a:pPr marL="0" marR="0" lvl="0" indent="0" algn="l" defTabSz="914400" rtl="0" eaLnBrk="1" fontAlgn="base" latinLnBrk="0" hangingPunct="1">
                        <a:lnSpc>
                          <a:spcPct val="150000"/>
                        </a:lnSpc>
                        <a:spcBef>
                          <a:spcPct val="0"/>
                        </a:spcBef>
                        <a:spcAft>
                          <a:spcPct val="0"/>
                        </a:spcAft>
                        <a:buClrTx/>
                        <a:buSzTx/>
                        <a:buFontTx/>
                        <a:buNone/>
                        <a:tabLst>
                          <a:tab pos="1943100" algn="l"/>
                          <a:tab pos="2171700" algn="l"/>
                          <a:tab pos="2514600" algn="l"/>
                        </a:tabLst>
                      </a:pPr>
                      <a:r>
                        <a:rPr kumimoji="0" lang="pt-BR" altLang="pt-BR" sz="1800" b="1" u="none" strike="noStrike" cap="none" normalizeH="0" baseline="0" dirty="0" smtClean="0">
                          <a:ln>
                            <a:noFill/>
                          </a:ln>
                          <a:effectLst/>
                          <a:latin typeface="Arial" pitchFamily="34" charset="0"/>
                          <a:cs typeface="Arial" pitchFamily="34" charset="0"/>
                        </a:rPr>
                        <a:t>CNPJ:</a:t>
                      </a:r>
                      <a:r>
                        <a:rPr kumimoji="0" lang="pt-BR" altLang="pt-BR" sz="1800" u="none" strike="noStrike" cap="none" normalizeH="0" baseline="0" dirty="0" smtClean="0">
                          <a:ln>
                            <a:noFill/>
                          </a:ln>
                          <a:effectLst/>
                          <a:latin typeface="Arial" pitchFamily="34" charset="0"/>
                          <a:cs typeface="Arial" pitchFamily="34" charset="0"/>
                        </a:rPr>
                        <a:t> 03.501.509/0001-06</a:t>
                      </a:r>
                      <a:endParaRPr kumimoji="0" lang="pt-BR" altLang="pt-BR" sz="1800" b="0" i="0" u="none" strike="noStrike" cap="none" normalizeH="0" baseline="0" dirty="0" smtClean="0">
                        <a:ln>
                          <a:noFill/>
                        </a:ln>
                        <a:solidFill>
                          <a:schemeClr val="accent6">
                            <a:lumMod val="75000"/>
                          </a:schemeClr>
                        </a:solidFill>
                        <a:effectLst/>
                        <a:latin typeface="Arial" pitchFamily="34" charset="0"/>
                        <a:cs typeface="Arial" pitchFamily="34" charset="0"/>
                      </a:endParaRPr>
                    </a:p>
                  </a:txBody>
                  <a:tcPr marL="67546" marR="6754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485252">
                <a:tc>
                  <a:txBody>
                    <a:bodyPr/>
                    <a:lstStyle>
                      <a:lvl1pPr eaLnBrk="0" hangingPunct="0">
                        <a:spcBef>
                          <a:spcPct val="20000"/>
                        </a:spcBef>
                        <a:buFont typeface="Arial" charset="0"/>
                        <a:tabLst>
                          <a:tab pos="1943100" algn="l"/>
                          <a:tab pos="2171700" algn="l"/>
                          <a:tab pos="2514600" algn="l"/>
                        </a:tabLst>
                        <a:defRPr sz="2800">
                          <a:solidFill>
                            <a:schemeClr val="tx1"/>
                          </a:solidFill>
                          <a:latin typeface="Calibri" pitchFamily="34" charset="0"/>
                        </a:defRPr>
                      </a:lvl1pPr>
                      <a:lvl2pPr marL="742950" indent="-285750" eaLnBrk="0" hangingPunct="0">
                        <a:spcBef>
                          <a:spcPct val="20000"/>
                        </a:spcBef>
                        <a:buFont typeface="Arial" charset="0"/>
                        <a:tabLst>
                          <a:tab pos="1943100" algn="l"/>
                          <a:tab pos="2171700" algn="l"/>
                          <a:tab pos="2514600" algn="l"/>
                        </a:tabLst>
                        <a:defRPr sz="2400">
                          <a:solidFill>
                            <a:schemeClr val="tx1"/>
                          </a:solidFill>
                          <a:latin typeface="Calibri" pitchFamily="34" charset="0"/>
                        </a:defRPr>
                      </a:lvl2pPr>
                      <a:lvl3pPr marL="1143000" indent="-228600" eaLnBrk="0" hangingPunct="0">
                        <a:spcBef>
                          <a:spcPct val="20000"/>
                        </a:spcBef>
                        <a:buFont typeface="Arial" charset="0"/>
                        <a:tabLst>
                          <a:tab pos="1943100" algn="l"/>
                          <a:tab pos="2171700" algn="l"/>
                          <a:tab pos="2514600" algn="l"/>
                        </a:tabLst>
                        <a:defRPr sz="2000">
                          <a:solidFill>
                            <a:schemeClr val="tx1"/>
                          </a:solidFill>
                          <a:latin typeface="Calibri" pitchFamily="34" charset="0"/>
                        </a:defRPr>
                      </a:lvl3pPr>
                      <a:lvl4pPr marL="1600200" indent="-228600" eaLnBrk="0" hangingPunct="0">
                        <a:spcBef>
                          <a:spcPct val="20000"/>
                        </a:spcBef>
                        <a:buFont typeface="Arial" charset="0"/>
                        <a:tabLst>
                          <a:tab pos="1943100" algn="l"/>
                          <a:tab pos="2171700" algn="l"/>
                          <a:tab pos="2514600" algn="l"/>
                        </a:tabLst>
                        <a:defRPr>
                          <a:solidFill>
                            <a:schemeClr val="tx1"/>
                          </a:solidFill>
                          <a:latin typeface="Calibri" pitchFamily="34" charset="0"/>
                        </a:defRPr>
                      </a:lvl4pPr>
                      <a:lvl5pPr marL="2057400" indent="-228600" eaLnBrk="0" hangingPunct="0">
                        <a:spcBef>
                          <a:spcPct val="20000"/>
                        </a:spcBef>
                        <a:buFont typeface="Arial" charset="0"/>
                        <a:tabLst>
                          <a:tab pos="1943100" algn="l"/>
                          <a:tab pos="2171700" algn="l"/>
                          <a:tab pos="251460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9pPr>
                    </a:lstStyle>
                    <a:p>
                      <a:pPr marL="0" marR="0" lvl="0" indent="0" algn="l" defTabSz="914400" rtl="0" eaLnBrk="1" fontAlgn="base" latinLnBrk="0" hangingPunct="1">
                        <a:lnSpc>
                          <a:spcPct val="150000"/>
                        </a:lnSpc>
                        <a:spcBef>
                          <a:spcPct val="0"/>
                        </a:spcBef>
                        <a:spcAft>
                          <a:spcPct val="0"/>
                        </a:spcAft>
                        <a:buClrTx/>
                        <a:buSzTx/>
                        <a:buFontTx/>
                        <a:buNone/>
                        <a:tabLst>
                          <a:tab pos="1943100" algn="l"/>
                          <a:tab pos="2171700" algn="l"/>
                          <a:tab pos="2514600" algn="l"/>
                        </a:tabLst>
                      </a:pPr>
                      <a:r>
                        <a:rPr kumimoji="0" lang="pt-BR" altLang="pt-BR" sz="1800" b="1" u="none" strike="noStrike" cap="none" normalizeH="0" baseline="0" dirty="0" smtClean="0">
                          <a:ln>
                            <a:noFill/>
                          </a:ln>
                          <a:effectLst/>
                          <a:latin typeface="Arial" pitchFamily="34" charset="0"/>
                          <a:cs typeface="Arial" pitchFamily="34" charset="0"/>
                        </a:rPr>
                        <a:t>Endereço: </a:t>
                      </a:r>
                      <a:r>
                        <a:rPr kumimoji="0" lang="pt-BR" altLang="pt-BR" sz="1800" u="none" strike="noStrike" cap="none" normalizeH="0" baseline="0" dirty="0" smtClean="0">
                          <a:ln>
                            <a:noFill/>
                          </a:ln>
                          <a:effectLst/>
                          <a:latin typeface="Arial" pitchFamily="34" charset="0"/>
                          <a:cs typeface="Arial" pitchFamily="34" charset="0"/>
                        </a:rPr>
                        <a:t>Rua Bahia, 280 – Jardim dos Estados/Centro </a:t>
                      </a:r>
                      <a:endParaRPr kumimoji="0" lang="pt-BR" altLang="pt-BR" sz="1800" b="0" i="0" u="none" strike="noStrike" cap="none" normalizeH="0" baseline="0" dirty="0" smtClean="0">
                        <a:ln>
                          <a:noFill/>
                        </a:ln>
                        <a:solidFill>
                          <a:schemeClr val="accent6">
                            <a:lumMod val="75000"/>
                          </a:schemeClr>
                        </a:solidFill>
                        <a:effectLst/>
                        <a:latin typeface="Arial" pitchFamily="34" charset="0"/>
                        <a:cs typeface="Arial" pitchFamily="34" charset="0"/>
                      </a:endParaRPr>
                    </a:p>
                  </a:txBody>
                  <a:tcPr marL="67546" marR="6754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414338">
                <a:tc>
                  <a:txBody>
                    <a:bodyPr/>
                    <a:lstStyle>
                      <a:lvl1pPr eaLnBrk="0" hangingPunct="0">
                        <a:spcBef>
                          <a:spcPct val="20000"/>
                        </a:spcBef>
                        <a:buFont typeface="Arial" charset="0"/>
                        <a:tabLst>
                          <a:tab pos="1943100" algn="l"/>
                          <a:tab pos="2171700" algn="l"/>
                          <a:tab pos="2514600" algn="l"/>
                        </a:tabLst>
                        <a:defRPr sz="2800">
                          <a:solidFill>
                            <a:schemeClr val="tx1"/>
                          </a:solidFill>
                          <a:latin typeface="Calibri" pitchFamily="34" charset="0"/>
                        </a:defRPr>
                      </a:lvl1pPr>
                      <a:lvl2pPr marL="742950" indent="-285750" eaLnBrk="0" hangingPunct="0">
                        <a:spcBef>
                          <a:spcPct val="20000"/>
                        </a:spcBef>
                        <a:buFont typeface="Arial" charset="0"/>
                        <a:tabLst>
                          <a:tab pos="1943100" algn="l"/>
                          <a:tab pos="2171700" algn="l"/>
                          <a:tab pos="2514600" algn="l"/>
                        </a:tabLst>
                        <a:defRPr sz="2400">
                          <a:solidFill>
                            <a:schemeClr val="tx1"/>
                          </a:solidFill>
                          <a:latin typeface="Calibri" pitchFamily="34" charset="0"/>
                        </a:defRPr>
                      </a:lvl2pPr>
                      <a:lvl3pPr marL="1143000" indent="-228600" eaLnBrk="0" hangingPunct="0">
                        <a:spcBef>
                          <a:spcPct val="20000"/>
                        </a:spcBef>
                        <a:buFont typeface="Arial" charset="0"/>
                        <a:tabLst>
                          <a:tab pos="1943100" algn="l"/>
                          <a:tab pos="2171700" algn="l"/>
                          <a:tab pos="2514600" algn="l"/>
                        </a:tabLst>
                        <a:defRPr sz="2000">
                          <a:solidFill>
                            <a:schemeClr val="tx1"/>
                          </a:solidFill>
                          <a:latin typeface="Calibri" pitchFamily="34" charset="0"/>
                        </a:defRPr>
                      </a:lvl3pPr>
                      <a:lvl4pPr marL="1600200" indent="-228600" eaLnBrk="0" hangingPunct="0">
                        <a:spcBef>
                          <a:spcPct val="20000"/>
                        </a:spcBef>
                        <a:buFont typeface="Arial" charset="0"/>
                        <a:tabLst>
                          <a:tab pos="1943100" algn="l"/>
                          <a:tab pos="2171700" algn="l"/>
                          <a:tab pos="2514600" algn="l"/>
                        </a:tabLst>
                        <a:defRPr>
                          <a:solidFill>
                            <a:schemeClr val="tx1"/>
                          </a:solidFill>
                          <a:latin typeface="Calibri" pitchFamily="34" charset="0"/>
                        </a:defRPr>
                      </a:lvl4pPr>
                      <a:lvl5pPr marL="2057400" indent="-228600" eaLnBrk="0" hangingPunct="0">
                        <a:spcBef>
                          <a:spcPct val="20000"/>
                        </a:spcBef>
                        <a:buFont typeface="Arial" charset="0"/>
                        <a:tabLst>
                          <a:tab pos="1943100" algn="l"/>
                          <a:tab pos="2171700" algn="l"/>
                          <a:tab pos="251460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9pPr>
                    </a:lstStyle>
                    <a:p>
                      <a:pPr marL="0" marR="0" lvl="0" indent="0" algn="l" defTabSz="914400" rtl="0" eaLnBrk="1" fontAlgn="base" latinLnBrk="0" hangingPunct="1">
                        <a:lnSpc>
                          <a:spcPct val="150000"/>
                        </a:lnSpc>
                        <a:spcBef>
                          <a:spcPct val="0"/>
                        </a:spcBef>
                        <a:spcAft>
                          <a:spcPct val="0"/>
                        </a:spcAft>
                        <a:buClrTx/>
                        <a:buSzTx/>
                        <a:buFontTx/>
                        <a:buNone/>
                        <a:tabLst>
                          <a:tab pos="1943100" algn="l"/>
                          <a:tab pos="2171700" algn="l"/>
                          <a:tab pos="2514600" algn="l"/>
                        </a:tabLst>
                      </a:pPr>
                      <a:r>
                        <a:rPr kumimoji="0" lang="pt-BR" altLang="pt-BR" sz="1800" b="1" u="none" strike="noStrike" cap="none" normalizeH="0" baseline="0" dirty="0" smtClean="0">
                          <a:ln>
                            <a:noFill/>
                          </a:ln>
                          <a:effectLst/>
                          <a:latin typeface="Arial" pitchFamily="34" charset="0"/>
                          <a:cs typeface="Arial" pitchFamily="34" charset="0"/>
                        </a:rPr>
                        <a:t>CEP: </a:t>
                      </a:r>
                      <a:r>
                        <a:rPr kumimoji="0" lang="pt-BR" altLang="pt-BR" sz="1800" u="none" strike="noStrike" cap="none" normalizeH="0" baseline="0" dirty="0" smtClean="0">
                          <a:ln>
                            <a:noFill/>
                          </a:ln>
                          <a:effectLst/>
                          <a:latin typeface="Arial" pitchFamily="34" charset="0"/>
                          <a:cs typeface="Arial" pitchFamily="34" charset="0"/>
                        </a:rPr>
                        <a:t>79.002-530	</a:t>
                      </a:r>
                      <a:r>
                        <a:rPr kumimoji="0" lang="pt-BR" altLang="pt-BR" sz="1800" b="1" u="none" strike="noStrike" cap="none" normalizeH="0" baseline="0" dirty="0" smtClean="0">
                          <a:ln>
                            <a:noFill/>
                          </a:ln>
                          <a:effectLst/>
                          <a:latin typeface="Arial" pitchFamily="34" charset="0"/>
                          <a:cs typeface="Arial" pitchFamily="34" charset="0"/>
                        </a:rPr>
                        <a:t>Telefone: </a:t>
                      </a:r>
                      <a:r>
                        <a:rPr kumimoji="0" lang="pt-BR" altLang="pt-BR" sz="1800" u="none" strike="noStrike" cap="none" normalizeH="0" baseline="0" dirty="0" smtClean="0">
                          <a:ln>
                            <a:noFill/>
                          </a:ln>
                          <a:solidFill>
                            <a:schemeClr val="tx1"/>
                          </a:solidFill>
                          <a:effectLst/>
                          <a:latin typeface="Arial" pitchFamily="34" charset="0"/>
                          <a:cs typeface="Arial" pitchFamily="34" charset="0"/>
                        </a:rPr>
                        <a:t>(67) 3314-3000</a:t>
                      </a:r>
                      <a:endParaRPr kumimoji="0" lang="pt-BR" altLang="pt-BR" sz="1800" b="0" i="0" u="none" strike="noStrike" cap="none" normalizeH="0" baseline="0" dirty="0" smtClean="0">
                        <a:ln>
                          <a:noFill/>
                        </a:ln>
                        <a:solidFill>
                          <a:schemeClr val="tx1"/>
                        </a:solidFill>
                        <a:effectLst/>
                        <a:latin typeface="Arial" pitchFamily="34" charset="0"/>
                        <a:cs typeface="Arial" pitchFamily="34" charset="0"/>
                      </a:endParaRPr>
                    </a:p>
                  </a:txBody>
                  <a:tcPr marL="67546" marR="6754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414338">
                <a:tc>
                  <a:txBody>
                    <a:bodyPr/>
                    <a:lstStyle>
                      <a:lvl1pPr eaLnBrk="0" hangingPunct="0">
                        <a:spcBef>
                          <a:spcPct val="20000"/>
                        </a:spcBef>
                        <a:buFont typeface="Arial" charset="0"/>
                        <a:tabLst>
                          <a:tab pos="1943100" algn="l"/>
                          <a:tab pos="2171700" algn="l"/>
                          <a:tab pos="2514600" algn="l"/>
                        </a:tabLst>
                        <a:defRPr sz="2800">
                          <a:solidFill>
                            <a:schemeClr val="tx1"/>
                          </a:solidFill>
                          <a:latin typeface="Calibri" pitchFamily="34" charset="0"/>
                        </a:defRPr>
                      </a:lvl1pPr>
                      <a:lvl2pPr marL="742950" indent="-285750" eaLnBrk="0" hangingPunct="0">
                        <a:spcBef>
                          <a:spcPct val="20000"/>
                        </a:spcBef>
                        <a:buFont typeface="Arial" charset="0"/>
                        <a:tabLst>
                          <a:tab pos="1943100" algn="l"/>
                          <a:tab pos="2171700" algn="l"/>
                          <a:tab pos="2514600" algn="l"/>
                        </a:tabLst>
                        <a:defRPr sz="2400">
                          <a:solidFill>
                            <a:schemeClr val="tx1"/>
                          </a:solidFill>
                          <a:latin typeface="Calibri" pitchFamily="34" charset="0"/>
                        </a:defRPr>
                      </a:lvl2pPr>
                      <a:lvl3pPr marL="1143000" indent="-228600" eaLnBrk="0" hangingPunct="0">
                        <a:spcBef>
                          <a:spcPct val="20000"/>
                        </a:spcBef>
                        <a:buFont typeface="Arial" charset="0"/>
                        <a:tabLst>
                          <a:tab pos="1943100" algn="l"/>
                          <a:tab pos="2171700" algn="l"/>
                          <a:tab pos="2514600" algn="l"/>
                        </a:tabLst>
                        <a:defRPr sz="2000">
                          <a:solidFill>
                            <a:schemeClr val="tx1"/>
                          </a:solidFill>
                          <a:latin typeface="Calibri" pitchFamily="34" charset="0"/>
                        </a:defRPr>
                      </a:lvl3pPr>
                      <a:lvl4pPr marL="1600200" indent="-228600" eaLnBrk="0" hangingPunct="0">
                        <a:spcBef>
                          <a:spcPct val="20000"/>
                        </a:spcBef>
                        <a:buFont typeface="Arial" charset="0"/>
                        <a:tabLst>
                          <a:tab pos="1943100" algn="l"/>
                          <a:tab pos="2171700" algn="l"/>
                          <a:tab pos="2514600" algn="l"/>
                        </a:tabLst>
                        <a:defRPr>
                          <a:solidFill>
                            <a:schemeClr val="tx1"/>
                          </a:solidFill>
                          <a:latin typeface="Calibri" pitchFamily="34" charset="0"/>
                        </a:defRPr>
                      </a:lvl4pPr>
                      <a:lvl5pPr marL="2057400" indent="-228600" eaLnBrk="0" hangingPunct="0">
                        <a:spcBef>
                          <a:spcPct val="20000"/>
                        </a:spcBef>
                        <a:buFont typeface="Arial" charset="0"/>
                        <a:tabLst>
                          <a:tab pos="1943100" algn="l"/>
                          <a:tab pos="2171700" algn="l"/>
                          <a:tab pos="251460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9pPr>
                    </a:lstStyle>
                    <a:p>
                      <a:pPr marL="0" marR="0" lvl="0" indent="0" algn="l" defTabSz="914400" rtl="0" eaLnBrk="1" fontAlgn="base" latinLnBrk="0" hangingPunct="1">
                        <a:lnSpc>
                          <a:spcPct val="150000"/>
                        </a:lnSpc>
                        <a:spcBef>
                          <a:spcPct val="0"/>
                        </a:spcBef>
                        <a:spcAft>
                          <a:spcPct val="0"/>
                        </a:spcAft>
                        <a:buClrTx/>
                        <a:buSzTx/>
                        <a:buFontTx/>
                        <a:buNone/>
                        <a:tabLst>
                          <a:tab pos="1943100" algn="l"/>
                          <a:tab pos="2171700" algn="l"/>
                          <a:tab pos="2514600" algn="l"/>
                        </a:tabLst>
                      </a:pPr>
                      <a:r>
                        <a:rPr kumimoji="0" lang="pt-BR" altLang="pt-BR" sz="1800" b="1" u="none" strike="noStrike" cap="none" normalizeH="0" baseline="0" dirty="0" smtClean="0">
                          <a:ln>
                            <a:noFill/>
                          </a:ln>
                          <a:effectLst/>
                          <a:latin typeface="Arial" pitchFamily="34" charset="0"/>
                          <a:cs typeface="Arial" pitchFamily="34" charset="0"/>
                        </a:rPr>
                        <a:t>E-mail: </a:t>
                      </a:r>
                      <a:r>
                        <a:rPr kumimoji="0" lang="en-US" altLang="pt-BR" sz="1800" u="sng" strike="noStrike" cap="none" normalizeH="0" baseline="0" dirty="0" smtClean="0">
                          <a:ln>
                            <a:noFill/>
                          </a:ln>
                          <a:effectLst/>
                          <a:latin typeface="Arial" pitchFamily="34" charset="0"/>
                          <a:cs typeface="Arial" pitchFamily="34" charset="0"/>
                        </a:rPr>
                        <a:t>assesoria@sesau.campogrande.ms.gov.br</a:t>
                      </a:r>
                      <a:endParaRPr kumimoji="0" lang="pt-BR" altLang="pt-BR" sz="1800" b="0" i="0" u="none" strike="noStrike" cap="none" normalizeH="0" baseline="0" dirty="0" smtClean="0">
                        <a:ln>
                          <a:noFill/>
                        </a:ln>
                        <a:solidFill>
                          <a:schemeClr val="accent6">
                            <a:lumMod val="75000"/>
                          </a:schemeClr>
                        </a:solidFill>
                        <a:effectLst/>
                        <a:latin typeface="Arial" pitchFamily="34" charset="0"/>
                        <a:cs typeface="Arial" pitchFamily="34" charset="0"/>
                      </a:endParaRPr>
                    </a:p>
                  </a:txBody>
                  <a:tcPr marL="67546" marR="6754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414338">
                <a:tc>
                  <a:txBody>
                    <a:bodyPr/>
                    <a:lstStyle>
                      <a:lvl1pPr eaLnBrk="0" hangingPunct="0">
                        <a:spcBef>
                          <a:spcPct val="20000"/>
                        </a:spcBef>
                        <a:buFont typeface="Arial" charset="0"/>
                        <a:tabLst>
                          <a:tab pos="1943100" algn="l"/>
                          <a:tab pos="2171700" algn="l"/>
                          <a:tab pos="2514600" algn="l"/>
                        </a:tabLst>
                        <a:defRPr sz="2800">
                          <a:solidFill>
                            <a:schemeClr val="tx1"/>
                          </a:solidFill>
                          <a:latin typeface="Calibri" pitchFamily="34" charset="0"/>
                        </a:defRPr>
                      </a:lvl1pPr>
                      <a:lvl2pPr marL="742950" indent="-285750" eaLnBrk="0" hangingPunct="0">
                        <a:spcBef>
                          <a:spcPct val="20000"/>
                        </a:spcBef>
                        <a:buFont typeface="Arial" charset="0"/>
                        <a:tabLst>
                          <a:tab pos="1943100" algn="l"/>
                          <a:tab pos="2171700" algn="l"/>
                          <a:tab pos="2514600" algn="l"/>
                        </a:tabLst>
                        <a:defRPr sz="2400">
                          <a:solidFill>
                            <a:schemeClr val="tx1"/>
                          </a:solidFill>
                          <a:latin typeface="Calibri" pitchFamily="34" charset="0"/>
                        </a:defRPr>
                      </a:lvl2pPr>
                      <a:lvl3pPr marL="1143000" indent="-228600" eaLnBrk="0" hangingPunct="0">
                        <a:spcBef>
                          <a:spcPct val="20000"/>
                        </a:spcBef>
                        <a:buFont typeface="Arial" charset="0"/>
                        <a:tabLst>
                          <a:tab pos="1943100" algn="l"/>
                          <a:tab pos="2171700" algn="l"/>
                          <a:tab pos="2514600" algn="l"/>
                        </a:tabLst>
                        <a:defRPr sz="2000">
                          <a:solidFill>
                            <a:schemeClr val="tx1"/>
                          </a:solidFill>
                          <a:latin typeface="Calibri" pitchFamily="34" charset="0"/>
                        </a:defRPr>
                      </a:lvl3pPr>
                      <a:lvl4pPr marL="1600200" indent="-228600" eaLnBrk="0" hangingPunct="0">
                        <a:spcBef>
                          <a:spcPct val="20000"/>
                        </a:spcBef>
                        <a:buFont typeface="Arial" charset="0"/>
                        <a:tabLst>
                          <a:tab pos="1943100" algn="l"/>
                          <a:tab pos="2171700" algn="l"/>
                          <a:tab pos="2514600" algn="l"/>
                        </a:tabLst>
                        <a:defRPr>
                          <a:solidFill>
                            <a:schemeClr val="tx1"/>
                          </a:solidFill>
                          <a:latin typeface="Calibri" pitchFamily="34" charset="0"/>
                        </a:defRPr>
                      </a:lvl4pPr>
                      <a:lvl5pPr marL="2057400" indent="-228600" eaLnBrk="0" hangingPunct="0">
                        <a:spcBef>
                          <a:spcPct val="20000"/>
                        </a:spcBef>
                        <a:buFont typeface="Arial" charset="0"/>
                        <a:tabLst>
                          <a:tab pos="1943100" algn="l"/>
                          <a:tab pos="2171700" algn="l"/>
                          <a:tab pos="251460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9pPr>
                    </a:lstStyle>
                    <a:p>
                      <a:pPr marL="0" marR="0" lvl="0" indent="0" algn="l" defTabSz="914400" rtl="0" eaLnBrk="1" fontAlgn="base" latinLnBrk="0" hangingPunct="1">
                        <a:lnSpc>
                          <a:spcPct val="150000"/>
                        </a:lnSpc>
                        <a:spcBef>
                          <a:spcPct val="0"/>
                        </a:spcBef>
                        <a:spcAft>
                          <a:spcPct val="0"/>
                        </a:spcAft>
                        <a:buClrTx/>
                        <a:buSzTx/>
                        <a:buFontTx/>
                        <a:buNone/>
                        <a:tabLst>
                          <a:tab pos="1943100" algn="l"/>
                          <a:tab pos="2171700" algn="l"/>
                          <a:tab pos="2514600" algn="l"/>
                        </a:tabLst>
                      </a:pPr>
                      <a:r>
                        <a:rPr kumimoji="0" lang="pt-BR" altLang="pt-BR" sz="1800" b="1" u="none" strike="noStrike" cap="none" normalizeH="0" baseline="0" dirty="0" smtClean="0">
                          <a:ln>
                            <a:noFill/>
                          </a:ln>
                          <a:effectLst/>
                          <a:latin typeface="Arial" pitchFamily="34" charset="0"/>
                          <a:cs typeface="Arial" pitchFamily="34" charset="0"/>
                        </a:rPr>
                        <a:t>Site da Secretaria: </a:t>
                      </a:r>
                      <a:r>
                        <a:rPr kumimoji="0" lang="pt-BR" altLang="pt-BR" sz="1800" u="sng" strike="noStrike" cap="none" normalizeH="0" baseline="0" dirty="0" smtClean="0">
                          <a:ln>
                            <a:noFill/>
                          </a:ln>
                          <a:effectLst/>
                          <a:latin typeface="Arial" pitchFamily="34" charset="0"/>
                          <a:cs typeface="Arial" pitchFamily="34" charset="0"/>
                        </a:rPr>
                        <a:t>http://www.campogrande.ms.gov.br/sesau/</a:t>
                      </a:r>
                      <a:endParaRPr kumimoji="0" lang="pt-BR" altLang="pt-BR" sz="1800" b="0" i="0" u="none" strike="noStrike" cap="none" normalizeH="0" baseline="0" dirty="0" smtClean="0">
                        <a:ln>
                          <a:noFill/>
                        </a:ln>
                        <a:solidFill>
                          <a:schemeClr val="accent6">
                            <a:lumMod val="75000"/>
                          </a:schemeClr>
                        </a:solidFill>
                        <a:effectLst/>
                        <a:latin typeface="Arial" pitchFamily="34" charset="0"/>
                        <a:cs typeface="Arial" pitchFamily="34" charset="0"/>
                      </a:endParaRPr>
                    </a:p>
                  </a:txBody>
                  <a:tcPr marL="67546" marR="6754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bl>
          </a:graphicData>
        </a:graphic>
      </p:graphicFrame>
      <p:sp>
        <p:nvSpPr>
          <p:cNvPr id="10" name="CaixaDeTexto 9"/>
          <p:cNvSpPr txBox="1">
            <a:spLocks noChangeArrowheads="1"/>
          </p:cNvSpPr>
          <p:nvPr/>
        </p:nvSpPr>
        <p:spPr bwMode="auto">
          <a:xfrm>
            <a:off x="3203575" y="445756"/>
            <a:ext cx="5688905"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p:cNvSpPr/>
          <p:nvPr/>
        </p:nvSpPr>
        <p:spPr>
          <a:xfrm>
            <a:off x="0" y="404813"/>
            <a:ext cx="9144000" cy="6453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sp>
        <p:nvSpPr>
          <p:cNvPr id="7" name="Retângulo com Único Canto Aparado e Arredondado 6"/>
          <p:cNvSpPr/>
          <p:nvPr/>
        </p:nvSpPr>
        <p:spPr>
          <a:xfrm>
            <a:off x="0" y="0"/>
            <a:ext cx="3214678" cy="692150"/>
          </a:xfrm>
          <a:prstGeom prst="snip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pt-BR" dirty="0"/>
          </a:p>
        </p:txBody>
      </p:sp>
      <p:pic>
        <p:nvPicPr>
          <p:cNvPr id="18437" name="Picture 3"/>
          <p:cNvPicPr>
            <a:picLocks noChangeAspect="1" noChangeArrowheads="1"/>
          </p:cNvPicPr>
          <p:nvPr/>
        </p:nvPicPr>
        <p:blipFill>
          <a:blip r:embed="rId2" cstate="print">
            <a:lum bright="2000" contrast="-4000"/>
          </a:blip>
          <a:srcRect/>
          <a:stretch>
            <a:fillRect/>
          </a:stretch>
        </p:blipFill>
        <p:spPr bwMode="auto">
          <a:xfrm>
            <a:off x="250825" y="346075"/>
            <a:ext cx="2624138" cy="620712"/>
          </a:xfrm>
          <a:prstGeom prst="rect">
            <a:avLst/>
          </a:prstGeom>
          <a:noFill/>
          <a:ln w="9525">
            <a:noFill/>
            <a:miter lim="800000"/>
            <a:headEnd/>
            <a:tailEnd/>
          </a:ln>
        </p:spPr>
      </p:pic>
      <p:sp>
        <p:nvSpPr>
          <p:cNvPr id="18438" name="CaixaDeTexto 10"/>
          <p:cNvSpPr txBox="1">
            <a:spLocks noChangeArrowheads="1"/>
          </p:cNvSpPr>
          <p:nvPr/>
        </p:nvSpPr>
        <p:spPr bwMode="auto">
          <a:xfrm>
            <a:off x="468313" y="1773238"/>
            <a:ext cx="8135937" cy="587375"/>
          </a:xfrm>
          <a:prstGeom prst="rect">
            <a:avLst/>
          </a:prstGeom>
          <a:noFill/>
          <a:ln w="9525">
            <a:noFill/>
            <a:miter lim="800000"/>
            <a:headEnd/>
            <a:tailEnd/>
          </a:ln>
        </p:spPr>
        <p:txBody>
          <a:bodyPr>
            <a:spAutoFit/>
          </a:bodyPr>
          <a:lstStyle/>
          <a:p>
            <a:pPr indent="809625" algn="just" eaLnBrk="1" hangingPunct="1">
              <a:lnSpc>
                <a:spcPct val="150000"/>
              </a:lnSpc>
            </a:pPr>
            <a:r>
              <a:rPr lang="pt-BR" altLang="pt-BR" sz="2400" dirty="0"/>
              <a:t>	</a:t>
            </a:r>
            <a:endParaRPr lang="pt-BR" altLang="pt-BR" sz="2400" dirty="0">
              <a:latin typeface="Calibri" pitchFamily="34" charset="0"/>
            </a:endParaRPr>
          </a:p>
        </p:txBody>
      </p:sp>
      <p:graphicFrame>
        <p:nvGraphicFramePr>
          <p:cNvPr id="10" name="Tabela 9"/>
          <p:cNvGraphicFramePr>
            <a:graphicFrameLocks noGrp="1"/>
          </p:cNvGraphicFramePr>
          <p:nvPr>
            <p:extLst>
              <p:ext uri="{D42A27DB-BD31-4B8C-83A1-F6EECF244321}">
                <p14:modId xmlns:p14="http://schemas.microsoft.com/office/powerpoint/2010/main" val="3625379523"/>
              </p:ext>
            </p:extLst>
          </p:nvPr>
        </p:nvGraphicFramePr>
        <p:xfrm>
          <a:off x="647700" y="1676400"/>
          <a:ext cx="7848600" cy="1368426"/>
        </p:xfrm>
        <a:graphic>
          <a:graphicData uri="http://schemas.openxmlformats.org/drawingml/2006/table">
            <a:tbl>
              <a:tblPr>
                <a:tableStyleId>{775DCB02-9BB8-47FD-8907-85C794F793BA}</a:tableStyleId>
              </a:tblPr>
              <a:tblGrid>
                <a:gridCol w="7848600"/>
              </a:tblGrid>
              <a:tr h="684213">
                <a:tc>
                  <a:txBody>
                    <a:bodyPr/>
                    <a:lstStyle>
                      <a:lvl1pPr eaLnBrk="0" hangingPunct="0">
                        <a:spcBef>
                          <a:spcPct val="20000"/>
                        </a:spcBef>
                        <a:buFont typeface="Arial" charset="0"/>
                        <a:tabLst>
                          <a:tab pos="1943100" algn="l"/>
                          <a:tab pos="2171700" algn="l"/>
                          <a:tab pos="2514600" algn="l"/>
                        </a:tabLst>
                        <a:defRPr sz="2800">
                          <a:solidFill>
                            <a:schemeClr val="tx1"/>
                          </a:solidFill>
                          <a:latin typeface="Calibri" pitchFamily="34" charset="0"/>
                        </a:defRPr>
                      </a:lvl1pPr>
                      <a:lvl2pPr marL="742950" indent="-285750" eaLnBrk="0" hangingPunct="0">
                        <a:spcBef>
                          <a:spcPct val="20000"/>
                        </a:spcBef>
                        <a:buFont typeface="Arial" charset="0"/>
                        <a:tabLst>
                          <a:tab pos="1943100" algn="l"/>
                          <a:tab pos="2171700" algn="l"/>
                          <a:tab pos="2514600" algn="l"/>
                        </a:tabLst>
                        <a:defRPr sz="2400">
                          <a:solidFill>
                            <a:schemeClr val="tx1"/>
                          </a:solidFill>
                          <a:latin typeface="Calibri" pitchFamily="34" charset="0"/>
                        </a:defRPr>
                      </a:lvl2pPr>
                      <a:lvl3pPr marL="1143000" indent="-228600" eaLnBrk="0" hangingPunct="0">
                        <a:spcBef>
                          <a:spcPct val="20000"/>
                        </a:spcBef>
                        <a:buFont typeface="Arial" charset="0"/>
                        <a:tabLst>
                          <a:tab pos="1943100" algn="l"/>
                          <a:tab pos="2171700" algn="l"/>
                          <a:tab pos="2514600" algn="l"/>
                        </a:tabLst>
                        <a:defRPr sz="2000">
                          <a:solidFill>
                            <a:schemeClr val="tx1"/>
                          </a:solidFill>
                          <a:latin typeface="Calibri" pitchFamily="34" charset="0"/>
                        </a:defRPr>
                      </a:lvl3pPr>
                      <a:lvl4pPr marL="1600200" indent="-228600" eaLnBrk="0" hangingPunct="0">
                        <a:spcBef>
                          <a:spcPct val="20000"/>
                        </a:spcBef>
                        <a:buFont typeface="Arial" charset="0"/>
                        <a:tabLst>
                          <a:tab pos="1943100" algn="l"/>
                          <a:tab pos="2171700" algn="l"/>
                          <a:tab pos="2514600" algn="l"/>
                        </a:tabLst>
                        <a:defRPr>
                          <a:solidFill>
                            <a:schemeClr val="tx1"/>
                          </a:solidFill>
                          <a:latin typeface="Calibri" pitchFamily="34" charset="0"/>
                        </a:defRPr>
                      </a:lvl4pPr>
                      <a:lvl5pPr marL="2057400" indent="-228600" eaLnBrk="0" hangingPunct="0">
                        <a:spcBef>
                          <a:spcPct val="20000"/>
                        </a:spcBef>
                        <a:buFont typeface="Arial" charset="0"/>
                        <a:tabLst>
                          <a:tab pos="1943100" algn="l"/>
                          <a:tab pos="2171700" algn="l"/>
                          <a:tab pos="251460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tab pos="1943100" algn="l"/>
                          <a:tab pos="2171700" algn="l"/>
                          <a:tab pos="2514600" algn="l"/>
                        </a:tabLst>
                      </a:pPr>
                      <a:r>
                        <a:rPr kumimoji="0" lang="pt-BR" altLang="pt-BR" sz="1800" b="1" u="none" strike="noStrike" cap="none" normalizeH="0" baseline="0" dirty="0" smtClean="0">
                          <a:ln>
                            <a:noFill/>
                          </a:ln>
                          <a:effectLst/>
                          <a:latin typeface="Arial" panose="020B0604020202020204" pitchFamily="34" charset="0"/>
                          <a:cs typeface="Arial" panose="020B0604020202020204" pitchFamily="34" charset="0"/>
                        </a:rPr>
                        <a:t>Secretário de Saúde que elaborou o Relatório</a:t>
                      </a:r>
                      <a:endParaRPr kumimoji="0" lang="pt-BR" altLang="pt-BR"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684213">
                <a:tc>
                  <a:txBody>
                    <a:bodyPr/>
                    <a:lstStyle>
                      <a:lvl1pPr eaLnBrk="0" hangingPunct="0">
                        <a:spcBef>
                          <a:spcPct val="20000"/>
                        </a:spcBef>
                        <a:buFont typeface="Arial" charset="0"/>
                        <a:tabLst>
                          <a:tab pos="1943100" algn="l"/>
                          <a:tab pos="2171700" algn="l"/>
                          <a:tab pos="2514600" algn="l"/>
                        </a:tabLst>
                        <a:defRPr sz="2800">
                          <a:solidFill>
                            <a:schemeClr val="tx1"/>
                          </a:solidFill>
                          <a:latin typeface="Calibri" pitchFamily="34" charset="0"/>
                        </a:defRPr>
                      </a:lvl1pPr>
                      <a:lvl2pPr marL="742950" indent="-285750" eaLnBrk="0" hangingPunct="0">
                        <a:spcBef>
                          <a:spcPct val="20000"/>
                        </a:spcBef>
                        <a:buFont typeface="Arial" charset="0"/>
                        <a:tabLst>
                          <a:tab pos="1943100" algn="l"/>
                          <a:tab pos="2171700" algn="l"/>
                          <a:tab pos="2514600" algn="l"/>
                        </a:tabLst>
                        <a:defRPr sz="2400">
                          <a:solidFill>
                            <a:schemeClr val="tx1"/>
                          </a:solidFill>
                          <a:latin typeface="Calibri" pitchFamily="34" charset="0"/>
                        </a:defRPr>
                      </a:lvl2pPr>
                      <a:lvl3pPr marL="1143000" indent="-228600" eaLnBrk="0" hangingPunct="0">
                        <a:spcBef>
                          <a:spcPct val="20000"/>
                        </a:spcBef>
                        <a:buFont typeface="Arial" charset="0"/>
                        <a:tabLst>
                          <a:tab pos="1943100" algn="l"/>
                          <a:tab pos="2171700" algn="l"/>
                          <a:tab pos="2514600" algn="l"/>
                        </a:tabLst>
                        <a:defRPr sz="2000">
                          <a:solidFill>
                            <a:schemeClr val="tx1"/>
                          </a:solidFill>
                          <a:latin typeface="Calibri" pitchFamily="34" charset="0"/>
                        </a:defRPr>
                      </a:lvl3pPr>
                      <a:lvl4pPr marL="1600200" indent="-228600" eaLnBrk="0" hangingPunct="0">
                        <a:spcBef>
                          <a:spcPct val="20000"/>
                        </a:spcBef>
                        <a:buFont typeface="Arial" charset="0"/>
                        <a:tabLst>
                          <a:tab pos="1943100" algn="l"/>
                          <a:tab pos="2171700" algn="l"/>
                          <a:tab pos="2514600" algn="l"/>
                        </a:tabLst>
                        <a:defRPr>
                          <a:solidFill>
                            <a:schemeClr val="tx1"/>
                          </a:solidFill>
                          <a:latin typeface="Calibri" pitchFamily="34" charset="0"/>
                        </a:defRPr>
                      </a:lvl4pPr>
                      <a:lvl5pPr marL="2057400" indent="-228600" eaLnBrk="0" hangingPunct="0">
                        <a:spcBef>
                          <a:spcPct val="20000"/>
                        </a:spcBef>
                        <a:buFont typeface="Arial" charset="0"/>
                        <a:tabLst>
                          <a:tab pos="1943100" algn="l"/>
                          <a:tab pos="2171700" algn="l"/>
                          <a:tab pos="2514600" algn="l"/>
                        </a:tabLst>
                        <a:defRPr>
                          <a:solidFill>
                            <a:schemeClr val="tx1"/>
                          </a:solidFill>
                          <a:latin typeface="Calibri" pitchFamily="34" charset="0"/>
                        </a:defRPr>
                      </a:lvl5pPr>
                      <a:lvl6pPr marL="25146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6pPr>
                      <a:lvl7pPr marL="29718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7pPr>
                      <a:lvl8pPr marL="34290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8pPr>
                      <a:lvl9pPr marL="3886200" indent="-228600" eaLnBrk="0" fontAlgn="base" hangingPunct="0">
                        <a:spcBef>
                          <a:spcPct val="20000"/>
                        </a:spcBef>
                        <a:spcAft>
                          <a:spcPct val="0"/>
                        </a:spcAft>
                        <a:buFont typeface="Arial" charset="0"/>
                        <a:tabLst>
                          <a:tab pos="1943100" algn="l"/>
                          <a:tab pos="2171700" algn="l"/>
                          <a:tab pos="2514600" algn="l"/>
                        </a:tabLst>
                        <a:defRPr>
                          <a:solidFill>
                            <a:schemeClr val="tx1"/>
                          </a:solidFill>
                          <a:latin typeface="Calibri" pitchFamily="34" charset="0"/>
                        </a:defRPr>
                      </a:lvl9pPr>
                    </a:lstStyle>
                    <a:p>
                      <a:pPr marL="0" marR="0" lvl="0" indent="0" algn="l" defTabSz="914400" rtl="0" eaLnBrk="1" fontAlgn="base" latinLnBrk="0" hangingPunct="1">
                        <a:lnSpc>
                          <a:spcPct val="150000"/>
                        </a:lnSpc>
                        <a:spcBef>
                          <a:spcPct val="0"/>
                        </a:spcBef>
                        <a:spcAft>
                          <a:spcPct val="0"/>
                        </a:spcAft>
                        <a:buClrTx/>
                        <a:buSzTx/>
                        <a:buFontTx/>
                        <a:buNone/>
                        <a:tabLst>
                          <a:tab pos="1943100" algn="l"/>
                          <a:tab pos="2171700" algn="l"/>
                          <a:tab pos="2514600" algn="l"/>
                        </a:tabLst>
                      </a:pPr>
                      <a:r>
                        <a:rPr kumimoji="0" lang="pt-BR" altLang="pt-BR" sz="1800" b="1" u="none" strike="noStrike" cap="none" normalizeH="0" baseline="0" dirty="0" smtClean="0">
                          <a:ln>
                            <a:noFill/>
                          </a:ln>
                          <a:effectLst/>
                          <a:latin typeface="Arial" panose="020B0604020202020204" pitchFamily="34" charset="0"/>
                          <a:cs typeface="Arial" panose="020B0604020202020204" pitchFamily="34" charset="0"/>
                        </a:rPr>
                        <a:t>Nome: </a:t>
                      </a:r>
                      <a:r>
                        <a:rPr kumimoji="0" lang="pt-BR" altLang="pt-BR" sz="1800" b="0" u="none" strike="noStrike" cap="none" normalizeH="0" baseline="0" dirty="0" smtClean="0">
                          <a:ln>
                            <a:noFill/>
                          </a:ln>
                          <a:effectLst/>
                          <a:latin typeface="Arial" panose="020B0604020202020204" pitchFamily="34" charset="0"/>
                          <a:cs typeface="Arial" panose="020B0604020202020204" pitchFamily="34" charset="0"/>
                        </a:rPr>
                        <a:t>José Mauro Pinto de Castro Filho </a:t>
                      </a:r>
                      <a:r>
                        <a:rPr kumimoji="0" lang="pt-BR" altLang="pt-BR" sz="1800" u="none" strike="noStrike" cap="none" normalizeH="0" baseline="0" dirty="0" smtClean="0">
                          <a:ln>
                            <a:noFill/>
                          </a:ln>
                          <a:effectLst/>
                          <a:latin typeface="Arial" panose="020B0604020202020204" pitchFamily="34" charset="0"/>
                          <a:cs typeface="Arial" panose="020B0604020202020204" pitchFamily="34" charset="0"/>
                        </a:rPr>
                        <a:t>	</a:t>
                      </a:r>
                      <a:r>
                        <a:rPr kumimoji="0" lang="pt-BR" altLang="pt-BR" sz="1800" b="1"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Data da Posse: </a:t>
                      </a:r>
                      <a:r>
                        <a:rPr kumimoji="0" lang="pt-BR" altLang="pt-BR" sz="1800" b="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29/03/2019</a:t>
                      </a:r>
                      <a:endParaRPr kumimoji="0" lang="pt-BR" altLang="pt-B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bl>
          </a:graphicData>
        </a:graphic>
      </p:graphicFrame>
      <p:graphicFrame>
        <p:nvGraphicFramePr>
          <p:cNvPr id="14" name="Tabela 13"/>
          <p:cNvGraphicFramePr>
            <a:graphicFrameLocks noGrp="1"/>
          </p:cNvGraphicFramePr>
          <p:nvPr>
            <p:extLst>
              <p:ext uri="{D42A27DB-BD31-4B8C-83A1-F6EECF244321}">
                <p14:modId xmlns:p14="http://schemas.microsoft.com/office/powerpoint/2010/main" val="2507704462"/>
              </p:ext>
            </p:extLst>
          </p:nvPr>
        </p:nvGraphicFramePr>
        <p:xfrm>
          <a:off x="647700" y="3356992"/>
          <a:ext cx="7848600" cy="2833688"/>
        </p:xfrm>
        <a:graphic>
          <a:graphicData uri="http://schemas.openxmlformats.org/drawingml/2006/table">
            <a:tbl>
              <a:tblPr>
                <a:tableStyleId>{775DCB02-9BB8-47FD-8907-85C794F793BA}</a:tableStyleId>
              </a:tblPr>
              <a:tblGrid>
                <a:gridCol w="7848600"/>
              </a:tblGrid>
              <a:tr h="593884">
                <a:tc>
                  <a:txBody>
                    <a:bodyPr/>
                    <a:lstStyle/>
                    <a:p>
                      <a:pPr algn="ctr">
                        <a:lnSpc>
                          <a:spcPct val="150000"/>
                        </a:lnSpc>
                        <a:spcAft>
                          <a:spcPts val="0"/>
                        </a:spcAft>
                      </a:pPr>
                      <a:r>
                        <a:rPr lang="pt-BR" sz="1800" dirty="0">
                          <a:latin typeface="Arial" panose="020B0604020202020204" pitchFamily="34" charset="0"/>
                          <a:cs typeface="Arial" panose="020B0604020202020204" pitchFamily="34" charset="0"/>
                        </a:rPr>
                        <a:t> </a:t>
                      </a:r>
                      <a:r>
                        <a:rPr lang="pt-BR" sz="1800" b="1" dirty="0">
                          <a:latin typeface="Arial" panose="020B0604020202020204" pitchFamily="34" charset="0"/>
                          <a:cs typeface="Arial" panose="020B0604020202020204" pitchFamily="34" charset="0"/>
                        </a:rPr>
                        <a:t>Plano de Saúde</a:t>
                      </a:r>
                      <a:endParaRPr lang="pt-BR" sz="1800" b="1" dirty="0">
                        <a:latin typeface="Arial" panose="020B0604020202020204" pitchFamily="34" charset="0"/>
                        <a:ea typeface="Times New Roman"/>
                        <a:cs typeface="Arial" panose="020B0604020202020204" pitchFamily="34" charset="0"/>
                      </a:endParaRPr>
                    </a:p>
                  </a:txBody>
                  <a:tcPr marL="68578" marR="685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822960">
                <a:tc>
                  <a:txBody>
                    <a:bodyPr/>
                    <a:lstStyle/>
                    <a:p>
                      <a:pPr>
                        <a:lnSpc>
                          <a:spcPct val="150000"/>
                        </a:lnSpc>
                        <a:spcAft>
                          <a:spcPts val="0"/>
                        </a:spcAft>
                      </a:pPr>
                      <a:r>
                        <a:rPr lang="pt-BR" sz="1800" b="1" dirty="0">
                          <a:solidFill>
                            <a:schemeClr val="tx1"/>
                          </a:solidFill>
                          <a:latin typeface="Arial" panose="020B0604020202020204" pitchFamily="34" charset="0"/>
                          <a:cs typeface="Arial" panose="020B0604020202020204" pitchFamily="34" charset="0"/>
                        </a:rPr>
                        <a:t>O Município tem plano de Saúde?</a:t>
                      </a:r>
                      <a:r>
                        <a:rPr lang="pt-BR" sz="1800" dirty="0">
                          <a:solidFill>
                            <a:schemeClr val="tx1"/>
                          </a:solidFill>
                          <a:latin typeface="Arial" panose="020B0604020202020204" pitchFamily="34" charset="0"/>
                          <a:cs typeface="Arial" panose="020B0604020202020204" pitchFamily="34" charset="0"/>
                        </a:rPr>
                        <a:t> </a:t>
                      </a:r>
                      <a:r>
                        <a:rPr lang="pt-BR" sz="1800" b="0" dirty="0">
                          <a:latin typeface="Arial" panose="020B0604020202020204" pitchFamily="34" charset="0"/>
                          <a:cs typeface="Arial" panose="020B0604020202020204" pitchFamily="34" charset="0"/>
                        </a:rPr>
                        <a:t>Sim</a:t>
                      </a:r>
                      <a:r>
                        <a:rPr lang="pt-BR" sz="1800" b="1" dirty="0">
                          <a:latin typeface="Arial" panose="020B0604020202020204" pitchFamily="34" charset="0"/>
                          <a:cs typeface="Arial" panose="020B0604020202020204" pitchFamily="34" charset="0"/>
                        </a:rPr>
                        <a:t>  </a:t>
                      </a:r>
                      <a:r>
                        <a:rPr lang="pt-BR" sz="1800" dirty="0">
                          <a:latin typeface="Arial" panose="020B0604020202020204" pitchFamily="34" charset="0"/>
                          <a:cs typeface="Arial" panose="020B0604020202020204" pitchFamily="34" charset="0"/>
                        </a:rPr>
                        <a:t>          </a:t>
                      </a:r>
                      <a:endParaRPr lang="pt-BR" sz="1800" dirty="0" smtClean="0">
                        <a:latin typeface="Arial" panose="020B0604020202020204" pitchFamily="34" charset="0"/>
                        <a:cs typeface="Arial" panose="020B0604020202020204" pitchFamily="34" charset="0"/>
                      </a:endParaRPr>
                    </a:p>
                    <a:p>
                      <a:pPr>
                        <a:lnSpc>
                          <a:spcPct val="150000"/>
                        </a:lnSpc>
                        <a:spcAft>
                          <a:spcPts val="0"/>
                        </a:spcAft>
                      </a:pPr>
                      <a:r>
                        <a:rPr lang="pt-BR" sz="1800" b="1" dirty="0" smtClean="0">
                          <a:latin typeface="Arial" panose="020B0604020202020204" pitchFamily="34" charset="0"/>
                          <a:cs typeface="Arial" panose="020B0604020202020204" pitchFamily="34" charset="0"/>
                        </a:rPr>
                        <a:t>Período </a:t>
                      </a:r>
                      <a:r>
                        <a:rPr lang="pt-BR" sz="1800" b="1" dirty="0">
                          <a:latin typeface="Arial" panose="020B0604020202020204" pitchFamily="34" charset="0"/>
                          <a:cs typeface="Arial" panose="020B0604020202020204" pitchFamily="34" charset="0"/>
                        </a:rPr>
                        <a:t>a que se refere o Plano:</a:t>
                      </a:r>
                      <a:r>
                        <a:rPr lang="pt-BR" sz="1800" dirty="0">
                          <a:latin typeface="Arial" panose="020B0604020202020204" pitchFamily="34" charset="0"/>
                          <a:cs typeface="Arial" panose="020B0604020202020204" pitchFamily="34" charset="0"/>
                        </a:rPr>
                        <a:t>  </a:t>
                      </a:r>
                      <a:r>
                        <a:rPr lang="pt-BR" sz="1800" b="0" dirty="0" smtClean="0">
                          <a:solidFill>
                            <a:schemeClr val="tx1"/>
                          </a:solidFill>
                          <a:latin typeface="Arial" panose="020B0604020202020204" pitchFamily="34" charset="0"/>
                          <a:cs typeface="Arial" panose="020B0604020202020204" pitchFamily="34" charset="0"/>
                        </a:rPr>
                        <a:t>2018-2021</a:t>
                      </a:r>
                      <a:endParaRPr lang="pt-BR" sz="1800" b="0" dirty="0">
                        <a:solidFill>
                          <a:schemeClr val="tx1"/>
                        </a:solidFill>
                        <a:latin typeface="Arial" panose="020B0604020202020204" pitchFamily="34" charset="0"/>
                        <a:ea typeface="Times New Roman"/>
                        <a:cs typeface="Arial" panose="020B0604020202020204" pitchFamily="34" charset="0"/>
                      </a:endParaRPr>
                    </a:p>
                  </a:txBody>
                  <a:tcPr marL="68578" marR="685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822960">
                <a:tc>
                  <a:txBody>
                    <a:bodyPr/>
                    <a:lstStyle/>
                    <a:p>
                      <a:pPr>
                        <a:lnSpc>
                          <a:spcPct val="150000"/>
                        </a:lnSpc>
                        <a:spcAft>
                          <a:spcPts val="0"/>
                        </a:spcAft>
                      </a:pPr>
                      <a:r>
                        <a:rPr lang="pt-BR" sz="1800" b="1" dirty="0">
                          <a:latin typeface="Arial" panose="020B0604020202020204" pitchFamily="34" charset="0"/>
                          <a:cs typeface="Arial" panose="020B0604020202020204" pitchFamily="34" charset="0"/>
                        </a:rPr>
                        <a:t>Status</a:t>
                      </a:r>
                      <a:r>
                        <a:rPr lang="pt-BR" sz="1800" b="1" dirty="0">
                          <a:solidFill>
                            <a:schemeClr val="tx1"/>
                          </a:solidFill>
                          <a:latin typeface="Arial" panose="020B0604020202020204" pitchFamily="34" charset="0"/>
                          <a:cs typeface="Arial" panose="020B0604020202020204" pitchFamily="34" charset="0"/>
                        </a:rPr>
                        <a:t>: </a:t>
                      </a:r>
                      <a:r>
                        <a:rPr lang="pt-BR" sz="1800" b="0" dirty="0">
                          <a:solidFill>
                            <a:schemeClr val="tx1"/>
                          </a:solidFill>
                          <a:latin typeface="Arial" panose="020B0604020202020204" pitchFamily="34" charset="0"/>
                          <a:cs typeface="Arial" panose="020B0604020202020204" pitchFamily="34" charset="0"/>
                        </a:rPr>
                        <a:t>Aprovado no </a:t>
                      </a:r>
                      <a:r>
                        <a:rPr lang="pt-BR" sz="1800" b="0" dirty="0" smtClean="0">
                          <a:solidFill>
                            <a:schemeClr val="tx1"/>
                          </a:solidFill>
                          <a:latin typeface="Arial" panose="020B0604020202020204" pitchFamily="34" charset="0"/>
                          <a:cs typeface="Arial" panose="020B0604020202020204" pitchFamily="34" charset="0"/>
                        </a:rPr>
                        <a:t>CMS,  </a:t>
                      </a:r>
                      <a:r>
                        <a:rPr lang="pt-BR" sz="1800" b="0" dirty="0">
                          <a:solidFill>
                            <a:schemeClr val="tx1"/>
                          </a:solidFill>
                          <a:latin typeface="Arial" panose="020B0604020202020204" pitchFamily="34" charset="0"/>
                          <a:cs typeface="Arial" panose="020B0604020202020204" pitchFamily="34" charset="0"/>
                        </a:rPr>
                        <a:t>Deliberação </a:t>
                      </a:r>
                      <a:r>
                        <a:rPr lang="pt-BR" sz="1800" b="0" dirty="0" smtClean="0">
                          <a:solidFill>
                            <a:schemeClr val="tx1"/>
                          </a:solidFill>
                          <a:latin typeface="Arial" panose="020B0604020202020204" pitchFamily="34" charset="0"/>
                          <a:cs typeface="Arial" panose="020B0604020202020204" pitchFamily="34" charset="0"/>
                        </a:rPr>
                        <a:t>nº 607 de 20/12/2017 </a:t>
                      </a:r>
                      <a:r>
                        <a:rPr lang="pt-BR" sz="1800" b="0" baseline="0" dirty="0" smtClean="0">
                          <a:solidFill>
                            <a:schemeClr val="tx1"/>
                          </a:solidFill>
                          <a:latin typeface="Arial" panose="020B0604020202020204" pitchFamily="34" charset="0"/>
                          <a:cs typeface="Arial" panose="020B0604020202020204" pitchFamily="34" charset="0"/>
                        </a:rPr>
                        <a:t> publicada no </a:t>
                      </a:r>
                      <a:r>
                        <a:rPr lang="pt-BR" sz="1800" b="0" dirty="0" smtClean="0">
                          <a:solidFill>
                            <a:schemeClr val="tx1"/>
                          </a:solidFill>
                          <a:latin typeface="Arial" panose="020B0604020202020204" pitchFamily="34" charset="0"/>
                          <a:cs typeface="Arial" panose="020B0604020202020204" pitchFamily="34" charset="0"/>
                        </a:rPr>
                        <a:t>Diogrande n. 5.101 de 28/12/2018</a:t>
                      </a:r>
                      <a:endParaRPr lang="pt-BR" sz="1800" b="0" dirty="0">
                        <a:solidFill>
                          <a:schemeClr val="tx1"/>
                        </a:solidFill>
                        <a:latin typeface="Arial" panose="020B0604020202020204" pitchFamily="34" charset="0"/>
                        <a:ea typeface="Times New Roman"/>
                        <a:cs typeface="Arial" panose="020B0604020202020204" pitchFamily="34" charset="0"/>
                      </a:endParaRPr>
                    </a:p>
                  </a:txBody>
                  <a:tcPr marL="68578" marR="685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593884">
                <a:tc>
                  <a:txBody>
                    <a:bodyPr/>
                    <a:lstStyle/>
                    <a:p>
                      <a:pPr>
                        <a:lnSpc>
                          <a:spcPct val="150000"/>
                        </a:lnSpc>
                        <a:spcAft>
                          <a:spcPts val="0"/>
                        </a:spcAft>
                      </a:pPr>
                      <a:r>
                        <a:rPr lang="pt-BR" sz="1800" b="1" dirty="0">
                          <a:latin typeface="Arial" panose="020B0604020202020204" pitchFamily="34" charset="0"/>
                          <a:cs typeface="Arial" panose="020B0604020202020204" pitchFamily="34" charset="0"/>
                        </a:rPr>
                        <a:t>Data da entrega no Conselho de Saúde</a:t>
                      </a:r>
                      <a:r>
                        <a:rPr lang="pt-BR" sz="1800" b="1" dirty="0" smtClean="0">
                          <a:latin typeface="Arial" panose="020B0604020202020204" pitchFamily="34" charset="0"/>
                          <a:cs typeface="Arial" panose="020B0604020202020204" pitchFamily="34" charset="0"/>
                        </a:rPr>
                        <a:t>: </a:t>
                      </a:r>
                      <a:r>
                        <a:rPr lang="pt-BR" sz="1800" b="0" dirty="0" smtClean="0">
                          <a:latin typeface="Arial" panose="020B0604020202020204" pitchFamily="34" charset="0"/>
                          <a:cs typeface="Arial" panose="020B0604020202020204" pitchFamily="34" charset="0"/>
                        </a:rPr>
                        <a:t>29/09/2017</a:t>
                      </a:r>
                      <a:endParaRPr lang="pt-BR" sz="1800" b="0" dirty="0">
                        <a:solidFill>
                          <a:schemeClr val="tx1"/>
                        </a:solidFill>
                        <a:latin typeface="Arial" panose="020B0604020202020204" pitchFamily="34" charset="0"/>
                        <a:ea typeface="Times New Roman"/>
                        <a:cs typeface="Arial" panose="020B0604020202020204" pitchFamily="34" charset="0"/>
                      </a:endParaRPr>
                    </a:p>
                  </a:txBody>
                  <a:tcPr marL="68578" marR="6857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bl>
          </a:graphicData>
        </a:graphic>
      </p:graphicFrame>
      <p:sp>
        <p:nvSpPr>
          <p:cNvPr id="11" name="CaixaDeTexto 10"/>
          <p:cNvSpPr txBox="1">
            <a:spLocks noChangeArrowheads="1"/>
          </p:cNvSpPr>
          <p:nvPr/>
        </p:nvSpPr>
        <p:spPr bwMode="auto">
          <a:xfrm>
            <a:off x="3161157" y="566737"/>
            <a:ext cx="5659315" cy="40005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pPr eaLnBrk="1" hangingPunct="1"/>
            <a:r>
              <a:rPr lang="pt-BR" altLang="pt-BR" sz="2000" b="1" dirty="0" smtClean="0">
                <a:solidFill>
                  <a:schemeClr val="bg1"/>
                </a:solidFill>
              </a:rPr>
              <a:t>1° </a:t>
            </a:r>
            <a:r>
              <a:rPr lang="pt-BR" altLang="pt-BR" sz="2000" b="1" dirty="0">
                <a:solidFill>
                  <a:schemeClr val="bg1"/>
                </a:solidFill>
              </a:rPr>
              <a:t>RELATÓRIO QUADRIMESTRAL </a:t>
            </a:r>
            <a:r>
              <a:rPr lang="pt-BR" altLang="pt-BR" sz="2000" b="1" dirty="0" smtClean="0">
                <a:solidFill>
                  <a:schemeClr val="bg1"/>
                </a:solidFill>
              </a:rPr>
              <a:t>2019</a:t>
            </a:r>
            <a:endParaRPr lang="pt-BR" altLang="pt-BR" sz="2000" b="1"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em">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em">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13024</TotalTime>
  <Words>5439</Words>
  <Application>Microsoft Office PowerPoint</Application>
  <PresentationFormat>Apresentação na tela (4:3)</PresentationFormat>
  <Paragraphs>1336</Paragraphs>
  <Slides>62</Slides>
  <Notes>3</Notes>
  <HiddenSlides>0</HiddenSlides>
  <MMClips>0</MMClips>
  <ScaleCrop>false</ScaleCrop>
  <HeadingPairs>
    <vt:vector size="6" baseType="variant">
      <vt:variant>
        <vt:lpstr>Fontes usadas</vt:lpstr>
      </vt:variant>
      <vt:variant>
        <vt:i4>3</vt:i4>
      </vt:variant>
      <vt:variant>
        <vt:lpstr>Tema</vt:lpstr>
      </vt:variant>
      <vt:variant>
        <vt:i4>2</vt:i4>
      </vt:variant>
      <vt:variant>
        <vt:lpstr>Títulos de slides</vt:lpstr>
      </vt:variant>
      <vt:variant>
        <vt:i4>62</vt:i4>
      </vt:variant>
    </vt:vector>
  </HeadingPairs>
  <TitlesOfParts>
    <vt:vector size="67" baseType="lpstr">
      <vt:lpstr>Arial</vt:lpstr>
      <vt:lpstr>Calibri</vt:lpstr>
      <vt:lpstr>Times New Roman</vt:lpstr>
      <vt:lpstr>Tema do Office</vt:lpstr>
      <vt:lpstr>1_Tema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Análises e considerações</vt:lpstr>
      <vt:lpstr>Relatório Tipos de Estabelecimentos e Tipo de Gestão </vt:lpstr>
      <vt:lpstr>Apresentação do PowerPoint</vt:lpstr>
      <vt:lpstr>Apresentação do PowerPoint</vt:lpstr>
      <vt:lpstr>Relatório de dados e produção de serviços</vt:lpstr>
      <vt:lpstr>Relatório de dados e produção de serviços</vt:lpstr>
      <vt:lpstr>Relatório de dados e produção de serviços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adelio.neto</dc:creator>
  <cp:lastModifiedBy>Hena Dianna Moreira Lopes da Silva</cp:lastModifiedBy>
  <cp:revision>1517</cp:revision>
  <cp:lastPrinted>2019-05-30T13:10:34Z</cp:lastPrinted>
  <dcterms:created xsi:type="dcterms:W3CDTF">2013-05-21T12:39:58Z</dcterms:created>
  <dcterms:modified xsi:type="dcterms:W3CDTF">2019-05-30T13:15:34Z</dcterms:modified>
</cp:coreProperties>
</file>