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5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9.xml" ContentType="application/vnd.openxmlformats-officedocument.presentationml.notesSlide+xml"/>
  <Override PartName="/ppt/charts/chart11.xml" ContentType="application/vnd.openxmlformats-officedocument.drawingml.chart+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84" r:id="rId4"/>
  </p:sldMasterIdLst>
  <p:notesMasterIdLst>
    <p:notesMasterId r:id="rId173"/>
  </p:notesMasterIdLst>
  <p:handoutMasterIdLst>
    <p:handoutMasterId r:id="rId174"/>
  </p:handoutMasterIdLst>
  <p:sldIdLst>
    <p:sldId id="840" r:id="rId5"/>
    <p:sldId id="257" r:id="rId6"/>
    <p:sldId id="258" r:id="rId7"/>
    <p:sldId id="259" r:id="rId8"/>
    <p:sldId id="261" r:id="rId9"/>
    <p:sldId id="262" r:id="rId10"/>
    <p:sldId id="263" r:id="rId11"/>
    <p:sldId id="264" r:id="rId12"/>
    <p:sldId id="479" r:id="rId13"/>
    <p:sldId id="1115" r:id="rId14"/>
    <p:sldId id="1116" r:id="rId15"/>
    <p:sldId id="1117" r:id="rId16"/>
    <p:sldId id="1118" r:id="rId17"/>
    <p:sldId id="1119" r:id="rId18"/>
    <p:sldId id="1120" r:id="rId19"/>
    <p:sldId id="1121" r:id="rId20"/>
    <p:sldId id="1122" r:id="rId21"/>
    <p:sldId id="1123" r:id="rId22"/>
    <p:sldId id="1124" r:id="rId23"/>
    <p:sldId id="1125" r:id="rId24"/>
    <p:sldId id="1126" r:id="rId25"/>
    <p:sldId id="1127" r:id="rId26"/>
    <p:sldId id="1128" r:id="rId27"/>
    <p:sldId id="1129" r:id="rId28"/>
    <p:sldId id="1130" r:id="rId29"/>
    <p:sldId id="1131" r:id="rId30"/>
    <p:sldId id="1132" r:id="rId31"/>
    <p:sldId id="1133" r:id="rId32"/>
    <p:sldId id="1134" r:id="rId33"/>
    <p:sldId id="1135" r:id="rId34"/>
    <p:sldId id="1136" r:id="rId35"/>
    <p:sldId id="1137" r:id="rId36"/>
    <p:sldId id="1138" r:id="rId37"/>
    <p:sldId id="821" r:id="rId38"/>
    <p:sldId id="940" r:id="rId39"/>
    <p:sldId id="822" r:id="rId40"/>
    <p:sldId id="582" r:id="rId41"/>
    <p:sldId id="1173" r:id="rId42"/>
    <p:sldId id="1089" r:id="rId43"/>
    <p:sldId id="1174" r:id="rId44"/>
    <p:sldId id="1090" r:id="rId45"/>
    <p:sldId id="1175" r:id="rId46"/>
    <p:sldId id="1091" r:id="rId47"/>
    <p:sldId id="1092" r:id="rId48"/>
    <p:sldId id="678" r:id="rId49"/>
    <p:sldId id="1010" r:id="rId50"/>
    <p:sldId id="1144" r:id="rId51"/>
    <p:sldId id="1012" r:id="rId52"/>
    <p:sldId id="1013" r:id="rId53"/>
    <p:sldId id="1014" r:id="rId54"/>
    <p:sldId id="1015" r:id="rId55"/>
    <p:sldId id="1016" r:id="rId56"/>
    <p:sldId id="1017" r:id="rId57"/>
    <p:sldId id="1018" r:id="rId58"/>
    <p:sldId id="1027" r:id="rId59"/>
    <p:sldId id="1028" r:id="rId60"/>
    <p:sldId id="689" r:id="rId61"/>
    <p:sldId id="1065" r:id="rId62"/>
    <p:sldId id="1066" r:id="rId63"/>
    <p:sldId id="1067" r:id="rId64"/>
    <p:sldId id="695" r:id="rId65"/>
    <p:sldId id="696" r:id="rId66"/>
    <p:sldId id="697" r:id="rId67"/>
    <p:sldId id="1107" r:id="rId68"/>
    <p:sldId id="891" r:id="rId69"/>
    <p:sldId id="788" r:id="rId70"/>
    <p:sldId id="899" r:id="rId71"/>
    <p:sldId id="898" r:id="rId72"/>
    <p:sldId id="902" r:id="rId73"/>
    <p:sldId id="901" r:id="rId74"/>
    <p:sldId id="905" r:id="rId75"/>
    <p:sldId id="904" r:id="rId76"/>
    <p:sldId id="907" r:id="rId77"/>
    <p:sldId id="906" r:id="rId78"/>
    <p:sldId id="909" r:id="rId79"/>
    <p:sldId id="908" r:id="rId80"/>
    <p:sldId id="912" r:id="rId81"/>
    <p:sldId id="911" r:id="rId82"/>
    <p:sldId id="915" r:id="rId83"/>
    <p:sldId id="914" r:id="rId84"/>
    <p:sldId id="918" r:id="rId85"/>
    <p:sldId id="917" r:id="rId86"/>
    <p:sldId id="316" r:id="rId87"/>
    <p:sldId id="1033" r:id="rId88"/>
    <p:sldId id="1035" r:id="rId89"/>
    <p:sldId id="1034" r:id="rId90"/>
    <p:sldId id="1037" r:id="rId91"/>
    <p:sldId id="1036" r:id="rId92"/>
    <p:sldId id="1039" r:id="rId93"/>
    <p:sldId id="1038" r:id="rId94"/>
    <p:sldId id="1147" r:id="rId95"/>
    <p:sldId id="1149" r:id="rId96"/>
    <p:sldId id="1150" r:id="rId97"/>
    <p:sldId id="1152" r:id="rId98"/>
    <p:sldId id="1153" r:id="rId99"/>
    <p:sldId id="1154" r:id="rId100"/>
    <p:sldId id="1165" r:id="rId101"/>
    <p:sldId id="1166" r:id="rId102"/>
    <p:sldId id="1177" r:id="rId103"/>
    <p:sldId id="1167" r:id="rId104"/>
    <p:sldId id="1159" r:id="rId105"/>
    <p:sldId id="1160" r:id="rId106"/>
    <p:sldId id="1161" r:id="rId107"/>
    <p:sldId id="1162" r:id="rId108"/>
    <p:sldId id="1163" r:id="rId109"/>
    <p:sldId id="1164" r:id="rId110"/>
    <p:sldId id="1058" r:id="rId111"/>
    <p:sldId id="1057" r:id="rId112"/>
    <p:sldId id="1060" r:id="rId113"/>
    <p:sldId id="1059" r:id="rId114"/>
    <p:sldId id="1114" r:id="rId115"/>
    <p:sldId id="1104" r:id="rId116"/>
    <p:sldId id="1146" r:id="rId117"/>
    <p:sldId id="345" r:id="rId118"/>
    <p:sldId id="1061" r:id="rId119"/>
    <p:sldId id="664" r:id="rId120"/>
    <p:sldId id="1082" r:id="rId121"/>
    <p:sldId id="1083" r:id="rId122"/>
    <p:sldId id="1084" r:id="rId123"/>
    <p:sldId id="1085" r:id="rId124"/>
    <p:sldId id="1168" r:id="rId125"/>
    <p:sldId id="1169" r:id="rId126"/>
    <p:sldId id="1170" r:id="rId127"/>
    <p:sldId id="1171" r:id="rId128"/>
    <p:sldId id="1172" r:id="rId129"/>
    <p:sldId id="919" r:id="rId130"/>
    <p:sldId id="921" r:id="rId131"/>
    <p:sldId id="923" r:id="rId132"/>
    <p:sldId id="1023" r:id="rId133"/>
    <p:sldId id="1086" r:id="rId134"/>
    <p:sldId id="1087" r:id="rId135"/>
    <p:sldId id="1088" r:id="rId136"/>
    <p:sldId id="1024" r:id="rId137"/>
    <p:sldId id="1025" r:id="rId138"/>
    <p:sldId id="930" r:id="rId139"/>
    <p:sldId id="931" r:id="rId140"/>
    <p:sldId id="932" r:id="rId141"/>
    <p:sldId id="1103" r:id="rId142"/>
    <p:sldId id="933" r:id="rId143"/>
    <p:sldId id="1102" r:id="rId144"/>
    <p:sldId id="1145" r:id="rId145"/>
    <p:sldId id="936" r:id="rId146"/>
    <p:sldId id="847" r:id="rId147"/>
    <p:sldId id="848" r:id="rId148"/>
    <p:sldId id="1098" r:id="rId149"/>
    <p:sldId id="1099" r:id="rId150"/>
    <p:sldId id="1100" r:id="rId151"/>
    <p:sldId id="1101" r:id="rId152"/>
    <p:sldId id="346" r:id="rId153"/>
    <p:sldId id="1064" r:id="rId154"/>
    <p:sldId id="895" r:id="rId155"/>
    <p:sldId id="896" r:id="rId156"/>
    <p:sldId id="897" r:id="rId157"/>
    <p:sldId id="925" r:id="rId158"/>
    <p:sldId id="928" r:id="rId159"/>
    <p:sldId id="935" r:id="rId160"/>
    <p:sldId id="1068" r:id="rId161"/>
    <p:sldId id="1069" r:id="rId162"/>
    <p:sldId id="1070" r:id="rId163"/>
    <p:sldId id="1071" r:id="rId164"/>
    <p:sldId id="1072" r:id="rId165"/>
    <p:sldId id="1073" r:id="rId166"/>
    <p:sldId id="1074" r:id="rId167"/>
    <p:sldId id="1075" r:id="rId168"/>
    <p:sldId id="1076" r:id="rId169"/>
    <p:sldId id="1077" r:id="rId170"/>
    <p:sldId id="1078" r:id="rId171"/>
    <p:sldId id="1079" r:id="rId172"/>
  </p:sldIdLst>
  <p:sldSz cx="12192000" cy="6858000"/>
  <p:notesSz cx="6797675" cy="9872663"/>
  <p:defaultTextStyle>
    <a:defPPr rtl="0">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D17325"/>
    <a:srgbClr val="1F497D"/>
    <a:srgbClr val="172635"/>
    <a:srgbClr val="416F53"/>
    <a:srgbClr val="99FF99"/>
    <a:srgbClr val="EFEDE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06799F8-075E-4A3A-A7F6-7FBC6576F1A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édio 4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Estilo Médio 1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09" autoAdjust="0"/>
    <p:restoredTop sz="94674"/>
  </p:normalViewPr>
  <p:slideViewPr>
    <p:cSldViewPr snapToGrid="0">
      <p:cViewPr varScale="1">
        <p:scale>
          <a:sx n="111" d="100"/>
          <a:sy n="111" d="100"/>
        </p:scale>
        <p:origin x="90" y="15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4056"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theme" Target="theme/theme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esau\Downloads\relatorio%20quadrimestral%20inovaaps%20consolidado%2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sesau\Downloads\relatorio%20quadrimestral%20inovaaps%20consolidado%20(1).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atiucha.mendes\Downloads\Acompanhamento%20Hospitais%20AIH%20Bloqueada_Quadrimestr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8.3.249\Setores\GCA\DISAT\2020\Relat&#243;rio%20Quadrimestral\2021\2&#186;%20Quadrimeste\Valores%20ressarcidos%20de%20leitos%20Covid%20para%20Relat&#243;rio%20Quadrimestral.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esau\Downloads\relatorio%20quadrimestral%20inovaaps%20consolidado%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esau\Downloads\relatorio%20quadrimestral%20inovaaps%20consolidado%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esau\Downloads\relatorio%20quadrimestral%20inovaaps%20consolidado%2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baseline="0"/>
              <a:t>Empenhos para atender Ações Judiciais SESAU </a:t>
            </a:r>
            <a:r>
              <a:rPr lang="en-US" sz="2000" b="1"/>
              <a:t>- 2017 a 2021</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Planilha1!$B$1</c:f>
              <c:strCache>
                <c:ptCount val="1"/>
                <c:pt idx="0">
                  <c:v>Comparativo de Empenhos</c:v>
                </c:pt>
              </c:strCache>
            </c:strRef>
          </c:tx>
          <c:spPr>
            <a:solidFill>
              <a:schemeClr val="accent3">
                <a:lumMod val="75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0-7DC9-4E69-8424-5D9FCB4E64E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2017</c:v>
                </c:pt>
                <c:pt idx="1">
                  <c:v>2018</c:v>
                </c:pt>
                <c:pt idx="2">
                  <c:v>2019</c:v>
                </c:pt>
                <c:pt idx="3">
                  <c:v>2020</c:v>
                </c:pt>
                <c:pt idx="4">
                  <c:v>2021 (31/08)</c:v>
                </c:pt>
              </c:strCache>
            </c:strRef>
          </c:cat>
          <c:val>
            <c:numRef>
              <c:f>Planilha1!$B$2:$B$6</c:f>
              <c:numCache>
                <c:formatCode>_("R$"* #,##0.00_);_("R$"* \(#,##0.00\);_("R$"* "-"??_);_(@_)</c:formatCode>
                <c:ptCount val="5"/>
                <c:pt idx="0">
                  <c:v>21508994.778000001</c:v>
                </c:pt>
                <c:pt idx="1">
                  <c:v>15727733.08</c:v>
                </c:pt>
                <c:pt idx="2">
                  <c:v>17902106.969999999</c:v>
                </c:pt>
                <c:pt idx="3">
                  <c:v>17729544.84</c:v>
                </c:pt>
                <c:pt idx="4">
                  <c:v>15930704.619999999</c:v>
                </c:pt>
              </c:numCache>
            </c:numRef>
          </c:val>
          <c:extLst>
            <c:ext xmlns:c16="http://schemas.microsoft.com/office/drawing/2014/chart" uri="{C3380CC4-5D6E-409C-BE32-E72D297353CC}">
              <c16:uniqueId val="{00000000-8050-48D1-B658-28B79B5C83A1}"/>
            </c:ext>
          </c:extLst>
        </c:ser>
        <c:dLbls>
          <c:dLblPos val="outEnd"/>
          <c:showLegendKey val="0"/>
          <c:showVal val="1"/>
          <c:showCatName val="0"/>
          <c:showSerName val="0"/>
          <c:showPercent val="0"/>
          <c:showBubbleSize val="0"/>
        </c:dLbls>
        <c:gapWidth val="219"/>
        <c:overlap val="-27"/>
        <c:axId val="175933688"/>
        <c:axId val="175935648"/>
      </c:barChart>
      <c:catAx>
        <c:axId val="175933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175935648"/>
        <c:crosses val="autoZero"/>
        <c:auto val="1"/>
        <c:lblAlgn val="ctr"/>
        <c:lblOffset val="100"/>
        <c:noMultiLvlLbl val="0"/>
      </c:catAx>
      <c:valAx>
        <c:axId val="175935648"/>
        <c:scaling>
          <c:orientation val="minMax"/>
        </c:scaling>
        <c:delete val="0"/>
        <c:axPos val="l"/>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75933688"/>
        <c:crosses val="autoZero"/>
        <c:crossBetween val="between"/>
      </c:valAx>
      <c:spPr>
        <a:solidFill>
          <a:schemeClr val="tx2">
            <a:lumMod val="25000"/>
            <a:lumOff val="75000"/>
          </a:schemeClr>
        </a:solid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tx2">
        <a:lumMod val="10000"/>
        <a:lumOff val="90000"/>
      </a:schemeClr>
    </a:solidFill>
    <a:ln>
      <a:noFill/>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pt-BR"/>
              <a:t>PRODUÇÃO ODONTOLOGIA</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pt-BR"/>
        </a:p>
      </c:txPr>
    </c:title>
    <c:autoTitleDeleted val="0"/>
    <c:plotArea>
      <c:layout/>
      <c:scatterChart>
        <c:scatterStyle val="lineMarker"/>
        <c:varyColors val="0"/>
        <c:ser>
          <c:idx val="0"/>
          <c:order val="0"/>
          <c:spPr>
            <a:ln w="25400" cap="rnd">
              <a:noFill/>
              <a:round/>
            </a:ln>
            <a:effectLst>
              <a:outerShdw blurRad="38100" dist="25400" dir="5400000" rotWithShape="0">
                <a:srgbClr val="000000">
                  <a:alpha val="60000"/>
                </a:srgbClr>
              </a:outerShdw>
            </a:effectLst>
          </c:spPr>
          <c:marker>
            <c:symbol val="circle"/>
            <c:size val="6"/>
            <c:spPr>
              <a:solidFill>
                <a:srgbClr val="416F53"/>
              </a:solidFill>
              <a:ln w="9525" cap="rnd">
                <a:solidFill>
                  <a:schemeClr val="accent1"/>
                </a:solidFill>
                <a:round/>
              </a:ln>
              <a:effectLst>
                <a:outerShdw blurRad="38100" dist="25400" dir="5400000" rotWithShape="0">
                  <a:srgbClr val="000000">
                    <a:alpha val="60000"/>
                  </a:srgbClr>
                </a:outerShdw>
              </a:effectLst>
            </c:spPr>
          </c:marker>
          <c:trendline>
            <c:spPr>
              <a:ln w="19050" cap="rnd">
                <a:solidFill>
                  <a:schemeClr val="accent2">
                    <a:lumMod val="75000"/>
                  </a:schemeClr>
                </a:solidFill>
              </a:ln>
              <a:effectLst/>
            </c:spPr>
            <c:trendlineType val="linear"/>
            <c:dispRSqr val="0"/>
            <c:dispEq val="0"/>
          </c:trendline>
          <c:xVal>
            <c:numRef>
              <c:f>'9'!$B$102:$B$121</c:f>
              <c:numCache>
                <c:formatCode>mmmm/yyyy</c:formatCode>
                <c:ptCount val="2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numCache>
            </c:numRef>
          </c:xVal>
          <c:yVal>
            <c:numRef>
              <c:f>'9'!$C$102:$C$121</c:f>
              <c:numCache>
                <c:formatCode>#,##0</c:formatCode>
                <c:ptCount val="20"/>
                <c:pt idx="0">
                  <c:v>1672</c:v>
                </c:pt>
                <c:pt idx="1">
                  <c:v>1680</c:v>
                </c:pt>
                <c:pt idx="2">
                  <c:v>2119</c:v>
                </c:pt>
                <c:pt idx="3">
                  <c:v>939</c:v>
                </c:pt>
                <c:pt idx="4">
                  <c:v>1182</c:v>
                </c:pt>
                <c:pt idx="5">
                  <c:v>1339</c:v>
                </c:pt>
                <c:pt idx="6">
                  <c:v>1511</c:v>
                </c:pt>
                <c:pt idx="7">
                  <c:v>2287</c:v>
                </c:pt>
                <c:pt idx="8">
                  <c:v>2746</c:v>
                </c:pt>
                <c:pt idx="9">
                  <c:v>2819</c:v>
                </c:pt>
                <c:pt idx="10">
                  <c:v>2626</c:v>
                </c:pt>
                <c:pt idx="11">
                  <c:v>2397</c:v>
                </c:pt>
                <c:pt idx="12">
                  <c:v>2505</c:v>
                </c:pt>
                <c:pt idx="13" formatCode="General">
                  <c:v>2804</c:v>
                </c:pt>
                <c:pt idx="14" formatCode="General">
                  <c:v>2686</c:v>
                </c:pt>
                <c:pt idx="15" formatCode="General">
                  <c:v>2246</c:v>
                </c:pt>
                <c:pt idx="16" formatCode="General">
                  <c:v>2173</c:v>
                </c:pt>
                <c:pt idx="17" formatCode="General">
                  <c:v>2079</c:v>
                </c:pt>
                <c:pt idx="18" formatCode="General">
                  <c:v>1870</c:v>
                </c:pt>
                <c:pt idx="19" formatCode="General">
                  <c:v>767</c:v>
                </c:pt>
              </c:numCache>
            </c:numRef>
          </c:yVal>
          <c:smooth val="1"/>
          <c:extLst>
            <c:ext xmlns:c16="http://schemas.microsoft.com/office/drawing/2014/chart" uri="{C3380CC4-5D6E-409C-BE32-E72D297353CC}">
              <c16:uniqueId val="{00000001-AED2-41A9-B499-E28CB1107780}"/>
            </c:ext>
          </c:extLst>
        </c:ser>
        <c:dLbls>
          <c:showLegendKey val="0"/>
          <c:showVal val="0"/>
          <c:showCatName val="0"/>
          <c:showSerName val="0"/>
          <c:showPercent val="0"/>
          <c:showBubbleSize val="0"/>
        </c:dLbls>
        <c:axId val="168752680"/>
        <c:axId val="168753072"/>
      </c:scatterChart>
      <c:valAx>
        <c:axId val="168752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rich>
          </c:tx>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title>
        <c:numFmt formatCode="mmmm/yyyy"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pt-BR"/>
          </a:p>
        </c:txPr>
        <c:crossAx val="168753072"/>
        <c:crosses val="autoZero"/>
        <c:crossBetween val="midCat"/>
      </c:valAx>
      <c:valAx>
        <c:axId val="168753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rich>
          </c:tx>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BR"/>
          </a:p>
        </c:txPr>
        <c:crossAx val="168752680"/>
        <c:crosses val="autoZero"/>
        <c:crossBetween val="midCat"/>
      </c:valAx>
      <c:spPr>
        <a:noFill/>
        <a:ln>
          <a:noFill/>
        </a:ln>
        <a:effectLst/>
      </c:spPr>
    </c:plotArea>
    <c:plotVisOnly val="1"/>
    <c:dispBlanksAs val="zero"/>
    <c:showDLblsOverMax val="1"/>
  </c:chart>
  <c:spPr>
    <a:noFill/>
    <a:ln>
      <a:noFill/>
    </a:ln>
    <a:effectLst/>
  </c:spPr>
  <c:txPr>
    <a:bodyPr/>
    <a:lstStyle/>
    <a:p>
      <a:pPr>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400" b="1" i="0">
                <a:solidFill>
                  <a:schemeClr val="tx1"/>
                </a:solidFill>
                <a:latin typeface="+mn-lt"/>
              </a:defRPr>
            </a:pPr>
            <a:r>
              <a:rPr lang="pt-BR" sz="1400" b="1" i="0">
                <a:solidFill>
                  <a:schemeClr val="tx1"/>
                </a:solidFill>
                <a:latin typeface="+mn-lt"/>
              </a:rPr>
              <a:t>Outras Categorias Profissionais</a:t>
            </a:r>
          </a:p>
        </c:rich>
      </c:tx>
      <c:layout/>
      <c:overlay val="0"/>
    </c:title>
    <c:autoTitleDeleted val="0"/>
    <c:plotArea>
      <c:layout/>
      <c:scatterChart>
        <c:scatterStyle val="lineMarker"/>
        <c:varyColors val="0"/>
        <c:ser>
          <c:idx val="0"/>
          <c:order val="0"/>
          <c:spPr>
            <a:ln>
              <a:noFill/>
            </a:ln>
          </c:spPr>
          <c:marker>
            <c:symbol val="circle"/>
            <c:size val="7"/>
            <c:spPr>
              <a:solidFill>
                <a:schemeClr val="accent1"/>
              </a:solidFill>
              <a:ln cmpd="sng">
                <a:solidFill>
                  <a:schemeClr val="accent1"/>
                </a:solidFill>
              </a:ln>
            </c:spPr>
          </c:marker>
          <c:xVal>
            <c:numRef>
              <c:f>'9'!$B$130:$B$148</c:f>
              <c:numCache>
                <c:formatCode>mmmm/yyyy</c:formatCode>
                <c:ptCount val="1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numCache>
            </c:numRef>
          </c:xVal>
          <c:yVal>
            <c:numRef>
              <c:f>'9'!$C$130:$C$148</c:f>
              <c:numCache>
                <c:formatCode>#,##0</c:formatCode>
                <c:ptCount val="19"/>
                <c:pt idx="0">
                  <c:v>1365</c:v>
                </c:pt>
                <c:pt idx="1">
                  <c:v>1618</c:v>
                </c:pt>
                <c:pt idx="2">
                  <c:v>1356</c:v>
                </c:pt>
                <c:pt idx="3">
                  <c:v>1024</c:v>
                </c:pt>
                <c:pt idx="4">
                  <c:v>1471</c:v>
                </c:pt>
                <c:pt idx="5">
                  <c:v>1933</c:v>
                </c:pt>
                <c:pt idx="6">
                  <c:v>2024</c:v>
                </c:pt>
                <c:pt idx="7">
                  <c:v>2344</c:v>
                </c:pt>
                <c:pt idx="8">
                  <c:v>2868</c:v>
                </c:pt>
                <c:pt idx="9">
                  <c:v>3011</c:v>
                </c:pt>
                <c:pt idx="10">
                  <c:v>3035</c:v>
                </c:pt>
                <c:pt idx="11">
                  <c:v>2126</c:v>
                </c:pt>
                <c:pt idx="12" formatCode="General">
                  <c:v>2504</c:v>
                </c:pt>
                <c:pt idx="13" formatCode="General">
                  <c:v>2650</c:v>
                </c:pt>
                <c:pt idx="14" formatCode="General">
                  <c:v>2354</c:v>
                </c:pt>
                <c:pt idx="15" formatCode="General">
                  <c:v>2924</c:v>
                </c:pt>
                <c:pt idx="16" formatCode="General">
                  <c:v>2544</c:v>
                </c:pt>
                <c:pt idx="17" formatCode="General">
                  <c:v>1839</c:v>
                </c:pt>
                <c:pt idx="18" formatCode="General">
                  <c:v>598</c:v>
                </c:pt>
              </c:numCache>
            </c:numRef>
          </c:yVal>
          <c:smooth val="1"/>
          <c:extLst>
            <c:ext xmlns:c16="http://schemas.microsoft.com/office/drawing/2014/chart" uri="{C3380CC4-5D6E-409C-BE32-E72D297353CC}">
              <c16:uniqueId val="{00000000-EB13-41D5-8836-FFA0D2265A53}"/>
            </c:ext>
          </c:extLst>
        </c:ser>
        <c:dLbls>
          <c:showLegendKey val="0"/>
          <c:showVal val="0"/>
          <c:showCatName val="0"/>
          <c:showSerName val="0"/>
          <c:showPercent val="0"/>
          <c:showBubbleSize val="0"/>
        </c:dLbls>
        <c:axId val="168753464"/>
        <c:axId val="168754248"/>
      </c:scatterChart>
      <c:valAx>
        <c:axId val="168753464"/>
        <c:scaling>
          <c:orientation val="minMax"/>
        </c:scaling>
        <c:delete val="0"/>
        <c:axPos val="b"/>
        <c:majorGridlines>
          <c:spPr>
            <a:ln>
              <a:solidFill>
                <a:srgbClr val="B7B7B7"/>
              </a:solidFill>
            </a:ln>
          </c:spPr>
        </c:majorGridlines>
        <c:title>
          <c:tx>
            <c:rich>
              <a:bodyPr/>
              <a:lstStyle/>
              <a:p>
                <a:pPr lvl="0">
                  <a:defRPr b="0">
                    <a:solidFill>
                      <a:srgbClr val="000000"/>
                    </a:solidFill>
                    <a:latin typeface="+mn-lt"/>
                  </a:defRPr>
                </a:pPr>
                <a:endParaRPr lang="pt-BR"/>
              </a:p>
            </c:rich>
          </c:tx>
          <c:layout/>
          <c:overlay val="0"/>
        </c:title>
        <c:numFmt formatCode="mmmm/yyyy" sourceLinked="1"/>
        <c:majorTickMark val="none"/>
        <c:minorTickMark val="none"/>
        <c:tickLblPos val="nextTo"/>
        <c:spPr>
          <a:ln/>
        </c:spPr>
        <c:txPr>
          <a:bodyPr/>
          <a:lstStyle/>
          <a:p>
            <a:pPr lvl="0">
              <a:defRPr sz="1200" b="0" i="0">
                <a:solidFill>
                  <a:srgbClr val="000000"/>
                </a:solidFill>
                <a:latin typeface="+mn-lt"/>
              </a:defRPr>
            </a:pPr>
            <a:endParaRPr lang="pt-BR"/>
          </a:p>
        </c:txPr>
        <c:crossAx val="168754248"/>
        <c:crosses val="autoZero"/>
        <c:crossBetween val="midCat"/>
      </c:valAx>
      <c:valAx>
        <c:axId val="168754248"/>
        <c:scaling>
          <c:orientation val="minMax"/>
        </c:scaling>
        <c:delete val="0"/>
        <c:axPos val="l"/>
        <c:majorGridlines>
          <c:spPr>
            <a:ln>
              <a:solidFill>
                <a:srgbClr val="B7B7B7"/>
              </a:solidFill>
            </a:ln>
          </c:spPr>
        </c:majorGridlines>
        <c:title>
          <c:tx>
            <c:rich>
              <a:bodyPr/>
              <a:lstStyle/>
              <a:p>
                <a:pPr lvl="0">
                  <a:defRPr b="0">
                    <a:solidFill>
                      <a:srgbClr val="000000"/>
                    </a:solidFill>
                    <a:latin typeface="+mn-lt"/>
                  </a:defRPr>
                </a:pPr>
                <a:endParaRPr lang="pt-BR"/>
              </a:p>
            </c:rich>
          </c:tx>
          <c:layout/>
          <c:overlay val="0"/>
        </c:title>
        <c:numFmt formatCode="#,##0" sourceLinked="1"/>
        <c:majorTickMark val="none"/>
        <c:minorTickMark val="none"/>
        <c:tickLblPos val="nextTo"/>
        <c:spPr>
          <a:ln/>
        </c:spPr>
        <c:txPr>
          <a:bodyPr/>
          <a:lstStyle/>
          <a:p>
            <a:pPr lvl="0">
              <a:defRPr sz="1100" b="0" i="0">
                <a:solidFill>
                  <a:schemeClr val="tx1"/>
                </a:solidFill>
                <a:latin typeface="+mn-lt"/>
              </a:defRPr>
            </a:pPr>
            <a:endParaRPr lang="pt-BR"/>
          </a:p>
        </c:txPr>
        <c:crossAx val="168753464"/>
        <c:crosses val="autoZero"/>
        <c:crossBetween val="midCat"/>
      </c:valAx>
    </c:plotArea>
    <c:plotVisOnly val="1"/>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Comparativo de Sequestros SESAU - 2017 a 2021</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Planilha1!$B$1</c:f>
              <c:strCache>
                <c:ptCount val="1"/>
                <c:pt idx="0">
                  <c:v>Comparativo de Sequestros</c:v>
                </c:pt>
              </c:strCache>
            </c:strRef>
          </c:tx>
          <c:spPr>
            <a:solidFill>
              <a:schemeClr val="accent3">
                <a:lumMod val="75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0-F77D-4A74-8A08-D9BC60C9000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2017</c:v>
                </c:pt>
                <c:pt idx="1">
                  <c:v>2018</c:v>
                </c:pt>
                <c:pt idx="2">
                  <c:v>2019</c:v>
                </c:pt>
                <c:pt idx="3">
                  <c:v>2020</c:v>
                </c:pt>
                <c:pt idx="4">
                  <c:v>2021 (31/08)</c:v>
                </c:pt>
              </c:strCache>
            </c:strRef>
          </c:cat>
          <c:val>
            <c:numRef>
              <c:f>Planilha1!$B$2:$B$6</c:f>
              <c:numCache>
                <c:formatCode>_("R$"* #,##0.00_);_("R$"* \(#,##0.00\);_("R$"* "-"??_);_(@_)</c:formatCode>
                <c:ptCount val="5"/>
                <c:pt idx="0">
                  <c:v>6086711.8300000001</c:v>
                </c:pt>
                <c:pt idx="1">
                  <c:v>7606313</c:v>
                </c:pt>
                <c:pt idx="2">
                  <c:v>14509263.41</c:v>
                </c:pt>
                <c:pt idx="3">
                  <c:v>7502260.1900000004</c:v>
                </c:pt>
                <c:pt idx="4">
                  <c:v>11753076.68</c:v>
                </c:pt>
              </c:numCache>
            </c:numRef>
          </c:val>
          <c:extLst>
            <c:ext xmlns:c16="http://schemas.microsoft.com/office/drawing/2014/chart" uri="{C3380CC4-5D6E-409C-BE32-E72D297353CC}">
              <c16:uniqueId val="{00000000-8050-48D1-B658-28B79B5C83A1}"/>
            </c:ext>
          </c:extLst>
        </c:ser>
        <c:dLbls>
          <c:dLblPos val="outEnd"/>
          <c:showLegendKey val="0"/>
          <c:showVal val="1"/>
          <c:showCatName val="0"/>
          <c:showSerName val="0"/>
          <c:showPercent val="0"/>
          <c:showBubbleSize val="0"/>
        </c:dLbls>
        <c:gapWidth val="219"/>
        <c:overlap val="-27"/>
        <c:axId val="175932904"/>
        <c:axId val="175934472"/>
      </c:barChart>
      <c:catAx>
        <c:axId val="175932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175934472"/>
        <c:crosses val="autoZero"/>
        <c:auto val="1"/>
        <c:lblAlgn val="ctr"/>
        <c:lblOffset val="100"/>
        <c:noMultiLvlLbl val="0"/>
      </c:catAx>
      <c:valAx>
        <c:axId val="175934472"/>
        <c:scaling>
          <c:orientation val="minMax"/>
        </c:scaling>
        <c:delete val="0"/>
        <c:axPos val="l"/>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175932904"/>
        <c:crosses val="autoZero"/>
        <c:crossBetween val="between"/>
      </c:valAx>
      <c:spPr>
        <a:solidFill>
          <a:schemeClr val="tx2">
            <a:lumMod val="25000"/>
            <a:lumOff val="75000"/>
          </a:schemeClr>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tx2">
        <a:lumMod val="25000"/>
        <a:lumOff val="75000"/>
      </a:schemeClr>
    </a:solid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6886703908297"/>
          <c:y val="0.15644099317524879"/>
          <c:w val="0.38542550204715381"/>
          <c:h val="0.84355900682475127"/>
        </c:manualLayout>
      </c:layout>
      <c:pieChart>
        <c:varyColors val="1"/>
        <c:ser>
          <c:idx val="1"/>
          <c:order val="1"/>
          <c:dPt>
            <c:idx val="0"/>
            <c:bubble3D val="0"/>
            <c:spPr>
              <a:solidFill>
                <a:schemeClr val="accent2"/>
              </a:solidFill>
              <a:ln>
                <a:noFill/>
              </a:ln>
              <a:effectLst/>
            </c:spPr>
            <c:extLst>
              <c:ext xmlns:c16="http://schemas.microsoft.com/office/drawing/2014/chart" uri="{C3380CC4-5D6E-409C-BE32-E72D297353CC}">
                <c16:uniqueId val="{00000001-BC1E-4548-AC0E-3E0951277F31}"/>
              </c:ext>
            </c:extLst>
          </c:dPt>
          <c:dPt>
            <c:idx val="1"/>
            <c:bubble3D val="0"/>
            <c:spPr>
              <a:solidFill>
                <a:schemeClr val="accent4"/>
              </a:solidFill>
              <a:ln>
                <a:noFill/>
              </a:ln>
              <a:effectLst/>
            </c:spPr>
            <c:extLst>
              <c:ext xmlns:c16="http://schemas.microsoft.com/office/drawing/2014/chart" uri="{C3380CC4-5D6E-409C-BE32-E72D297353CC}">
                <c16:uniqueId val="{00000003-BC1E-4548-AC0E-3E0951277F31}"/>
              </c:ext>
            </c:extLst>
          </c:dPt>
          <c:dPt>
            <c:idx val="2"/>
            <c:bubble3D val="0"/>
            <c:spPr>
              <a:solidFill>
                <a:schemeClr val="accent6"/>
              </a:solidFill>
              <a:ln>
                <a:noFill/>
              </a:ln>
              <a:effectLst/>
            </c:spPr>
            <c:extLst>
              <c:ext xmlns:c16="http://schemas.microsoft.com/office/drawing/2014/chart" uri="{C3380CC4-5D6E-409C-BE32-E72D297353CC}">
                <c16:uniqueId val="{00000005-BC1E-4548-AC0E-3E0951277F31}"/>
              </c:ext>
            </c:extLst>
          </c:dPt>
          <c:dPt>
            <c:idx val="3"/>
            <c:bubble3D val="0"/>
            <c:spPr>
              <a:solidFill>
                <a:schemeClr val="accent2">
                  <a:lumMod val="60000"/>
                </a:schemeClr>
              </a:solidFill>
              <a:ln>
                <a:noFill/>
              </a:ln>
              <a:effectLst/>
            </c:spPr>
            <c:extLst>
              <c:ext xmlns:c16="http://schemas.microsoft.com/office/drawing/2014/chart" uri="{C3380CC4-5D6E-409C-BE32-E72D297353CC}">
                <c16:uniqueId val="{00000007-BC1E-4548-AC0E-3E0951277F31}"/>
              </c:ext>
            </c:extLst>
          </c:dPt>
          <c:dPt>
            <c:idx val="4"/>
            <c:bubble3D val="0"/>
            <c:spPr>
              <a:solidFill>
                <a:schemeClr val="accent4">
                  <a:lumMod val="60000"/>
                </a:schemeClr>
              </a:solidFill>
              <a:ln>
                <a:noFill/>
              </a:ln>
              <a:effectLst/>
            </c:spPr>
            <c:extLst>
              <c:ext xmlns:c16="http://schemas.microsoft.com/office/drawing/2014/chart" uri="{C3380CC4-5D6E-409C-BE32-E72D297353CC}">
                <c16:uniqueId val="{00000009-BC1E-4548-AC0E-3E0951277F31}"/>
              </c:ext>
            </c:extLst>
          </c:dPt>
          <c:dPt>
            <c:idx val="5"/>
            <c:bubble3D val="0"/>
            <c:spPr>
              <a:solidFill>
                <a:schemeClr val="accent6">
                  <a:lumMod val="60000"/>
                </a:schemeClr>
              </a:solidFill>
              <a:ln>
                <a:noFill/>
              </a:ln>
              <a:effectLst/>
            </c:spPr>
            <c:extLst>
              <c:ext xmlns:c16="http://schemas.microsoft.com/office/drawing/2014/chart" uri="{C3380CC4-5D6E-409C-BE32-E72D297353CC}">
                <c16:uniqueId val="{0000000B-BC1E-4548-AC0E-3E0951277F31}"/>
              </c:ext>
            </c:extLst>
          </c:dPt>
          <c:dPt>
            <c:idx val="6"/>
            <c:bubble3D val="0"/>
            <c:spPr>
              <a:solidFill>
                <a:schemeClr val="accent2">
                  <a:lumMod val="80000"/>
                  <a:lumOff val="20000"/>
                </a:schemeClr>
              </a:solidFill>
              <a:ln>
                <a:noFill/>
              </a:ln>
              <a:effectLst/>
            </c:spPr>
            <c:extLst>
              <c:ext xmlns:c16="http://schemas.microsoft.com/office/drawing/2014/chart" uri="{C3380CC4-5D6E-409C-BE32-E72D297353CC}">
                <c16:uniqueId val="{0000000D-BC1E-4548-AC0E-3E0951277F31}"/>
              </c:ext>
            </c:extLst>
          </c:dPt>
          <c:dPt>
            <c:idx val="7"/>
            <c:bubble3D val="0"/>
            <c:spPr>
              <a:solidFill>
                <a:schemeClr val="accent4">
                  <a:lumMod val="80000"/>
                  <a:lumOff val="20000"/>
                </a:schemeClr>
              </a:solidFill>
              <a:ln>
                <a:noFill/>
              </a:ln>
              <a:effectLst/>
            </c:spPr>
            <c:extLst>
              <c:ext xmlns:c16="http://schemas.microsoft.com/office/drawing/2014/chart" uri="{C3380CC4-5D6E-409C-BE32-E72D297353CC}">
                <c16:uniqueId val="{0000000F-BC1E-4548-AC0E-3E0951277F31}"/>
              </c:ext>
            </c:extLst>
          </c:dPt>
          <c:dLbls>
            <c:dLbl>
              <c:idx val="2"/>
              <c:layout>
                <c:manualLayout>
                  <c:x val="6.3566403417083875E-2"/>
                  <c:y val="4.7533215841287432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C1E-4548-AC0E-3E0951277F31}"/>
                </c:ext>
              </c:extLst>
            </c:dLbl>
            <c:dLbl>
              <c:idx val="3"/>
              <c:layout>
                <c:manualLayout>
                  <c:x val="-9.1181450719781801E-2"/>
                  <c:y val="-0.12428148269044377"/>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C1E-4548-AC0E-3E0951277F31}"/>
                </c:ext>
              </c:extLst>
            </c:dLbl>
            <c:dLbl>
              <c:idx val="4"/>
              <c:layout>
                <c:manualLayout>
                  <c:x val="-5.0845677864589316E-2"/>
                  <c:y val="4.7250700442527924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C1E-4548-AC0E-3E0951277F31}"/>
                </c:ext>
              </c:extLst>
            </c:dLbl>
            <c:dLbl>
              <c:idx val="5"/>
              <c:layout>
                <c:manualLayout>
                  <c:x val="-4.4871864913776566E-2"/>
                  <c:y val="2.1609087451400909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C1E-4548-AC0E-3E0951277F31}"/>
                </c:ext>
              </c:extLst>
            </c:dLbl>
            <c:dLbl>
              <c:idx val="6"/>
              <c:layout>
                <c:manualLayout>
                  <c:x val="-3.0195842651766065E-2"/>
                  <c:y val="-3.9289683749781073E-3"/>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BC1E-4548-AC0E-3E0951277F31}"/>
                </c:ext>
              </c:extLst>
            </c:dLbl>
            <c:dLbl>
              <c:idx val="7"/>
              <c:layout>
                <c:manualLayout>
                  <c:x val="-2.9156338917108605E-2"/>
                  <c:y val="-0.10205725613600063"/>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C1E-4548-AC0E-3E0951277F31}"/>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pt-BR"/>
              </a:p>
            </c:txPr>
            <c:showLegendKey val="0"/>
            <c:showVal val="1"/>
            <c:showCatName val="1"/>
            <c:showSerName val="0"/>
            <c:showPercent val="0"/>
            <c:showBubbleSize val="0"/>
            <c:showLeaderLines val="1"/>
            <c:leaderLines>
              <c:spPr>
                <a:ln w="9525" cap="flat" cmpd="sng" algn="ctr">
                  <a:solidFill>
                    <a:schemeClr val="tx1"/>
                  </a:solidFill>
                  <a:prstDash val="solid"/>
                  <a:round/>
                </a:ln>
                <a:effectLst/>
              </c:spPr>
            </c:leaderLines>
            <c:extLst>
              <c:ext xmlns:c15="http://schemas.microsoft.com/office/drawing/2012/chart" uri="{CE6537A1-D6FC-4f65-9D91-7224C49458BB}">
                <c15:layout/>
              </c:ext>
            </c:extLst>
          </c:dLbls>
          <c:cat>
            <c:strRef>
              <c:f>Plan3!$A$2:$A$9</c:f>
              <c:strCache>
                <c:ptCount val="8"/>
                <c:pt idx="0">
                  <c:v>AAMI</c:v>
                </c:pt>
                <c:pt idx="1">
                  <c:v>SÃO JULIÃO</c:v>
                </c:pt>
                <c:pt idx="2">
                  <c:v>SANTA CASA</c:v>
                </c:pt>
                <c:pt idx="3">
                  <c:v>HRMS</c:v>
                </c:pt>
                <c:pt idx="4">
                  <c:v>HAP</c:v>
                </c:pt>
                <c:pt idx="5">
                  <c:v>HUMAP</c:v>
                </c:pt>
                <c:pt idx="6">
                  <c:v>NOSSO LAR</c:v>
                </c:pt>
                <c:pt idx="7">
                  <c:v>HCAA</c:v>
                </c:pt>
              </c:strCache>
            </c:strRef>
          </c:cat>
          <c:val>
            <c:numRef>
              <c:f>Plan3!$C$2:$C$9</c:f>
              <c:numCache>
                <c:formatCode>_("R$"* #,##0.00_);_("R$"* \(#,##0.00\);_("R$"* "-"??_);_(@_)</c:formatCode>
                <c:ptCount val="8"/>
                <c:pt idx="0">
                  <c:v>60026.850000000006</c:v>
                </c:pt>
                <c:pt idx="1">
                  <c:v>28866.409999999996</c:v>
                </c:pt>
                <c:pt idx="2">
                  <c:v>1368279.9099999997</c:v>
                </c:pt>
                <c:pt idx="3">
                  <c:v>1693653.1099999999</c:v>
                </c:pt>
                <c:pt idx="4">
                  <c:v>38622.949999999997</c:v>
                </c:pt>
                <c:pt idx="5">
                  <c:v>272753.59999999998</c:v>
                </c:pt>
                <c:pt idx="6">
                  <c:v>12836.07</c:v>
                </c:pt>
                <c:pt idx="7">
                  <c:v>404497.11</c:v>
                </c:pt>
              </c:numCache>
            </c:numRef>
          </c:val>
          <c:extLst>
            <c:ext xmlns:c16="http://schemas.microsoft.com/office/drawing/2014/chart" uri="{C3380CC4-5D6E-409C-BE32-E72D297353CC}">
              <c16:uniqueId val="{00000010-BC1E-4548-AC0E-3E0951277F31}"/>
            </c:ext>
          </c:extLst>
        </c:ser>
        <c:ser>
          <c:idx val="0"/>
          <c:order val="0"/>
          <c:cat>
            <c:strRef>
              <c:f>Plan3!$A$2:$A$9</c:f>
              <c:strCache>
                <c:ptCount val="8"/>
                <c:pt idx="0">
                  <c:v>AAMI</c:v>
                </c:pt>
                <c:pt idx="1">
                  <c:v>SÃO JULIÃO</c:v>
                </c:pt>
                <c:pt idx="2">
                  <c:v>SANTA CASA</c:v>
                </c:pt>
                <c:pt idx="3">
                  <c:v>HRMS</c:v>
                </c:pt>
                <c:pt idx="4">
                  <c:v>HAP</c:v>
                </c:pt>
                <c:pt idx="5">
                  <c:v>HUMAP</c:v>
                </c:pt>
                <c:pt idx="6">
                  <c:v>NOSSO LAR</c:v>
                </c:pt>
                <c:pt idx="7">
                  <c:v>HCAA</c:v>
                </c:pt>
              </c:strCache>
            </c:strRef>
          </c:cat>
          <c:val>
            <c:numRef>
              <c:f>Plan3!$B$2:$B$9</c:f>
            </c:numRef>
          </c:val>
          <c:extLst>
            <c:ext xmlns:c16="http://schemas.microsoft.com/office/drawing/2014/chart" uri="{C3380CC4-5D6E-409C-BE32-E72D297353CC}">
              <c16:uniqueId val="{00000011-BC1E-4548-AC0E-3E0951277F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28394681190986"/>
          <c:y val="9.4061848626798561E-2"/>
          <c:w val="0.35962177759562169"/>
          <c:h val="0.8456836591714928"/>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075-4F9F-AE59-D8542955EEE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075-4F9F-AE59-D8542955EEE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075-4F9F-AE59-D8542955EEE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075-4F9F-AE59-D8542955EEE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075-4F9F-AE59-D8542955EEE4}"/>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D075-4F9F-AE59-D8542955EEE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D075-4F9F-AE59-D8542955EEE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D075-4F9F-AE59-D8542955EEE4}"/>
              </c:ext>
            </c:extLst>
          </c:dPt>
          <c:dPt>
            <c:idx val="8"/>
            <c:bubble3D val="0"/>
            <c:spPr>
              <a:solidFill>
                <a:schemeClr val="accent3">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D075-4F9F-AE59-D8542955EEE4}"/>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D075-4F9F-AE59-D8542955EEE4}"/>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D075-4F9F-AE59-D8542955EEE4}"/>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D075-4F9F-AE59-D8542955EEE4}"/>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D075-4F9F-AE59-D8542955EEE4}"/>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D075-4F9F-AE59-D8542955EEE4}"/>
              </c:ext>
            </c:extLst>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D075-4F9F-AE59-D8542955EEE4}"/>
              </c:ext>
            </c:extLst>
          </c:dPt>
          <c:dPt>
            <c:idx val="15"/>
            <c:bubble3D val="0"/>
            <c:spPr>
              <a:solidFill>
                <a:schemeClr val="accent4">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F-D075-4F9F-AE59-D8542955EEE4}"/>
              </c:ext>
            </c:extLst>
          </c:dPt>
          <c:dPt>
            <c:idx val="16"/>
            <c:bubble3D val="0"/>
            <c:spPr>
              <a:solidFill>
                <a:schemeClr val="bg2">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1-D075-4F9F-AE59-D8542955EEE4}"/>
              </c:ext>
            </c:extLst>
          </c:dPt>
          <c:dPt>
            <c:idx val="17"/>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3-D075-4F9F-AE59-D8542955EEE4}"/>
              </c:ext>
            </c:extLst>
          </c:dPt>
          <c:dPt>
            <c:idx val="18"/>
            <c:bubble3D val="0"/>
            <c:spPr>
              <a:solidFill>
                <a:schemeClr val="accent1">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5-D075-4F9F-AE59-D8542955EEE4}"/>
              </c:ext>
            </c:extLst>
          </c:dPt>
          <c:dPt>
            <c:idx val="19"/>
            <c:bubble3D val="0"/>
            <c:spPr>
              <a:solidFill>
                <a:schemeClr val="accent2">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7-D075-4F9F-AE59-D8542955EEE4}"/>
              </c:ext>
            </c:extLst>
          </c:dPt>
          <c:dPt>
            <c:idx val="20"/>
            <c:bubble3D val="0"/>
            <c:spPr>
              <a:solidFill>
                <a:schemeClr val="accent3">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9-D075-4F9F-AE59-D8542955EEE4}"/>
              </c:ext>
            </c:extLst>
          </c:dPt>
          <c:dPt>
            <c:idx val="21"/>
            <c:bubble3D val="0"/>
            <c:spPr>
              <a:solidFill>
                <a:schemeClr val="accent4">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B-D075-4F9F-AE59-D8542955EEE4}"/>
              </c:ext>
            </c:extLst>
          </c:dPt>
          <c:dPt>
            <c:idx val="22"/>
            <c:bubble3D val="0"/>
            <c:spPr>
              <a:solidFill>
                <a:schemeClr val="accent5">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D-D075-4F9F-AE59-D8542955EEE4}"/>
              </c:ext>
            </c:extLst>
          </c:dPt>
          <c:dPt>
            <c:idx val="23"/>
            <c:bubble3D val="0"/>
            <c:spPr>
              <a:solidFill>
                <a:schemeClr val="accent6">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F-D075-4F9F-AE59-D8542955EEE4}"/>
              </c:ext>
            </c:extLst>
          </c:dPt>
          <c:dPt>
            <c:idx val="24"/>
            <c:bubble3D val="0"/>
            <c:spPr>
              <a:solidFill>
                <a:schemeClr val="accent1">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31-D075-4F9F-AE59-D8542955EEE4}"/>
              </c:ext>
            </c:extLst>
          </c:dPt>
          <c:dLbls>
            <c:dLbl>
              <c:idx val="0"/>
              <c:layout>
                <c:manualLayout>
                  <c:x val="0.10634870633380265"/>
                  <c:y val="8.3208584469026209E-2"/>
                </c:manualLayout>
              </c:layout>
              <c:spPr>
                <a:no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manualLayout>
                      <c:w val="0.1167099663876742"/>
                      <c:h val="0.15435542604467101"/>
                    </c:manualLayout>
                  </c15:layout>
                </c:ext>
                <c:ext xmlns:c16="http://schemas.microsoft.com/office/drawing/2014/chart" uri="{C3380CC4-5D6E-409C-BE32-E72D297353CC}">
                  <c16:uniqueId val="{00000001-D075-4F9F-AE59-D8542955EEE4}"/>
                </c:ext>
              </c:extLst>
            </c:dLbl>
            <c:dLbl>
              <c:idx val="1"/>
              <c:delete val="1"/>
              <c:extLst>
                <c:ext xmlns:c15="http://schemas.microsoft.com/office/drawing/2012/chart" uri="{CE6537A1-D6FC-4f65-9D91-7224C49458BB}"/>
                <c:ext xmlns:c16="http://schemas.microsoft.com/office/drawing/2014/chart" uri="{C3380CC4-5D6E-409C-BE32-E72D297353CC}">
                  <c16:uniqueId val="{00000003-D075-4F9F-AE59-D8542955EEE4}"/>
                </c:ext>
              </c:extLst>
            </c:dLbl>
            <c:dLbl>
              <c:idx val="2"/>
              <c:delete val="1"/>
              <c:extLst>
                <c:ext xmlns:c15="http://schemas.microsoft.com/office/drawing/2012/chart" uri="{CE6537A1-D6FC-4f65-9D91-7224C49458BB}"/>
                <c:ext xmlns:c16="http://schemas.microsoft.com/office/drawing/2014/chart" uri="{C3380CC4-5D6E-409C-BE32-E72D297353CC}">
                  <c16:uniqueId val="{00000005-D075-4F9F-AE59-D8542955EEE4}"/>
                </c:ext>
              </c:extLst>
            </c:dLbl>
            <c:dLbl>
              <c:idx val="3"/>
              <c:delete val="1"/>
              <c:extLst>
                <c:ext xmlns:c15="http://schemas.microsoft.com/office/drawing/2012/chart" uri="{CE6537A1-D6FC-4f65-9D91-7224C49458BB}"/>
                <c:ext xmlns:c16="http://schemas.microsoft.com/office/drawing/2014/chart" uri="{C3380CC4-5D6E-409C-BE32-E72D297353CC}">
                  <c16:uniqueId val="{00000007-D075-4F9F-AE59-D8542955EEE4}"/>
                </c:ext>
              </c:extLst>
            </c:dLbl>
            <c:dLbl>
              <c:idx val="4"/>
              <c:layout>
                <c:manualLayout>
                  <c:x val="3.584787853948404E-2"/>
                  <c:y val="-0.20945609193927286"/>
                </c:manualLayout>
              </c:layout>
              <c:spPr>
                <a:noFill/>
                <a:ln w="6350">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ext>
                <c:ext xmlns:c16="http://schemas.microsoft.com/office/drawing/2014/chart" uri="{C3380CC4-5D6E-409C-BE32-E72D297353CC}">
                  <c16:uniqueId val="{00000009-D075-4F9F-AE59-D8542955EEE4}"/>
                </c:ext>
              </c:extLst>
            </c:dLbl>
            <c:dLbl>
              <c:idx val="5"/>
              <c:delete val="1"/>
              <c:extLst>
                <c:ext xmlns:c15="http://schemas.microsoft.com/office/drawing/2012/chart" uri="{CE6537A1-D6FC-4f65-9D91-7224C49458BB}"/>
                <c:ext xmlns:c16="http://schemas.microsoft.com/office/drawing/2014/chart" uri="{C3380CC4-5D6E-409C-BE32-E72D297353CC}">
                  <c16:uniqueId val="{0000000B-D075-4F9F-AE59-D8542955EEE4}"/>
                </c:ext>
              </c:extLst>
            </c:dLbl>
            <c:dLbl>
              <c:idx val="6"/>
              <c:delete val="1"/>
              <c:extLst>
                <c:ext xmlns:c15="http://schemas.microsoft.com/office/drawing/2012/chart" uri="{CE6537A1-D6FC-4f65-9D91-7224C49458BB}"/>
                <c:ext xmlns:c16="http://schemas.microsoft.com/office/drawing/2014/chart" uri="{C3380CC4-5D6E-409C-BE32-E72D297353CC}">
                  <c16:uniqueId val="{0000000D-D075-4F9F-AE59-D8542955EEE4}"/>
                </c:ext>
              </c:extLst>
            </c:dLbl>
            <c:dLbl>
              <c:idx val="7"/>
              <c:delete val="1"/>
              <c:extLst>
                <c:ext xmlns:c15="http://schemas.microsoft.com/office/drawing/2012/chart" uri="{CE6537A1-D6FC-4f65-9D91-7224C49458BB}"/>
                <c:ext xmlns:c16="http://schemas.microsoft.com/office/drawing/2014/chart" uri="{C3380CC4-5D6E-409C-BE32-E72D297353CC}">
                  <c16:uniqueId val="{0000000F-D075-4F9F-AE59-D8542955EEE4}"/>
                </c:ext>
              </c:extLst>
            </c:dLbl>
            <c:dLbl>
              <c:idx val="8"/>
              <c:layout>
                <c:manualLayout>
                  <c:x val="0.23779092764524412"/>
                  <c:y val="-6.02544922017087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D075-4F9F-AE59-D8542955EEE4}"/>
                </c:ext>
              </c:extLst>
            </c:dLbl>
            <c:dLbl>
              <c:idx val="9"/>
              <c:delete val="1"/>
              <c:extLst>
                <c:ext xmlns:c15="http://schemas.microsoft.com/office/drawing/2012/chart" uri="{CE6537A1-D6FC-4f65-9D91-7224C49458BB}"/>
                <c:ext xmlns:c16="http://schemas.microsoft.com/office/drawing/2014/chart" uri="{C3380CC4-5D6E-409C-BE32-E72D297353CC}">
                  <c16:uniqueId val="{00000013-D075-4F9F-AE59-D8542955EEE4}"/>
                </c:ext>
              </c:extLst>
            </c:dLbl>
            <c:dLbl>
              <c:idx val="10"/>
              <c:delete val="1"/>
              <c:extLst>
                <c:ext xmlns:c15="http://schemas.microsoft.com/office/drawing/2012/chart" uri="{CE6537A1-D6FC-4f65-9D91-7224C49458BB}"/>
                <c:ext xmlns:c16="http://schemas.microsoft.com/office/drawing/2014/chart" uri="{C3380CC4-5D6E-409C-BE32-E72D297353CC}">
                  <c16:uniqueId val="{00000015-D075-4F9F-AE59-D8542955EEE4}"/>
                </c:ext>
              </c:extLst>
            </c:dLbl>
            <c:dLbl>
              <c:idx val="11"/>
              <c:delete val="1"/>
              <c:extLst>
                <c:ext xmlns:c15="http://schemas.microsoft.com/office/drawing/2012/chart" uri="{CE6537A1-D6FC-4f65-9D91-7224C49458BB}"/>
                <c:ext xmlns:c16="http://schemas.microsoft.com/office/drawing/2014/chart" uri="{C3380CC4-5D6E-409C-BE32-E72D297353CC}">
                  <c16:uniqueId val="{00000017-D075-4F9F-AE59-D8542955EEE4}"/>
                </c:ext>
              </c:extLst>
            </c:dLbl>
            <c:dLbl>
              <c:idx val="12"/>
              <c:layout>
                <c:manualLayout>
                  <c:x val="-2.8080838189262519E-2"/>
                  <c:y val="3.2996507634268889E-2"/>
                </c:manualLayout>
              </c:layout>
              <c:spPr>
                <a:no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manualLayout>
                      <c:w val="0.17976798425026747"/>
                      <c:h val="0.18701756304354994"/>
                    </c:manualLayout>
                  </c15:layout>
                </c:ext>
                <c:ext xmlns:c16="http://schemas.microsoft.com/office/drawing/2014/chart" uri="{C3380CC4-5D6E-409C-BE32-E72D297353CC}">
                  <c16:uniqueId val="{00000019-D075-4F9F-AE59-D8542955EEE4}"/>
                </c:ext>
              </c:extLst>
            </c:dLbl>
            <c:dLbl>
              <c:idx val="13"/>
              <c:delete val="1"/>
              <c:extLst>
                <c:ext xmlns:c15="http://schemas.microsoft.com/office/drawing/2012/chart" uri="{CE6537A1-D6FC-4f65-9D91-7224C49458BB}"/>
                <c:ext xmlns:c16="http://schemas.microsoft.com/office/drawing/2014/chart" uri="{C3380CC4-5D6E-409C-BE32-E72D297353CC}">
                  <c16:uniqueId val="{0000001B-D075-4F9F-AE59-D8542955EEE4}"/>
                </c:ext>
              </c:extLst>
            </c:dLbl>
            <c:dLbl>
              <c:idx val="14"/>
              <c:delete val="1"/>
              <c:extLst>
                <c:ext xmlns:c15="http://schemas.microsoft.com/office/drawing/2012/chart" uri="{CE6537A1-D6FC-4f65-9D91-7224C49458BB}"/>
                <c:ext xmlns:c16="http://schemas.microsoft.com/office/drawing/2014/chart" uri="{C3380CC4-5D6E-409C-BE32-E72D297353CC}">
                  <c16:uniqueId val="{0000001D-D075-4F9F-AE59-D8542955EEE4}"/>
                </c:ext>
              </c:extLst>
            </c:dLbl>
            <c:dLbl>
              <c:idx val="15"/>
              <c:delete val="1"/>
              <c:extLst>
                <c:ext xmlns:c15="http://schemas.microsoft.com/office/drawing/2012/chart" uri="{CE6537A1-D6FC-4f65-9D91-7224C49458BB}"/>
                <c:ext xmlns:c16="http://schemas.microsoft.com/office/drawing/2014/chart" uri="{C3380CC4-5D6E-409C-BE32-E72D297353CC}">
                  <c16:uniqueId val="{0000001F-D075-4F9F-AE59-D8542955EEE4}"/>
                </c:ext>
              </c:extLst>
            </c:dLbl>
            <c:dLbl>
              <c:idx val="16"/>
              <c:layout>
                <c:manualLayout>
                  <c:x val="-7.6475474217565953E-2"/>
                  <c:y val="5.7385230668293673E-3"/>
                </c:manualLayout>
              </c:layout>
              <c:spPr>
                <a:noFill/>
                <a:ln w="0">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ext>
                <c:ext xmlns:c16="http://schemas.microsoft.com/office/drawing/2014/chart" uri="{C3380CC4-5D6E-409C-BE32-E72D297353CC}">
                  <c16:uniqueId val="{00000021-D075-4F9F-AE59-D8542955EEE4}"/>
                </c:ext>
              </c:extLst>
            </c:dLbl>
            <c:dLbl>
              <c:idx val="17"/>
              <c:delete val="1"/>
              <c:extLst>
                <c:ext xmlns:c15="http://schemas.microsoft.com/office/drawing/2012/chart" uri="{CE6537A1-D6FC-4f65-9D91-7224C49458BB}"/>
                <c:ext xmlns:c16="http://schemas.microsoft.com/office/drawing/2014/chart" uri="{C3380CC4-5D6E-409C-BE32-E72D297353CC}">
                  <c16:uniqueId val="{00000023-D075-4F9F-AE59-D8542955EEE4}"/>
                </c:ext>
              </c:extLst>
            </c:dLbl>
            <c:dLbl>
              <c:idx val="18"/>
              <c:delete val="1"/>
              <c:extLst>
                <c:ext xmlns:c15="http://schemas.microsoft.com/office/drawing/2012/chart" uri="{CE6537A1-D6FC-4f65-9D91-7224C49458BB}"/>
                <c:ext xmlns:c16="http://schemas.microsoft.com/office/drawing/2014/chart" uri="{C3380CC4-5D6E-409C-BE32-E72D297353CC}">
                  <c16:uniqueId val="{00000025-D075-4F9F-AE59-D8542955EEE4}"/>
                </c:ext>
              </c:extLst>
            </c:dLbl>
            <c:dLbl>
              <c:idx val="19"/>
              <c:delete val="1"/>
              <c:extLst>
                <c:ext xmlns:c15="http://schemas.microsoft.com/office/drawing/2012/chart" uri="{CE6537A1-D6FC-4f65-9D91-7224C49458BB}"/>
                <c:ext xmlns:c16="http://schemas.microsoft.com/office/drawing/2014/chart" uri="{C3380CC4-5D6E-409C-BE32-E72D297353CC}">
                  <c16:uniqueId val="{00000027-D075-4F9F-AE59-D8542955EEE4}"/>
                </c:ext>
              </c:extLst>
            </c:dLbl>
            <c:dLbl>
              <c:idx val="20"/>
              <c:layout>
                <c:manualLayout>
                  <c:x val="-2.9873232116236721E-2"/>
                  <c:y val="0"/>
                </c:manualLayout>
              </c:layout>
              <c:spPr>
                <a:no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manualLayout>
                      <c:w val="0.1465914783288754"/>
                      <c:h val="0.13427059531076813"/>
                    </c:manualLayout>
                  </c15:layout>
                </c:ext>
                <c:ext xmlns:c16="http://schemas.microsoft.com/office/drawing/2014/chart" uri="{C3380CC4-5D6E-409C-BE32-E72D297353CC}">
                  <c16:uniqueId val="{00000029-D075-4F9F-AE59-D8542955EEE4}"/>
                </c:ext>
              </c:extLst>
            </c:dLbl>
            <c:dLbl>
              <c:idx val="21"/>
              <c:delete val="1"/>
              <c:extLst>
                <c:ext xmlns:c15="http://schemas.microsoft.com/office/drawing/2012/chart" uri="{CE6537A1-D6FC-4f65-9D91-7224C49458BB}"/>
                <c:ext xmlns:c16="http://schemas.microsoft.com/office/drawing/2014/chart" uri="{C3380CC4-5D6E-409C-BE32-E72D297353CC}">
                  <c16:uniqueId val="{0000002B-D075-4F9F-AE59-D8542955EEE4}"/>
                </c:ext>
              </c:extLst>
            </c:dLbl>
            <c:dLbl>
              <c:idx val="22"/>
              <c:delete val="1"/>
              <c:extLst>
                <c:ext xmlns:c15="http://schemas.microsoft.com/office/drawing/2012/chart" uri="{CE6537A1-D6FC-4f65-9D91-7224C49458BB}"/>
                <c:ext xmlns:c16="http://schemas.microsoft.com/office/drawing/2014/chart" uri="{C3380CC4-5D6E-409C-BE32-E72D297353CC}">
                  <c16:uniqueId val="{0000002D-D075-4F9F-AE59-D8542955EEE4}"/>
                </c:ext>
              </c:extLst>
            </c:dLbl>
            <c:dLbl>
              <c:idx val="23"/>
              <c:delete val="1"/>
              <c:extLst>
                <c:ext xmlns:c15="http://schemas.microsoft.com/office/drawing/2012/chart" uri="{CE6537A1-D6FC-4f65-9D91-7224C49458BB}"/>
                <c:ext xmlns:c16="http://schemas.microsoft.com/office/drawing/2014/chart" uri="{C3380CC4-5D6E-409C-BE32-E72D297353CC}">
                  <c16:uniqueId val="{0000002F-D075-4F9F-AE59-D8542955EEE4}"/>
                </c:ext>
              </c:extLst>
            </c:dLbl>
            <c:dLbl>
              <c:idx val="24"/>
              <c:delete val="1"/>
              <c:extLst>
                <c:ext xmlns:c15="http://schemas.microsoft.com/office/drawing/2012/chart" uri="{CE6537A1-D6FC-4f65-9D91-7224C49458BB}"/>
                <c:ext xmlns:c16="http://schemas.microsoft.com/office/drawing/2014/chart" uri="{C3380CC4-5D6E-409C-BE32-E72D297353CC}">
                  <c16:uniqueId val="{00000031-D075-4F9F-AE59-D8542955EEE4}"/>
                </c:ext>
              </c:extLst>
            </c:dLbl>
            <c:spPr>
              <a:no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B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Plan1!$A$3:$A$27</c:f>
              <c:strCache>
                <c:ptCount val="25"/>
                <c:pt idx="0">
                  <c:v>HRMS</c:v>
                </c:pt>
                <c:pt idx="4">
                  <c:v>SANTA CASA</c:v>
                </c:pt>
                <c:pt idx="8">
                  <c:v>HOSPITAL DO CÂNCER</c:v>
                </c:pt>
                <c:pt idx="12">
                  <c:v>HOSPITAL ADVENTISTA</c:v>
                </c:pt>
                <c:pt idx="16">
                  <c:v>CLÍNICA CAMPO GRANDE</c:v>
                </c:pt>
                <c:pt idx="20">
                  <c:v>EL KADRI</c:v>
                </c:pt>
                <c:pt idx="24">
                  <c:v>PRONCOR</c:v>
                </c:pt>
              </c:strCache>
            </c:strRef>
          </c:cat>
          <c:val>
            <c:numRef>
              <c:f>Plan1!$D$3:$D$27</c:f>
              <c:numCache>
                <c:formatCode>General</c:formatCode>
                <c:ptCount val="25"/>
                <c:pt idx="0" formatCode="#,##0.00">
                  <c:v>4957977.5999999996</c:v>
                </c:pt>
                <c:pt idx="4" formatCode="_(* #,##0.00_);_(* \(#,##0.00\);_(* &quot;-&quot;??_);_(@_)">
                  <c:v>6687450</c:v>
                </c:pt>
                <c:pt idx="8" formatCode="_(* #,##0.00_);_(* \(#,##0.00\);_(* &quot;-&quot;??_);_(@_)">
                  <c:v>1073329.04</c:v>
                </c:pt>
                <c:pt idx="12" formatCode="_(* #,##0.00_);_(* \(#,##0.00\);_(* &quot;-&quot;??_);_(@_)">
                  <c:v>6318221.9199999999</c:v>
                </c:pt>
                <c:pt idx="16" formatCode="_(* #,##0.00_);_(* \(#,##0.00\);_(* &quot;-&quot;??_);_(@_)">
                  <c:v>3376910.71</c:v>
                </c:pt>
                <c:pt idx="20" formatCode="_(* #,##0.00_);_(* \(#,##0.00\);_(* &quot;-&quot;??_);_(@_)">
                  <c:v>2181081.65</c:v>
                </c:pt>
                <c:pt idx="24" formatCode="_(* #,##0.00_);_(* \(#,##0.00\);_(* &quot;-&quot;??_);_(@_)">
                  <c:v>2554.87</c:v>
                </c:pt>
              </c:numCache>
            </c:numRef>
          </c:val>
          <c:extLst>
            <c:ext xmlns:c16="http://schemas.microsoft.com/office/drawing/2014/chart" uri="{C3380CC4-5D6E-409C-BE32-E72D297353CC}">
              <c16:uniqueId val="{00000032-D075-4F9F-AE59-D8542955EEE4}"/>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34-D075-4F9F-AE59-D8542955EEE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0"/>
            <c:extLst>
              <c:ext xmlns:c15="http://schemas.microsoft.com/office/drawing/2012/chart" uri="{CE6537A1-D6FC-4f65-9D91-7224C49458BB}"/>
            </c:extLst>
          </c:dLbls>
          <c:val>
            <c:numLit>
              <c:formatCode>General</c:formatCode>
              <c:ptCount val="1"/>
              <c:pt idx="0">
                <c:v>1</c:v>
              </c:pt>
            </c:numLit>
          </c:val>
          <c:extLst>
            <c:ext xmlns:c16="http://schemas.microsoft.com/office/drawing/2014/chart" uri="{C3380CC4-5D6E-409C-BE32-E72D297353CC}">
              <c16:uniqueId val="{00000035-D075-4F9F-AE59-D8542955EEE4}"/>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i="0" baseline="0" dirty="0">
                <a:solidFill>
                  <a:schemeClr val="tx1"/>
                </a:solidFill>
                <a:effectLst/>
              </a:rPr>
              <a:t>LIGAÇÕES ATENDIDAS - </a:t>
            </a:r>
            <a:r>
              <a:rPr lang="en-US" sz="1100" b="1" i="0" baseline="0" dirty="0" smtClean="0">
                <a:solidFill>
                  <a:schemeClr val="tx1"/>
                </a:solidFill>
                <a:effectLst/>
              </a:rPr>
              <a:t>2º </a:t>
            </a:r>
            <a:r>
              <a:rPr lang="en-US" sz="1100" b="1" i="0" baseline="0" dirty="0">
                <a:solidFill>
                  <a:schemeClr val="tx1"/>
                </a:solidFill>
                <a:effectLst/>
              </a:rPr>
              <a:t>QUADRIMESTRE 2021</a:t>
            </a:r>
            <a:endParaRPr lang="pt-BR" sz="1000" dirty="0">
              <a:solidFill>
                <a:schemeClr val="tx1"/>
              </a:solidFill>
              <a:effectLst/>
            </a:endParaRPr>
          </a:p>
        </c:rich>
      </c:tx>
      <c:layout>
        <c:manualLayout>
          <c:xMode val="edge"/>
          <c:yMode val="edge"/>
          <c:x val="0.19222896617089527"/>
          <c:y val="8.54944137741900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3.0092592592592591E-2"/>
          <c:y val="0.26579595546565526"/>
          <c:w val="0.94907407407407407"/>
          <c:h val="0.61825514563465678"/>
        </c:manualLayout>
      </c:layout>
      <c:lineChart>
        <c:grouping val="standard"/>
        <c:varyColors val="0"/>
        <c:ser>
          <c:idx val="0"/>
          <c:order val="0"/>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4.6296296296296294E-2"/>
                  <c:y val="-5.52303284084478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31F-40D9-B781-16D93B503299}"/>
                </c:ext>
              </c:extLst>
            </c:dLbl>
            <c:dLbl>
              <c:idx val="1"/>
              <c:layout>
                <c:manualLayout>
                  <c:x val="-5.0925925925925923E-2"/>
                  <c:y val="6.21341194595038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31F-40D9-B781-16D93B503299}"/>
                </c:ext>
              </c:extLst>
            </c:dLbl>
            <c:dLbl>
              <c:idx val="2"/>
              <c:layout>
                <c:manualLayout>
                  <c:x val="-6.4814814814814811E-2"/>
                  <c:y val="-9.6653074714783765E-2"/>
                </c:manualLayout>
              </c:layout>
              <c:tx>
                <c:rich>
                  <a:bodyPr/>
                  <a:lstStyle/>
                  <a:p>
                    <a:r>
                      <a:rPr lang="en-US" dirty="0" smtClean="0"/>
                      <a:t>21946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31F-40D9-B781-16D93B50329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Plan1!$A$19:$A$22</c:f>
              <c:strCache>
                <c:ptCount val="4"/>
                <c:pt idx="0">
                  <c:v>MAIO</c:v>
                </c:pt>
                <c:pt idx="1">
                  <c:v>JUNHO</c:v>
                </c:pt>
                <c:pt idx="2">
                  <c:v>JULHO</c:v>
                </c:pt>
                <c:pt idx="3">
                  <c:v>AGOSTO</c:v>
                </c:pt>
              </c:strCache>
            </c:strRef>
          </c:cat>
          <c:val>
            <c:numRef>
              <c:f>Plan1!$B$19:$B$22</c:f>
              <c:numCache>
                <c:formatCode>#,##0</c:formatCode>
                <c:ptCount val="4"/>
                <c:pt idx="0">
                  <c:v>24433</c:v>
                </c:pt>
                <c:pt idx="1">
                  <c:v>20032</c:v>
                </c:pt>
                <c:pt idx="2">
                  <c:v>21946</c:v>
                </c:pt>
                <c:pt idx="3">
                  <c:v>18276</c:v>
                </c:pt>
              </c:numCache>
            </c:numRef>
          </c:val>
          <c:smooth val="0"/>
          <c:extLst>
            <c:ext xmlns:c16="http://schemas.microsoft.com/office/drawing/2014/chart" uri="{C3380CC4-5D6E-409C-BE32-E72D297353CC}">
              <c16:uniqueId val="{00000003-A31F-40D9-B781-16D93B503299}"/>
            </c:ext>
          </c:extLst>
        </c:ser>
        <c:dLbls>
          <c:showLegendKey val="0"/>
          <c:showVal val="0"/>
          <c:showCatName val="0"/>
          <c:showSerName val="0"/>
          <c:showPercent val="0"/>
          <c:showBubbleSize val="0"/>
        </c:dLbls>
        <c:marker val="1"/>
        <c:smooth val="0"/>
        <c:axId val="143838320"/>
        <c:axId val="168748368"/>
      </c:lineChart>
      <c:catAx>
        <c:axId val="14383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68748368"/>
        <c:crosses val="autoZero"/>
        <c:auto val="1"/>
        <c:lblAlgn val="ctr"/>
        <c:lblOffset val="100"/>
        <c:noMultiLvlLbl val="0"/>
      </c:catAx>
      <c:valAx>
        <c:axId val="168748368"/>
        <c:scaling>
          <c:orientation val="minMax"/>
        </c:scaling>
        <c:delete val="1"/>
        <c:axPos val="l"/>
        <c:numFmt formatCode="#,##0" sourceLinked="1"/>
        <c:majorTickMark val="none"/>
        <c:minorTickMark val="none"/>
        <c:tickLblPos val="nextTo"/>
        <c:crossAx val="14383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100" b="1" dirty="0">
                <a:solidFill>
                  <a:schemeClr val="tx1"/>
                </a:solidFill>
              </a:rPr>
              <a:t>MANIFESTAÇÕES REGISTRADAS</a:t>
            </a:r>
            <a:r>
              <a:rPr lang="pt-BR" sz="1100" b="1" baseline="0" dirty="0">
                <a:solidFill>
                  <a:schemeClr val="tx1"/>
                </a:solidFill>
              </a:rPr>
              <a:t> - 2º QUADRIMESTRE 2021</a:t>
            </a:r>
            <a:endParaRPr lang="pt-BR" sz="1100" b="1" dirty="0">
              <a:solidFill>
                <a:schemeClr val="tx1"/>
              </a:solidFill>
            </a:endParaRPr>
          </a:p>
        </c:rich>
      </c:tx>
      <c:layout>
        <c:manualLayout>
          <c:xMode val="edge"/>
          <c:yMode val="edge"/>
          <c:x val="0.15746312769803353"/>
          <c:y val="2.88471148342313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3.684192807801745E-2"/>
          <c:y val="0.24409630439266236"/>
          <c:w val="0.80894549467433741"/>
          <c:h val="0.59151189008928406"/>
        </c:manualLayout>
      </c:layout>
      <c:lineChart>
        <c:grouping val="standard"/>
        <c:varyColors val="0"/>
        <c:ser>
          <c:idx val="0"/>
          <c:order val="0"/>
          <c:tx>
            <c:strRef>
              <c:f>Plan1!$I$8</c:f>
              <c:strCache>
                <c:ptCount val="1"/>
                <c:pt idx="0">
                  <c:v>OUVIDORSUS</c:v>
                </c:pt>
              </c:strCache>
            </c:strRef>
          </c:tx>
          <c:spPr>
            <a:ln w="28575" cap="rnd">
              <a:solidFill>
                <a:schemeClr val="accent2"/>
              </a:solidFill>
              <a:round/>
            </a:ln>
            <a:effectLst/>
          </c:spPr>
          <c:marker>
            <c:symbol val="none"/>
          </c:marker>
          <c:dLbls>
            <c:dLbl>
              <c:idx val="0"/>
              <c:layout>
                <c:manualLayout>
                  <c:x val="-5.7324837170567911E-2"/>
                  <c:y val="-4.340751914759225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7B4-45C0-8F1D-745963D85A7D}"/>
                </c:ext>
              </c:extLst>
            </c:dLbl>
            <c:dLbl>
              <c:idx val="1"/>
              <c:layout>
                <c:manualLayout>
                  <c:x val="-5.0925337632079971E-17"/>
                  <c:y val="-2.84196599151326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7B4-45C0-8F1D-745963D85A7D}"/>
                </c:ext>
              </c:extLst>
            </c:dLbl>
            <c:dLbl>
              <c:idx val="2"/>
              <c:layout>
                <c:manualLayout>
                  <c:x val="-2.7777777777778798E-3"/>
                  <c:y val="-3.55245748939157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7B4-45C0-8F1D-745963D85A7D}"/>
                </c:ext>
              </c:extLst>
            </c:dLbl>
            <c:dLbl>
              <c:idx val="3"/>
              <c:layout>
                <c:manualLayout>
                  <c:x val="-1.5109645975873541E-2"/>
                  <c:y val="-5.76171398225081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7B4-45C0-8F1D-745963D85A7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Plan1!$H$9:$H$12</c:f>
              <c:strCache>
                <c:ptCount val="4"/>
                <c:pt idx="0">
                  <c:v>MAIO</c:v>
                </c:pt>
                <c:pt idx="1">
                  <c:v>JUNHO</c:v>
                </c:pt>
                <c:pt idx="2">
                  <c:v>JULHO </c:v>
                </c:pt>
                <c:pt idx="3">
                  <c:v>AGOSTO</c:v>
                </c:pt>
              </c:strCache>
            </c:strRef>
          </c:cat>
          <c:val>
            <c:numRef>
              <c:f>Plan1!$I$9:$I$12</c:f>
              <c:numCache>
                <c:formatCode>#,##0</c:formatCode>
                <c:ptCount val="4"/>
                <c:pt idx="0">
                  <c:v>1824</c:v>
                </c:pt>
                <c:pt idx="1">
                  <c:v>1703</c:v>
                </c:pt>
                <c:pt idx="2">
                  <c:v>1897</c:v>
                </c:pt>
                <c:pt idx="3">
                  <c:v>1963</c:v>
                </c:pt>
              </c:numCache>
            </c:numRef>
          </c:val>
          <c:smooth val="0"/>
          <c:extLst>
            <c:ext xmlns:c16="http://schemas.microsoft.com/office/drawing/2014/chart" uri="{C3380CC4-5D6E-409C-BE32-E72D297353CC}">
              <c16:uniqueId val="{00000004-D7B4-45C0-8F1D-745963D85A7D}"/>
            </c:ext>
          </c:extLst>
        </c:ser>
        <c:ser>
          <c:idx val="1"/>
          <c:order val="1"/>
          <c:tx>
            <c:strRef>
              <c:f>Plan1!$J$8</c:f>
              <c:strCache>
                <c:ptCount val="1"/>
                <c:pt idx="0">
                  <c:v>SIST. DE INFORMAÇÕES</c:v>
                </c:pt>
              </c:strCache>
            </c:strRef>
          </c:tx>
          <c:spPr>
            <a:ln w="28575" cap="rnd">
              <a:solidFill>
                <a:schemeClr val="accent4"/>
              </a:solidFill>
              <a:round/>
            </a:ln>
            <a:effectLst/>
          </c:spPr>
          <c:marker>
            <c:symbol val="none"/>
          </c:marker>
          <c:dLbls>
            <c:dLbl>
              <c:idx val="0"/>
              <c:layout>
                <c:manualLayout>
                  <c:x val="-7.6433116227423895E-2"/>
                  <c:y val="-7.16901503626614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7B4-45C0-8F1D-745963D85A7D}"/>
                </c:ext>
              </c:extLst>
            </c:dLbl>
            <c:dLbl>
              <c:idx val="1"/>
              <c:layout>
                <c:manualLayout>
                  <c:x val="-8.3333333333333835E-3"/>
                  <c:y val="-3.55245748939157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7B4-45C0-8F1D-745963D85A7D}"/>
                </c:ext>
              </c:extLst>
            </c:dLbl>
            <c:dLbl>
              <c:idx val="2"/>
              <c:layout>
                <c:manualLayout>
                  <c:x val="-4.4444444444444446E-2"/>
                  <c:y val="-7.1049149787831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7B4-45C0-8F1D-745963D85A7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Plan1!$H$9:$H$12</c:f>
              <c:strCache>
                <c:ptCount val="4"/>
                <c:pt idx="0">
                  <c:v>MAIO</c:v>
                </c:pt>
                <c:pt idx="1">
                  <c:v>JUNHO</c:v>
                </c:pt>
                <c:pt idx="2">
                  <c:v>JULHO </c:v>
                </c:pt>
                <c:pt idx="3">
                  <c:v>AGOSTO</c:v>
                </c:pt>
              </c:strCache>
            </c:strRef>
          </c:cat>
          <c:val>
            <c:numRef>
              <c:f>Plan1!$J$9:$J$12</c:f>
              <c:numCache>
                <c:formatCode>#,##0</c:formatCode>
                <c:ptCount val="4"/>
                <c:pt idx="0">
                  <c:v>23717</c:v>
                </c:pt>
                <c:pt idx="1">
                  <c:v>17151</c:v>
                </c:pt>
                <c:pt idx="2">
                  <c:v>19037</c:v>
                </c:pt>
                <c:pt idx="3">
                  <c:v>16419</c:v>
                </c:pt>
              </c:numCache>
            </c:numRef>
          </c:val>
          <c:smooth val="0"/>
          <c:extLst>
            <c:ext xmlns:c16="http://schemas.microsoft.com/office/drawing/2014/chart" uri="{C3380CC4-5D6E-409C-BE32-E72D297353CC}">
              <c16:uniqueId val="{00000008-D7B4-45C0-8F1D-745963D85A7D}"/>
            </c:ext>
          </c:extLst>
        </c:ser>
        <c:dLbls>
          <c:showLegendKey val="0"/>
          <c:showVal val="0"/>
          <c:showCatName val="0"/>
          <c:showSerName val="0"/>
          <c:showPercent val="0"/>
          <c:showBubbleSize val="0"/>
        </c:dLbls>
        <c:smooth val="0"/>
        <c:axId val="168747584"/>
        <c:axId val="168754640"/>
      </c:lineChart>
      <c:catAx>
        <c:axId val="1687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68754640"/>
        <c:crosses val="autoZero"/>
        <c:auto val="1"/>
        <c:lblAlgn val="ctr"/>
        <c:lblOffset val="100"/>
        <c:noMultiLvlLbl val="0"/>
      </c:catAx>
      <c:valAx>
        <c:axId val="168754640"/>
        <c:scaling>
          <c:orientation val="minMax"/>
        </c:scaling>
        <c:delete val="1"/>
        <c:axPos val="l"/>
        <c:numFmt formatCode="#,##0" sourceLinked="1"/>
        <c:majorTickMark val="none"/>
        <c:minorTickMark val="none"/>
        <c:tickLblPos val="nextTo"/>
        <c:crossAx val="168747584"/>
        <c:crosses val="autoZero"/>
        <c:crossBetween val="between"/>
      </c:valAx>
      <c:spPr>
        <a:noFill/>
        <a:ln>
          <a:noFill/>
        </a:ln>
        <a:effectLst/>
      </c:spPr>
    </c:plotArea>
    <c:legend>
      <c:legendPos val="r"/>
      <c:layout>
        <c:manualLayout>
          <c:xMode val="edge"/>
          <c:yMode val="edge"/>
          <c:x val="0.82461393641066505"/>
          <c:y val="0.2154963432895573"/>
          <c:w val="0.16105468495552711"/>
          <c:h val="0.679888632028569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pt-BR">
                <a:solidFill>
                  <a:schemeClr val="tx1"/>
                </a:solidFill>
              </a:rPr>
              <a:t>Relatórios de Atendimento Individual -  Enfermagem</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pt-BR"/>
        </a:p>
      </c:txPr>
    </c:title>
    <c:autoTitleDeleted val="0"/>
    <c:plotArea>
      <c:layout/>
      <c:scatterChart>
        <c:scatterStyle val="lineMarker"/>
        <c:varyColors val="0"/>
        <c:ser>
          <c:idx val="0"/>
          <c:order val="0"/>
          <c:spPr>
            <a:ln w="25400" cap="flat" cmpd="sng" algn="ctr">
              <a:noFill/>
              <a:prstDash val="sysDot"/>
              <a:round/>
            </a:ln>
            <a:effectLst/>
          </c:spPr>
          <c:marker>
            <c:symbol val="circle"/>
            <c:size val="5"/>
            <c:spPr>
              <a:solidFill>
                <a:schemeClr val="accent1">
                  <a:lumMod val="75000"/>
                </a:schemeClr>
              </a:solidFill>
              <a:ln w="9525" cap="flat" cmpd="sng" algn="ctr">
                <a:solidFill>
                  <a:schemeClr val="accent1">
                    <a:shade val="95000"/>
                  </a:schemeClr>
                </a:solidFill>
                <a:round/>
              </a:ln>
              <a:effectLst/>
            </c:spPr>
          </c:marker>
          <c:trendline>
            <c:spPr>
              <a:ln w="9525" cap="rnd">
                <a:solidFill>
                  <a:schemeClr val="accent2">
                    <a:lumMod val="75000"/>
                  </a:schemeClr>
                </a:solidFill>
              </a:ln>
              <a:effectLst/>
            </c:spPr>
            <c:trendlineType val="linear"/>
            <c:dispRSqr val="0"/>
            <c:dispEq val="0"/>
          </c:trendline>
          <c:xVal>
            <c:numRef>
              <c:f>'9'!$B$19:$B$38</c:f>
              <c:numCache>
                <c:formatCode>mmmm/yyyy</c:formatCode>
                <c:ptCount val="2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numCache>
            </c:numRef>
          </c:xVal>
          <c:yVal>
            <c:numRef>
              <c:f>'9'!$C$19:$C$38</c:f>
              <c:numCache>
                <c:formatCode>#,##0</c:formatCode>
                <c:ptCount val="20"/>
                <c:pt idx="0">
                  <c:v>1310</c:v>
                </c:pt>
                <c:pt idx="1">
                  <c:v>1210</c:v>
                </c:pt>
                <c:pt idx="2">
                  <c:v>1620</c:v>
                </c:pt>
                <c:pt idx="3">
                  <c:v>1381</c:v>
                </c:pt>
                <c:pt idx="4">
                  <c:v>1686</c:v>
                </c:pt>
                <c:pt idx="5">
                  <c:v>2241</c:v>
                </c:pt>
                <c:pt idx="6">
                  <c:v>3531</c:v>
                </c:pt>
                <c:pt idx="7">
                  <c:v>4406</c:v>
                </c:pt>
                <c:pt idx="8">
                  <c:v>4687</c:v>
                </c:pt>
                <c:pt idx="9">
                  <c:v>5076</c:v>
                </c:pt>
                <c:pt idx="10">
                  <c:v>5513</c:v>
                </c:pt>
                <c:pt idx="11">
                  <c:v>3537</c:v>
                </c:pt>
                <c:pt idx="12">
                  <c:v>4817</c:v>
                </c:pt>
                <c:pt idx="13">
                  <c:v>6534</c:v>
                </c:pt>
                <c:pt idx="14">
                  <c:v>6668</c:v>
                </c:pt>
                <c:pt idx="15">
                  <c:v>6440</c:v>
                </c:pt>
                <c:pt idx="16">
                  <c:v>4444</c:v>
                </c:pt>
                <c:pt idx="17">
                  <c:v>4921</c:v>
                </c:pt>
                <c:pt idx="18">
                  <c:v>5288</c:v>
                </c:pt>
                <c:pt idx="19">
                  <c:v>1772</c:v>
                </c:pt>
              </c:numCache>
            </c:numRef>
          </c:yVal>
          <c:smooth val="1"/>
          <c:extLst>
            <c:ext xmlns:c16="http://schemas.microsoft.com/office/drawing/2014/chart" uri="{C3380CC4-5D6E-409C-BE32-E72D297353CC}">
              <c16:uniqueId val="{00000001-561D-4B0C-8A5E-BBDCD359F5AD}"/>
            </c:ext>
          </c:extLst>
        </c:ser>
        <c:dLbls>
          <c:showLegendKey val="0"/>
          <c:showVal val="0"/>
          <c:showCatName val="0"/>
          <c:showSerName val="0"/>
          <c:showPercent val="0"/>
          <c:showBubbleSize val="0"/>
        </c:dLbls>
        <c:axId val="168748760"/>
        <c:axId val="168747192"/>
      </c:scatterChart>
      <c:valAx>
        <c:axId val="16874876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pt-BR"/>
              </a:p>
            </c:rich>
          </c:tx>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pt-BR"/>
            </a:p>
          </c:txPr>
        </c:title>
        <c:numFmt formatCode="mmmm/yyyy"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pt-BR"/>
          </a:p>
        </c:txPr>
        <c:crossAx val="168747192"/>
        <c:crosses val="autoZero"/>
        <c:crossBetween val="midCat"/>
      </c:valAx>
      <c:valAx>
        <c:axId val="16874719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pt-BR"/>
              </a:p>
            </c:rich>
          </c:tx>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pt-BR"/>
            </a:p>
          </c:txPr>
        </c:title>
        <c:numFmt formatCode="#,##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pt-BR"/>
          </a:p>
        </c:txPr>
        <c:crossAx val="16874876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zero"/>
    <c:showDLblsOverMax val="1"/>
  </c:chart>
  <c:spPr>
    <a:solidFill>
      <a:schemeClr val="lt1"/>
    </a:solidFill>
    <a:ln>
      <a:noFill/>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cap="none" spc="20" baseline="0">
                <a:solidFill>
                  <a:schemeClr val="dk1">
                    <a:lumMod val="50000"/>
                    <a:lumOff val="50000"/>
                  </a:schemeClr>
                </a:solidFill>
                <a:latin typeface="+mn-lt"/>
                <a:ea typeface="+mn-ea"/>
                <a:cs typeface="+mn-cs"/>
              </a:defRPr>
            </a:pPr>
            <a:r>
              <a:rPr lang="pt-BR" b="1" dirty="0"/>
              <a:t>Relatórios de Atendimento Individual - Medicina</a:t>
            </a:r>
          </a:p>
        </c:rich>
      </c:tx>
      <c:layout>
        <c:manualLayout>
          <c:xMode val="edge"/>
          <c:yMode val="edge"/>
          <c:x val="0.19946169772256728"/>
          <c:y val="1.6920473773265651E-2"/>
        </c:manualLayout>
      </c:layout>
      <c:overlay val="0"/>
      <c:spPr>
        <a:noFill/>
        <a:ln>
          <a:noFill/>
        </a:ln>
        <a:effectLst/>
      </c:spPr>
      <c:txPr>
        <a:bodyPr rot="0" spcFirstLastPara="1" vertOverflow="ellipsis" vert="horz" wrap="square" anchor="ctr" anchorCtr="1"/>
        <a:lstStyle/>
        <a:p>
          <a:pPr>
            <a:defRPr sz="1320" b="1" i="0" u="none" strike="noStrike" kern="1200" cap="none" spc="20" baseline="0">
              <a:solidFill>
                <a:schemeClr val="dk1">
                  <a:lumMod val="50000"/>
                  <a:lumOff val="50000"/>
                </a:schemeClr>
              </a:solidFill>
              <a:latin typeface="+mn-lt"/>
              <a:ea typeface="+mn-ea"/>
              <a:cs typeface="+mn-cs"/>
            </a:defRPr>
          </a:pPr>
          <a:endParaRPr lang="pt-BR"/>
        </a:p>
      </c:txPr>
    </c:title>
    <c:autoTitleDeleted val="0"/>
    <c:plotArea>
      <c:layout/>
      <c:scatterChart>
        <c:scatterStyle val="lineMarker"/>
        <c:varyColors val="0"/>
        <c:ser>
          <c:idx val="0"/>
          <c:order val="0"/>
          <c:spPr>
            <a:ln w="25400" cap="flat" cmpd="sng" algn="ctr">
              <a:noFill/>
              <a:prstDash val="sysDot"/>
              <a:round/>
            </a:ln>
            <a:effectLst/>
          </c:spPr>
          <c:marker>
            <c:symbol val="circle"/>
            <c:size val="5"/>
            <c:spPr>
              <a:solidFill>
                <a:schemeClr val="accent1">
                  <a:lumMod val="75000"/>
                </a:schemeClr>
              </a:solidFill>
              <a:ln w="9525" cap="flat" cmpd="sng" algn="ctr">
                <a:solidFill>
                  <a:schemeClr val="accent1">
                    <a:shade val="95000"/>
                  </a:schemeClr>
                </a:solidFill>
                <a:round/>
              </a:ln>
              <a:effectLst/>
            </c:spPr>
          </c:marker>
          <c:trendline>
            <c:spPr>
              <a:ln w="9525" cap="rnd">
                <a:solidFill>
                  <a:schemeClr val="accent2">
                    <a:lumMod val="75000"/>
                  </a:schemeClr>
                </a:solidFill>
              </a:ln>
              <a:effectLst/>
            </c:spPr>
            <c:trendlineType val="linear"/>
            <c:dispRSqr val="0"/>
            <c:dispEq val="0"/>
          </c:trendline>
          <c:xVal>
            <c:numRef>
              <c:f>'9'!$B$47:$B$66</c:f>
              <c:numCache>
                <c:formatCode>mmmm/yyyy</c:formatCode>
                <c:ptCount val="2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numCache>
            </c:numRef>
          </c:xVal>
          <c:yVal>
            <c:numRef>
              <c:f>'9'!$C$47:$C$66</c:f>
              <c:numCache>
                <c:formatCode>#,##0</c:formatCode>
                <c:ptCount val="20"/>
                <c:pt idx="0">
                  <c:v>5020</c:v>
                </c:pt>
                <c:pt idx="1">
                  <c:v>4437</c:v>
                </c:pt>
                <c:pt idx="2">
                  <c:v>4425</c:v>
                </c:pt>
                <c:pt idx="3">
                  <c:v>4087</c:v>
                </c:pt>
                <c:pt idx="4">
                  <c:v>5517</c:v>
                </c:pt>
                <c:pt idx="5">
                  <c:v>7253</c:v>
                </c:pt>
                <c:pt idx="6">
                  <c:v>9170</c:v>
                </c:pt>
                <c:pt idx="7">
                  <c:v>8918</c:v>
                </c:pt>
                <c:pt idx="8">
                  <c:v>9114</c:v>
                </c:pt>
                <c:pt idx="9">
                  <c:v>7724</c:v>
                </c:pt>
                <c:pt idx="10">
                  <c:v>9043</c:v>
                </c:pt>
                <c:pt idx="11">
                  <c:v>8469</c:v>
                </c:pt>
                <c:pt idx="12">
                  <c:v>8890</c:v>
                </c:pt>
                <c:pt idx="13" formatCode="General">
                  <c:v>9200</c:v>
                </c:pt>
                <c:pt idx="14" formatCode="General">
                  <c:v>9582</c:v>
                </c:pt>
                <c:pt idx="15" formatCode="General">
                  <c:v>12026</c:v>
                </c:pt>
                <c:pt idx="16" formatCode="General">
                  <c:v>13488</c:v>
                </c:pt>
                <c:pt idx="17" formatCode="General">
                  <c:v>11541</c:v>
                </c:pt>
                <c:pt idx="18" formatCode="General">
                  <c:v>11554</c:v>
                </c:pt>
                <c:pt idx="19" formatCode="General">
                  <c:v>3386</c:v>
                </c:pt>
              </c:numCache>
            </c:numRef>
          </c:yVal>
          <c:smooth val="1"/>
          <c:extLst>
            <c:ext xmlns:c16="http://schemas.microsoft.com/office/drawing/2014/chart" uri="{C3380CC4-5D6E-409C-BE32-E72D297353CC}">
              <c16:uniqueId val="{00000001-E7D5-43A5-B8A0-B0B38FC89C41}"/>
            </c:ext>
          </c:extLst>
        </c:ser>
        <c:dLbls>
          <c:showLegendKey val="0"/>
          <c:showVal val="0"/>
          <c:showCatName val="0"/>
          <c:showSerName val="0"/>
          <c:showPercent val="0"/>
          <c:showBubbleSize val="0"/>
        </c:dLbls>
        <c:axId val="168749152"/>
        <c:axId val="168749936"/>
      </c:scatterChart>
      <c:valAx>
        <c:axId val="16874915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pt-B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pt-BR"/>
            </a:p>
          </c:txPr>
        </c:title>
        <c:numFmt formatCode="mmmm/yyyy"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50" b="0" i="0" u="none" strike="noStrike" kern="1200" spc="0" baseline="0">
                <a:solidFill>
                  <a:schemeClr val="dk1">
                    <a:lumMod val="65000"/>
                    <a:lumOff val="35000"/>
                  </a:schemeClr>
                </a:solidFill>
                <a:latin typeface="+mn-lt"/>
                <a:ea typeface="+mn-ea"/>
                <a:cs typeface="+mn-cs"/>
              </a:defRPr>
            </a:pPr>
            <a:endParaRPr lang="pt-BR"/>
          </a:p>
        </c:txPr>
        <c:crossAx val="168749936"/>
        <c:crosses val="autoZero"/>
        <c:crossBetween val="midCat"/>
      </c:valAx>
      <c:valAx>
        <c:axId val="16874993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pt-B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pt-BR"/>
            </a:p>
          </c:txPr>
        </c:title>
        <c:numFmt formatCode="#,##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pt-BR"/>
          </a:p>
        </c:txPr>
        <c:crossAx val="16874915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zero"/>
    <c:showDLblsOverMax val="1"/>
  </c:chart>
  <c:spPr>
    <a:solidFill>
      <a:schemeClr val="lt1"/>
    </a:solidFill>
    <a:ln>
      <a:noFill/>
    </a:ln>
    <a:effectLst/>
  </c:spPr>
  <c:txPr>
    <a:bodyPr/>
    <a:lstStyle/>
    <a:p>
      <a:pPr>
        <a:defRPr sz="1100"/>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trendline>
            <c:spPr>
              <a:ln w="25400" cap="rnd">
                <a:solidFill>
                  <a:schemeClr val="accent1">
                    <a:alpha val="50000"/>
                  </a:schemeClr>
                </a:solidFill>
              </a:ln>
              <a:effectLst/>
            </c:spPr>
            <c:trendlineType val="linear"/>
            <c:dispRSqr val="0"/>
            <c:dispEq val="0"/>
          </c:trendline>
          <c:xVal>
            <c:numRef>
              <c:f>'9'!$B$74:$B$93</c:f>
              <c:numCache>
                <c:formatCode>mmmm/yyyy</c:formatCode>
                <c:ptCount val="2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numCache>
            </c:numRef>
          </c:xVal>
          <c:yVal>
            <c:numRef>
              <c:f>'9'!$C$74:$C$93</c:f>
              <c:numCache>
                <c:formatCode>#,##0</c:formatCode>
                <c:ptCount val="20"/>
                <c:pt idx="0">
                  <c:v>18305</c:v>
                </c:pt>
                <c:pt idx="1">
                  <c:v>15539</c:v>
                </c:pt>
                <c:pt idx="2">
                  <c:v>14916</c:v>
                </c:pt>
                <c:pt idx="3">
                  <c:v>10710</c:v>
                </c:pt>
                <c:pt idx="4">
                  <c:v>15012</c:v>
                </c:pt>
                <c:pt idx="5">
                  <c:v>19588</c:v>
                </c:pt>
                <c:pt idx="6">
                  <c:v>23786</c:v>
                </c:pt>
                <c:pt idx="7">
                  <c:v>23656</c:v>
                </c:pt>
                <c:pt idx="8">
                  <c:v>25087</c:v>
                </c:pt>
                <c:pt idx="9">
                  <c:v>25131</c:v>
                </c:pt>
                <c:pt idx="10">
                  <c:v>28412</c:v>
                </c:pt>
                <c:pt idx="11">
                  <c:v>22500</c:v>
                </c:pt>
                <c:pt idx="12" formatCode="General">
                  <c:v>22667</c:v>
                </c:pt>
                <c:pt idx="13" formatCode="General">
                  <c:v>27710</c:v>
                </c:pt>
                <c:pt idx="14" formatCode="General">
                  <c:v>29282</c:v>
                </c:pt>
                <c:pt idx="15" formatCode="General">
                  <c:v>30152</c:v>
                </c:pt>
                <c:pt idx="16" formatCode="General">
                  <c:v>31340</c:v>
                </c:pt>
                <c:pt idx="17" formatCode="General">
                  <c:v>28915</c:v>
                </c:pt>
                <c:pt idx="18" formatCode="General">
                  <c:v>28325</c:v>
                </c:pt>
                <c:pt idx="19" formatCode="General">
                  <c:v>7473</c:v>
                </c:pt>
              </c:numCache>
            </c:numRef>
          </c:yVal>
          <c:smooth val="1"/>
          <c:extLst>
            <c:ext xmlns:c16="http://schemas.microsoft.com/office/drawing/2014/chart" uri="{C3380CC4-5D6E-409C-BE32-E72D297353CC}">
              <c16:uniqueId val="{00000001-9097-4BBA-BD52-273F37596BB6}"/>
            </c:ext>
          </c:extLst>
        </c:ser>
        <c:dLbls>
          <c:showLegendKey val="0"/>
          <c:showVal val="0"/>
          <c:showCatName val="0"/>
          <c:showSerName val="0"/>
          <c:showPercent val="0"/>
          <c:showBubbleSize val="0"/>
        </c:dLbls>
        <c:axId val="168751112"/>
        <c:axId val="168753856"/>
      </c:scatterChart>
      <c:valAx>
        <c:axId val="168751112"/>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pt-B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pt-BR"/>
            </a:p>
          </c:txPr>
        </c:title>
        <c:numFmt formatCode="mmmm/yyyy"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pt-BR"/>
          </a:p>
        </c:txPr>
        <c:crossAx val="168753856"/>
        <c:crosses val="autoZero"/>
        <c:crossBetween val="midCat"/>
      </c:valAx>
      <c:valAx>
        <c:axId val="168753856"/>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pt-B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pt-BR"/>
            </a:p>
          </c:txPr>
        </c:title>
        <c:numFmt formatCode="#,##0"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pt-BR"/>
          </a:p>
        </c:txPr>
        <c:crossAx val="168751112"/>
        <c:crosses val="autoZero"/>
        <c:crossBetween val="midCat"/>
      </c:valAx>
      <c:spPr>
        <a:noFill/>
        <a:ln>
          <a:noFill/>
        </a:ln>
        <a:effectLst/>
      </c:spPr>
    </c:plotArea>
    <c:plotVisOnly val="1"/>
    <c:dispBlanksAs val="zero"/>
    <c:showDLblsOverMax val="1"/>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611DC-4780-472E-ABD6-7DDD1FD248D7}" type="doc">
      <dgm:prSet loTypeId="urn:microsoft.com/office/officeart/2005/8/layout/list1" loCatId="list" qsTypeId="urn:microsoft.com/office/officeart/2005/8/quickstyle/3d4" qsCatId="3D" csTypeId="urn:microsoft.com/office/officeart/2005/8/colors/accent3_5" csCatId="accent3" phldr="1"/>
      <dgm:spPr/>
      <dgm:t>
        <a:bodyPr/>
        <a:lstStyle/>
        <a:p>
          <a:endParaRPr lang="pt-BR"/>
        </a:p>
      </dgm:t>
    </dgm:pt>
    <dgm:pt modelId="{94C527D1-D996-43F8-A05B-C044D949669E}">
      <dgm:prSet custT="1"/>
      <dgm:spPr/>
      <dgm:t>
        <a:bodyPr/>
        <a:lstStyle/>
        <a:p>
          <a:r>
            <a:rPr lang="pt-BR" sz="1600" b="1" dirty="0" smtClean="0">
              <a:effectLst>
                <a:outerShdw blurRad="38100" dist="38100" dir="2700000" algn="tl">
                  <a:srgbClr val="000000">
                    <a:alpha val="43137"/>
                  </a:srgbClr>
                </a:outerShdw>
              </a:effectLst>
              <a:latin typeface="Arial" pitchFamily="34" charset="0"/>
              <a:cs typeface="Arial" pitchFamily="34" charset="0"/>
            </a:rPr>
            <a:t>INTRODUÇÃO</a:t>
          </a:r>
          <a:endParaRPr lang="pt-BR" sz="1600" b="1" dirty="0">
            <a:effectLst>
              <a:outerShdw blurRad="38100" dist="38100" dir="2700000" algn="tl">
                <a:srgbClr val="000000">
                  <a:alpha val="43137"/>
                </a:srgbClr>
              </a:outerShdw>
            </a:effectLst>
            <a:latin typeface="Arial" pitchFamily="34" charset="0"/>
            <a:cs typeface="Arial" pitchFamily="34" charset="0"/>
          </a:endParaRPr>
        </a:p>
      </dgm:t>
    </dgm:pt>
    <dgm:pt modelId="{06008FD4-4A81-4CE4-8C5F-A1683067E64B}" type="parTrans" cxnId="{123E9CB2-A8AF-4D38-BCCF-D56C70269C7D}">
      <dgm:prSet/>
      <dgm:spPr/>
      <dgm:t>
        <a:bodyPr/>
        <a:lstStyle/>
        <a:p>
          <a:endParaRPr lang="pt-BR"/>
        </a:p>
      </dgm:t>
    </dgm:pt>
    <dgm:pt modelId="{2BBFF7BA-9210-4F3D-AF65-4532E77D9815}" type="sibTrans" cxnId="{123E9CB2-A8AF-4D38-BCCF-D56C70269C7D}">
      <dgm:prSet/>
      <dgm:spPr/>
      <dgm:t>
        <a:bodyPr/>
        <a:lstStyle/>
        <a:p>
          <a:endParaRPr lang="pt-BR"/>
        </a:p>
      </dgm:t>
    </dgm:pt>
    <dgm:pt modelId="{EB2B695C-610E-4470-9C76-E3E5FBEA19AC}">
      <dgm:prSet custT="1"/>
      <dgm:spPr/>
      <dgm:t>
        <a:bodyPr/>
        <a:lstStyle/>
        <a:p>
          <a:r>
            <a:rPr lang="pt-BR" sz="1600" b="1" dirty="0" smtClean="0">
              <a:effectLst>
                <a:outerShdw blurRad="38100" dist="38100" dir="2700000" algn="tl">
                  <a:srgbClr val="000000">
                    <a:alpha val="43137"/>
                  </a:srgbClr>
                </a:outerShdw>
              </a:effectLst>
              <a:latin typeface="Arial" pitchFamily="34" charset="0"/>
              <a:cs typeface="Arial" pitchFamily="34" charset="0"/>
            </a:rPr>
            <a:t>EXECUÇÃO ORÇAMENTÁRIA E FINANCEIRA</a:t>
          </a:r>
          <a:endParaRPr lang="pt-BR" sz="1600" b="1" dirty="0">
            <a:effectLst>
              <a:outerShdw blurRad="38100" dist="38100" dir="2700000" algn="tl">
                <a:srgbClr val="000000">
                  <a:alpha val="43137"/>
                </a:srgbClr>
              </a:outerShdw>
            </a:effectLst>
            <a:latin typeface="Arial" pitchFamily="34" charset="0"/>
            <a:cs typeface="Arial" pitchFamily="34" charset="0"/>
          </a:endParaRPr>
        </a:p>
      </dgm:t>
    </dgm:pt>
    <dgm:pt modelId="{C6F50C36-8B54-4C72-B3B4-FD26A243122D}" type="parTrans" cxnId="{A15ED8C6-F91D-44E5-9CEB-5B9AFDB372F1}">
      <dgm:prSet/>
      <dgm:spPr/>
      <dgm:t>
        <a:bodyPr/>
        <a:lstStyle/>
        <a:p>
          <a:endParaRPr lang="pt-BR"/>
        </a:p>
      </dgm:t>
    </dgm:pt>
    <dgm:pt modelId="{AED86405-5816-4A9F-A59B-7B5313EACCF8}" type="sibTrans" cxnId="{A15ED8C6-F91D-44E5-9CEB-5B9AFDB372F1}">
      <dgm:prSet/>
      <dgm:spPr/>
      <dgm:t>
        <a:bodyPr/>
        <a:lstStyle/>
        <a:p>
          <a:endParaRPr lang="pt-BR"/>
        </a:p>
      </dgm:t>
    </dgm:pt>
    <dgm:pt modelId="{FFA87507-BDE9-4D01-9F7F-B06336FEA146}">
      <dgm:prSet custT="1"/>
      <dgm:spPr/>
      <dgm:t>
        <a:bodyPr/>
        <a:lstStyle/>
        <a:p>
          <a:r>
            <a:rPr lang="pt-BR" sz="1600" b="1" smtClean="0">
              <a:effectLst>
                <a:outerShdw blurRad="38100" dist="38100" dir="2700000" algn="tl">
                  <a:srgbClr val="000000">
                    <a:alpha val="43137"/>
                  </a:srgbClr>
                </a:outerShdw>
              </a:effectLst>
              <a:latin typeface="Arial" pitchFamily="34" charset="0"/>
              <a:cs typeface="Arial" pitchFamily="34" charset="0"/>
            </a:rPr>
            <a:t>AUDITORIAS </a:t>
          </a:r>
          <a:endParaRPr lang="pt-BR" sz="1600" b="1" dirty="0">
            <a:effectLst>
              <a:outerShdw blurRad="38100" dist="38100" dir="2700000" algn="tl">
                <a:srgbClr val="000000">
                  <a:alpha val="43137"/>
                </a:srgbClr>
              </a:outerShdw>
            </a:effectLst>
            <a:latin typeface="Arial" pitchFamily="34" charset="0"/>
            <a:cs typeface="Arial" pitchFamily="34" charset="0"/>
          </a:endParaRPr>
        </a:p>
      </dgm:t>
    </dgm:pt>
    <dgm:pt modelId="{10515BDC-1557-4223-810F-C2E374868BDA}" type="parTrans" cxnId="{F9A6B142-D8ED-4401-B43C-92AE810916BD}">
      <dgm:prSet/>
      <dgm:spPr/>
      <dgm:t>
        <a:bodyPr/>
        <a:lstStyle/>
        <a:p>
          <a:endParaRPr lang="pt-BR"/>
        </a:p>
      </dgm:t>
    </dgm:pt>
    <dgm:pt modelId="{154C0C7A-3663-4F94-BD02-625539B6A901}" type="sibTrans" cxnId="{F9A6B142-D8ED-4401-B43C-92AE810916BD}">
      <dgm:prSet/>
      <dgm:spPr/>
      <dgm:t>
        <a:bodyPr/>
        <a:lstStyle/>
        <a:p>
          <a:endParaRPr lang="pt-BR"/>
        </a:p>
      </dgm:t>
    </dgm:pt>
    <dgm:pt modelId="{EB0F9456-F0FB-443D-B816-DD90DDFFEC55}">
      <dgm:prSet custT="1"/>
      <dgm:spPr/>
      <dgm:t>
        <a:bodyPr/>
        <a:lstStyle/>
        <a:p>
          <a:r>
            <a:rPr lang="pt-BR" sz="1600" b="1" dirty="0" smtClean="0">
              <a:effectLst>
                <a:outerShdw blurRad="38100" dist="38100" dir="2700000" algn="tl">
                  <a:srgbClr val="000000">
                    <a:alpha val="43137"/>
                  </a:srgbClr>
                </a:outerShdw>
              </a:effectLst>
              <a:latin typeface="Arial" pitchFamily="34" charset="0"/>
              <a:cs typeface="Arial" pitchFamily="34" charset="0"/>
            </a:rPr>
            <a:t>REDE FÍSICA DE SERVIÇOS DE SAÚDE</a:t>
          </a:r>
          <a:endParaRPr lang="pt-BR" sz="1600" b="1" dirty="0">
            <a:effectLst>
              <a:outerShdw blurRad="38100" dist="38100" dir="2700000" algn="tl">
                <a:srgbClr val="000000">
                  <a:alpha val="43137"/>
                </a:srgbClr>
              </a:outerShdw>
            </a:effectLst>
            <a:latin typeface="Arial" pitchFamily="34" charset="0"/>
            <a:cs typeface="Arial" pitchFamily="34" charset="0"/>
          </a:endParaRPr>
        </a:p>
      </dgm:t>
    </dgm:pt>
    <dgm:pt modelId="{C9214897-E74A-4F48-89E5-7A4A65D8B02B}" type="parTrans" cxnId="{03364262-2D3E-438B-ADF8-09738074974F}">
      <dgm:prSet/>
      <dgm:spPr/>
      <dgm:t>
        <a:bodyPr/>
        <a:lstStyle/>
        <a:p>
          <a:endParaRPr lang="pt-BR"/>
        </a:p>
      </dgm:t>
    </dgm:pt>
    <dgm:pt modelId="{E9974C59-475D-4097-BBBF-8A93AAFCA88C}" type="sibTrans" cxnId="{03364262-2D3E-438B-ADF8-09738074974F}">
      <dgm:prSet/>
      <dgm:spPr/>
      <dgm:t>
        <a:bodyPr/>
        <a:lstStyle/>
        <a:p>
          <a:endParaRPr lang="pt-BR"/>
        </a:p>
      </dgm:t>
    </dgm:pt>
    <dgm:pt modelId="{BE2C1AC9-045B-4BDE-8967-6FF12ABAFE37}">
      <dgm:prSet custT="1"/>
      <dgm:spPr/>
      <dgm:t>
        <a:bodyPr/>
        <a:lstStyle/>
        <a:p>
          <a:r>
            <a:rPr lang="pt-BR" sz="1600" b="1" dirty="0" smtClean="0">
              <a:effectLst>
                <a:outerShdw blurRad="38100" dist="38100" dir="2700000" algn="tl">
                  <a:srgbClr val="000000">
                    <a:alpha val="43137"/>
                  </a:srgbClr>
                </a:outerShdw>
              </a:effectLst>
              <a:latin typeface="Arial" pitchFamily="34" charset="0"/>
              <a:cs typeface="Arial" pitchFamily="34" charset="0"/>
            </a:rPr>
            <a:t>PROGRAMAÇÃO ANUAL DE SAÚDE</a:t>
          </a:r>
          <a:endParaRPr lang="pt-BR" sz="1600" b="1" dirty="0">
            <a:effectLst>
              <a:outerShdw blurRad="38100" dist="38100" dir="2700000" algn="tl">
                <a:srgbClr val="000000">
                  <a:alpha val="43137"/>
                </a:srgbClr>
              </a:outerShdw>
            </a:effectLst>
            <a:latin typeface="Arial" pitchFamily="34" charset="0"/>
            <a:cs typeface="Arial" pitchFamily="34" charset="0"/>
          </a:endParaRPr>
        </a:p>
      </dgm:t>
    </dgm:pt>
    <dgm:pt modelId="{491FB3A0-FFEC-429D-8209-EFC4D0E9089F}" type="parTrans" cxnId="{9A56FFB3-5555-421B-AF3A-1A65D63C895D}">
      <dgm:prSet/>
      <dgm:spPr/>
      <dgm:t>
        <a:bodyPr/>
        <a:lstStyle/>
        <a:p>
          <a:endParaRPr lang="pt-BR"/>
        </a:p>
      </dgm:t>
    </dgm:pt>
    <dgm:pt modelId="{B3040BB6-19D1-4DF8-88B5-F57109AC9229}" type="sibTrans" cxnId="{9A56FFB3-5555-421B-AF3A-1A65D63C895D}">
      <dgm:prSet/>
      <dgm:spPr/>
      <dgm:t>
        <a:bodyPr/>
        <a:lstStyle/>
        <a:p>
          <a:endParaRPr lang="pt-BR"/>
        </a:p>
      </dgm:t>
    </dgm:pt>
    <dgm:pt modelId="{57D73527-2EB0-438C-A4B2-9528EE877A70}">
      <dgm:prSet custT="1"/>
      <dgm:spPr/>
      <dgm:t>
        <a:bodyPr/>
        <a:lstStyle/>
        <a:p>
          <a:r>
            <a:rPr lang="pt-BR" sz="1600" b="1" dirty="0" smtClean="0">
              <a:effectLst>
                <a:outerShdw blurRad="38100" dist="38100" dir="2700000" algn="tl">
                  <a:srgbClr val="000000">
                    <a:alpha val="43137"/>
                  </a:srgbClr>
                </a:outerShdw>
              </a:effectLst>
              <a:latin typeface="Arial" pitchFamily="34" charset="0"/>
              <a:cs typeface="Arial" pitchFamily="34" charset="0"/>
            </a:rPr>
            <a:t>AÇÕES DE ENFRENTAMENTO AO CORONAVÍRUS E DENGUE</a:t>
          </a:r>
          <a:endParaRPr lang="pt-BR" sz="1600" b="1" dirty="0">
            <a:effectLst>
              <a:outerShdw blurRad="38100" dist="38100" dir="2700000" algn="tl">
                <a:srgbClr val="000000">
                  <a:alpha val="43137"/>
                </a:srgbClr>
              </a:outerShdw>
            </a:effectLst>
            <a:latin typeface="Arial" pitchFamily="34" charset="0"/>
            <a:cs typeface="Arial" pitchFamily="34" charset="0"/>
          </a:endParaRPr>
        </a:p>
      </dgm:t>
    </dgm:pt>
    <dgm:pt modelId="{FA919C88-3904-46E9-B58A-1963BAAD28D7}" type="parTrans" cxnId="{DCBF5E02-9DF0-4E81-A6D0-64B3B7E3067A}">
      <dgm:prSet/>
      <dgm:spPr/>
      <dgm:t>
        <a:bodyPr/>
        <a:lstStyle/>
        <a:p>
          <a:endParaRPr lang="pt-BR"/>
        </a:p>
      </dgm:t>
    </dgm:pt>
    <dgm:pt modelId="{E42D4FA5-BE80-432F-B3E1-1B987B484028}" type="sibTrans" cxnId="{DCBF5E02-9DF0-4E81-A6D0-64B3B7E3067A}">
      <dgm:prSet/>
      <dgm:spPr/>
      <dgm:t>
        <a:bodyPr/>
        <a:lstStyle/>
        <a:p>
          <a:endParaRPr lang="pt-BR"/>
        </a:p>
      </dgm:t>
    </dgm:pt>
    <dgm:pt modelId="{B45A58B5-536D-4E12-A8DD-C89A50B12CF6}">
      <dgm:prSet custT="1"/>
      <dgm:spPr/>
      <dgm:t>
        <a:bodyPr/>
        <a:lstStyle/>
        <a:p>
          <a:r>
            <a:rPr lang="pt-BR" sz="1600" b="1" dirty="0" smtClean="0">
              <a:effectLst>
                <a:outerShdw blurRad="38100" dist="38100" dir="2700000" algn="tl">
                  <a:srgbClr val="000000">
                    <a:alpha val="43137"/>
                  </a:srgbClr>
                </a:outerShdw>
              </a:effectLst>
              <a:latin typeface="Arial" pitchFamily="34" charset="0"/>
              <a:cs typeface="Arial" pitchFamily="34" charset="0"/>
            </a:rPr>
            <a:t>LABORATÓRIO DE INOVAÇÃO NA ATENÇÃO PRIMÁRIA À SAÚDE – INOVAAPS </a:t>
          </a:r>
          <a:endParaRPr lang="pt-BR" sz="1600" b="1" dirty="0">
            <a:effectLst>
              <a:outerShdw blurRad="38100" dist="38100" dir="2700000" algn="tl">
                <a:srgbClr val="000000">
                  <a:alpha val="43137"/>
                </a:srgbClr>
              </a:outerShdw>
            </a:effectLst>
            <a:latin typeface="Arial" pitchFamily="34" charset="0"/>
            <a:cs typeface="Arial" pitchFamily="34" charset="0"/>
          </a:endParaRPr>
        </a:p>
      </dgm:t>
    </dgm:pt>
    <dgm:pt modelId="{3EBC12BF-69EF-4B20-AFDE-211257B4C4BB}" type="parTrans" cxnId="{BF85ED91-6AB4-49EA-B1BE-99241D97F0D9}">
      <dgm:prSet/>
      <dgm:spPr/>
      <dgm:t>
        <a:bodyPr/>
        <a:lstStyle/>
        <a:p>
          <a:endParaRPr lang="pt-BR"/>
        </a:p>
      </dgm:t>
    </dgm:pt>
    <dgm:pt modelId="{ED75187A-1F05-4026-98F2-7E9D0E04AC51}" type="sibTrans" cxnId="{BF85ED91-6AB4-49EA-B1BE-99241D97F0D9}">
      <dgm:prSet/>
      <dgm:spPr/>
      <dgm:t>
        <a:bodyPr/>
        <a:lstStyle/>
        <a:p>
          <a:endParaRPr lang="pt-BR"/>
        </a:p>
      </dgm:t>
    </dgm:pt>
    <dgm:pt modelId="{065BE9FA-C91C-4B04-B958-AAB82795EBA0}">
      <dgm:prSet/>
      <dgm:spPr/>
      <dgm:t>
        <a:bodyPr/>
        <a:lstStyle/>
        <a:p>
          <a:endParaRPr lang="pt-BR" dirty="0">
            <a:latin typeface="Arial" pitchFamily="34" charset="0"/>
            <a:cs typeface="Arial" pitchFamily="34" charset="0"/>
          </a:endParaRPr>
        </a:p>
      </dgm:t>
    </dgm:pt>
    <dgm:pt modelId="{89A91536-4BA4-4984-8DE0-0D35C5915DD8}" type="sibTrans" cxnId="{33FDC3CB-BDFF-457A-B004-5FAADCE4C152}">
      <dgm:prSet/>
      <dgm:spPr/>
      <dgm:t>
        <a:bodyPr/>
        <a:lstStyle/>
        <a:p>
          <a:endParaRPr lang="pt-BR"/>
        </a:p>
      </dgm:t>
    </dgm:pt>
    <dgm:pt modelId="{4AFF5B88-C5F6-4D19-B060-CDFD9DAD9F60}" type="parTrans" cxnId="{33FDC3CB-BDFF-457A-B004-5FAADCE4C152}">
      <dgm:prSet/>
      <dgm:spPr/>
      <dgm:t>
        <a:bodyPr/>
        <a:lstStyle/>
        <a:p>
          <a:endParaRPr lang="pt-BR"/>
        </a:p>
      </dgm:t>
    </dgm:pt>
    <dgm:pt modelId="{259AA2D8-9409-4FB1-B288-F583CE7A8727}">
      <dgm:prSet/>
      <dgm:spPr/>
      <dgm:t>
        <a:bodyPr/>
        <a:lstStyle/>
        <a:p>
          <a:endParaRPr lang="pt-BR" dirty="0">
            <a:latin typeface="Arial" pitchFamily="34" charset="0"/>
            <a:cs typeface="Arial" pitchFamily="34" charset="0"/>
          </a:endParaRPr>
        </a:p>
      </dgm:t>
    </dgm:pt>
    <dgm:pt modelId="{A223C50C-AB86-403B-B407-3F44BBB9A01F}" type="sibTrans" cxnId="{8E298E27-F993-4869-B97D-C777A60AB3AD}">
      <dgm:prSet/>
      <dgm:spPr/>
      <dgm:t>
        <a:bodyPr/>
        <a:lstStyle/>
        <a:p>
          <a:endParaRPr lang="pt-BR"/>
        </a:p>
      </dgm:t>
    </dgm:pt>
    <dgm:pt modelId="{3710E969-5EC0-45C7-8B5D-9CE36454C2AA}" type="parTrans" cxnId="{8E298E27-F993-4869-B97D-C777A60AB3AD}">
      <dgm:prSet/>
      <dgm:spPr/>
      <dgm:t>
        <a:bodyPr/>
        <a:lstStyle/>
        <a:p>
          <a:endParaRPr lang="pt-BR"/>
        </a:p>
      </dgm:t>
    </dgm:pt>
    <dgm:pt modelId="{E9F128EB-25FE-4072-8ACE-102E23C4605A}">
      <dgm:prSet/>
      <dgm:spPr/>
      <dgm:t>
        <a:bodyPr/>
        <a:lstStyle/>
        <a:p>
          <a:endParaRPr lang="pt-BR" b="1" dirty="0"/>
        </a:p>
      </dgm:t>
    </dgm:pt>
    <dgm:pt modelId="{66AD9311-0A7E-4935-8C11-FD2260A67577}" type="sibTrans" cxnId="{D881818D-8A68-42E6-BB76-6169E0EC3DE0}">
      <dgm:prSet/>
      <dgm:spPr/>
      <dgm:t>
        <a:bodyPr/>
        <a:lstStyle/>
        <a:p>
          <a:endParaRPr lang="pt-BR"/>
        </a:p>
      </dgm:t>
    </dgm:pt>
    <dgm:pt modelId="{E4319C75-A543-4D98-B896-6A91D11261D4}" type="parTrans" cxnId="{D881818D-8A68-42E6-BB76-6169E0EC3DE0}">
      <dgm:prSet/>
      <dgm:spPr/>
      <dgm:t>
        <a:bodyPr/>
        <a:lstStyle/>
        <a:p>
          <a:endParaRPr lang="pt-BR"/>
        </a:p>
      </dgm:t>
    </dgm:pt>
    <dgm:pt modelId="{00DBE3DB-1429-4A2B-A81B-07A7C960326B}">
      <dgm:prSet phldrT="[Texto]"/>
      <dgm:spPr/>
      <dgm:t>
        <a:bodyPr/>
        <a:lstStyle/>
        <a:p>
          <a:endParaRPr lang="pt-BR" b="1" dirty="0"/>
        </a:p>
      </dgm:t>
    </dgm:pt>
    <dgm:pt modelId="{24B63E25-D0D1-41A4-8276-D7040240867C}" type="sibTrans" cxnId="{1DB43204-EDF6-4207-883A-AFDEF0C64A5F}">
      <dgm:prSet/>
      <dgm:spPr/>
      <dgm:t>
        <a:bodyPr/>
        <a:lstStyle/>
        <a:p>
          <a:endParaRPr lang="pt-BR"/>
        </a:p>
      </dgm:t>
    </dgm:pt>
    <dgm:pt modelId="{99E22119-D4C9-42AC-8379-E200D35362EF}" type="parTrans" cxnId="{1DB43204-EDF6-4207-883A-AFDEF0C64A5F}">
      <dgm:prSet/>
      <dgm:spPr/>
      <dgm:t>
        <a:bodyPr/>
        <a:lstStyle/>
        <a:p>
          <a:endParaRPr lang="pt-BR"/>
        </a:p>
      </dgm:t>
    </dgm:pt>
    <dgm:pt modelId="{FD3DBEC2-6B96-4697-956D-D22E59263B70}">
      <dgm:prSet phldrT="[Texto]"/>
      <dgm:spPr/>
      <dgm:t>
        <a:bodyPr/>
        <a:lstStyle/>
        <a:p>
          <a:endParaRPr lang="pt-BR" b="1" dirty="0"/>
        </a:p>
      </dgm:t>
    </dgm:pt>
    <dgm:pt modelId="{95212831-5081-4D83-8AF2-A421D5DA7A06}" type="sibTrans" cxnId="{5E19B9CD-A5DE-48BA-9359-97FF4D478233}">
      <dgm:prSet/>
      <dgm:spPr/>
      <dgm:t>
        <a:bodyPr/>
        <a:lstStyle/>
        <a:p>
          <a:endParaRPr lang="pt-BR"/>
        </a:p>
      </dgm:t>
    </dgm:pt>
    <dgm:pt modelId="{EACE7159-B73B-4557-B58B-FF966C4CFDA3}" type="parTrans" cxnId="{5E19B9CD-A5DE-48BA-9359-97FF4D478233}">
      <dgm:prSet/>
      <dgm:spPr/>
      <dgm:t>
        <a:bodyPr/>
        <a:lstStyle/>
        <a:p>
          <a:endParaRPr lang="pt-BR"/>
        </a:p>
      </dgm:t>
    </dgm:pt>
    <dgm:pt modelId="{4EE99444-F098-4D3F-912D-1FC413B3474B}">
      <dgm:prSet phldrT="[Texto]"/>
      <dgm:spPr/>
      <dgm:t>
        <a:bodyPr/>
        <a:lstStyle/>
        <a:p>
          <a:endParaRPr lang="pt-BR" b="1" dirty="0"/>
        </a:p>
      </dgm:t>
    </dgm:pt>
    <dgm:pt modelId="{DE720D0A-569E-493B-AFAA-BD616A5E2345}" type="sibTrans" cxnId="{B22F1F18-1640-4ED6-A263-B40260A834B4}">
      <dgm:prSet/>
      <dgm:spPr/>
      <dgm:t>
        <a:bodyPr/>
        <a:lstStyle/>
        <a:p>
          <a:endParaRPr lang="pt-BR"/>
        </a:p>
      </dgm:t>
    </dgm:pt>
    <dgm:pt modelId="{28CBC717-B9BF-4C75-B23E-122AB121B71D}" type="parTrans" cxnId="{B22F1F18-1640-4ED6-A263-B40260A834B4}">
      <dgm:prSet/>
      <dgm:spPr/>
      <dgm:t>
        <a:bodyPr/>
        <a:lstStyle/>
        <a:p>
          <a:endParaRPr lang="pt-BR"/>
        </a:p>
      </dgm:t>
    </dgm:pt>
    <dgm:pt modelId="{7B20B0D6-A2B8-4DCE-A7F8-3FB1FA74F552}">
      <dgm:prSet/>
      <dgm:spPr/>
      <dgm:t>
        <a:bodyPr/>
        <a:lstStyle/>
        <a:p>
          <a:endParaRPr lang="pt-BR" b="1" dirty="0"/>
        </a:p>
      </dgm:t>
    </dgm:pt>
    <dgm:pt modelId="{3BCB156F-E03B-4B8B-AC2B-AF4EEC27EC19}" type="parTrans" cxnId="{4C1EEBBE-3719-4539-B2AB-72AE5AE83587}">
      <dgm:prSet/>
      <dgm:spPr/>
      <dgm:t>
        <a:bodyPr/>
        <a:lstStyle/>
        <a:p>
          <a:endParaRPr lang="pt-BR"/>
        </a:p>
      </dgm:t>
    </dgm:pt>
    <dgm:pt modelId="{7EF3C17F-42A2-407B-916D-1F28361FD4D9}" type="sibTrans" cxnId="{4C1EEBBE-3719-4539-B2AB-72AE5AE83587}">
      <dgm:prSet/>
      <dgm:spPr/>
      <dgm:t>
        <a:bodyPr/>
        <a:lstStyle/>
        <a:p>
          <a:endParaRPr lang="pt-BR"/>
        </a:p>
      </dgm:t>
    </dgm:pt>
    <dgm:pt modelId="{EEBB8D61-0A37-448E-9E06-7B3800653C82}">
      <dgm:prSet custT="1"/>
      <dgm:spPr/>
      <dgm:t>
        <a:bodyPr/>
        <a:lstStyle/>
        <a:p>
          <a:r>
            <a:rPr lang="pt-BR" sz="1600" b="1" dirty="0" smtClean="0">
              <a:effectLst>
                <a:outerShdw blurRad="38100" dist="38100" dir="2700000" algn="tl">
                  <a:srgbClr val="000000">
                    <a:alpha val="43137"/>
                  </a:srgbClr>
                </a:outerShdw>
              </a:effectLst>
              <a:latin typeface="Arial" pitchFamily="34" charset="0"/>
              <a:cs typeface="Arial" pitchFamily="34" charset="0"/>
            </a:rPr>
            <a:t>INDICADORES</a:t>
          </a:r>
          <a:endParaRPr lang="pt-BR" sz="1600" b="1" dirty="0">
            <a:effectLst>
              <a:outerShdw blurRad="38100" dist="38100" dir="2700000" algn="tl">
                <a:srgbClr val="000000">
                  <a:alpha val="43137"/>
                </a:srgbClr>
              </a:outerShdw>
            </a:effectLst>
            <a:latin typeface="Arial" pitchFamily="34" charset="0"/>
            <a:cs typeface="Arial" pitchFamily="34" charset="0"/>
          </a:endParaRPr>
        </a:p>
      </dgm:t>
    </dgm:pt>
    <dgm:pt modelId="{8B3B9AC6-7170-484F-8460-7DE69A42B0E8}" type="parTrans" cxnId="{E0A8683B-8B48-491E-9B5F-4DAA2A2A2FED}">
      <dgm:prSet/>
      <dgm:spPr/>
      <dgm:t>
        <a:bodyPr/>
        <a:lstStyle/>
        <a:p>
          <a:endParaRPr lang="pt-BR"/>
        </a:p>
      </dgm:t>
    </dgm:pt>
    <dgm:pt modelId="{1FFA3F60-2346-44DB-BABF-CA57CE0FD0B4}" type="sibTrans" cxnId="{E0A8683B-8B48-491E-9B5F-4DAA2A2A2FED}">
      <dgm:prSet/>
      <dgm:spPr/>
      <dgm:t>
        <a:bodyPr/>
        <a:lstStyle/>
        <a:p>
          <a:endParaRPr lang="pt-BR"/>
        </a:p>
      </dgm:t>
    </dgm:pt>
    <dgm:pt modelId="{8BF8C0EF-37CE-444E-A7C6-FB91D5330B27}">
      <dgm:prSet/>
      <dgm:spPr/>
      <dgm:t>
        <a:bodyPr/>
        <a:lstStyle/>
        <a:p>
          <a:endParaRPr lang="pt-BR" b="1" dirty="0"/>
        </a:p>
      </dgm:t>
    </dgm:pt>
    <dgm:pt modelId="{04A9A985-70BE-49BB-9D09-E7B3911D3A7B}" type="sibTrans" cxnId="{C21F5623-CEAE-4F38-9CC4-6E0417097337}">
      <dgm:prSet/>
      <dgm:spPr/>
      <dgm:t>
        <a:bodyPr/>
        <a:lstStyle/>
        <a:p>
          <a:endParaRPr lang="pt-BR"/>
        </a:p>
      </dgm:t>
    </dgm:pt>
    <dgm:pt modelId="{37AE4674-654E-48C4-887C-943F5717372B}" type="parTrans" cxnId="{C21F5623-CEAE-4F38-9CC4-6E0417097337}">
      <dgm:prSet/>
      <dgm:spPr/>
      <dgm:t>
        <a:bodyPr/>
        <a:lstStyle/>
        <a:p>
          <a:endParaRPr lang="pt-BR"/>
        </a:p>
      </dgm:t>
    </dgm:pt>
    <dgm:pt modelId="{27ADD67A-9A68-47B6-8F64-939F8F83BA6A}" type="pres">
      <dgm:prSet presAssocID="{3B6611DC-4780-472E-ABD6-7DDD1FD248D7}" presName="linear" presStyleCnt="0">
        <dgm:presLayoutVars>
          <dgm:dir/>
          <dgm:animLvl val="lvl"/>
          <dgm:resizeHandles val="exact"/>
        </dgm:presLayoutVars>
      </dgm:prSet>
      <dgm:spPr/>
      <dgm:t>
        <a:bodyPr/>
        <a:lstStyle/>
        <a:p>
          <a:endParaRPr lang="pt-BR"/>
        </a:p>
      </dgm:t>
    </dgm:pt>
    <dgm:pt modelId="{5239ED3B-E8D9-44E8-B106-4BFDEAE4976E}" type="pres">
      <dgm:prSet presAssocID="{4EE99444-F098-4D3F-912D-1FC413B3474B}" presName="parentLin" presStyleCnt="0"/>
      <dgm:spPr/>
      <dgm:t>
        <a:bodyPr/>
        <a:lstStyle/>
        <a:p>
          <a:endParaRPr lang="pt-BR"/>
        </a:p>
      </dgm:t>
    </dgm:pt>
    <dgm:pt modelId="{AC09C47E-3AC3-4DA2-AC37-E6C8E7BC6C4B}" type="pres">
      <dgm:prSet presAssocID="{4EE99444-F098-4D3F-912D-1FC413B3474B}" presName="parentLeftMargin" presStyleLbl="node1" presStyleIdx="0" presStyleCnt="8"/>
      <dgm:spPr/>
      <dgm:t>
        <a:bodyPr/>
        <a:lstStyle/>
        <a:p>
          <a:endParaRPr lang="pt-BR"/>
        </a:p>
      </dgm:t>
    </dgm:pt>
    <dgm:pt modelId="{7BE14A1E-BEEA-4971-97D5-DDCAC7382124}" type="pres">
      <dgm:prSet presAssocID="{4EE99444-F098-4D3F-912D-1FC413B3474B}" presName="parentText" presStyleLbl="node1" presStyleIdx="0" presStyleCnt="8" custLinFactNeighborX="-12928" custLinFactNeighborY="-49360">
        <dgm:presLayoutVars>
          <dgm:chMax val="0"/>
          <dgm:bulletEnabled val="1"/>
        </dgm:presLayoutVars>
      </dgm:prSet>
      <dgm:spPr/>
      <dgm:t>
        <a:bodyPr/>
        <a:lstStyle/>
        <a:p>
          <a:endParaRPr lang="pt-BR"/>
        </a:p>
      </dgm:t>
    </dgm:pt>
    <dgm:pt modelId="{9693947B-2840-4079-8FFE-B86353622855}" type="pres">
      <dgm:prSet presAssocID="{4EE99444-F098-4D3F-912D-1FC413B3474B}" presName="negativeSpace" presStyleCnt="0"/>
      <dgm:spPr/>
      <dgm:t>
        <a:bodyPr/>
        <a:lstStyle/>
        <a:p>
          <a:endParaRPr lang="pt-BR"/>
        </a:p>
      </dgm:t>
    </dgm:pt>
    <dgm:pt modelId="{D324E070-3944-4BFB-9E3D-2B310491E683}" type="pres">
      <dgm:prSet presAssocID="{4EE99444-F098-4D3F-912D-1FC413B3474B}" presName="childText" presStyleLbl="conFgAcc1" presStyleIdx="0" presStyleCnt="8" custLinFactY="-614" custLinFactNeighborX="388" custLinFactNeighborY="-100000">
        <dgm:presLayoutVars>
          <dgm:bulletEnabled val="1"/>
        </dgm:presLayoutVars>
      </dgm:prSet>
      <dgm:spPr/>
      <dgm:t>
        <a:bodyPr/>
        <a:lstStyle/>
        <a:p>
          <a:endParaRPr lang="pt-BR"/>
        </a:p>
      </dgm:t>
    </dgm:pt>
    <dgm:pt modelId="{EFEE7B7A-3248-408D-871B-4180920FAC64}" type="pres">
      <dgm:prSet presAssocID="{DE720D0A-569E-493B-AFAA-BD616A5E2345}" presName="spaceBetweenRectangles" presStyleCnt="0"/>
      <dgm:spPr/>
      <dgm:t>
        <a:bodyPr/>
        <a:lstStyle/>
        <a:p>
          <a:endParaRPr lang="pt-BR"/>
        </a:p>
      </dgm:t>
    </dgm:pt>
    <dgm:pt modelId="{0D6D359B-0979-4B80-B4BC-FA19FE081E92}" type="pres">
      <dgm:prSet presAssocID="{FD3DBEC2-6B96-4697-956D-D22E59263B70}" presName="parentLin" presStyleCnt="0"/>
      <dgm:spPr/>
      <dgm:t>
        <a:bodyPr/>
        <a:lstStyle/>
        <a:p>
          <a:endParaRPr lang="pt-BR"/>
        </a:p>
      </dgm:t>
    </dgm:pt>
    <dgm:pt modelId="{A501F42A-BB87-4BD4-8F82-18DEF8EF478B}" type="pres">
      <dgm:prSet presAssocID="{FD3DBEC2-6B96-4697-956D-D22E59263B70}" presName="parentLeftMargin" presStyleLbl="node1" presStyleIdx="0" presStyleCnt="8"/>
      <dgm:spPr/>
      <dgm:t>
        <a:bodyPr/>
        <a:lstStyle/>
        <a:p>
          <a:endParaRPr lang="pt-BR"/>
        </a:p>
      </dgm:t>
    </dgm:pt>
    <dgm:pt modelId="{3BDCF4EA-E239-4664-A1C1-9C9FDB50D83D}" type="pres">
      <dgm:prSet presAssocID="{FD3DBEC2-6B96-4697-956D-D22E59263B70}" presName="parentText" presStyleLbl="node1" presStyleIdx="1" presStyleCnt="8" custLinFactNeighborX="2586" custLinFactNeighborY="-57021">
        <dgm:presLayoutVars>
          <dgm:chMax val="0"/>
          <dgm:bulletEnabled val="1"/>
        </dgm:presLayoutVars>
      </dgm:prSet>
      <dgm:spPr/>
      <dgm:t>
        <a:bodyPr/>
        <a:lstStyle/>
        <a:p>
          <a:endParaRPr lang="pt-BR"/>
        </a:p>
      </dgm:t>
    </dgm:pt>
    <dgm:pt modelId="{1587B4F6-D861-452E-9ACE-8529683834D4}" type="pres">
      <dgm:prSet presAssocID="{FD3DBEC2-6B96-4697-956D-D22E59263B70}" presName="negativeSpace" presStyleCnt="0"/>
      <dgm:spPr/>
      <dgm:t>
        <a:bodyPr/>
        <a:lstStyle/>
        <a:p>
          <a:endParaRPr lang="pt-BR"/>
        </a:p>
      </dgm:t>
    </dgm:pt>
    <dgm:pt modelId="{FA700363-9BD8-4968-ACFE-97CFB9BED82B}" type="pres">
      <dgm:prSet presAssocID="{FD3DBEC2-6B96-4697-956D-D22E59263B70}" presName="childText" presStyleLbl="conFgAcc1" presStyleIdx="1" presStyleCnt="8" custLinFactY="-13498" custLinFactNeighborX="388" custLinFactNeighborY="-100000">
        <dgm:presLayoutVars>
          <dgm:bulletEnabled val="1"/>
        </dgm:presLayoutVars>
      </dgm:prSet>
      <dgm:spPr/>
      <dgm:t>
        <a:bodyPr/>
        <a:lstStyle/>
        <a:p>
          <a:endParaRPr lang="pt-BR"/>
        </a:p>
      </dgm:t>
    </dgm:pt>
    <dgm:pt modelId="{659152EF-497A-41F1-ACE4-69915419C7BE}" type="pres">
      <dgm:prSet presAssocID="{95212831-5081-4D83-8AF2-A421D5DA7A06}" presName="spaceBetweenRectangles" presStyleCnt="0"/>
      <dgm:spPr/>
      <dgm:t>
        <a:bodyPr/>
        <a:lstStyle/>
        <a:p>
          <a:endParaRPr lang="pt-BR"/>
        </a:p>
      </dgm:t>
    </dgm:pt>
    <dgm:pt modelId="{9332220F-7C69-4AA1-8DC4-C1BEBF37877A}" type="pres">
      <dgm:prSet presAssocID="{00DBE3DB-1429-4A2B-A81B-07A7C960326B}" presName="parentLin" presStyleCnt="0"/>
      <dgm:spPr/>
      <dgm:t>
        <a:bodyPr/>
        <a:lstStyle/>
        <a:p>
          <a:endParaRPr lang="pt-BR"/>
        </a:p>
      </dgm:t>
    </dgm:pt>
    <dgm:pt modelId="{A4FF691B-5263-41FA-9B05-ED71AA171BEB}" type="pres">
      <dgm:prSet presAssocID="{00DBE3DB-1429-4A2B-A81B-07A7C960326B}" presName="parentLeftMargin" presStyleLbl="node1" presStyleIdx="1" presStyleCnt="8"/>
      <dgm:spPr/>
      <dgm:t>
        <a:bodyPr/>
        <a:lstStyle/>
        <a:p>
          <a:endParaRPr lang="pt-BR"/>
        </a:p>
      </dgm:t>
    </dgm:pt>
    <dgm:pt modelId="{564AE307-9CF1-40F4-9B97-E5043E772D18}" type="pres">
      <dgm:prSet presAssocID="{00DBE3DB-1429-4A2B-A81B-07A7C960326B}" presName="parentText" presStyleLbl="node1" presStyleIdx="2" presStyleCnt="8" custLinFactNeighborX="0" custLinFactNeighborY="-86783">
        <dgm:presLayoutVars>
          <dgm:chMax val="0"/>
          <dgm:bulletEnabled val="1"/>
        </dgm:presLayoutVars>
      </dgm:prSet>
      <dgm:spPr/>
      <dgm:t>
        <a:bodyPr/>
        <a:lstStyle/>
        <a:p>
          <a:endParaRPr lang="pt-BR"/>
        </a:p>
      </dgm:t>
    </dgm:pt>
    <dgm:pt modelId="{82DF9E14-36DC-4FD8-A6F9-D8BE7F51028E}" type="pres">
      <dgm:prSet presAssocID="{00DBE3DB-1429-4A2B-A81B-07A7C960326B}" presName="negativeSpace" presStyleCnt="0"/>
      <dgm:spPr/>
      <dgm:t>
        <a:bodyPr/>
        <a:lstStyle/>
        <a:p>
          <a:endParaRPr lang="pt-BR"/>
        </a:p>
      </dgm:t>
    </dgm:pt>
    <dgm:pt modelId="{19117502-8D23-4C54-9D04-E2935028855D}" type="pres">
      <dgm:prSet presAssocID="{00DBE3DB-1429-4A2B-A81B-07A7C960326B}" presName="childText" presStyleLbl="conFgAcc1" presStyleIdx="2" presStyleCnt="8" custLinFactNeighborX="388" custLinFactNeighborY="-26837">
        <dgm:presLayoutVars>
          <dgm:bulletEnabled val="1"/>
        </dgm:presLayoutVars>
      </dgm:prSet>
      <dgm:spPr/>
      <dgm:t>
        <a:bodyPr/>
        <a:lstStyle/>
        <a:p>
          <a:endParaRPr lang="pt-BR"/>
        </a:p>
      </dgm:t>
    </dgm:pt>
    <dgm:pt modelId="{62429C4B-CBDC-4692-9DAB-4980B1BA8E2C}" type="pres">
      <dgm:prSet presAssocID="{24B63E25-D0D1-41A4-8276-D7040240867C}" presName="spaceBetweenRectangles" presStyleCnt="0"/>
      <dgm:spPr/>
      <dgm:t>
        <a:bodyPr/>
        <a:lstStyle/>
        <a:p>
          <a:endParaRPr lang="pt-BR"/>
        </a:p>
      </dgm:t>
    </dgm:pt>
    <dgm:pt modelId="{B6733B24-774C-4FB1-ABE1-1C368E6D7F38}" type="pres">
      <dgm:prSet presAssocID="{E9F128EB-25FE-4072-8ACE-102E23C4605A}" presName="parentLin" presStyleCnt="0"/>
      <dgm:spPr/>
      <dgm:t>
        <a:bodyPr/>
        <a:lstStyle/>
        <a:p>
          <a:endParaRPr lang="pt-BR"/>
        </a:p>
      </dgm:t>
    </dgm:pt>
    <dgm:pt modelId="{96CE4F74-C8E5-4C13-9DD9-1B6085D06A89}" type="pres">
      <dgm:prSet presAssocID="{E9F128EB-25FE-4072-8ACE-102E23C4605A}" presName="parentLeftMargin" presStyleLbl="node1" presStyleIdx="2" presStyleCnt="8"/>
      <dgm:spPr/>
      <dgm:t>
        <a:bodyPr/>
        <a:lstStyle/>
        <a:p>
          <a:endParaRPr lang="pt-BR"/>
        </a:p>
      </dgm:t>
    </dgm:pt>
    <dgm:pt modelId="{12298EAC-B09F-4776-B556-CE0644BA6CC8}" type="pres">
      <dgm:prSet presAssocID="{E9F128EB-25FE-4072-8ACE-102E23C4605A}" presName="parentText" presStyleLbl="node1" presStyleIdx="3" presStyleCnt="8" custLinFactNeighborX="-7757" custLinFactNeighborY="-37613">
        <dgm:presLayoutVars>
          <dgm:chMax val="0"/>
          <dgm:bulletEnabled val="1"/>
        </dgm:presLayoutVars>
      </dgm:prSet>
      <dgm:spPr/>
      <dgm:t>
        <a:bodyPr/>
        <a:lstStyle/>
        <a:p>
          <a:endParaRPr lang="pt-BR"/>
        </a:p>
      </dgm:t>
    </dgm:pt>
    <dgm:pt modelId="{E1E6A88E-4DD2-44FF-89B5-F7FB609E99D7}" type="pres">
      <dgm:prSet presAssocID="{E9F128EB-25FE-4072-8ACE-102E23C4605A}" presName="negativeSpace" presStyleCnt="0"/>
      <dgm:spPr/>
      <dgm:t>
        <a:bodyPr/>
        <a:lstStyle/>
        <a:p>
          <a:endParaRPr lang="pt-BR"/>
        </a:p>
      </dgm:t>
    </dgm:pt>
    <dgm:pt modelId="{91CB3497-D6F0-4CD9-8989-4AEBC7C10F5A}" type="pres">
      <dgm:prSet presAssocID="{E9F128EB-25FE-4072-8ACE-102E23C4605A}" presName="childText" presStyleLbl="conFgAcc1" presStyleIdx="3" presStyleCnt="8" custLinFactY="-2112" custLinFactNeighborX="-129" custLinFactNeighborY="-100000">
        <dgm:presLayoutVars>
          <dgm:bulletEnabled val="1"/>
        </dgm:presLayoutVars>
      </dgm:prSet>
      <dgm:spPr/>
      <dgm:t>
        <a:bodyPr/>
        <a:lstStyle/>
        <a:p>
          <a:endParaRPr lang="pt-BR"/>
        </a:p>
      </dgm:t>
    </dgm:pt>
    <dgm:pt modelId="{DB5651BE-D116-4CDA-BE19-56ADC1845C65}" type="pres">
      <dgm:prSet presAssocID="{66AD9311-0A7E-4935-8C11-FD2260A67577}" presName="spaceBetweenRectangles" presStyleCnt="0"/>
      <dgm:spPr/>
      <dgm:t>
        <a:bodyPr/>
        <a:lstStyle/>
        <a:p>
          <a:endParaRPr lang="pt-BR"/>
        </a:p>
      </dgm:t>
    </dgm:pt>
    <dgm:pt modelId="{70F4A979-FB86-4899-8F73-6986BD57BA11}" type="pres">
      <dgm:prSet presAssocID="{8BF8C0EF-37CE-444E-A7C6-FB91D5330B27}" presName="parentLin" presStyleCnt="0"/>
      <dgm:spPr/>
      <dgm:t>
        <a:bodyPr/>
        <a:lstStyle/>
        <a:p>
          <a:endParaRPr lang="pt-BR"/>
        </a:p>
      </dgm:t>
    </dgm:pt>
    <dgm:pt modelId="{C1C15D7D-B472-4B34-842C-41F42D7973E0}" type="pres">
      <dgm:prSet presAssocID="{8BF8C0EF-37CE-444E-A7C6-FB91D5330B27}" presName="parentLeftMargin" presStyleLbl="node1" presStyleIdx="3" presStyleCnt="8"/>
      <dgm:spPr/>
      <dgm:t>
        <a:bodyPr/>
        <a:lstStyle/>
        <a:p>
          <a:endParaRPr lang="pt-BR"/>
        </a:p>
      </dgm:t>
    </dgm:pt>
    <dgm:pt modelId="{CDB590C8-D7B4-4152-8394-67B2BA56F713}" type="pres">
      <dgm:prSet presAssocID="{8BF8C0EF-37CE-444E-A7C6-FB91D5330B27}" presName="parentText" presStyleLbl="node1" presStyleIdx="4" presStyleCnt="8" custLinFactNeighborX="0" custLinFactNeighborY="-56228">
        <dgm:presLayoutVars>
          <dgm:chMax val="0"/>
          <dgm:bulletEnabled val="1"/>
        </dgm:presLayoutVars>
      </dgm:prSet>
      <dgm:spPr/>
      <dgm:t>
        <a:bodyPr/>
        <a:lstStyle/>
        <a:p>
          <a:endParaRPr lang="pt-BR"/>
        </a:p>
      </dgm:t>
    </dgm:pt>
    <dgm:pt modelId="{C599546D-A8C5-4AA7-8A9C-713D34DC5EF0}" type="pres">
      <dgm:prSet presAssocID="{8BF8C0EF-37CE-444E-A7C6-FB91D5330B27}" presName="negativeSpace" presStyleCnt="0"/>
      <dgm:spPr/>
      <dgm:t>
        <a:bodyPr/>
        <a:lstStyle/>
        <a:p>
          <a:endParaRPr lang="pt-BR"/>
        </a:p>
      </dgm:t>
    </dgm:pt>
    <dgm:pt modelId="{2132B2B4-DAA7-40E5-80F2-2E00818D277A}" type="pres">
      <dgm:prSet presAssocID="{8BF8C0EF-37CE-444E-A7C6-FB91D5330B27}" presName="childText" presStyleLbl="conFgAcc1" presStyleIdx="4" presStyleCnt="8" custLinFactY="113498" custLinFactNeighborX="388" custLinFactNeighborY="200000">
        <dgm:presLayoutVars>
          <dgm:bulletEnabled val="1"/>
        </dgm:presLayoutVars>
      </dgm:prSet>
      <dgm:spPr/>
      <dgm:t>
        <a:bodyPr/>
        <a:lstStyle/>
        <a:p>
          <a:endParaRPr lang="pt-BR"/>
        </a:p>
      </dgm:t>
    </dgm:pt>
    <dgm:pt modelId="{F1DC141B-AA74-4B41-8D0E-020B73EF3E28}" type="pres">
      <dgm:prSet presAssocID="{04A9A985-70BE-49BB-9D09-E7B3911D3A7B}" presName="spaceBetweenRectangles" presStyleCnt="0"/>
      <dgm:spPr/>
      <dgm:t>
        <a:bodyPr/>
        <a:lstStyle/>
        <a:p>
          <a:endParaRPr lang="pt-BR"/>
        </a:p>
      </dgm:t>
    </dgm:pt>
    <dgm:pt modelId="{30AF9367-8863-4244-8D6A-430626EBB7DD}" type="pres">
      <dgm:prSet presAssocID="{259AA2D8-9409-4FB1-B288-F583CE7A8727}" presName="parentLin" presStyleCnt="0"/>
      <dgm:spPr/>
      <dgm:t>
        <a:bodyPr/>
        <a:lstStyle/>
        <a:p>
          <a:endParaRPr lang="pt-BR"/>
        </a:p>
      </dgm:t>
    </dgm:pt>
    <dgm:pt modelId="{DCC92928-F514-408D-99E1-E1641DD5DB90}" type="pres">
      <dgm:prSet presAssocID="{259AA2D8-9409-4FB1-B288-F583CE7A8727}" presName="parentLeftMargin" presStyleLbl="node1" presStyleIdx="4" presStyleCnt="8"/>
      <dgm:spPr/>
      <dgm:t>
        <a:bodyPr/>
        <a:lstStyle/>
        <a:p>
          <a:endParaRPr lang="pt-BR"/>
        </a:p>
      </dgm:t>
    </dgm:pt>
    <dgm:pt modelId="{E83E5ABB-5EB6-4B18-80C7-67BF8FAEA76F}" type="pres">
      <dgm:prSet presAssocID="{259AA2D8-9409-4FB1-B288-F583CE7A8727}" presName="parentText" presStyleLbl="node1" presStyleIdx="5" presStyleCnt="8" custLinFactY="100000" custLinFactNeighborX="7757" custLinFactNeighborY="160299">
        <dgm:presLayoutVars>
          <dgm:chMax val="0"/>
          <dgm:bulletEnabled val="1"/>
        </dgm:presLayoutVars>
      </dgm:prSet>
      <dgm:spPr/>
      <dgm:t>
        <a:bodyPr/>
        <a:lstStyle/>
        <a:p>
          <a:endParaRPr lang="pt-BR"/>
        </a:p>
      </dgm:t>
    </dgm:pt>
    <dgm:pt modelId="{F99AD300-A708-4DDC-A986-4ED017A11A56}" type="pres">
      <dgm:prSet presAssocID="{259AA2D8-9409-4FB1-B288-F583CE7A8727}" presName="negativeSpace" presStyleCnt="0"/>
      <dgm:spPr/>
      <dgm:t>
        <a:bodyPr/>
        <a:lstStyle/>
        <a:p>
          <a:endParaRPr lang="pt-BR"/>
        </a:p>
      </dgm:t>
    </dgm:pt>
    <dgm:pt modelId="{9EC92F72-25C7-46B0-9608-92B9BD7F4542}" type="pres">
      <dgm:prSet presAssocID="{259AA2D8-9409-4FB1-B288-F583CE7A8727}" presName="childText" presStyleLbl="conFgAcc1" presStyleIdx="5" presStyleCnt="8" custLinFactY="118325" custLinFactNeighborX="388" custLinFactNeighborY="200000">
        <dgm:presLayoutVars>
          <dgm:bulletEnabled val="1"/>
        </dgm:presLayoutVars>
      </dgm:prSet>
      <dgm:spPr/>
      <dgm:t>
        <a:bodyPr/>
        <a:lstStyle/>
        <a:p>
          <a:endParaRPr lang="pt-BR"/>
        </a:p>
      </dgm:t>
    </dgm:pt>
    <dgm:pt modelId="{7F8C54A1-4385-4C6D-A9EE-DDA932B74EB2}" type="pres">
      <dgm:prSet presAssocID="{A223C50C-AB86-403B-B407-3F44BBB9A01F}" presName="spaceBetweenRectangles" presStyleCnt="0"/>
      <dgm:spPr/>
      <dgm:t>
        <a:bodyPr/>
        <a:lstStyle/>
        <a:p>
          <a:endParaRPr lang="pt-BR"/>
        </a:p>
      </dgm:t>
    </dgm:pt>
    <dgm:pt modelId="{504E993D-BF85-4055-A9BD-3C5DBF606626}" type="pres">
      <dgm:prSet presAssocID="{065BE9FA-C91C-4B04-B958-AAB82795EBA0}" presName="parentLin" presStyleCnt="0"/>
      <dgm:spPr/>
      <dgm:t>
        <a:bodyPr/>
        <a:lstStyle/>
        <a:p>
          <a:endParaRPr lang="pt-BR"/>
        </a:p>
      </dgm:t>
    </dgm:pt>
    <dgm:pt modelId="{0145949B-7D7D-4B57-9620-614B5AD335DD}" type="pres">
      <dgm:prSet presAssocID="{065BE9FA-C91C-4B04-B958-AAB82795EBA0}" presName="parentLeftMargin" presStyleLbl="node1" presStyleIdx="5" presStyleCnt="8"/>
      <dgm:spPr/>
      <dgm:t>
        <a:bodyPr/>
        <a:lstStyle/>
        <a:p>
          <a:endParaRPr lang="pt-BR"/>
        </a:p>
      </dgm:t>
    </dgm:pt>
    <dgm:pt modelId="{CF944F3A-9273-4FB7-A6E1-AB62C5DEC2CB}" type="pres">
      <dgm:prSet presAssocID="{065BE9FA-C91C-4B04-B958-AAB82795EBA0}" presName="parentText" presStyleLbl="node1" presStyleIdx="6" presStyleCnt="8" custLinFactY="100000" custLinFactNeighborX="7757" custLinFactNeighborY="179822">
        <dgm:presLayoutVars>
          <dgm:chMax val="0"/>
          <dgm:bulletEnabled val="1"/>
        </dgm:presLayoutVars>
      </dgm:prSet>
      <dgm:spPr/>
      <dgm:t>
        <a:bodyPr/>
        <a:lstStyle/>
        <a:p>
          <a:endParaRPr lang="pt-BR"/>
        </a:p>
      </dgm:t>
    </dgm:pt>
    <dgm:pt modelId="{A0626398-B6C5-4AA2-8564-63D8351E1EAB}" type="pres">
      <dgm:prSet presAssocID="{065BE9FA-C91C-4B04-B958-AAB82795EBA0}" presName="negativeSpace" presStyleCnt="0"/>
      <dgm:spPr/>
      <dgm:t>
        <a:bodyPr/>
        <a:lstStyle/>
        <a:p>
          <a:endParaRPr lang="pt-BR"/>
        </a:p>
      </dgm:t>
    </dgm:pt>
    <dgm:pt modelId="{FF9EC64B-2CA2-4E04-8F04-1CA516235D04}" type="pres">
      <dgm:prSet presAssocID="{065BE9FA-C91C-4B04-B958-AAB82795EBA0}" presName="childText" presStyleLbl="conFgAcc1" presStyleIdx="6" presStyleCnt="8" custLinFactY="124929" custLinFactNeighborX="388" custLinFactNeighborY="200000">
        <dgm:presLayoutVars>
          <dgm:bulletEnabled val="1"/>
        </dgm:presLayoutVars>
      </dgm:prSet>
      <dgm:spPr/>
      <dgm:t>
        <a:bodyPr/>
        <a:lstStyle/>
        <a:p>
          <a:endParaRPr lang="pt-BR"/>
        </a:p>
      </dgm:t>
    </dgm:pt>
    <dgm:pt modelId="{1D68FE36-B4AF-4C18-A48E-8100C00B5065}" type="pres">
      <dgm:prSet presAssocID="{89A91536-4BA4-4984-8DE0-0D35C5915DD8}" presName="spaceBetweenRectangles" presStyleCnt="0"/>
      <dgm:spPr/>
    </dgm:pt>
    <dgm:pt modelId="{12C185B4-CA50-4F71-A0C2-4010B26E0240}" type="pres">
      <dgm:prSet presAssocID="{7B20B0D6-A2B8-4DCE-A7F8-3FB1FA74F552}" presName="parentLin" presStyleCnt="0"/>
      <dgm:spPr/>
    </dgm:pt>
    <dgm:pt modelId="{B18F1D97-0D23-4F97-970F-722BD6AD6D52}" type="pres">
      <dgm:prSet presAssocID="{7B20B0D6-A2B8-4DCE-A7F8-3FB1FA74F552}" presName="parentLeftMargin" presStyleLbl="node1" presStyleIdx="6" presStyleCnt="8" custLinFactY="-100000" custLinFactNeighborY="-107528"/>
      <dgm:spPr/>
      <dgm:t>
        <a:bodyPr/>
        <a:lstStyle/>
        <a:p>
          <a:endParaRPr lang="pt-BR"/>
        </a:p>
      </dgm:t>
    </dgm:pt>
    <dgm:pt modelId="{0D27A0DC-73DB-4AE2-9F00-CA197A64D6B7}" type="pres">
      <dgm:prSet presAssocID="{7B20B0D6-A2B8-4DCE-A7F8-3FB1FA74F552}" presName="parentText" presStyleLbl="node1" presStyleIdx="7" presStyleCnt="8" custLinFactY="-281607" custLinFactNeighborX="-2586" custLinFactNeighborY="-300000">
        <dgm:presLayoutVars>
          <dgm:chMax val="0"/>
          <dgm:bulletEnabled val="1"/>
        </dgm:presLayoutVars>
      </dgm:prSet>
      <dgm:spPr/>
      <dgm:t>
        <a:bodyPr/>
        <a:lstStyle/>
        <a:p>
          <a:endParaRPr lang="pt-BR"/>
        </a:p>
      </dgm:t>
    </dgm:pt>
    <dgm:pt modelId="{FF01EFE2-B6E2-48A8-913A-74A096E2EBDE}" type="pres">
      <dgm:prSet presAssocID="{7B20B0D6-A2B8-4DCE-A7F8-3FB1FA74F552}" presName="negativeSpace" presStyleCnt="0"/>
      <dgm:spPr/>
    </dgm:pt>
    <dgm:pt modelId="{EE8EAC1F-3B1D-4BB6-B203-38E7D19F6C39}" type="pres">
      <dgm:prSet presAssocID="{7B20B0D6-A2B8-4DCE-A7F8-3FB1FA74F552}" presName="childText" presStyleLbl="conFgAcc1" presStyleIdx="7" presStyleCnt="8" custLinFactY="-302524" custLinFactNeighborX="388" custLinFactNeighborY="-400000">
        <dgm:presLayoutVars>
          <dgm:bulletEnabled val="1"/>
        </dgm:presLayoutVars>
      </dgm:prSet>
      <dgm:spPr/>
      <dgm:t>
        <a:bodyPr/>
        <a:lstStyle/>
        <a:p>
          <a:endParaRPr lang="pt-BR"/>
        </a:p>
      </dgm:t>
    </dgm:pt>
  </dgm:ptLst>
  <dgm:cxnLst>
    <dgm:cxn modelId="{21AC8972-4620-44E4-B73A-7B9E6F4CC7E0}" type="presOf" srcId="{7B20B0D6-A2B8-4DCE-A7F8-3FB1FA74F552}" destId="{B18F1D97-0D23-4F97-970F-722BD6AD6D52}" srcOrd="0" destOrd="0" presId="urn:microsoft.com/office/officeart/2005/8/layout/list1"/>
    <dgm:cxn modelId="{D9531BC6-E30F-4AAC-A111-69CD85F0164D}" type="presOf" srcId="{259AA2D8-9409-4FB1-B288-F583CE7A8727}" destId="{DCC92928-F514-408D-99E1-E1641DD5DB90}" srcOrd="0" destOrd="0" presId="urn:microsoft.com/office/officeart/2005/8/layout/list1"/>
    <dgm:cxn modelId="{1DB43204-EDF6-4207-883A-AFDEF0C64A5F}" srcId="{3B6611DC-4780-472E-ABD6-7DDD1FD248D7}" destId="{00DBE3DB-1429-4A2B-A81B-07A7C960326B}" srcOrd="2" destOrd="0" parTransId="{99E22119-D4C9-42AC-8379-E200D35362EF}" sibTransId="{24B63E25-D0D1-41A4-8276-D7040240867C}"/>
    <dgm:cxn modelId="{62C6EFBC-9C6F-44D1-9B35-E9503EA736B2}" type="presOf" srcId="{57D73527-2EB0-438C-A4B2-9528EE877A70}" destId="{9EC92F72-25C7-46B0-9608-92B9BD7F4542}" srcOrd="0" destOrd="0" presId="urn:microsoft.com/office/officeart/2005/8/layout/list1"/>
    <dgm:cxn modelId="{17F88E94-959E-441D-9018-161170CCD9E8}" type="presOf" srcId="{00DBE3DB-1429-4A2B-A81B-07A7C960326B}" destId="{A4FF691B-5263-41FA-9B05-ED71AA171BEB}" srcOrd="0" destOrd="0" presId="urn:microsoft.com/office/officeart/2005/8/layout/list1"/>
    <dgm:cxn modelId="{60B4289B-DB47-4430-A45C-0B4D8BCC6AC7}" type="presOf" srcId="{BE2C1AC9-045B-4BDE-8967-6FF12ABAFE37}" destId="{2132B2B4-DAA7-40E5-80F2-2E00818D277A}" srcOrd="0" destOrd="0" presId="urn:microsoft.com/office/officeart/2005/8/layout/list1"/>
    <dgm:cxn modelId="{E0A8683B-8B48-491E-9B5F-4DAA2A2A2FED}" srcId="{7B20B0D6-A2B8-4DCE-A7F8-3FB1FA74F552}" destId="{EEBB8D61-0A37-448E-9E06-7B3800653C82}" srcOrd="0" destOrd="0" parTransId="{8B3B9AC6-7170-484F-8460-7DE69A42B0E8}" sibTransId="{1FFA3F60-2346-44DB-BABF-CA57CE0FD0B4}"/>
    <dgm:cxn modelId="{85A1CA63-AE2F-4FB1-9D93-DEB820B0C40A}" type="presOf" srcId="{94C527D1-D996-43F8-A05B-C044D949669E}" destId="{D324E070-3944-4BFB-9E3D-2B310491E683}" srcOrd="0" destOrd="0" presId="urn:microsoft.com/office/officeart/2005/8/layout/list1"/>
    <dgm:cxn modelId="{F9A6B142-D8ED-4401-B43C-92AE810916BD}" srcId="{00DBE3DB-1429-4A2B-A81B-07A7C960326B}" destId="{FFA87507-BDE9-4D01-9F7F-B06336FEA146}" srcOrd="0" destOrd="0" parTransId="{10515BDC-1557-4223-810F-C2E374868BDA}" sibTransId="{154C0C7A-3663-4F94-BD02-625539B6A901}"/>
    <dgm:cxn modelId="{FCB92439-A852-4DF3-8E3C-2C7780131530}" type="presOf" srcId="{E9F128EB-25FE-4072-8ACE-102E23C4605A}" destId="{96CE4F74-C8E5-4C13-9DD9-1B6085D06A89}" srcOrd="0" destOrd="0" presId="urn:microsoft.com/office/officeart/2005/8/layout/list1"/>
    <dgm:cxn modelId="{DCBF5E02-9DF0-4E81-A6D0-64B3B7E3067A}" srcId="{259AA2D8-9409-4FB1-B288-F583CE7A8727}" destId="{57D73527-2EB0-438C-A4B2-9528EE877A70}" srcOrd="0" destOrd="0" parTransId="{FA919C88-3904-46E9-B58A-1963BAAD28D7}" sibTransId="{E42D4FA5-BE80-432F-B3E1-1B987B484028}"/>
    <dgm:cxn modelId="{F322B76A-C2EA-4EF7-9B9E-D31DDB0C4B68}" type="presOf" srcId="{E9F128EB-25FE-4072-8ACE-102E23C4605A}" destId="{12298EAC-B09F-4776-B556-CE0644BA6CC8}" srcOrd="1" destOrd="0" presId="urn:microsoft.com/office/officeart/2005/8/layout/list1"/>
    <dgm:cxn modelId="{02DEE11A-80AF-4B4B-98B0-394F8F6C6779}" type="presOf" srcId="{EEBB8D61-0A37-448E-9E06-7B3800653C82}" destId="{EE8EAC1F-3B1D-4BB6-B203-38E7D19F6C39}" srcOrd="0" destOrd="0" presId="urn:microsoft.com/office/officeart/2005/8/layout/list1"/>
    <dgm:cxn modelId="{03364262-2D3E-438B-ADF8-09738074974F}" srcId="{E9F128EB-25FE-4072-8ACE-102E23C4605A}" destId="{EB0F9456-F0FB-443D-B816-DD90DDFFEC55}" srcOrd="0" destOrd="0" parTransId="{C9214897-E74A-4F48-89E5-7A4A65D8B02B}" sibTransId="{E9974C59-475D-4097-BBBF-8A93AAFCA88C}"/>
    <dgm:cxn modelId="{8A440FAF-1E33-4EC0-92E5-9EBFAF974D7A}" type="presOf" srcId="{4EE99444-F098-4D3F-912D-1FC413B3474B}" destId="{AC09C47E-3AC3-4DA2-AC37-E6C8E7BC6C4B}" srcOrd="0" destOrd="0" presId="urn:microsoft.com/office/officeart/2005/8/layout/list1"/>
    <dgm:cxn modelId="{38614CFA-7C0A-451C-B508-B6B8AD476356}" type="presOf" srcId="{3B6611DC-4780-472E-ABD6-7DDD1FD248D7}" destId="{27ADD67A-9A68-47B6-8F64-939F8F83BA6A}" srcOrd="0" destOrd="0" presId="urn:microsoft.com/office/officeart/2005/8/layout/list1"/>
    <dgm:cxn modelId="{5E19B9CD-A5DE-48BA-9359-97FF4D478233}" srcId="{3B6611DC-4780-472E-ABD6-7DDD1FD248D7}" destId="{FD3DBEC2-6B96-4697-956D-D22E59263B70}" srcOrd="1" destOrd="0" parTransId="{EACE7159-B73B-4557-B58B-FF966C4CFDA3}" sibTransId="{95212831-5081-4D83-8AF2-A421D5DA7A06}"/>
    <dgm:cxn modelId="{33FDC3CB-BDFF-457A-B004-5FAADCE4C152}" srcId="{3B6611DC-4780-472E-ABD6-7DDD1FD248D7}" destId="{065BE9FA-C91C-4B04-B958-AAB82795EBA0}" srcOrd="6" destOrd="0" parTransId="{4AFF5B88-C5F6-4D19-B060-CDFD9DAD9F60}" sibTransId="{89A91536-4BA4-4984-8DE0-0D35C5915DD8}"/>
    <dgm:cxn modelId="{0C771528-DB9E-4284-92E7-6A485F613E34}" type="presOf" srcId="{EB0F9456-F0FB-443D-B816-DD90DDFFEC55}" destId="{91CB3497-D6F0-4CD9-8989-4AEBC7C10F5A}" srcOrd="0" destOrd="0" presId="urn:microsoft.com/office/officeart/2005/8/layout/list1"/>
    <dgm:cxn modelId="{A2E0F18E-3B99-4BAA-93AE-53D083D04122}" type="presOf" srcId="{259AA2D8-9409-4FB1-B288-F583CE7A8727}" destId="{E83E5ABB-5EB6-4B18-80C7-67BF8FAEA76F}" srcOrd="1" destOrd="0" presId="urn:microsoft.com/office/officeart/2005/8/layout/list1"/>
    <dgm:cxn modelId="{8E298E27-F993-4869-B97D-C777A60AB3AD}" srcId="{3B6611DC-4780-472E-ABD6-7DDD1FD248D7}" destId="{259AA2D8-9409-4FB1-B288-F583CE7A8727}" srcOrd="5" destOrd="0" parTransId="{3710E969-5EC0-45C7-8B5D-9CE36454C2AA}" sibTransId="{A223C50C-AB86-403B-B407-3F44BBB9A01F}"/>
    <dgm:cxn modelId="{123E9CB2-A8AF-4D38-BCCF-D56C70269C7D}" srcId="{4EE99444-F098-4D3F-912D-1FC413B3474B}" destId="{94C527D1-D996-43F8-A05B-C044D949669E}" srcOrd="0" destOrd="0" parTransId="{06008FD4-4A81-4CE4-8C5F-A1683067E64B}" sibTransId="{2BBFF7BA-9210-4F3D-AF65-4532E77D9815}"/>
    <dgm:cxn modelId="{B22F1F18-1640-4ED6-A263-B40260A834B4}" srcId="{3B6611DC-4780-472E-ABD6-7DDD1FD248D7}" destId="{4EE99444-F098-4D3F-912D-1FC413B3474B}" srcOrd="0" destOrd="0" parTransId="{28CBC717-B9BF-4C75-B23E-122AB121B71D}" sibTransId="{DE720D0A-569E-493B-AFAA-BD616A5E2345}"/>
    <dgm:cxn modelId="{D881818D-8A68-42E6-BB76-6169E0EC3DE0}" srcId="{3B6611DC-4780-472E-ABD6-7DDD1FD248D7}" destId="{E9F128EB-25FE-4072-8ACE-102E23C4605A}" srcOrd="3" destOrd="0" parTransId="{E4319C75-A543-4D98-B896-6A91D11261D4}" sibTransId="{66AD9311-0A7E-4935-8C11-FD2260A67577}"/>
    <dgm:cxn modelId="{1A03E1D9-E269-49EA-BA44-E7F2F0BDD9FF}" type="presOf" srcId="{FD3DBEC2-6B96-4697-956D-D22E59263B70}" destId="{3BDCF4EA-E239-4664-A1C1-9C9FDB50D83D}" srcOrd="1" destOrd="0" presId="urn:microsoft.com/office/officeart/2005/8/layout/list1"/>
    <dgm:cxn modelId="{87ECD047-5902-408D-BFF3-615C3C8940CD}" type="presOf" srcId="{B45A58B5-536D-4E12-A8DD-C89A50B12CF6}" destId="{FF9EC64B-2CA2-4E04-8F04-1CA516235D04}" srcOrd="0" destOrd="0" presId="urn:microsoft.com/office/officeart/2005/8/layout/list1"/>
    <dgm:cxn modelId="{A15ED8C6-F91D-44E5-9CEB-5B9AFDB372F1}" srcId="{FD3DBEC2-6B96-4697-956D-D22E59263B70}" destId="{EB2B695C-610E-4470-9C76-E3E5FBEA19AC}" srcOrd="0" destOrd="0" parTransId="{C6F50C36-8B54-4C72-B3B4-FD26A243122D}" sibTransId="{AED86405-5816-4A9F-A59B-7B5313EACCF8}"/>
    <dgm:cxn modelId="{BF85ED91-6AB4-49EA-B1BE-99241D97F0D9}" srcId="{065BE9FA-C91C-4B04-B958-AAB82795EBA0}" destId="{B45A58B5-536D-4E12-A8DD-C89A50B12CF6}" srcOrd="0" destOrd="0" parTransId="{3EBC12BF-69EF-4B20-AFDE-211257B4C4BB}" sibTransId="{ED75187A-1F05-4026-98F2-7E9D0E04AC51}"/>
    <dgm:cxn modelId="{8AFD694D-E496-4680-9E5A-7CE6060AD4B5}" type="presOf" srcId="{FFA87507-BDE9-4D01-9F7F-B06336FEA146}" destId="{19117502-8D23-4C54-9D04-E2935028855D}" srcOrd="0" destOrd="0" presId="urn:microsoft.com/office/officeart/2005/8/layout/list1"/>
    <dgm:cxn modelId="{086D1225-1E63-4998-9695-F9EF986C2078}" type="presOf" srcId="{8BF8C0EF-37CE-444E-A7C6-FB91D5330B27}" destId="{C1C15D7D-B472-4B34-842C-41F42D7973E0}" srcOrd="0" destOrd="0" presId="urn:microsoft.com/office/officeart/2005/8/layout/list1"/>
    <dgm:cxn modelId="{2D4CEECC-959C-43EC-8A5A-469094596BEA}" type="presOf" srcId="{FD3DBEC2-6B96-4697-956D-D22E59263B70}" destId="{A501F42A-BB87-4BD4-8F82-18DEF8EF478B}" srcOrd="0" destOrd="0" presId="urn:microsoft.com/office/officeart/2005/8/layout/list1"/>
    <dgm:cxn modelId="{53D57F8A-44C7-4121-AF8A-85DB32EE8DFE}" type="presOf" srcId="{8BF8C0EF-37CE-444E-A7C6-FB91D5330B27}" destId="{CDB590C8-D7B4-4152-8394-67B2BA56F713}" srcOrd="1" destOrd="0" presId="urn:microsoft.com/office/officeart/2005/8/layout/list1"/>
    <dgm:cxn modelId="{4C1EEBBE-3719-4539-B2AB-72AE5AE83587}" srcId="{3B6611DC-4780-472E-ABD6-7DDD1FD248D7}" destId="{7B20B0D6-A2B8-4DCE-A7F8-3FB1FA74F552}" srcOrd="7" destOrd="0" parTransId="{3BCB156F-E03B-4B8B-AC2B-AF4EEC27EC19}" sibTransId="{7EF3C17F-42A2-407B-916D-1F28361FD4D9}"/>
    <dgm:cxn modelId="{9A56FFB3-5555-421B-AF3A-1A65D63C895D}" srcId="{8BF8C0EF-37CE-444E-A7C6-FB91D5330B27}" destId="{BE2C1AC9-045B-4BDE-8967-6FF12ABAFE37}" srcOrd="0" destOrd="0" parTransId="{491FB3A0-FFEC-429D-8209-EFC4D0E9089F}" sibTransId="{B3040BB6-19D1-4DF8-88B5-F57109AC9229}"/>
    <dgm:cxn modelId="{02E9EF6D-1087-44F0-8D0E-A103C0FF39B2}" type="presOf" srcId="{065BE9FA-C91C-4B04-B958-AAB82795EBA0}" destId="{CF944F3A-9273-4FB7-A6E1-AB62C5DEC2CB}" srcOrd="1" destOrd="0" presId="urn:microsoft.com/office/officeart/2005/8/layout/list1"/>
    <dgm:cxn modelId="{94EE4A8F-8527-4571-8946-21B988A06E73}" type="presOf" srcId="{00DBE3DB-1429-4A2B-A81B-07A7C960326B}" destId="{564AE307-9CF1-40F4-9B97-E5043E772D18}" srcOrd="1" destOrd="0" presId="urn:microsoft.com/office/officeart/2005/8/layout/list1"/>
    <dgm:cxn modelId="{C21F5623-CEAE-4F38-9CC4-6E0417097337}" srcId="{3B6611DC-4780-472E-ABD6-7DDD1FD248D7}" destId="{8BF8C0EF-37CE-444E-A7C6-FB91D5330B27}" srcOrd="4" destOrd="0" parTransId="{37AE4674-654E-48C4-887C-943F5717372B}" sibTransId="{04A9A985-70BE-49BB-9D09-E7B3911D3A7B}"/>
    <dgm:cxn modelId="{0D5B814D-146D-4B7F-B3D9-9A3AA8D6D238}" type="presOf" srcId="{EB2B695C-610E-4470-9C76-E3E5FBEA19AC}" destId="{FA700363-9BD8-4968-ACFE-97CFB9BED82B}" srcOrd="0" destOrd="0" presId="urn:microsoft.com/office/officeart/2005/8/layout/list1"/>
    <dgm:cxn modelId="{7A3C4323-177B-4901-AD97-48ED24949F22}" type="presOf" srcId="{7B20B0D6-A2B8-4DCE-A7F8-3FB1FA74F552}" destId="{0D27A0DC-73DB-4AE2-9F00-CA197A64D6B7}" srcOrd="1" destOrd="0" presId="urn:microsoft.com/office/officeart/2005/8/layout/list1"/>
    <dgm:cxn modelId="{92979283-6A99-4A11-A41E-860EBD11AA88}" type="presOf" srcId="{4EE99444-F098-4D3F-912D-1FC413B3474B}" destId="{7BE14A1E-BEEA-4971-97D5-DDCAC7382124}" srcOrd="1" destOrd="0" presId="urn:microsoft.com/office/officeart/2005/8/layout/list1"/>
    <dgm:cxn modelId="{9BF163F0-2855-4BAE-BBDB-D68DD7963DF9}" type="presOf" srcId="{065BE9FA-C91C-4B04-B958-AAB82795EBA0}" destId="{0145949B-7D7D-4B57-9620-614B5AD335DD}" srcOrd="0" destOrd="0" presId="urn:microsoft.com/office/officeart/2005/8/layout/list1"/>
    <dgm:cxn modelId="{B1C57CFB-4305-4D6B-9CF8-37CC7D9F524C}" type="presParOf" srcId="{27ADD67A-9A68-47B6-8F64-939F8F83BA6A}" destId="{5239ED3B-E8D9-44E8-B106-4BFDEAE4976E}" srcOrd="0" destOrd="0" presId="urn:microsoft.com/office/officeart/2005/8/layout/list1"/>
    <dgm:cxn modelId="{C767B819-0D8E-4CDC-AFD2-892DF9216C10}" type="presParOf" srcId="{5239ED3B-E8D9-44E8-B106-4BFDEAE4976E}" destId="{AC09C47E-3AC3-4DA2-AC37-E6C8E7BC6C4B}" srcOrd="0" destOrd="0" presId="urn:microsoft.com/office/officeart/2005/8/layout/list1"/>
    <dgm:cxn modelId="{09E7EF23-4F9A-40E8-96C7-40C676D55426}" type="presParOf" srcId="{5239ED3B-E8D9-44E8-B106-4BFDEAE4976E}" destId="{7BE14A1E-BEEA-4971-97D5-DDCAC7382124}" srcOrd="1" destOrd="0" presId="urn:microsoft.com/office/officeart/2005/8/layout/list1"/>
    <dgm:cxn modelId="{EB3D2688-F007-4C03-A86D-8D3A94AA909C}" type="presParOf" srcId="{27ADD67A-9A68-47B6-8F64-939F8F83BA6A}" destId="{9693947B-2840-4079-8FFE-B86353622855}" srcOrd="1" destOrd="0" presId="urn:microsoft.com/office/officeart/2005/8/layout/list1"/>
    <dgm:cxn modelId="{168A4A7D-3BE9-4E73-9303-3B909048BBFD}" type="presParOf" srcId="{27ADD67A-9A68-47B6-8F64-939F8F83BA6A}" destId="{D324E070-3944-4BFB-9E3D-2B310491E683}" srcOrd="2" destOrd="0" presId="urn:microsoft.com/office/officeart/2005/8/layout/list1"/>
    <dgm:cxn modelId="{5F322FCA-AAD8-4247-AD4D-98B6D813CBBA}" type="presParOf" srcId="{27ADD67A-9A68-47B6-8F64-939F8F83BA6A}" destId="{EFEE7B7A-3248-408D-871B-4180920FAC64}" srcOrd="3" destOrd="0" presId="urn:microsoft.com/office/officeart/2005/8/layout/list1"/>
    <dgm:cxn modelId="{4FD8D7A3-18EA-4C63-876E-E19B4BD4BEE2}" type="presParOf" srcId="{27ADD67A-9A68-47B6-8F64-939F8F83BA6A}" destId="{0D6D359B-0979-4B80-B4BC-FA19FE081E92}" srcOrd="4" destOrd="0" presId="urn:microsoft.com/office/officeart/2005/8/layout/list1"/>
    <dgm:cxn modelId="{01350978-0DF5-4850-9DC1-0E0344DDA222}" type="presParOf" srcId="{0D6D359B-0979-4B80-B4BC-FA19FE081E92}" destId="{A501F42A-BB87-4BD4-8F82-18DEF8EF478B}" srcOrd="0" destOrd="0" presId="urn:microsoft.com/office/officeart/2005/8/layout/list1"/>
    <dgm:cxn modelId="{52F0744F-9876-42E0-BC7F-086D426E9C24}" type="presParOf" srcId="{0D6D359B-0979-4B80-B4BC-FA19FE081E92}" destId="{3BDCF4EA-E239-4664-A1C1-9C9FDB50D83D}" srcOrd="1" destOrd="0" presId="urn:microsoft.com/office/officeart/2005/8/layout/list1"/>
    <dgm:cxn modelId="{70F9F46B-86BF-4223-9CE8-390B17BBCB48}" type="presParOf" srcId="{27ADD67A-9A68-47B6-8F64-939F8F83BA6A}" destId="{1587B4F6-D861-452E-9ACE-8529683834D4}" srcOrd="5" destOrd="0" presId="urn:microsoft.com/office/officeart/2005/8/layout/list1"/>
    <dgm:cxn modelId="{51E8A170-0F3D-401C-9937-921B4D68E3B7}" type="presParOf" srcId="{27ADD67A-9A68-47B6-8F64-939F8F83BA6A}" destId="{FA700363-9BD8-4968-ACFE-97CFB9BED82B}" srcOrd="6" destOrd="0" presId="urn:microsoft.com/office/officeart/2005/8/layout/list1"/>
    <dgm:cxn modelId="{E44DE24F-2557-4CA3-AFE3-143CEDB4557C}" type="presParOf" srcId="{27ADD67A-9A68-47B6-8F64-939F8F83BA6A}" destId="{659152EF-497A-41F1-ACE4-69915419C7BE}" srcOrd="7" destOrd="0" presId="urn:microsoft.com/office/officeart/2005/8/layout/list1"/>
    <dgm:cxn modelId="{8A9942D9-8F4D-4FE3-B821-15E0D5F6FE9B}" type="presParOf" srcId="{27ADD67A-9A68-47B6-8F64-939F8F83BA6A}" destId="{9332220F-7C69-4AA1-8DC4-C1BEBF37877A}" srcOrd="8" destOrd="0" presId="urn:microsoft.com/office/officeart/2005/8/layout/list1"/>
    <dgm:cxn modelId="{74E89258-D3C4-44CF-9881-D24DDC55EA0C}" type="presParOf" srcId="{9332220F-7C69-4AA1-8DC4-C1BEBF37877A}" destId="{A4FF691B-5263-41FA-9B05-ED71AA171BEB}" srcOrd="0" destOrd="0" presId="urn:microsoft.com/office/officeart/2005/8/layout/list1"/>
    <dgm:cxn modelId="{3D67EC50-2ACA-470A-B1D5-C8EF29D893D6}" type="presParOf" srcId="{9332220F-7C69-4AA1-8DC4-C1BEBF37877A}" destId="{564AE307-9CF1-40F4-9B97-E5043E772D18}" srcOrd="1" destOrd="0" presId="urn:microsoft.com/office/officeart/2005/8/layout/list1"/>
    <dgm:cxn modelId="{670A3238-7157-4EFC-9411-204E6D552F0D}" type="presParOf" srcId="{27ADD67A-9A68-47B6-8F64-939F8F83BA6A}" destId="{82DF9E14-36DC-4FD8-A6F9-D8BE7F51028E}" srcOrd="9" destOrd="0" presId="urn:microsoft.com/office/officeart/2005/8/layout/list1"/>
    <dgm:cxn modelId="{C9661BCB-B826-404B-8C77-975C1322920A}" type="presParOf" srcId="{27ADD67A-9A68-47B6-8F64-939F8F83BA6A}" destId="{19117502-8D23-4C54-9D04-E2935028855D}" srcOrd="10" destOrd="0" presId="urn:microsoft.com/office/officeart/2005/8/layout/list1"/>
    <dgm:cxn modelId="{91287915-EEF3-4A77-A263-6B0F0D65B7B6}" type="presParOf" srcId="{27ADD67A-9A68-47B6-8F64-939F8F83BA6A}" destId="{62429C4B-CBDC-4692-9DAB-4980B1BA8E2C}" srcOrd="11" destOrd="0" presId="urn:microsoft.com/office/officeart/2005/8/layout/list1"/>
    <dgm:cxn modelId="{8340B2D1-FAF2-4190-8EE9-09A004CF5B58}" type="presParOf" srcId="{27ADD67A-9A68-47B6-8F64-939F8F83BA6A}" destId="{B6733B24-774C-4FB1-ABE1-1C368E6D7F38}" srcOrd="12" destOrd="0" presId="urn:microsoft.com/office/officeart/2005/8/layout/list1"/>
    <dgm:cxn modelId="{9FF4E855-0255-46CA-8619-79E31E99F0B6}" type="presParOf" srcId="{B6733B24-774C-4FB1-ABE1-1C368E6D7F38}" destId="{96CE4F74-C8E5-4C13-9DD9-1B6085D06A89}" srcOrd="0" destOrd="0" presId="urn:microsoft.com/office/officeart/2005/8/layout/list1"/>
    <dgm:cxn modelId="{999DB4E1-69FD-4844-90E8-22751E948E34}" type="presParOf" srcId="{B6733B24-774C-4FB1-ABE1-1C368E6D7F38}" destId="{12298EAC-B09F-4776-B556-CE0644BA6CC8}" srcOrd="1" destOrd="0" presId="urn:microsoft.com/office/officeart/2005/8/layout/list1"/>
    <dgm:cxn modelId="{70383106-83D4-4065-8E7C-A85DCE1872B6}" type="presParOf" srcId="{27ADD67A-9A68-47B6-8F64-939F8F83BA6A}" destId="{E1E6A88E-4DD2-44FF-89B5-F7FB609E99D7}" srcOrd="13" destOrd="0" presId="urn:microsoft.com/office/officeart/2005/8/layout/list1"/>
    <dgm:cxn modelId="{F8E3D0E2-6DC2-45CA-852C-284CE0F1C2B6}" type="presParOf" srcId="{27ADD67A-9A68-47B6-8F64-939F8F83BA6A}" destId="{91CB3497-D6F0-4CD9-8989-4AEBC7C10F5A}" srcOrd="14" destOrd="0" presId="urn:microsoft.com/office/officeart/2005/8/layout/list1"/>
    <dgm:cxn modelId="{FB6EDD53-1E18-4C0F-A7BD-ECEA2371B156}" type="presParOf" srcId="{27ADD67A-9A68-47B6-8F64-939F8F83BA6A}" destId="{DB5651BE-D116-4CDA-BE19-56ADC1845C65}" srcOrd="15" destOrd="0" presId="urn:microsoft.com/office/officeart/2005/8/layout/list1"/>
    <dgm:cxn modelId="{B21217F5-E5CB-4212-926B-5FFE18430BCE}" type="presParOf" srcId="{27ADD67A-9A68-47B6-8F64-939F8F83BA6A}" destId="{70F4A979-FB86-4899-8F73-6986BD57BA11}" srcOrd="16" destOrd="0" presId="urn:microsoft.com/office/officeart/2005/8/layout/list1"/>
    <dgm:cxn modelId="{C42AE432-EB4F-4F7D-B5D9-C2DE37C227FB}" type="presParOf" srcId="{70F4A979-FB86-4899-8F73-6986BD57BA11}" destId="{C1C15D7D-B472-4B34-842C-41F42D7973E0}" srcOrd="0" destOrd="0" presId="urn:microsoft.com/office/officeart/2005/8/layout/list1"/>
    <dgm:cxn modelId="{8AAA9287-F48D-44B0-937B-1052BACDD7F4}" type="presParOf" srcId="{70F4A979-FB86-4899-8F73-6986BD57BA11}" destId="{CDB590C8-D7B4-4152-8394-67B2BA56F713}" srcOrd="1" destOrd="0" presId="urn:microsoft.com/office/officeart/2005/8/layout/list1"/>
    <dgm:cxn modelId="{C26DEDC5-C8EA-48FF-A26F-2C3A2BCC3715}" type="presParOf" srcId="{27ADD67A-9A68-47B6-8F64-939F8F83BA6A}" destId="{C599546D-A8C5-4AA7-8A9C-713D34DC5EF0}" srcOrd="17" destOrd="0" presId="urn:microsoft.com/office/officeart/2005/8/layout/list1"/>
    <dgm:cxn modelId="{046A99D5-6649-45AF-9395-B6D6CCD71FEE}" type="presParOf" srcId="{27ADD67A-9A68-47B6-8F64-939F8F83BA6A}" destId="{2132B2B4-DAA7-40E5-80F2-2E00818D277A}" srcOrd="18" destOrd="0" presId="urn:microsoft.com/office/officeart/2005/8/layout/list1"/>
    <dgm:cxn modelId="{865C986E-B5C9-4AC2-8DC4-C3FD68C841A8}" type="presParOf" srcId="{27ADD67A-9A68-47B6-8F64-939F8F83BA6A}" destId="{F1DC141B-AA74-4B41-8D0E-020B73EF3E28}" srcOrd="19" destOrd="0" presId="urn:microsoft.com/office/officeart/2005/8/layout/list1"/>
    <dgm:cxn modelId="{237B49E3-3084-43AC-A7F7-64774CADF3C5}" type="presParOf" srcId="{27ADD67A-9A68-47B6-8F64-939F8F83BA6A}" destId="{30AF9367-8863-4244-8D6A-430626EBB7DD}" srcOrd="20" destOrd="0" presId="urn:microsoft.com/office/officeart/2005/8/layout/list1"/>
    <dgm:cxn modelId="{5A3EAEA8-1D3F-4203-96E5-9F3E7648C1EA}" type="presParOf" srcId="{30AF9367-8863-4244-8D6A-430626EBB7DD}" destId="{DCC92928-F514-408D-99E1-E1641DD5DB90}" srcOrd="0" destOrd="0" presId="urn:microsoft.com/office/officeart/2005/8/layout/list1"/>
    <dgm:cxn modelId="{4E185446-1E16-4CFE-8480-95AC25194FB2}" type="presParOf" srcId="{30AF9367-8863-4244-8D6A-430626EBB7DD}" destId="{E83E5ABB-5EB6-4B18-80C7-67BF8FAEA76F}" srcOrd="1" destOrd="0" presId="urn:microsoft.com/office/officeart/2005/8/layout/list1"/>
    <dgm:cxn modelId="{D770368D-A4A5-43D0-92D2-7AE8A737BF16}" type="presParOf" srcId="{27ADD67A-9A68-47B6-8F64-939F8F83BA6A}" destId="{F99AD300-A708-4DDC-A986-4ED017A11A56}" srcOrd="21" destOrd="0" presId="urn:microsoft.com/office/officeart/2005/8/layout/list1"/>
    <dgm:cxn modelId="{30F8F7D6-6A42-43FD-9563-2C094F702E43}" type="presParOf" srcId="{27ADD67A-9A68-47B6-8F64-939F8F83BA6A}" destId="{9EC92F72-25C7-46B0-9608-92B9BD7F4542}" srcOrd="22" destOrd="0" presId="urn:microsoft.com/office/officeart/2005/8/layout/list1"/>
    <dgm:cxn modelId="{62A7839E-5AAB-420D-B219-39E57B3B60F8}" type="presParOf" srcId="{27ADD67A-9A68-47B6-8F64-939F8F83BA6A}" destId="{7F8C54A1-4385-4C6D-A9EE-DDA932B74EB2}" srcOrd="23" destOrd="0" presId="urn:microsoft.com/office/officeart/2005/8/layout/list1"/>
    <dgm:cxn modelId="{C98BAA0A-416A-472F-9263-F7F4F7E1EC95}" type="presParOf" srcId="{27ADD67A-9A68-47B6-8F64-939F8F83BA6A}" destId="{504E993D-BF85-4055-A9BD-3C5DBF606626}" srcOrd="24" destOrd="0" presId="urn:microsoft.com/office/officeart/2005/8/layout/list1"/>
    <dgm:cxn modelId="{B3D837D7-BBC7-4EDD-978C-8D0A06ED888A}" type="presParOf" srcId="{504E993D-BF85-4055-A9BD-3C5DBF606626}" destId="{0145949B-7D7D-4B57-9620-614B5AD335DD}" srcOrd="0" destOrd="0" presId="urn:microsoft.com/office/officeart/2005/8/layout/list1"/>
    <dgm:cxn modelId="{059F8707-95BE-427C-B644-3FCD25E38115}" type="presParOf" srcId="{504E993D-BF85-4055-A9BD-3C5DBF606626}" destId="{CF944F3A-9273-4FB7-A6E1-AB62C5DEC2CB}" srcOrd="1" destOrd="0" presId="urn:microsoft.com/office/officeart/2005/8/layout/list1"/>
    <dgm:cxn modelId="{1AC709BE-49FE-4A68-88FD-311AFAD9F7EE}" type="presParOf" srcId="{27ADD67A-9A68-47B6-8F64-939F8F83BA6A}" destId="{A0626398-B6C5-4AA2-8564-63D8351E1EAB}" srcOrd="25" destOrd="0" presId="urn:microsoft.com/office/officeart/2005/8/layout/list1"/>
    <dgm:cxn modelId="{A7735547-F58A-4B0B-976A-C65654CE8AF9}" type="presParOf" srcId="{27ADD67A-9A68-47B6-8F64-939F8F83BA6A}" destId="{FF9EC64B-2CA2-4E04-8F04-1CA516235D04}" srcOrd="26" destOrd="0" presId="urn:microsoft.com/office/officeart/2005/8/layout/list1"/>
    <dgm:cxn modelId="{F7B60784-A8C4-4D93-AD6E-E9C8DB864DDE}" type="presParOf" srcId="{27ADD67A-9A68-47B6-8F64-939F8F83BA6A}" destId="{1D68FE36-B4AF-4C18-A48E-8100C00B5065}" srcOrd="27" destOrd="0" presId="urn:microsoft.com/office/officeart/2005/8/layout/list1"/>
    <dgm:cxn modelId="{F29AAE37-7D80-4ECB-88B3-D8F322B65D6F}" type="presParOf" srcId="{27ADD67A-9A68-47B6-8F64-939F8F83BA6A}" destId="{12C185B4-CA50-4F71-A0C2-4010B26E0240}" srcOrd="28" destOrd="0" presId="urn:microsoft.com/office/officeart/2005/8/layout/list1"/>
    <dgm:cxn modelId="{DD51C269-8706-4821-B564-FDBC98935980}" type="presParOf" srcId="{12C185B4-CA50-4F71-A0C2-4010B26E0240}" destId="{B18F1D97-0D23-4F97-970F-722BD6AD6D52}" srcOrd="0" destOrd="0" presId="urn:microsoft.com/office/officeart/2005/8/layout/list1"/>
    <dgm:cxn modelId="{698B65A4-8455-4DD0-92F2-4795F3526BC4}" type="presParOf" srcId="{12C185B4-CA50-4F71-A0C2-4010B26E0240}" destId="{0D27A0DC-73DB-4AE2-9F00-CA197A64D6B7}" srcOrd="1" destOrd="0" presId="urn:microsoft.com/office/officeart/2005/8/layout/list1"/>
    <dgm:cxn modelId="{B2E68C1F-A473-4FE6-8BEE-9EC9E0195A2B}" type="presParOf" srcId="{27ADD67A-9A68-47B6-8F64-939F8F83BA6A}" destId="{FF01EFE2-B6E2-48A8-913A-74A096E2EBDE}" srcOrd="29" destOrd="0" presId="urn:microsoft.com/office/officeart/2005/8/layout/list1"/>
    <dgm:cxn modelId="{9B0169FE-E9EE-4BB0-90C4-2323E8449B94}" type="presParOf" srcId="{27ADD67A-9A68-47B6-8F64-939F8F83BA6A}" destId="{EE8EAC1F-3B1D-4BB6-B203-38E7D19F6C39}" srcOrd="30"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B4555C-F59F-429E-9642-501C4432173D}" type="doc">
      <dgm:prSet loTypeId="urn:microsoft.com/office/officeart/2005/8/layout/hierarchy2" loCatId="hierarchy" qsTypeId="urn:microsoft.com/office/officeart/2005/8/quickstyle/3d4" qsCatId="3D" csTypeId="urn:microsoft.com/office/officeart/2005/8/colors/accent3_4" csCatId="accent3" phldr="1"/>
      <dgm:spPr/>
      <dgm:t>
        <a:bodyPr/>
        <a:lstStyle/>
        <a:p>
          <a:endParaRPr lang="pt-BR"/>
        </a:p>
      </dgm:t>
    </dgm:pt>
    <dgm:pt modelId="{A771A4EF-1978-416D-9636-0CD289F67425}">
      <dgm:prSet phldrT="[Texto]" custT="1"/>
      <dgm:spPr/>
      <dgm:t>
        <a:bodyPr/>
        <a:lstStyle/>
        <a:p>
          <a:r>
            <a:rPr lang="pt-BR" sz="2400" dirty="0" smtClean="0">
              <a:solidFill>
                <a:schemeClr val="tx1"/>
              </a:solidFill>
              <a:latin typeface="Arial" pitchFamily="34" charset="0"/>
              <a:cs typeface="Arial" pitchFamily="34" charset="0"/>
            </a:rPr>
            <a:t>Rede física de serviços de saúde – próprios e privados contratados e indicadores de saúde</a:t>
          </a:r>
          <a:endParaRPr lang="pt-BR" sz="2400" dirty="0">
            <a:solidFill>
              <a:schemeClr val="tx1"/>
            </a:solidFill>
            <a:latin typeface="Arial" pitchFamily="34" charset="0"/>
            <a:cs typeface="Arial" pitchFamily="34" charset="0"/>
          </a:endParaRPr>
        </a:p>
      </dgm:t>
    </dgm:pt>
    <dgm:pt modelId="{7647CFAA-405C-49C1-AE90-198221A6FB0A}" type="parTrans" cxnId="{AC9E6061-904F-4E66-B8A5-04E132220C26}">
      <dgm:prSet/>
      <dgm:spPr/>
      <dgm:t>
        <a:bodyPr/>
        <a:lstStyle/>
        <a:p>
          <a:endParaRPr lang="pt-BR"/>
        </a:p>
      </dgm:t>
    </dgm:pt>
    <dgm:pt modelId="{A710070B-4C90-4424-B0D1-255B54F2CB92}" type="sibTrans" cxnId="{AC9E6061-904F-4E66-B8A5-04E132220C26}">
      <dgm:prSet/>
      <dgm:spPr/>
      <dgm:t>
        <a:bodyPr/>
        <a:lstStyle/>
        <a:p>
          <a:endParaRPr lang="pt-BR"/>
        </a:p>
      </dgm:t>
    </dgm:pt>
    <dgm:pt modelId="{413434A4-07E6-4933-A509-9A7B3EE85B1A}">
      <dgm:prSet phldrT="[Texto]" custT="1"/>
      <dgm:spPr/>
      <dgm:t>
        <a:bodyPr/>
        <a:lstStyle/>
        <a:p>
          <a:r>
            <a:rPr lang="pt-BR" sz="2400" dirty="0" smtClean="0">
              <a:solidFill>
                <a:schemeClr val="tx1"/>
              </a:solidFill>
              <a:latin typeface="Arial" pitchFamily="34" charset="0"/>
              <a:cs typeface="Arial" pitchFamily="34" charset="0"/>
            </a:rPr>
            <a:t>Tipo de estabelecimento e tipo de administração </a:t>
          </a:r>
          <a:endParaRPr lang="pt-BR" sz="2400" dirty="0">
            <a:solidFill>
              <a:schemeClr val="tx1"/>
            </a:solidFill>
            <a:latin typeface="Arial" pitchFamily="34" charset="0"/>
            <a:cs typeface="Arial" pitchFamily="34" charset="0"/>
          </a:endParaRPr>
        </a:p>
      </dgm:t>
    </dgm:pt>
    <dgm:pt modelId="{2FFD5184-0DF3-4316-97E3-72863FE5F746}" type="parTrans" cxnId="{D303E393-64D0-4A05-BB91-06257620228D}">
      <dgm:prSet/>
      <dgm:spPr/>
      <dgm:t>
        <a:bodyPr/>
        <a:lstStyle/>
        <a:p>
          <a:endParaRPr lang="pt-BR" dirty="0"/>
        </a:p>
      </dgm:t>
    </dgm:pt>
    <dgm:pt modelId="{F93EAA60-B2EF-4804-975E-6D3F4FF36E15}" type="sibTrans" cxnId="{D303E393-64D0-4A05-BB91-06257620228D}">
      <dgm:prSet/>
      <dgm:spPr/>
      <dgm:t>
        <a:bodyPr/>
        <a:lstStyle/>
        <a:p>
          <a:endParaRPr lang="pt-BR"/>
        </a:p>
      </dgm:t>
    </dgm:pt>
    <dgm:pt modelId="{902B2BE8-AB03-43A2-9040-DC2EDE175F80}">
      <dgm:prSet phldrT="[Texto]" custT="1"/>
      <dgm:spPr/>
      <dgm:t>
        <a:bodyPr/>
        <a:lstStyle/>
        <a:p>
          <a:r>
            <a:rPr lang="pt-BR" sz="2400" dirty="0" smtClean="0">
              <a:solidFill>
                <a:schemeClr val="tx1"/>
              </a:solidFill>
              <a:latin typeface="Arial" pitchFamily="34" charset="0"/>
              <a:cs typeface="Arial" pitchFamily="34" charset="0"/>
            </a:rPr>
            <a:t>Dados e produção de serviços  </a:t>
          </a:r>
          <a:endParaRPr lang="pt-BR" sz="2400" dirty="0">
            <a:solidFill>
              <a:schemeClr val="tx1"/>
            </a:solidFill>
            <a:latin typeface="Arial" pitchFamily="34" charset="0"/>
            <a:cs typeface="Arial" pitchFamily="34" charset="0"/>
          </a:endParaRPr>
        </a:p>
      </dgm:t>
    </dgm:pt>
    <dgm:pt modelId="{7F877018-1219-4CC9-ADD5-37CCEFB5D793}" type="parTrans" cxnId="{321946BD-1B08-4B9E-8C75-582D58D6039D}">
      <dgm:prSet/>
      <dgm:spPr/>
      <dgm:t>
        <a:bodyPr/>
        <a:lstStyle/>
        <a:p>
          <a:endParaRPr lang="pt-BR" dirty="0">
            <a:ln>
              <a:solidFill>
                <a:srgbClr val="99AADB"/>
              </a:solidFill>
            </a:ln>
          </a:endParaRPr>
        </a:p>
      </dgm:t>
    </dgm:pt>
    <dgm:pt modelId="{F790F63D-769B-47E4-8016-1389263491C1}" type="sibTrans" cxnId="{321946BD-1B08-4B9E-8C75-582D58D6039D}">
      <dgm:prSet/>
      <dgm:spPr/>
      <dgm:t>
        <a:bodyPr/>
        <a:lstStyle/>
        <a:p>
          <a:endParaRPr lang="pt-BR"/>
        </a:p>
      </dgm:t>
    </dgm:pt>
    <dgm:pt modelId="{65796FFE-1FC3-4BBC-B134-15F12BBA65AE}">
      <dgm:prSet phldrT="[Texto]" custT="1"/>
      <dgm:spPr/>
      <dgm:t>
        <a:bodyPr/>
        <a:lstStyle/>
        <a:p>
          <a:r>
            <a:rPr lang="pt-BR" sz="2400" smtClean="0">
              <a:solidFill>
                <a:schemeClr val="tx1"/>
              </a:solidFill>
              <a:latin typeface="Arial" pitchFamily="34" charset="0"/>
              <a:cs typeface="Arial" pitchFamily="34" charset="0"/>
            </a:rPr>
            <a:t>Indicadores da Pactuação Interfederativa</a:t>
          </a:r>
          <a:endParaRPr lang="pt-BR" sz="2400" dirty="0">
            <a:solidFill>
              <a:schemeClr val="tx1"/>
            </a:solidFill>
            <a:latin typeface="Arial" pitchFamily="34" charset="0"/>
            <a:cs typeface="Arial" pitchFamily="34" charset="0"/>
          </a:endParaRPr>
        </a:p>
      </dgm:t>
    </dgm:pt>
    <dgm:pt modelId="{A79DA2B8-AB64-4FFE-8B72-2421196A7FAE}" type="parTrans" cxnId="{760AE6FA-C5D4-4F11-8675-05EB6B9EA528}">
      <dgm:prSet/>
      <dgm:spPr/>
      <dgm:t>
        <a:bodyPr/>
        <a:lstStyle/>
        <a:p>
          <a:endParaRPr lang="pt-BR" dirty="0"/>
        </a:p>
      </dgm:t>
    </dgm:pt>
    <dgm:pt modelId="{C882BB35-D5B4-45DD-A6C1-07C8EBAFD454}" type="sibTrans" cxnId="{760AE6FA-C5D4-4F11-8675-05EB6B9EA528}">
      <dgm:prSet/>
      <dgm:spPr/>
      <dgm:t>
        <a:bodyPr/>
        <a:lstStyle/>
        <a:p>
          <a:endParaRPr lang="pt-BR"/>
        </a:p>
      </dgm:t>
    </dgm:pt>
    <dgm:pt modelId="{C840D906-8372-4227-9065-A5E812B77064}" type="pres">
      <dgm:prSet presAssocID="{07B4555C-F59F-429E-9642-501C4432173D}" presName="diagram" presStyleCnt="0">
        <dgm:presLayoutVars>
          <dgm:chPref val="1"/>
          <dgm:dir/>
          <dgm:animOne val="branch"/>
          <dgm:animLvl val="lvl"/>
          <dgm:resizeHandles val="exact"/>
        </dgm:presLayoutVars>
      </dgm:prSet>
      <dgm:spPr/>
      <dgm:t>
        <a:bodyPr/>
        <a:lstStyle/>
        <a:p>
          <a:endParaRPr lang="pt-BR"/>
        </a:p>
      </dgm:t>
    </dgm:pt>
    <dgm:pt modelId="{B930E3CB-07A4-4512-9240-170DC0F45AC4}" type="pres">
      <dgm:prSet presAssocID="{A771A4EF-1978-416D-9636-0CD289F67425}" presName="root1" presStyleCnt="0"/>
      <dgm:spPr/>
      <dgm:t>
        <a:bodyPr/>
        <a:lstStyle/>
        <a:p>
          <a:endParaRPr lang="pt-BR"/>
        </a:p>
      </dgm:t>
    </dgm:pt>
    <dgm:pt modelId="{506D2194-BA34-4C61-9FE9-7A563D6EC2B4}" type="pres">
      <dgm:prSet presAssocID="{A771A4EF-1978-416D-9636-0CD289F67425}" presName="LevelOneTextNode" presStyleLbl="node0" presStyleIdx="0" presStyleCnt="1">
        <dgm:presLayoutVars>
          <dgm:chPref val="3"/>
        </dgm:presLayoutVars>
      </dgm:prSet>
      <dgm:spPr/>
      <dgm:t>
        <a:bodyPr/>
        <a:lstStyle/>
        <a:p>
          <a:endParaRPr lang="pt-BR"/>
        </a:p>
      </dgm:t>
    </dgm:pt>
    <dgm:pt modelId="{B9911EBD-882E-4CFE-845C-322FDD4480CD}" type="pres">
      <dgm:prSet presAssocID="{A771A4EF-1978-416D-9636-0CD289F67425}" presName="level2hierChild" presStyleCnt="0"/>
      <dgm:spPr/>
      <dgm:t>
        <a:bodyPr/>
        <a:lstStyle/>
        <a:p>
          <a:endParaRPr lang="pt-BR"/>
        </a:p>
      </dgm:t>
    </dgm:pt>
    <dgm:pt modelId="{1ADCE2F7-6882-42FC-9B3F-83AC71BC1CB3}" type="pres">
      <dgm:prSet presAssocID="{2FFD5184-0DF3-4316-97E3-72863FE5F746}" presName="conn2-1" presStyleLbl="parChTrans1D2" presStyleIdx="0" presStyleCnt="3"/>
      <dgm:spPr/>
      <dgm:t>
        <a:bodyPr/>
        <a:lstStyle/>
        <a:p>
          <a:endParaRPr lang="pt-BR"/>
        </a:p>
      </dgm:t>
    </dgm:pt>
    <dgm:pt modelId="{D92EA75A-D088-4E98-BEE9-6418B579BAA7}" type="pres">
      <dgm:prSet presAssocID="{2FFD5184-0DF3-4316-97E3-72863FE5F746}" presName="connTx" presStyleLbl="parChTrans1D2" presStyleIdx="0" presStyleCnt="3"/>
      <dgm:spPr/>
      <dgm:t>
        <a:bodyPr/>
        <a:lstStyle/>
        <a:p>
          <a:endParaRPr lang="pt-BR"/>
        </a:p>
      </dgm:t>
    </dgm:pt>
    <dgm:pt modelId="{7AB2658F-A655-4CE7-9D68-4841C118FA5E}" type="pres">
      <dgm:prSet presAssocID="{413434A4-07E6-4933-A509-9A7B3EE85B1A}" presName="root2" presStyleCnt="0"/>
      <dgm:spPr/>
      <dgm:t>
        <a:bodyPr/>
        <a:lstStyle/>
        <a:p>
          <a:endParaRPr lang="pt-BR"/>
        </a:p>
      </dgm:t>
    </dgm:pt>
    <dgm:pt modelId="{7AE3708A-B2CD-4958-8EC3-43C0347E577B}" type="pres">
      <dgm:prSet presAssocID="{413434A4-07E6-4933-A509-9A7B3EE85B1A}" presName="LevelTwoTextNode" presStyleLbl="node2" presStyleIdx="0" presStyleCnt="3" custScaleY="76479" custLinFactNeighborX="-231" custLinFactNeighborY="-5574">
        <dgm:presLayoutVars>
          <dgm:chPref val="3"/>
        </dgm:presLayoutVars>
      </dgm:prSet>
      <dgm:spPr/>
      <dgm:t>
        <a:bodyPr/>
        <a:lstStyle/>
        <a:p>
          <a:endParaRPr lang="pt-BR"/>
        </a:p>
      </dgm:t>
    </dgm:pt>
    <dgm:pt modelId="{810ADF6B-AA3A-464F-9E88-A49AEFA807A2}" type="pres">
      <dgm:prSet presAssocID="{413434A4-07E6-4933-A509-9A7B3EE85B1A}" presName="level3hierChild" presStyleCnt="0"/>
      <dgm:spPr/>
      <dgm:t>
        <a:bodyPr/>
        <a:lstStyle/>
        <a:p>
          <a:endParaRPr lang="pt-BR"/>
        </a:p>
      </dgm:t>
    </dgm:pt>
    <dgm:pt modelId="{BA1FD3DC-124B-48CA-8417-1A42C35FD90A}" type="pres">
      <dgm:prSet presAssocID="{7F877018-1219-4CC9-ADD5-37CCEFB5D793}" presName="conn2-1" presStyleLbl="parChTrans1D2" presStyleIdx="1" presStyleCnt="3"/>
      <dgm:spPr/>
      <dgm:t>
        <a:bodyPr/>
        <a:lstStyle/>
        <a:p>
          <a:endParaRPr lang="pt-BR"/>
        </a:p>
      </dgm:t>
    </dgm:pt>
    <dgm:pt modelId="{69F0EE13-9E63-445E-A012-CDB43C114723}" type="pres">
      <dgm:prSet presAssocID="{7F877018-1219-4CC9-ADD5-37CCEFB5D793}" presName="connTx" presStyleLbl="parChTrans1D2" presStyleIdx="1" presStyleCnt="3"/>
      <dgm:spPr/>
      <dgm:t>
        <a:bodyPr/>
        <a:lstStyle/>
        <a:p>
          <a:endParaRPr lang="pt-BR"/>
        </a:p>
      </dgm:t>
    </dgm:pt>
    <dgm:pt modelId="{8C075218-7059-433B-9E80-9CF1D01E567E}" type="pres">
      <dgm:prSet presAssocID="{902B2BE8-AB03-43A2-9040-DC2EDE175F80}" presName="root2" presStyleCnt="0"/>
      <dgm:spPr/>
      <dgm:t>
        <a:bodyPr/>
        <a:lstStyle/>
        <a:p>
          <a:endParaRPr lang="pt-BR"/>
        </a:p>
      </dgm:t>
    </dgm:pt>
    <dgm:pt modelId="{14B4035F-1C1C-448B-8779-A8EA9FB12037}" type="pres">
      <dgm:prSet presAssocID="{902B2BE8-AB03-43A2-9040-DC2EDE175F80}" presName="LevelTwoTextNode" presStyleLbl="node2" presStyleIdx="1" presStyleCnt="3" custScaleY="80338" custLinFactNeighborX="-746" custLinFactNeighborY="452">
        <dgm:presLayoutVars>
          <dgm:chPref val="3"/>
        </dgm:presLayoutVars>
      </dgm:prSet>
      <dgm:spPr/>
      <dgm:t>
        <a:bodyPr/>
        <a:lstStyle/>
        <a:p>
          <a:endParaRPr lang="pt-BR"/>
        </a:p>
      </dgm:t>
    </dgm:pt>
    <dgm:pt modelId="{532BAA48-7BD8-4A38-B1FC-82C4EB6534D1}" type="pres">
      <dgm:prSet presAssocID="{902B2BE8-AB03-43A2-9040-DC2EDE175F80}" presName="level3hierChild" presStyleCnt="0"/>
      <dgm:spPr/>
      <dgm:t>
        <a:bodyPr/>
        <a:lstStyle/>
        <a:p>
          <a:endParaRPr lang="pt-BR"/>
        </a:p>
      </dgm:t>
    </dgm:pt>
    <dgm:pt modelId="{FFF592BA-EB64-4B52-84E2-AB365CEDCF53}" type="pres">
      <dgm:prSet presAssocID="{A79DA2B8-AB64-4FFE-8B72-2421196A7FAE}" presName="conn2-1" presStyleLbl="parChTrans1D2" presStyleIdx="2" presStyleCnt="3"/>
      <dgm:spPr/>
      <dgm:t>
        <a:bodyPr/>
        <a:lstStyle/>
        <a:p>
          <a:endParaRPr lang="pt-BR"/>
        </a:p>
      </dgm:t>
    </dgm:pt>
    <dgm:pt modelId="{96B97B22-6236-4CA9-B039-7C3942B0CC95}" type="pres">
      <dgm:prSet presAssocID="{A79DA2B8-AB64-4FFE-8B72-2421196A7FAE}" presName="connTx" presStyleLbl="parChTrans1D2" presStyleIdx="2" presStyleCnt="3"/>
      <dgm:spPr/>
      <dgm:t>
        <a:bodyPr/>
        <a:lstStyle/>
        <a:p>
          <a:endParaRPr lang="pt-BR"/>
        </a:p>
      </dgm:t>
    </dgm:pt>
    <dgm:pt modelId="{B27B1EFF-95ED-40BC-A610-8C3DF24DCE48}" type="pres">
      <dgm:prSet presAssocID="{65796FFE-1FC3-4BBC-B134-15F12BBA65AE}" presName="root2" presStyleCnt="0"/>
      <dgm:spPr/>
      <dgm:t>
        <a:bodyPr/>
        <a:lstStyle/>
        <a:p>
          <a:endParaRPr lang="pt-BR"/>
        </a:p>
      </dgm:t>
    </dgm:pt>
    <dgm:pt modelId="{B7C6EB84-A2CC-47EE-A513-4BA2E5FDD118}" type="pres">
      <dgm:prSet presAssocID="{65796FFE-1FC3-4BBC-B134-15F12BBA65AE}" presName="LevelTwoTextNode" presStyleLbl="node2" presStyleIdx="2" presStyleCnt="3" custScaleY="68134">
        <dgm:presLayoutVars>
          <dgm:chPref val="3"/>
        </dgm:presLayoutVars>
      </dgm:prSet>
      <dgm:spPr/>
      <dgm:t>
        <a:bodyPr/>
        <a:lstStyle/>
        <a:p>
          <a:endParaRPr lang="pt-BR"/>
        </a:p>
      </dgm:t>
    </dgm:pt>
    <dgm:pt modelId="{766851EF-6FCE-41FB-9527-224F6495621B}" type="pres">
      <dgm:prSet presAssocID="{65796FFE-1FC3-4BBC-B134-15F12BBA65AE}" presName="level3hierChild" presStyleCnt="0"/>
      <dgm:spPr/>
      <dgm:t>
        <a:bodyPr/>
        <a:lstStyle/>
        <a:p>
          <a:endParaRPr lang="pt-BR"/>
        </a:p>
      </dgm:t>
    </dgm:pt>
  </dgm:ptLst>
  <dgm:cxnLst>
    <dgm:cxn modelId="{760AE6FA-C5D4-4F11-8675-05EB6B9EA528}" srcId="{A771A4EF-1978-416D-9636-0CD289F67425}" destId="{65796FFE-1FC3-4BBC-B134-15F12BBA65AE}" srcOrd="2" destOrd="0" parTransId="{A79DA2B8-AB64-4FFE-8B72-2421196A7FAE}" sibTransId="{C882BB35-D5B4-45DD-A6C1-07C8EBAFD454}"/>
    <dgm:cxn modelId="{9C839E3A-8C2A-425B-B8EB-27B067F14F89}" type="presOf" srcId="{07B4555C-F59F-429E-9642-501C4432173D}" destId="{C840D906-8372-4227-9065-A5E812B77064}" srcOrd="0" destOrd="0" presId="urn:microsoft.com/office/officeart/2005/8/layout/hierarchy2"/>
    <dgm:cxn modelId="{321946BD-1B08-4B9E-8C75-582D58D6039D}" srcId="{A771A4EF-1978-416D-9636-0CD289F67425}" destId="{902B2BE8-AB03-43A2-9040-DC2EDE175F80}" srcOrd="1" destOrd="0" parTransId="{7F877018-1219-4CC9-ADD5-37CCEFB5D793}" sibTransId="{F790F63D-769B-47E4-8016-1389263491C1}"/>
    <dgm:cxn modelId="{41A569FB-9037-43FA-A5F3-72F5F1B62C0D}" type="presOf" srcId="{65796FFE-1FC3-4BBC-B134-15F12BBA65AE}" destId="{B7C6EB84-A2CC-47EE-A513-4BA2E5FDD118}" srcOrd="0" destOrd="0" presId="urn:microsoft.com/office/officeart/2005/8/layout/hierarchy2"/>
    <dgm:cxn modelId="{2CDD27CB-6F81-4698-8541-3A32F9B596F3}" type="presOf" srcId="{902B2BE8-AB03-43A2-9040-DC2EDE175F80}" destId="{14B4035F-1C1C-448B-8779-A8EA9FB12037}" srcOrd="0" destOrd="0" presId="urn:microsoft.com/office/officeart/2005/8/layout/hierarchy2"/>
    <dgm:cxn modelId="{10D71D71-C6E3-4ACF-B174-45857DFEECDF}" type="presOf" srcId="{A79DA2B8-AB64-4FFE-8B72-2421196A7FAE}" destId="{FFF592BA-EB64-4B52-84E2-AB365CEDCF53}" srcOrd="0" destOrd="0" presId="urn:microsoft.com/office/officeart/2005/8/layout/hierarchy2"/>
    <dgm:cxn modelId="{6E9D09F4-CDE7-45B8-923B-8C5CEA38F017}" type="presOf" srcId="{A79DA2B8-AB64-4FFE-8B72-2421196A7FAE}" destId="{96B97B22-6236-4CA9-B039-7C3942B0CC95}" srcOrd="1" destOrd="0" presId="urn:microsoft.com/office/officeart/2005/8/layout/hierarchy2"/>
    <dgm:cxn modelId="{01B9C56F-94B8-4C6B-99E4-77B5022AA036}" type="presOf" srcId="{A771A4EF-1978-416D-9636-0CD289F67425}" destId="{506D2194-BA34-4C61-9FE9-7A563D6EC2B4}" srcOrd="0" destOrd="0" presId="urn:microsoft.com/office/officeart/2005/8/layout/hierarchy2"/>
    <dgm:cxn modelId="{AC9E6061-904F-4E66-B8A5-04E132220C26}" srcId="{07B4555C-F59F-429E-9642-501C4432173D}" destId="{A771A4EF-1978-416D-9636-0CD289F67425}" srcOrd="0" destOrd="0" parTransId="{7647CFAA-405C-49C1-AE90-198221A6FB0A}" sibTransId="{A710070B-4C90-4424-B0D1-255B54F2CB92}"/>
    <dgm:cxn modelId="{ED34C37A-4A13-4B36-8B91-4975D9F7F3D5}" type="presOf" srcId="{413434A4-07E6-4933-A509-9A7B3EE85B1A}" destId="{7AE3708A-B2CD-4958-8EC3-43C0347E577B}" srcOrd="0" destOrd="0" presId="urn:microsoft.com/office/officeart/2005/8/layout/hierarchy2"/>
    <dgm:cxn modelId="{1A552B6A-E8A4-4533-8291-62753FC44496}" type="presOf" srcId="{2FFD5184-0DF3-4316-97E3-72863FE5F746}" destId="{1ADCE2F7-6882-42FC-9B3F-83AC71BC1CB3}" srcOrd="0" destOrd="0" presId="urn:microsoft.com/office/officeart/2005/8/layout/hierarchy2"/>
    <dgm:cxn modelId="{E003562C-5890-463E-BA7C-A70D5D5D3F5F}" type="presOf" srcId="{2FFD5184-0DF3-4316-97E3-72863FE5F746}" destId="{D92EA75A-D088-4E98-BEE9-6418B579BAA7}" srcOrd="1" destOrd="0" presId="urn:microsoft.com/office/officeart/2005/8/layout/hierarchy2"/>
    <dgm:cxn modelId="{D303E393-64D0-4A05-BB91-06257620228D}" srcId="{A771A4EF-1978-416D-9636-0CD289F67425}" destId="{413434A4-07E6-4933-A509-9A7B3EE85B1A}" srcOrd="0" destOrd="0" parTransId="{2FFD5184-0DF3-4316-97E3-72863FE5F746}" sibTransId="{F93EAA60-B2EF-4804-975E-6D3F4FF36E15}"/>
    <dgm:cxn modelId="{292F3E2C-721D-44B8-9313-7E9B4E4B7495}" type="presOf" srcId="{7F877018-1219-4CC9-ADD5-37CCEFB5D793}" destId="{BA1FD3DC-124B-48CA-8417-1A42C35FD90A}" srcOrd="0" destOrd="0" presId="urn:microsoft.com/office/officeart/2005/8/layout/hierarchy2"/>
    <dgm:cxn modelId="{EB6914F9-EBFF-4B71-9274-3308BFFCB55A}" type="presOf" srcId="{7F877018-1219-4CC9-ADD5-37CCEFB5D793}" destId="{69F0EE13-9E63-445E-A012-CDB43C114723}" srcOrd="1" destOrd="0" presId="urn:microsoft.com/office/officeart/2005/8/layout/hierarchy2"/>
    <dgm:cxn modelId="{B31B9C80-648C-44B1-9872-7BF6998C24F7}" type="presParOf" srcId="{C840D906-8372-4227-9065-A5E812B77064}" destId="{B930E3CB-07A4-4512-9240-170DC0F45AC4}" srcOrd="0" destOrd="0" presId="urn:microsoft.com/office/officeart/2005/8/layout/hierarchy2"/>
    <dgm:cxn modelId="{BDCAAAF2-DA67-450E-8433-DEFE8D0D8DF2}" type="presParOf" srcId="{B930E3CB-07A4-4512-9240-170DC0F45AC4}" destId="{506D2194-BA34-4C61-9FE9-7A563D6EC2B4}" srcOrd="0" destOrd="0" presId="urn:microsoft.com/office/officeart/2005/8/layout/hierarchy2"/>
    <dgm:cxn modelId="{2C9EE256-BB10-44B3-8F5B-E6C6E596E035}" type="presParOf" srcId="{B930E3CB-07A4-4512-9240-170DC0F45AC4}" destId="{B9911EBD-882E-4CFE-845C-322FDD4480CD}" srcOrd="1" destOrd="0" presId="urn:microsoft.com/office/officeart/2005/8/layout/hierarchy2"/>
    <dgm:cxn modelId="{BED90BCA-8599-4CE5-B3BC-DA5B1CCA2888}" type="presParOf" srcId="{B9911EBD-882E-4CFE-845C-322FDD4480CD}" destId="{1ADCE2F7-6882-42FC-9B3F-83AC71BC1CB3}" srcOrd="0" destOrd="0" presId="urn:microsoft.com/office/officeart/2005/8/layout/hierarchy2"/>
    <dgm:cxn modelId="{1AB6EF35-DE8B-41C2-9CC5-E8A47D86CB78}" type="presParOf" srcId="{1ADCE2F7-6882-42FC-9B3F-83AC71BC1CB3}" destId="{D92EA75A-D088-4E98-BEE9-6418B579BAA7}" srcOrd="0" destOrd="0" presId="urn:microsoft.com/office/officeart/2005/8/layout/hierarchy2"/>
    <dgm:cxn modelId="{0ECF3814-49BF-4969-93A5-264904D4D692}" type="presParOf" srcId="{B9911EBD-882E-4CFE-845C-322FDD4480CD}" destId="{7AB2658F-A655-4CE7-9D68-4841C118FA5E}" srcOrd="1" destOrd="0" presId="urn:microsoft.com/office/officeart/2005/8/layout/hierarchy2"/>
    <dgm:cxn modelId="{3A6839F1-3C6C-4F79-9FAF-FC81229EE9D0}" type="presParOf" srcId="{7AB2658F-A655-4CE7-9D68-4841C118FA5E}" destId="{7AE3708A-B2CD-4958-8EC3-43C0347E577B}" srcOrd="0" destOrd="0" presId="urn:microsoft.com/office/officeart/2005/8/layout/hierarchy2"/>
    <dgm:cxn modelId="{5ABCCA8F-7427-40F8-B589-1070DBC79EE5}" type="presParOf" srcId="{7AB2658F-A655-4CE7-9D68-4841C118FA5E}" destId="{810ADF6B-AA3A-464F-9E88-A49AEFA807A2}" srcOrd="1" destOrd="0" presId="urn:microsoft.com/office/officeart/2005/8/layout/hierarchy2"/>
    <dgm:cxn modelId="{BE9CCC75-C69E-404A-8D4C-9719B6A4240A}" type="presParOf" srcId="{B9911EBD-882E-4CFE-845C-322FDD4480CD}" destId="{BA1FD3DC-124B-48CA-8417-1A42C35FD90A}" srcOrd="2" destOrd="0" presId="urn:microsoft.com/office/officeart/2005/8/layout/hierarchy2"/>
    <dgm:cxn modelId="{373CF680-9511-4918-8104-75C84E9C0CA8}" type="presParOf" srcId="{BA1FD3DC-124B-48CA-8417-1A42C35FD90A}" destId="{69F0EE13-9E63-445E-A012-CDB43C114723}" srcOrd="0" destOrd="0" presId="urn:microsoft.com/office/officeart/2005/8/layout/hierarchy2"/>
    <dgm:cxn modelId="{C1E70400-C71B-481B-B59C-CB0240E27171}" type="presParOf" srcId="{B9911EBD-882E-4CFE-845C-322FDD4480CD}" destId="{8C075218-7059-433B-9E80-9CF1D01E567E}" srcOrd="3" destOrd="0" presId="urn:microsoft.com/office/officeart/2005/8/layout/hierarchy2"/>
    <dgm:cxn modelId="{29B5F82C-68FE-4D5F-9AB9-9130CBACFD44}" type="presParOf" srcId="{8C075218-7059-433B-9E80-9CF1D01E567E}" destId="{14B4035F-1C1C-448B-8779-A8EA9FB12037}" srcOrd="0" destOrd="0" presId="urn:microsoft.com/office/officeart/2005/8/layout/hierarchy2"/>
    <dgm:cxn modelId="{484E6FC5-7984-4C53-967E-E4C4EA6348A9}" type="presParOf" srcId="{8C075218-7059-433B-9E80-9CF1D01E567E}" destId="{532BAA48-7BD8-4A38-B1FC-82C4EB6534D1}" srcOrd="1" destOrd="0" presId="urn:microsoft.com/office/officeart/2005/8/layout/hierarchy2"/>
    <dgm:cxn modelId="{C4872C37-2072-47D3-823E-520F96A31F9B}" type="presParOf" srcId="{B9911EBD-882E-4CFE-845C-322FDD4480CD}" destId="{FFF592BA-EB64-4B52-84E2-AB365CEDCF53}" srcOrd="4" destOrd="0" presId="urn:microsoft.com/office/officeart/2005/8/layout/hierarchy2"/>
    <dgm:cxn modelId="{210D7E07-3131-4108-85C7-5F7D6F70BF5E}" type="presParOf" srcId="{FFF592BA-EB64-4B52-84E2-AB365CEDCF53}" destId="{96B97B22-6236-4CA9-B039-7C3942B0CC95}" srcOrd="0" destOrd="0" presId="urn:microsoft.com/office/officeart/2005/8/layout/hierarchy2"/>
    <dgm:cxn modelId="{5A22DA83-F1F3-40C7-B6D3-62558CE1A034}" type="presParOf" srcId="{B9911EBD-882E-4CFE-845C-322FDD4480CD}" destId="{B27B1EFF-95ED-40BC-A610-8C3DF24DCE48}" srcOrd="5" destOrd="0" presId="urn:microsoft.com/office/officeart/2005/8/layout/hierarchy2"/>
    <dgm:cxn modelId="{FB41CF03-E8B3-41AC-993A-309ADA445187}" type="presParOf" srcId="{B27B1EFF-95ED-40BC-A610-8C3DF24DCE48}" destId="{B7C6EB84-A2CC-47EE-A513-4BA2E5FDD118}" srcOrd="0" destOrd="0" presId="urn:microsoft.com/office/officeart/2005/8/layout/hierarchy2"/>
    <dgm:cxn modelId="{DF5139A0-A60B-42F5-AAAD-6BCD75B4D175}" type="presParOf" srcId="{B27B1EFF-95ED-40BC-A610-8C3DF24DCE48}" destId="{766851EF-6FCE-41FB-9527-224F6495621B}" srcOrd="1" destOrd="0" presId="urn:microsoft.com/office/officeart/2005/8/layout/hierarchy2"/>
  </dgm:cxnLst>
  <dgm:bg>
    <a:solidFill>
      <a:schemeClr val="bg1"/>
    </a:solidFill>
  </dgm:bg>
  <dgm:whole>
    <a:ln w="1587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4E070-3944-4BFB-9E3D-2B310491E683}">
      <dsp:nvSpPr>
        <dsp:cNvPr id="0" name=""/>
        <dsp:cNvSpPr/>
      </dsp:nvSpPr>
      <dsp:spPr>
        <a:xfrm>
          <a:off x="0" y="252482"/>
          <a:ext cx="10401662" cy="491399"/>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7285" tIns="166624" rIns="807285" bIns="113792" numCol="1" spcCol="1270" anchor="t" anchorCtr="0">
          <a:noAutofit/>
        </a:bodyPr>
        <a:lstStyle/>
        <a:p>
          <a:pPr marL="171450" lvl="1" indent="-171450" algn="l" defTabSz="711200">
            <a:lnSpc>
              <a:spcPct val="90000"/>
            </a:lnSpc>
            <a:spcBef>
              <a:spcPct val="0"/>
            </a:spcBef>
            <a:spcAft>
              <a:spcPct val="15000"/>
            </a:spcAft>
            <a:buChar char="••"/>
          </a:pPr>
          <a:r>
            <a:rPr lang="pt-BR" sz="1600" b="1" kern="1200" dirty="0" smtClean="0">
              <a:effectLst>
                <a:outerShdw blurRad="38100" dist="38100" dir="2700000" algn="tl">
                  <a:srgbClr val="000000">
                    <a:alpha val="43137"/>
                  </a:srgbClr>
                </a:outerShdw>
              </a:effectLst>
              <a:latin typeface="Arial" pitchFamily="34" charset="0"/>
              <a:cs typeface="Arial" pitchFamily="34" charset="0"/>
            </a:rPr>
            <a:t>INTRODUÇÃO</a:t>
          </a:r>
          <a:endParaRPr lang="pt-BR" sz="16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252482"/>
        <a:ext cx="10401662" cy="491399"/>
      </dsp:txXfrm>
    </dsp:sp>
    <dsp:sp modelId="{7BE14A1E-BEEA-4971-97D5-DDCAC7382124}">
      <dsp:nvSpPr>
        <dsp:cNvPr id="0" name=""/>
        <dsp:cNvSpPr/>
      </dsp:nvSpPr>
      <dsp:spPr>
        <a:xfrm>
          <a:off x="452846" y="64050"/>
          <a:ext cx="7281163" cy="236160"/>
        </a:xfrm>
        <a:prstGeom prst="roundRect">
          <a:avLst/>
        </a:prstGeom>
        <a:solidFill>
          <a:schemeClr val="accent3">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5211" tIns="0" rIns="275211" bIns="0" numCol="1" spcCol="1270" anchor="ctr" anchorCtr="0">
          <a:noAutofit/>
        </a:bodyPr>
        <a:lstStyle/>
        <a:p>
          <a:pPr lvl="0" algn="l" defTabSz="355600">
            <a:lnSpc>
              <a:spcPct val="90000"/>
            </a:lnSpc>
            <a:spcBef>
              <a:spcPct val="0"/>
            </a:spcBef>
            <a:spcAft>
              <a:spcPct val="35000"/>
            </a:spcAft>
          </a:pPr>
          <a:endParaRPr lang="pt-BR" sz="800" b="1" kern="1200" dirty="0"/>
        </a:p>
      </dsp:txBody>
      <dsp:txXfrm>
        <a:off x="464374" y="75578"/>
        <a:ext cx="7258107" cy="213104"/>
      </dsp:txXfrm>
    </dsp:sp>
    <dsp:sp modelId="{FA700363-9BD8-4968-ACFE-97CFB9BED82B}">
      <dsp:nvSpPr>
        <dsp:cNvPr id="0" name=""/>
        <dsp:cNvSpPr/>
      </dsp:nvSpPr>
      <dsp:spPr>
        <a:xfrm>
          <a:off x="0" y="841850"/>
          <a:ext cx="10401662" cy="491399"/>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5714"/>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7285" tIns="166624" rIns="807285" bIns="113792" numCol="1" spcCol="1270" anchor="t" anchorCtr="0">
          <a:noAutofit/>
        </a:bodyPr>
        <a:lstStyle/>
        <a:p>
          <a:pPr marL="171450" lvl="1" indent="-171450" algn="l" defTabSz="711200">
            <a:lnSpc>
              <a:spcPct val="90000"/>
            </a:lnSpc>
            <a:spcBef>
              <a:spcPct val="0"/>
            </a:spcBef>
            <a:spcAft>
              <a:spcPct val="15000"/>
            </a:spcAft>
            <a:buChar char="••"/>
          </a:pPr>
          <a:r>
            <a:rPr lang="pt-BR" sz="1600" b="1" kern="1200" dirty="0" smtClean="0">
              <a:effectLst>
                <a:outerShdw blurRad="38100" dist="38100" dir="2700000" algn="tl">
                  <a:srgbClr val="000000">
                    <a:alpha val="43137"/>
                  </a:srgbClr>
                </a:outerShdw>
              </a:effectLst>
              <a:latin typeface="Arial" pitchFamily="34" charset="0"/>
              <a:cs typeface="Arial" pitchFamily="34" charset="0"/>
            </a:rPr>
            <a:t>EXECUÇÃO ORÇAMENTÁRIA E FINANCEIRA</a:t>
          </a:r>
          <a:endParaRPr lang="pt-BR" sz="16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841850"/>
        <a:ext cx="10401662" cy="491399"/>
      </dsp:txXfrm>
    </dsp:sp>
    <dsp:sp modelId="{3BDCF4EA-E239-4664-A1C1-9C9FDB50D83D}">
      <dsp:nvSpPr>
        <dsp:cNvPr id="0" name=""/>
        <dsp:cNvSpPr/>
      </dsp:nvSpPr>
      <dsp:spPr>
        <a:xfrm>
          <a:off x="533532" y="698638"/>
          <a:ext cx="7281163" cy="236160"/>
        </a:xfrm>
        <a:prstGeom prst="roundRect">
          <a:avLst/>
        </a:prstGeom>
        <a:solidFill>
          <a:schemeClr val="accent3">
            <a:alpha val="90000"/>
            <a:hueOff val="0"/>
            <a:satOff val="0"/>
            <a:lumOff val="0"/>
            <a:alphaOff val="-5714"/>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5211" tIns="0" rIns="275211" bIns="0" numCol="1" spcCol="1270" anchor="ctr" anchorCtr="0">
          <a:noAutofit/>
        </a:bodyPr>
        <a:lstStyle/>
        <a:p>
          <a:pPr lvl="0" algn="l" defTabSz="355600">
            <a:lnSpc>
              <a:spcPct val="90000"/>
            </a:lnSpc>
            <a:spcBef>
              <a:spcPct val="0"/>
            </a:spcBef>
            <a:spcAft>
              <a:spcPct val="35000"/>
            </a:spcAft>
          </a:pPr>
          <a:endParaRPr lang="pt-BR" sz="800" b="1" kern="1200" dirty="0"/>
        </a:p>
      </dsp:txBody>
      <dsp:txXfrm>
        <a:off x="545060" y="710166"/>
        <a:ext cx="7258107" cy="213104"/>
      </dsp:txXfrm>
    </dsp:sp>
    <dsp:sp modelId="{19117502-8D23-4C54-9D04-E2935028855D}">
      <dsp:nvSpPr>
        <dsp:cNvPr id="0" name=""/>
        <dsp:cNvSpPr/>
      </dsp:nvSpPr>
      <dsp:spPr>
        <a:xfrm>
          <a:off x="0" y="1592465"/>
          <a:ext cx="10401662" cy="491399"/>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11429"/>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7285" tIns="166624" rIns="807285" bIns="113792" numCol="1" spcCol="1270" anchor="t" anchorCtr="0">
          <a:noAutofit/>
        </a:bodyPr>
        <a:lstStyle/>
        <a:p>
          <a:pPr marL="171450" lvl="1" indent="-171450" algn="l" defTabSz="711200">
            <a:lnSpc>
              <a:spcPct val="90000"/>
            </a:lnSpc>
            <a:spcBef>
              <a:spcPct val="0"/>
            </a:spcBef>
            <a:spcAft>
              <a:spcPct val="15000"/>
            </a:spcAft>
            <a:buChar char="••"/>
          </a:pPr>
          <a:r>
            <a:rPr lang="pt-BR" sz="1600" b="1" kern="1200" smtClean="0">
              <a:effectLst>
                <a:outerShdw blurRad="38100" dist="38100" dir="2700000" algn="tl">
                  <a:srgbClr val="000000">
                    <a:alpha val="43137"/>
                  </a:srgbClr>
                </a:outerShdw>
              </a:effectLst>
              <a:latin typeface="Arial" pitchFamily="34" charset="0"/>
              <a:cs typeface="Arial" pitchFamily="34" charset="0"/>
            </a:rPr>
            <a:t>AUDITORIAS </a:t>
          </a:r>
          <a:endParaRPr lang="pt-BR" sz="16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1592465"/>
        <a:ext cx="10401662" cy="491399"/>
      </dsp:txXfrm>
    </dsp:sp>
    <dsp:sp modelId="{564AE307-9CF1-40F4-9B97-E5043E772D18}">
      <dsp:nvSpPr>
        <dsp:cNvPr id="0" name=""/>
        <dsp:cNvSpPr/>
      </dsp:nvSpPr>
      <dsp:spPr>
        <a:xfrm>
          <a:off x="520083" y="1281032"/>
          <a:ext cx="7281163" cy="236160"/>
        </a:xfrm>
        <a:prstGeom prst="roundRect">
          <a:avLst/>
        </a:prstGeom>
        <a:solidFill>
          <a:schemeClr val="accent3">
            <a:alpha val="90000"/>
            <a:hueOff val="0"/>
            <a:satOff val="0"/>
            <a:lumOff val="0"/>
            <a:alphaOff val="-11429"/>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5211" tIns="0" rIns="275211" bIns="0" numCol="1" spcCol="1270" anchor="ctr" anchorCtr="0">
          <a:noAutofit/>
        </a:bodyPr>
        <a:lstStyle/>
        <a:p>
          <a:pPr lvl="0" algn="l" defTabSz="355600">
            <a:lnSpc>
              <a:spcPct val="90000"/>
            </a:lnSpc>
            <a:spcBef>
              <a:spcPct val="0"/>
            </a:spcBef>
            <a:spcAft>
              <a:spcPct val="35000"/>
            </a:spcAft>
          </a:pPr>
          <a:endParaRPr lang="pt-BR" sz="800" b="1" kern="1200" dirty="0"/>
        </a:p>
      </dsp:txBody>
      <dsp:txXfrm>
        <a:off x="531611" y="1292560"/>
        <a:ext cx="7258107" cy="213104"/>
      </dsp:txXfrm>
    </dsp:sp>
    <dsp:sp modelId="{91CB3497-D6F0-4CD9-8989-4AEBC7C10F5A}">
      <dsp:nvSpPr>
        <dsp:cNvPr id="0" name=""/>
        <dsp:cNvSpPr/>
      </dsp:nvSpPr>
      <dsp:spPr>
        <a:xfrm>
          <a:off x="0" y="2203161"/>
          <a:ext cx="10401662" cy="491399"/>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17143"/>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7285" tIns="166624" rIns="807285" bIns="113792" numCol="1" spcCol="1270" anchor="t" anchorCtr="0">
          <a:noAutofit/>
        </a:bodyPr>
        <a:lstStyle/>
        <a:p>
          <a:pPr marL="171450" lvl="1" indent="-171450" algn="l" defTabSz="711200">
            <a:lnSpc>
              <a:spcPct val="90000"/>
            </a:lnSpc>
            <a:spcBef>
              <a:spcPct val="0"/>
            </a:spcBef>
            <a:spcAft>
              <a:spcPct val="15000"/>
            </a:spcAft>
            <a:buChar char="••"/>
          </a:pPr>
          <a:r>
            <a:rPr lang="pt-BR" sz="1600" b="1" kern="1200" dirty="0" smtClean="0">
              <a:effectLst>
                <a:outerShdw blurRad="38100" dist="38100" dir="2700000" algn="tl">
                  <a:srgbClr val="000000">
                    <a:alpha val="43137"/>
                  </a:srgbClr>
                </a:outerShdw>
              </a:effectLst>
              <a:latin typeface="Arial" pitchFamily="34" charset="0"/>
              <a:cs typeface="Arial" pitchFamily="34" charset="0"/>
            </a:rPr>
            <a:t>REDE FÍSICA DE SERVIÇOS DE SAÚDE</a:t>
          </a:r>
          <a:endParaRPr lang="pt-BR" sz="16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2203161"/>
        <a:ext cx="10401662" cy="491399"/>
      </dsp:txXfrm>
    </dsp:sp>
    <dsp:sp modelId="{12298EAC-B09F-4776-B556-CE0644BA6CC8}">
      <dsp:nvSpPr>
        <dsp:cNvPr id="0" name=""/>
        <dsp:cNvSpPr/>
      </dsp:nvSpPr>
      <dsp:spPr>
        <a:xfrm>
          <a:off x="479740" y="2049832"/>
          <a:ext cx="7281163" cy="236160"/>
        </a:xfrm>
        <a:prstGeom prst="roundRect">
          <a:avLst/>
        </a:prstGeom>
        <a:solidFill>
          <a:schemeClr val="accent3">
            <a:alpha val="90000"/>
            <a:hueOff val="0"/>
            <a:satOff val="0"/>
            <a:lumOff val="0"/>
            <a:alphaOff val="-1714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5211" tIns="0" rIns="275211" bIns="0" numCol="1" spcCol="1270" anchor="ctr" anchorCtr="0">
          <a:noAutofit/>
        </a:bodyPr>
        <a:lstStyle/>
        <a:p>
          <a:pPr lvl="0" algn="l" defTabSz="355600">
            <a:lnSpc>
              <a:spcPct val="90000"/>
            </a:lnSpc>
            <a:spcBef>
              <a:spcPct val="0"/>
            </a:spcBef>
            <a:spcAft>
              <a:spcPct val="35000"/>
            </a:spcAft>
          </a:pPr>
          <a:endParaRPr lang="pt-BR" sz="800" b="1" kern="1200" dirty="0"/>
        </a:p>
      </dsp:txBody>
      <dsp:txXfrm>
        <a:off x="491268" y="2061360"/>
        <a:ext cx="7258107" cy="213104"/>
      </dsp:txXfrm>
    </dsp:sp>
    <dsp:sp modelId="{2132B2B4-DAA7-40E5-80F2-2E00818D277A}">
      <dsp:nvSpPr>
        <dsp:cNvPr id="0" name=""/>
        <dsp:cNvSpPr/>
      </dsp:nvSpPr>
      <dsp:spPr>
        <a:xfrm>
          <a:off x="0" y="3553548"/>
          <a:ext cx="10401662" cy="491399"/>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22857"/>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7285" tIns="166624" rIns="807285" bIns="113792" numCol="1" spcCol="1270" anchor="t" anchorCtr="0">
          <a:noAutofit/>
        </a:bodyPr>
        <a:lstStyle/>
        <a:p>
          <a:pPr marL="171450" lvl="1" indent="-171450" algn="l" defTabSz="711200">
            <a:lnSpc>
              <a:spcPct val="90000"/>
            </a:lnSpc>
            <a:spcBef>
              <a:spcPct val="0"/>
            </a:spcBef>
            <a:spcAft>
              <a:spcPct val="15000"/>
            </a:spcAft>
            <a:buChar char="••"/>
          </a:pPr>
          <a:r>
            <a:rPr lang="pt-BR" sz="1600" b="1" kern="1200" dirty="0" smtClean="0">
              <a:effectLst>
                <a:outerShdw blurRad="38100" dist="38100" dir="2700000" algn="tl">
                  <a:srgbClr val="000000">
                    <a:alpha val="43137"/>
                  </a:srgbClr>
                </a:outerShdw>
              </a:effectLst>
              <a:latin typeface="Arial" pitchFamily="34" charset="0"/>
              <a:cs typeface="Arial" pitchFamily="34" charset="0"/>
            </a:rPr>
            <a:t>PROGRAMAÇÃO ANUAL DE SAÚDE</a:t>
          </a:r>
          <a:endParaRPr lang="pt-BR" sz="16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3553548"/>
        <a:ext cx="10401662" cy="491399"/>
      </dsp:txXfrm>
    </dsp:sp>
    <dsp:sp modelId="{CDB590C8-D7B4-4152-8394-67B2BA56F713}">
      <dsp:nvSpPr>
        <dsp:cNvPr id="0" name=""/>
        <dsp:cNvSpPr/>
      </dsp:nvSpPr>
      <dsp:spPr>
        <a:xfrm>
          <a:off x="520083" y="2658551"/>
          <a:ext cx="7281163" cy="236160"/>
        </a:xfrm>
        <a:prstGeom prst="roundRect">
          <a:avLst/>
        </a:prstGeom>
        <a:solidFill>
          <a:schemeClr val="accent3">
            <a:alpha val="90000"/>
            <a:hueOff val="0"/>
            <a:satOff val="0"/>
            <a:lumOff val="0"/>
            <a:alphaOff val="-2285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5211" tIns="0" rIns="275211" bIns="0" numCol="1" spcCol="1270" anchor="ctr" anchorCtr="0">
          <a:noAutofit/>
        </a:bodyPr>
        <a:lstStyle/>
        <a:p>
          <a:pPr lvl="0" algn="l" defTabSz="355600">
            <a:lnSpc>
              <a:spcPct val="90000"/>
            </a:lnSpc>
            <a:spcBef>
              <a:spcPct val="0"/>
            </a:spcBef>
            <a:spcAft>
              <a:spcPct val="35000"/>
            </a:spcAft>
          </a:pPr>
          <a:endParaRPr lang="pt-BR" sz="800" b="1" kern="1200" dirty="0"/>
        </a:p>
      </dsp:txBody>
      <dsp:txXfrm>
        <a:off x="531611" y="2670079"/>
        <a:ext cx="7258107" cy="213104"/>
      </dsp:txXfrm>
    </dsp:sp>
    <dsp:sp modelId="{9EC92F72-25C7-46B0-9608-92B9BD7F4542}">
      <dsp:nvSpPr>
        <dsp:cNvPr id="0" name=""/>
        <dsp:cNvSpPr/>
      </dsp:nvSpPr>
      <dsp:spPr>
        <a:xfrm>
          <a:off x="0" y="4229948"/>
          <a:ext cx="10401662" cy="491399"/>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28571"/>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7285" tIns="166624" rIns="807285" bIns="113792" numCol="1" spcCol="1270" anchor="t" anchorCtr="0">
          <a:noAutofit/>
        </a:bodyPr>
        <a:lstStyle/>
        <a:p>
          <a:pPr marL="171450" lvl="1" indent="-171450" algn="l" defTabSz="711200">
            <a:lnSpc>
              <a:spcPct val="90000"/>
            </a:lnSpc>
            <a:spcBef>
              <a:spcPct val="0"/>
            </a:spcBef>
            <a:spcAft>
              <a:spcPct val="15000"/>
            </a:spcAft>
            <a:buChar char="••"/>
          </a:pPr>
          <a:r>
            <a:rPr lang="pt-BR" sz="1600" b="1" kern="1200" dirty="0" smtClean="0">
              <a:effectLst>
                <a:outerShdw blurRad="38100" dist="38100" dir="2700000" algn="tl">
                  <a:srgbClr val="000000">
                    <a:alpha val="43137"/>
                  </a:srgbClr>
                </a:outerShdw>
              </a:effectLst>
              <a:latin typeface="Arial" pitchFamily="34" charset="0"/>
              <a:cs typeface="Arial" pitchFamily="34" charset="0"/>
            </a:rPr>
            <a:t>AÇÕES DE ENFRENTAMENTO AO CORONAVÍRUS E DENGUE</a:t>
          </a:r>
          <a:endParaRPr lang="pt-BR" sz="16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4229948"/>
        <a:ext cx="10401662" cy="491399"/>
      </dsp:txXfrm>
    </dsp:sp>
    <dsp:sp modelId="{E83E5ABB-5EB6-4B18-80C7-67BF8FAEA76F}">
      <dsp:nvSpPr>
        <dsp:cNvPr id="0" name=""/>
        <dsp:cNvSpPr/>
      </dsp:nvSpPr>
      <dsp:spPr>
        <a:xfrm>
          <a:off x="560425" y="4058741"/>
          <a:ext cx="7281163" cy="236160"/>
        </a:xfrm>
        <a:prstGeom prst="roundRect">
          <a:avLst/>
        </a:prstGeom>
        <a:solidFill>
          <a:schemeClr val="accent3">
            <a:alpha val="90000"/>
            <a:hueOff val="0"/>
            <a:satOff val="0"/>
            <a:lumOff val="0"/>
            <a:alphaOff val="-28571"/>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5211" tIns="0" rIns="275211" bIns="0" numCol="1" spcCol="1270" anchor="ctr" anchorCtr="0">
          <a:noAutofit/>
        </a:bodyPr>
        <a:lstStyle/>
        <a:p>
          <a:pPr lvl="0" algn="l" defTabSz="355600">
            <a:lnSpc>
              <a:spcPct val="90000"/>
            </a:lnSpc>
            <a:spcBef>
              <a:spcPct val="0"/>
            </a:spcBef>
            <a:spcAft>
              <a:spcPct val="35000"/>
            </a:spcAft>
          </a:pPr>
          <a:endParaRPr lang="pt-BR" sz="800" kern="1200" dirty="0">
            <a:latin typeface="Arial" pitchFamily="34" charset="0"/>
            <a:cs typeface="Arial" pitchFamily="34" charset="0"/>
          </a:endParaRPr>
        </a:p>
      </dsp:txBody>
      <dsp:txXfrm>
        <a:off x="571953" y="4070269"/>
        <a:ext cx="7258107" cy="213104"/>
      </dsp:txXfrm>
    </dsp:sp>
    <dsp:sp modelId="{FF9EC64B-2CA2-4E04-8F04-1CA516235D04}">
      <dsp:nvSpPr>
        <dsp:cNvPr id="0" name=""/>
        <dsp:cNvSpPr/>
      </dsp:nvSpPr>
      <dsp:spPr>
        <a:xfrm>
          <a:off x="0" y="4915080"/>
          <a:ext cx="10401662" cy="491399"/>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34286"/>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7285" tIns="166624" rIns="807285" bIns="113792" numCol="1" spcCol="1270" anchor="t" anchorCtr="0">
          <a:noAutofit/>
        </a:bodyPr>
        <a:lstStyle/>
        <a:p>
          <a:pPr marL="171450" lvl="1" indent="-171450" algn="l" defTabSz="711200">
            <a:lnSpc>
              <a:spcPct val="90000"/>
            </a:lnSpc>
            <a:spcBef>
              <a:spcPct val="0"/>
            </a:spcBef>
            <a:spcAft>
              <a:spcPct val="15000"/>
            </a:spcAft>
            <a:buChar char="••"/>
          </a:pPr>
          <a:r>
            <a:rPr lang="pt-BR" sz="1600" b="1" kern="1200" dirty="0" smtClean="0">
              <a:effectLst>
                <a:outerShdw blurRad="38100" dist="38100" dir="2700000" algn="tl">
                  <a:srgbClr val="000000">
                    <a:alpha val="43137"/>
                  </a:srgbClr>
                </a:outerShdw>
              </a:effectLst>
              <a:latin typeface="Arial" pitchFamily="34" charset="0"/>
              <a:cs typeface="Arial" pitchFamily="34" charset="0"/>
            </a:rPr>
            <a:t>LABORATÓRIO DE INOVAÇÃO NA ATENÇÃO PRIMÁRIA À SAÚDE – INOVAAPS </a:t>
          </a:r>
          <a:endParaRPr lang="pt-BR" sz="16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4915080"/>
        <a:ext cx="10401662" cy="491399"/>
      </dsp:txXfrm>
    </dsp:sp>
    <dsp:sp modelId="{CF944F3A-9273-4FB7-A6E1-AB62C5DEC2CB}">
      <dsp:nvSpPr>
        <dsp:cNvPr id="0" name=""/>
        <dsp:cNvSpPr/>
      </dsp:nvSpPr>
      <dsp:spPr>
        <a:xfrm>
          <a:off x="560425" y="4757527"/>
          <a:ext cx="7281163" cy="236160"/>
        </a:xfrm>
        <a:prstGeom prst="roundRect">
          <a:avLst/>
        </a:prstGeom>
        <a:solidFill>
          <a:schemeClr val="accent3">
            <a:alpha val="90000"/>
            <a:hueOff val="0"/>
            <a:satOff val="0"/>
            <a:lumOff val="0"/>
            <a:alphaOff val="-34286"/>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5211" tIns="0" rIns="275211" bIns="0" numCol="1" spcCol="1270" anchor="ctr" anchorCtr="0">
          <a:noAutofit/>
        </a:bodyPr>
        <a:lstStyle/>
        <a:p>
          <a:pPr lvl="0" algn="l" defTabSz="355600">
            <a:lnSpc>
              <a:spcPct val="90000"/>
            </a:lnSpc>
            <a:spcBef>
              <a:spcPct val="0"/>
            </a:spcBef>
            <a:spcAft>
              <a:spcPct val="35000"/>
            </a:spcAft>
          </a:pPr>
          <a:endParaRPr lang="pt-BR" sz="800" kern="1200" dirty="0">
            <a:latin typeface="Arial" pitchFamily="34" charset="0"/>
            <a:cs typeface="Arial" pitchFamily="34" charset="0"/>
          </a:endParaRPr>
        </a:p>
      </dsp:txBody>
      <dsp:txXfrm>
        <a:off x="571953" y="4769055"/>
        <a:ext cx="7258107" cy="213104"/>
      </dsp:txXfrm>
    </dsp:sp>
    <dsp:sp modelId="{EE8EAC1F-3B1D-4BB6-B203-38E7D19F6C39}">
      <dsp:nvSpPr>
        <dsp:cNvPr id="0" name=""/>
        <dsp:cNvSpPr/>
      </dsp:nvSpPr>
      <dsp:spPr>
        <a:xfrm>
          <a:off x="0" y="2908536"/>
          <a:ext cx="10401662" cy="491399"/>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7285" tIns="166624" rIns="807285" bIns="113792" numCol="1" spcCol="1270" anchor="t" anchorCtr="0">
          <a:noAutofit/>
        </a:bodyPr>
        <a:lstStyle/>
        <a:p>
          <a:pPr marL="171450" lvl="1" indent="-171450" algn="l" defTabSz="711200">
            <a:lnSpc>
              <a:spcPct val="90000"/>
            </a:lnSpc>
            <a:spcBef>
              <a:spcPct val="0"/>
            </a:spcBef>
            <a:spcAft>
              <a:spcPct val="15000"/>
            </a:spcAft>
            <a:buChar char="••"/>
          </a:pPr>
          <a:r>
            <a:rPr lang="pt-BR" sz="1600" b="1" kern="1200" dirty="0" smtClean="0">
              <a:effectLst>
                <a:outerShdw blurRad="38100" dist="38100" dir="2700000" algn="tl">
                  <a:srgbClr val="000000">
                    <a:alpha val="43137"/>
                  </a:srgbClr>
                </a:outerShdw>
              </a:effectLst>
              <a:latin typeface="Arial" pitchFamily="34" charset="0"/>
              <a:cs typeface="Arial" pitchFamily="34" charset="0"/>
            </a:rPr>
            <a:t>INDICADORES</a:t>
          </a:r>
          <a:endParaRPr lang="pt-BR" sz="16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2908536"/>
        <a:ext cx="10401662" cy="491399"/>
      </dsp:txXfrm>
    </dsp:sp>
    <dsp:sp modelId="{0D27A0DC-73DB-4AE2-9F00-CA197A64D6B7}">
      <dsp:nvSpPr>
        <dsp:cNvPr id="0" name=""/>
        <dsp:cNvSpPr/>
      </dsp:nvSpPr>
      <dsp:spPr>
        <a:xfrm>
          <a:off x="506633" y="3375856"/>
          <a:ext cx="7281163" cy="236160"/>
        </a:xfrm>
        <a:prstGeom prst="roundRect">
          <a:avLst/>
        </a:prstGeom>
        <a:solidFill>
          <a:schemeClr val="accent3">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5211" tIns="0" rIns="275211" bIns="0" numCol="1" spcCol="1270" anchor="ctr" anchorCtr="0">
          <a:noAutofit/>
        </a:bodyPr>
        <a:lstStyle/>
        <a:p>
          <a:pPr lvl="0" algn="l" defTabSz="355600">
            <a:lnSpc>
              <a:spcPct val="90000"/>
            </a:lnSpc>
            <a:spcBef>
              <a:spcPct val="0"/>
            </a:spcBef>
            <a:spcAft>
              <a:spcPct val="35000"/>
            </a:spcAft>
          </a:pPr>
          <a:endParaRPr lang="pt-BR" sz="800" b="1" kern="1200" dirty="0"/>
        </a:p>
      </dsp:txBody>
      <dsp:txXfrm>
        <a:off x="518161" y="3387384"/>
        <a:ext cx="7258107" cy="213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D2194-BA34-4C61-9FE9-7A563D6EC2B4}">
      <dsp:nvSpPr>
        <dsp:cNvPr id="0" name=""/>
        <dsp:cNvSpPr/>
      </dsp:nvSpPr>
      <dsp:spPr>
        <a:xfrm>
          <a:off x="293912" y="1572128"/>
          <a:ext cx="4055966" cy="2027983"/>
        </a:xfrm>
        <a:prstGeom prst="roundRect">
          <a:avLst>
            <a:gd name="adj" fmla="val 10000"/>
          </a:avLst>
        </a:prstGeom>
        <a:solidFill>
          <a:schemeClr val="accent3">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t-BR" sz="2400" kern="1200" dirty="0" smtClean="0">
              <a:solidFill>
                <a:schemeClr val="tx1"/>
              </a:solidFill>
              <a:latin typeface="Arial" pitchFamily="34" charset="0"/>
              <a:cs typeface="Arial" pitchFamily="34" charset="0"/>
            </a:rPr>
            <a:t>Rede física de serviços de saúde – próprios e privados contratados e indicadores de saúde</a:t>
          </a:r>
          <a:endParaRPr lang="pt-BR" sz="2400" kern="1200" dirty="0">
            <a:solidFill>
              <a:schemeClr val="tx1"/>
            </a:solidFill>
            <a:latin typeface="Arial" pitchFamily="34" charset="0"/>
            <a:cs typeface="Arial" pitchFamily="34" charset="0"/>
          </a:endParaRPr>
        </a:p>
      </dsp:txBody>
      <dsp:txXfrm>
        <a:off x="353310" y="1631526"/>
        <a:ext cx="3937170" cy="1909187"/>
      </dsp:txXfrm>
    </dsp:sp>
    <dsp:sp modelId="{1ADCE2F7-6882-42FC-9B3F-83AC71BC1CB3}">
      <dsp:nvSpPr>
        <dsp:cNvPr id="0" name=""/>
        <dsp:cNvSpPr/>
      </dsp:nvSpPr>
      <dsp:spPr>
        <a:xfrm rot="18701793">
          <a:off x="3943931" y="1645517"/>
          <a:ext cx="2424913" cy="70576"/>
        </a:xfrm>
        <a:custGeom>
          <a:avLst/>
          <a:gdLst/>
          <a:ahLst/>
          <a:cxnLst/>
          <a:rect l="0" t="0" r="0" b="0"/>
          <a:pathLst>
            <a:path>
              <a:moveTo>
                <a:pt x="0" y="35288"/>
              </a:moveTo>
              <a:lnTo>
                <a:pt x="2424913" y="35288"/>
              </a:lnTo>
            </a:path>
          </a:pathLst>
        </a:custGeom>
        <a:noFill/>
        <a:ln w="15875"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t-BR" sz="900" kern="1200" dirty="0"/>
        </a:p>
      </dsp:txBody>
      <dsp:txXfrm>
        <a:off x="5095765" y="1620182"/>
        <a:ext cx="121245" cy="121245"/>
      </dsp:txXfrm>
    </dsp:sp>
    <dsp:sp modelId="{7AE3708A-B2CD-4958-8EC3-43C0347E577B}">
      <dsp:nvSpPr>
        <dsp:cNvPr id="0" name=""/>
        <dsp:cNvSpPr/>
      </dsp:nvSpPr>
      <dsp:spPr>
        <a:xfrm>
          <a:off x="5962896" y="0"/>
          <a:ext cx="4055966" cy="1550981"/>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t-BR" sz="2400" kern="1200" dirty="0" smtClean="0">
              <a:solidFill>
                <a:schemeClr val="tx1"/>
              </a:solidFill>
              <a:latin typeface="Arial" pitchFamily="34" charset="0"/>
              <a:cs typeface="Arial" pitchFamily="34" charset="0"/>
            </a:rPr>
            <a:t>Tipo de estabelecimento e tipo de administração </a:t>
          </a:r>
          <a:endParaRPr lang="pt-BR" sz="2400" kern="1200" dirty="0">
            <a:solidFill>
              <a:schemeClr val="tx1"/>
            </a:solidFill>
            <a:latin typeface="Arial" pitchFamily="34" charset="0"/>
            <a:cs typeface="Arial" pitchFamily="34" charset="0"/>
          </a:endParaRPr>
        </a:p>
      </dsp:txBody>
      <dsp:txXfrm>
        <a:off x="6008323" y="45427"/>
        <a:ext cx="3965112" cy="1460127"/>
      </dsp:txXfrm>
    </dsp:sp>
    <dsp:sp modelId="{BA1FD3DC-124B-48CA-8417-1A42C35FD90A}">
      <dsp:nvSpPr>
        <dsp:cNvPr id="0" name=""/>
        <dsp:cNvSpPr/>
      </dsp:nvSpPr>
      <dsp:spPr>
        <a:xfrm rot="202266">
          <a:off x="4348499" y="2597724"/>
          <a:ext cx="1594888" cy="70576"/>
        </a:xfrm>
        <a:custGeom>
          <a:avLst/>
          <a:gdLst/>
          <a:ahLst/>
          <a:cxnLst/>
          <a:rect l="0" t="0" r="0" b="0"/>
          <a:pathLst>
            <a:path>
              <a:moveTo>
                <a:pt x="0" y="35288"/>
              </a:moveTo>
              <a:lnTo>
                <a:pt x="1594888" y="35288"/>
              </a:lnTo>
            </a:path>
          </a:pathLst>
        </a:custGeom>
        <a:noFill/>
        <a:ln w="15875"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t-BR" sz="600" kern="1200" dirty="0">
            <a:ln>
              <a:solidFill>
                <a:srgbClr val="99AADB"/>
              </a:solidFill>
            </a:ln>
          </a:endParaRPr>
        </a:p>
      </dsp:txBody>
      <dsp:txXfrm>
        <a:off x="5106071" y="2593140"/>
        <a:ext cx="79744" cy="79744"/>
      </dsp:txXfrm>
    </dsp:sp>
    <dsp:sp modelId="{14B4035F-1C1C-448B-8779-A8EA9FB12037}">
      <dsp:nvSpPr>
        <dsp:cNvPr id="0" name=""/>
        <dsp:cNvSpPr/>
      </dsp:nvSpPr>
      <dsp:spPr>
        <a:xfrm>
          <a:off x="5942008" y="1865284"/>
          <a:ext cx="4055966" cy="1629241"/>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t-BR" sz="2400" kern="1200" dirty="0" smtClean="0">
              <a:solidFill>
                <a:schemeClr val="tx1"/>
              </a:solidFill>
              <a:latin typeface="Arial" pitchFamily="34" charset="0"/>
              <a:cs typeface="Arial" pitchFamily="34" charset="0"/>
            </a:rPr>
            <a:t>Dados e produção de serviços  </a:t>
          </a:r>
          <a:endParaRPr lang="pt-BR" sz="2400" kern="1200" dirty="0">
            <a:solidFill>
              <a:schemeClr val="tx1"/>
            </a:solidFill>
            <a:latin typeface="Arial" pitchFamily="34" charset="0"/>
            <a:cs typeface="Arial" pitchFamily="34" charset="0"/>
          </a:endParaRPr>
        </a:p>
      </dsp:txBody>
      <dsp:txXfrm>
        <a:off x="5989727" y="1913003"/>
        <a:ext cx="3960528" cy="1533803"/>
      </dsp:txXfrm>
    </dsp:sp>
    <dsp:sp modelId="{FFF592BA-EB64-4B52-84E2-AB365CEDCF53}">
      <dsp:nvSpPr>
        <dsp:cNvPr id="0" name=""/>
        <dsp:cNvSpPr/>
      </dsp:nvSpPr>
      <dsp:spPr>
        <a:xfrm rot="2965290">
          <a:off x="3914021" y="3497986"/>
          <a:ext cx="2494101" cy="70576"/>
        </a:xfrm>
        <a:custGeom>
          <a:avLst/>
          <a:gdLst/>
          <a:ahLst/>
          <a:cxnLst/>
          <a:rect l="0" t="0" r="0" b="0"/>
          <a:pathLst>
            <a:path>
              <a:moveTo>
                <a:pt x="0" y="35288"/>
              </a:moveTo>
              <a:lnTo>
                <a:pt x="2494101" y="35288"/>
              </a:lnTo>
            </a:path>
          </a:pathLst>
        </a:custGeom>
        <a:noFill/>
        <a:ln w="15875"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t-BR" sz="900" kern="1200" dirty="0"/>
        </a:p>
      </dsp:txBody>
      <dsp:txXfrm>
        <a:off x="5098719" y="3470922"/>
        <a:ext cx="124705" cy="124705"/>
      </dsp:txXfrm>
    </dsp:sp>
    <dsp:sp modelId="{B7C6EB84-A2CC-47EE-A513-4BA2E5FDD118}">
      <dsp:nvSpPr>
        <dsp:cNvPr id="0" name=""/>
        <dsp:cNvSpPr/>
      </dsp:nvSpPr>
      <dsp:spPr>
        <a:xfrm>
          <a:off x="5972265" y="3789556"/>
          <a:ext cx="4055966" cy="1381746"/>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t-BR" sz="2400" kern="1200" smtClean="0">
              <a:solidFill>
                <a:schemeClr val="tx1"/>
              </a:solidFill>
              <a:latin typeface="Arial" pitchFamily="34" charset="0"/>
              <a:cs typeface="Arial" pitchFamily="34" charset="0"/>
            </a:rPr>
            <a:t>Indicadores da Pactuação Interfederativa</a:t>
          </a:r>
          <a:endParaRPr lang="pt-BR" sz="2400" kern="1200" dirty="0">
            <a:solidFill>
              <a:schemeClr val="tx1"/>
            </a:solidFill>
            <a:latin typeface="Arial" pitchFamily="34" charset="0"/>
            <a:cs typeface="Arial" pitchFamily="34" charset="0"/>
          </a:endParaRPr>
        </a:p>
      </dsp:txBody>
      <dsp:txXfrm>
        <a:off x="6012735" y="3830026"/>
        <a:ext cx="3975026" cy="13008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3E47F476-161E-4A04-A0FB-965A0EEB4383}"/>
              </a:ext>
            </a:extLst>
          </p:cNvPr>
          <p:cNvSpPr>
            <a:spLocks noGrp="1"/>
          </p:cNvSpPr>
          <p:nvPr>
            <p:ph type="hdr" sz="quarter"/>
          </p:nvPr>
        </p:nvSpPr>
        <p:spPr>
          <a:xfrm>
            <a:off x="5" y="1"/>
            <a:ext cx="2945659" cy="49534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a:extLst>
              <a:ext uri="{FF2B5EF4-FFF2-40B4-BE49-F238E27FC236}">
                <a16:creationId xmlns:a16="http://schemas.microsoft.com/office/drawing/2014/main" id="{832E49AB-875B-42C8-941C-0DE0DBD2D3F3}"/>
              </a:ext>
            </a:extLst>
          </p:cNvPr>
          <p:cNvSpPr>
            <a:spLocks noGrp="1"/>
          </p:cNvSpPr>
          <p:nvPr>
            <p:ph type="dt" sz="quarter" idx="1"/>
          </p:nvPr>
        </p:nvSpPr>
        <p:spPr>
          <a:xfrm>
            <a:off x="3850448" y="1"/>
            <a:ext cx="2945659" cy="495348"/>
          </a:xfrm>
          <a:prstGeom prst="rect">
            <a:avLst/>
          </a:prstGeom>
        </p:spPr>
        <p:txBody>
          <a:bodyPr vert="horz" lIns="91440" tIns="45720" rIns="91440" bIns="45720" rtlCol="0"/>
          <a:lstStyle>
            <a:lvl1pPr algn="r">
              <a:defRPr sz="1200"/>
            </a:lvl1pPr>
          </a:lstStyle>
          <a:p>
            <a:pPr rtl="0"/>
            <a:fld id="{823447B3-31FD-4E69-888C-527E4243EBB5}" type="datetime1">
              <a:rPr lang="pt-BR" smtClean="0"/>
              <a:t>28/09/2021</a:t>
            </a:fld>
            <a:endParaRPr lang="pt-BR" dirty="0"/>
          </a:p>
        </p:txBody>
      </p:sp>
      <p:sp>
        <p:nvSpPr>
          <p:cNvPr id="4" name="Espaço Reservado para Rodapé 3">
            <a:extLst>
              <a:ext uri="{FF2B5EF4-FFF2-40B4-BE49-F238E27FC236}">
                <a16:creationId xmlns:a16="http://schemas.microsoft.com/office/drawing/2014/main" id="{23EFBA4A-EC84-4A1C-951D-F76333FEEC65}"/>
              </a:ext>
            </a:extLst>
          </p:cNvPr>
          <p:cNvSpPr>
            <a:spLocks noGrp="1"/>
          </p:cNvSpPr>
          <p:nvPr>
            <p:ph type="ftr" sz="quarter" idx="2"/>
          </p:nvPr>
        </p:nvSpPr>
        <p:spPr>
          <a:xfrm>
            <a:off x="5" y="9377326"/>
            <a:ext cx="2945659" cy="49534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a:extLst>
              <a:ext uri="{FF2B5EF4-FFF2-40B4-BE49-F238E27FC236}">
                <a16:creationId xmlns:a16="http://schemas.microsoft.com/office/drawing/2014/main" id="{60085306-E124-4DA3-9455-10E28A78FE3A}"/>
              </a:ext>
            </a:extLst>
          </p:cNvPr>
          <p:cNvSpPr>
            <a:spLocks noGrp="1"/>
          </p:cNvSpPr>
          <p:nvPr>
            <p:ph type="sldNum" sz="quarter" idx="3"/>
          </p:nvPr>
        </p:nvSpPr>
        <p:spPr>
          <a:xfrm>
            <a:off x="3850448" y="9377326"/>
            <a:ext cx="2945659" cy="495347"/>
          </a:xfrm>
          <a:prstGeom prst="rect">
            <a:avLst/>
          </a:prstGeom>
        </p:spPr>
        <p:txBody>
          <a:bodyPr vert="horz" lIns="91440" tIns="45720" rIns="91440" bIns="45720" rtlCol="0" anchor="b"/>
          <a:lstStyle>
            <a:lvl1pPr algn="r">
              <a:defRPr sz="1200"/>
            </a:lvl1pPr>
          </a:lstStyle>
          <a:p>
            <a:pPr rtl="0"/>
            <a:fld id="{A5FAA0D8-202C-4D3D-887A-429ECB6FFB65}" type="slidenum">
              <a:rPr lang="pt-BR" smtClean="0"/>
              <a:t>‹nº›</a:t>
            </a:fld>
            <a:endParaRPr lang="pt-BR" dirty="0"/>
          </a:p>
        </p:txBody>
      </p:sp>
    </p:spTree>
    <p:extLst>
      <p:ext uri="{BB962C8B-B14F-4D97-AF65-F5344CB8AC3E}">
        <p14:creationId xmlns:p14="http://schemas.microsoft.com/office/powerpoint/2010/main" val="2233406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5" y="1"/>
            <a:ext cx="2945659" cy="495348"/>
          </a:xfrm>
          <a:prstGeom prst="rect">
            <a:avLst/>
          </a:prstGeom>
        </p:spPr>
        <p:txBody>
          <a:bodyPr vert="horz" lIns="91440" tIns="45720" rIns="91440" bIns="45720" rtlCol="0"/>
          <a:lstStyle>
            <a:lvl1pPr algn="l">
              <a:defRPr sz="1200"/>
            </a:lvl1pPr>
          </a:lstStyle>
          <a:p>
            <a:pPr rtl="0"/>
            <a:endParaRPr lang="pt-BR" noProof="0" dirty="0"/>
          </a:p>
        </p:txBody>
      </p:sp>
      <p:sp>
        <p:nvSpPr>
          <p:cNvPr id="3" name="Espaço reservado para data 2"/>
          <p:cNvSpPr>
            <a:spLocks noGrp="1"/>
          </p:cNvSpPr>
          <p:nvPr>
            <p:ph type="dt" idx="1"/>
          </p:nvPr>
        </p:nvSpPr>
        <p:spPr>
          <a:xfrm>
            <a:off x="3850448" y="1"/>
            <a:ext cx="2945659" cy="495348"/>
          </a:xfrm>
          <a:prstGeom prst="rect">
            <a:avLst/>
          </a:prstGeom>
        </p:spPr>
        <p:txBody>
          <a:bodyPr vert="horz" lIns="91440" tIns="45720" rIns="91440" bIns="45720" rtlCol="0"/>
          <a:lstStyle>
            <a:lvl1pPr algn="r">
              <a:defRPr sz="1200"/>
            </a:lvl1pPr>
          </a:lstStyle>
          <a:p>
            <a:fld id="{0AE440FB-4E47-4EB0-98E3-9C4633F2A191}" type="datetime1">
              <a:rPr lang="pt-BR" smtClean="0"/>
              <a:pPr/>
              <a:t>28/09/2021</a:t>
            </a:fld>
            <a:endParaRPr lang="pt-BR" dirty="0"/>
          </a:p>
        </p:txBody>
      </p:sp>
      <p:sp>
        <p:nvSpPr>
          <p:cNvPr id="4" name="Espaço reservado para imagem do slide 3"/>
          <p:cNvSpPr>
            <a:spLocks noGrp="1" noRot="1" noChangeAspect="1"/>
          </p:cNvSpPr>
          <p:nvPr>
            <p:ph type="sldImg" idx="2"/>
          </p:nvPr>
        </p:nvSpPr>
        <p:spPr>
          <a:xfrm>
            <a:off x="434975" y="1233488"/>
            <a:ext cx="5927725" cy="333375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anotações 4"/>
          <p:cNvSpPr>
            <a:spLocks noGrp="1"/>
          </p:cNvSpPr>
          <p:nvPr>
            <p:ph type="body" sz="quarter" idx="3"/>
          </p:nvPr>
        </p:nvSpPr>
        <p:spPr>
          <a:xfrm>
            <a:off x="679768" y="4751223"/>
            <a:ext cx="5438140" cy="3887362"/>
          </a:xfrm>
          <a:prstGeom prst="rect">
            <a:avLst/>
          </a:prstGeom>
        </p:spPr>
        <p:txBody>
          <a:bodyPr vert="horz" lIns="91440" tIns="45720" rIns="91440" bIns="45720" rtlCol="0"/>
          <a:lstStyle/>
          <a:p>
            <a:pPr lvl="0" rtl="0"/>
            <a:r>
              <a:rPr lang="pt-BR" noProof="0" dirty="0"/>
              <a:t>Editar estilos de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6" name="Espaço reservado para rodapé 5"/>
          <p:cNvSpPr>
            <a:spLocks noGrp="1"/>
          </p:cNvSpPr>
          <p:nvPr>
            <p:ph type="ftr" sz="quarter" idx="4"/>
          </p:nvPr>
        </p:nvSpPr>
        <p:spPr>
          <a:xfrm>
            <a:off x="5" y="9377326"/>
            <a:ext cx="2945659" cy="495347"/>
          </a:xfrm>
          <a:prstGeom prst="rect">
            <a:avLst/>
          </a:prstGeom>
        </p:spPr>
        <p:txBody>
          <a:bodyPr vert="horz" lIns="91440" tIns="45720" rIns="91440" bIns="45720" rtlCol="0" anchor="b"/>
          <a:lstStyle>
            <a:lvl1pPr algn="l">
              <a:defRPr sz="1200"/>
            </a:lvl1pPr>
          </a:lstStyle>
          <a:p>
            <a:pPr rtl="0"/>
            <a:endParaRPr lang="pt-BR" noProof="0" dirty="0"/>
          </a:p>
        </p:txBody>
      </p:sp>
      <p:sp>
        <p:nvSpPr>
          <p:cNvPr id="7" name="Espaço reservado para o número do slide 6"/>
          <p:cNvSpPr>
            <a:spLocks noGrp="1"/>
          </p:cNvSpPr>
          <p:nvPr>
            <p:ph type="sldNum" sz="quarter" idx="5"/>
          </p:nvPr>
        </p:nvSpPr>
        <p:spPr>
          <a:xfrm>
            <a:off x="3850448" y="9377326"/>
            <a:ext cx="2945659" cy="495347"/>
          </a:xfrm>
          <a:prstGeom prst="rect">
            <a:avLst/>
          </a:prstGeom>
        </p:spPr>
        <p:txBody>
          <a:bodyPr vert="horz" lIns="91440" tIns="45720" rIns="91440" bIns="45720" rtlCol="0" anchor="b"/>
          <a:lstStyle>
            <a:lvl1pPr algn="r">
              <a:defRPr sz="1200"/>
            </a:lvl1pPr>
          </a:lstStyle>
          <a:p>
            <a:pPr rtl="0"/>
            <a:fld id="{6014E932-560F-4669-93FB-097F2F5C1185}" type="slidenum">
              <a:rPr lang="pt-BR" noProof="0" smtClean="0"/>
              <a:t>‹nº›</a:t>
            </a:fld>
            <a:endParaRPr lang="pt-BR" noProof="0" dirty="0"/>
          </a:p>
        </p:txBody>
      </p:sp>
    </p:spTree>
    <p:extLst>
      <p:ext uri="{BB962C8B-B14F-4D97-AF65-F5344CB8AC3E}">
        <p14:creationId xmlns:p14="http://schemas.microsoft.com/office/powerpoint/2010/main" val="41986452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t>1</a:t>
            </a:fld>
            <a:endParaRPr lang="pt-BR" dirty="0"/>
          </a:p>
        </p:txBody>
      </p:sp>
    </p:spTree>
    <p:extLst>
      <p:ext uri="{BB962C8B-B14F-4D97-AF65-F5344CB8AC3E}">
        <p14:creationId xmlns:p14="http://schemas.microsoft.com/office/powerpoint/2010/main" val="179500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10</a:t>
            </a:fld>
            <a:endParaRPr lang="pt-BR" dirty="0"/>
          </a:p>
        </p:txBody>
      </p:sp>
    </p:spTree>
    <p:extLst>
      <p:ext uri="{BB962C8B-B14F-4D97-AF65-F5344CB8AC3E}">
        <p14:creationId xmlns:p14="http://schemas.microsoft.com/office/powerpoint/2010/main" val="107499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11</a:t>
            </a:fld>
            <a:endParaRPr lang="pt-BR" dirty="0"/>
          </a:p>
        </p:txBody>
      </p:sp>
    </p:spTree>
    <p:extLst>
      <p:ext uri="{BB962C8B-B14F-4D97-AF65-F5344CB8AC3E}">
        <p14:creationId xmlns:p14="http://schemas.microsoft.com/office/powerpoint/2010/main" val="2183525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12</a:t>
            </a:fld>
            <a:endParaRPr lang="pt-BR" dirty="0"/>
          </a:p>
        </p:txBody>
      </p:sp>
    </p:spTree>
    <p:extLst>
      <p:ext uri="{BB962C8B-B14F-4D97-AF65-F5344CB8AC3E}">
        <p14:creationId xmlns:p14="http://schemas.microsoft.com/office/powerpoint/2010/main" val="74206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13</a:t>
            </a:fld>
            <a:endParaRPr lang="pt-BR" dirty="0"/>
          </a:p>
        </p:txBody>
      </p:sp>
    </p:spTree>
    <p:extLst>
      <p:ext uri="{BB962C8B-B14F-4D97-AF65-F5344CB8AC3E}">
        <p14:creationId xmlns:p14="http://schemas.microsoft.com/office/powerpoint/2010/main" val="502636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16</a:t>
            </a:fld>
            <a:endParaRPr lang="pt-BR" dirty="0"/>
          </a:p>
        </p:txBody>
      </p:sp>
    </p:spTree>
    <p:extLst>
      <p:ext uri="{BB962C8B-B14F-4D97-AF65-F5344CB8AC3E}">
        <p14:creationId xmlns:p14="http://schemas.microsoft.com/office/powerpoint/2010/main" val="16675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17</a:t>
            </a:fld>
            <a:endParaRPr lang="pt-BR" dirty="0"/>
          </a:p>
        </p:txBody>
      </p:sp>
    </p:spTree>
    <p:extLst>
      <p:ext uri="{BB962C8B-B14F-4D97-AF65-F5344CB8AC3E}">
        <p14:creationId xmlns:p14="http://schemas.microsoft.com/office/powerpoint/2010/main" val="307960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18</a:t>
            </a:fld>
            <a:endParaRPr lang="pt-BR" dirty="0"/>
          </a:p>
        </p:txBody>
      </p:sp>
    </p:spTree>
    <p:extLst>
      <p:ext uri="{BB962C8B-B14F-4D97-AF65-F5344CB8AC3E}">
        <p14:creationId xmlns:p14="http://schemas.microsoft.com/office/powerpoint/2010/main" val="3288380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19</a:t>
            </a:fld>
            <a:endParaRPr lang="pt-BR" dirty="0"/>
          </a:p>
        </p:txBody>
      </p:sp>
    </p:spTree>
    <p:extLst>
      <p:ext uri="{BB962C8B-B14F-4D97-AF65-F5344CB8AC3E}">
        <p14:creationId xmlns:p14="http://schemas.microsoft.com/office/powerpoint/2010/main" val="809928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20</a:t>
            </a:fld>
            <a:endParaRPr lang="pt-BR" dirty="0"/>
          </a:p>
        </p:txBody>
      </p:sp>
    </p:spTree>
    <p:extLst>
      <p:ext uri="{BB962C8B-B14F-4D97-AF65-F5344CB8AC3E}">
        <p14:creationId xmlns:p14="http://schemas.microsoft.com/office/powerpoint/2010/main" val="2020102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21</a:t>
            </a:fld>
            <a:endParaRPr lang="pt-BR" dirty="0"/>
          </a:p>
        </p:txBody>
      </p:sp>
    </p:spTree>
    <p:extLst>
      <p:ext uri="{BB962C8B-B14F-4D97-AF65-F5344CB8AC3E}">
        <p14:creationId xmlns:p14="http://schemas.microsoft.com/office/powerpoint/2010/main" val="177302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t>2</a:t>
            </a:fld>
            <a:endParaRPr lang="pt-BR" dirty="0"/>
          </a:p>
        </p:txBody>
      </p:sp>
    </p:spTree>
    <p:extLst>
      <p:ext uri="{BB962C8B-B14F-4D97-AF65-F5344CB8AC3E}">
        <p14:creationId xmlns:p14="http://schemas.microsoft.com/office/powerpoint/2010/main" val="435803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22</a:t>
            </a:fld>
            <a:endParaRPr lang="pt-BR" dirty="0"/>
          </a:p>
        </p:txBody>
      </p:sp>
    </p:spTree>
    <p:extLst>
      <p:ext uri="{BB962C8B-B14F-4D97-AF65-F5344CB8AC3E}">
        <p14:creationId xmlns:p14="http://schemas.microsoft.com/office/powerpoint/2010/main" val="2111925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23</a:t>
            </a:fld>
            <a:endParaRPr lang="pt-BR" dirty="0"/>
          </a:p>
        </p:txBody>
      </p:sp>
    </p:spTree>
    <p:extLst>
      <p:ext uri="{BB962C8B-B14F-4D97-AF65-F5344CB8AC3E}">
        <p14:creationId xmlns:p14="http://schemas.microsoft.com/office/powerpoint/2010/main" val="594056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24</a:t>
            </a:fld>
            <a:endParaRPr lang="pt-BR" dirty="0"/>
          </a:p>
        </p:txBody>
      </p:sp>
    </p:spTree>
    <p:extLst>
      <p:ext uri="{BB962C8B-B14F-4D97-AF65-F5344CB8AC3E}">
        <p14:creationId xmlns:p14="http://schemas.microsoft.com/office/powerpoint/2010/main" val="236522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25</a:t>
            </a:fld>
            <a:endParaRPr lang="pt-BR" dirty="0"/>
          </a:p>
        </p:txBody>
      </p:sp>
    </p:spTree>
    <p:extLst>
      <p:ext uri="{BB962C8B-B14F-4D97-AF65-F5344CB8AC3E}">
        <p14:creationId xmlns:p14="http://schemas.microsoft.com/office/powerpoint/2010/main" val="1852818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26</a:t>
            </a:fld>
            <a:endParaRPr lang="pt-BR" dirty="0"/>
          </a:p>
        </p:txBody>
      </p:sp>
    </p:spTree>
    <p:extLst>
      <p:ext uri="{BB962C8B-B14F-4D97-AF65-F5344CB8AC3E}">
        <p14:creationId xmlns:p14="http://schemas.microsoft.com/office/powerpoint/2010/main" val="3771851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27</a:t>
            </a:fld>
            <a:endParaRPr lang="pt-BR" dirty="0"/>
          </a:p>
        </p:txBody>
      </p:sp>
    </p:spTree>
    <p:extLst>
      <p:ext uri="{BB962C8B-B14F-4D97-AF65-F5344CB8AC3E}">
        <p14:creationId xmlns:p14="http://schemas.microsoft.com/office/powerpoint/2010/main" val="3816440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28</a:t>
            </a:fld>
            <a:endParaRPr lang="pt-BR" dirty="0"/>
          </a:p>
        </p:txBody>
      </p:sp>
    </p:spTree>
    <p:extLst>
      <p:ext uri="{BB962C8B-B14F-4D97-AF65-F5344CB8AC3E}">
        <p14:creationId xmlns:p14="http://schemas.microsoft.com/office/powerpoint/2010/main" val="636051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29</a:t>
            </a:fld>
            <a:endParaRPr lang="pt-BR" dirty="0"/>
          </a:p>
        </p:txBody>
      </p:sp>
    </p:spTree>
    <p:extLst>
      <p:ext uri="{BB962C8B-B14F-4D97-AF65-F5344CB8AC3E}">
        <p14:creationId xmlns:p14="http://schemas.microsoft.com/office/powerpoint/2010/main" val="3195133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30</a:t>
            </a:fld>
            <a:endParaRPr lang="pt-BR" dirty="0"/>
          </a:p>
        </p:txBody>
      </p:sp>
    </p:spTree>
    <p:extLst>
      <p:ext uri="{BB962C8B-B14F-4D97-AF65-F5344CB8AC3E}">
        <p14:creationId xmlns:p14="http://schemas.microsoft.com/office/powerpoint/2010/main" val="2059013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31</a:t>
            </a:fld>
            <a:endParaRPr lang="pt-BR" dirty="0"/>
          </a:p>
        </p:txBody>
      </p:sp>
    </p:spTree>
    <p:extLst>
      <p:ext uri="{BB962C8B-B14F-4D97-AF65-F5344CB8AC3E}">
        <p14:creationId xmlns:p14="http://schemas.microsoft.com/office/powerpoint/2010/main" val="154714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t>3</a:t>
            </a:fld>
            <a:endParaRPr lang="pt-BR" dirty="0"/>
          </a:p>
        </p:txBody>
      </p:sp>
    </p:spTree>
    <p:extLst>
      <p:ext uri="{BB962C8B-B14F-4D97-AF65-F5344CB8AC3E}">
        <p14:creationId xmlns:p14="http://schemas.microsoft.com/office/powerpoint/2010/main" val="2807055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32</a:t>
            </a:fld>
            <a:endParaRPr lang="pt-BR" dirty="0"/>
          </a:p>
        </p:txBody>
      </p:sp>
    </p:spTree>
    <p:extLst>
      <p:ext uri="{BB962C8B-B14F-4D97-AF65-F5344CB8AC3E}">
        <p14:creationId xmlns:p14="http://schemas.microsoft.com/office/powerpoint/2010/main" val="1622558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33</a:t>
            </a:fld>
            <a:endParaRPr lang="pt-BR" dirty="0"/>
          </a:p>
        </p:txBody>
      </p:sp>
    </p:spTree>
    <p:extLst>
      <p:ext uri="{BB962C8B-B14F-4D97-AF65-F5344CB8AC3E}">
        <p14:creationId xmlns:p14="http://schemas.microsoft.com/office/powerpoint/2010/main" val="2185833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t>65</a:t>
            </a:fld>
            <a:endParaRPr lang="pt-BR" noProof="0" dirty="0"/>
          </a:p>
        </p:txBody>
      </p:sp>
    </p:spTree>
    <p:extLst>
      <p:ext uri="{BB962C8B-B14F-4D97-AF65-F5344CB8AC3E}">
        <p14:creationId xmlns:p14="http://schemas.microsoft.com/office/powerpoint/2010/main" val="1629820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t>66</a:t>
            </a:fld>
            <a:endParaRPr lang="pt-BR" noProof="0" dirty="0"/>
          </a:p>
        </p:txBody>
      </p:sp>
    </p:spTree>
    <p:extLst>
      <p:ext uri="{BB962C8B-B14F-4D97-AF65-F5344CB8AC3E}">
        <p14:creationId xmlns:p14="http://schemas.microsoft.com/office/powerpoint/2010/main" val="2608770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67</a:t>
            </a:fld>
            <a:endParaRPr lang="pt-BR" noProof="0" dirty="0"/>
          </a:p>
        </p:txBody>
      </p:sp>
    </p:spTree>
    <p:extLst>
      <p:ext uri="{BB962C8B-B14F-4D97-AF65-F5344CB8AC3E}">
        <p14:creationId xmlns:p14="http://schemas.microsoft.com/office/powerpoint/2010/main" val="1203221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68</a:t>
            </a:fld>
            <a:endParaRPr lang="pt-BR" noProof="0" dirty="0"/>
          </a:p>
        </p:txBody>
      </p:sp>
    </p:spTree>
    <p:extLst>
      <p:ext uri="{BB962C8B-B14F-4D97-AF65-F5344CB8AC3E}">
        <p14:creationId xmlns:p14="http://schemas.microsoft.com/office/powerpoint/2010/main" val="4095249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69</a:t>
            </a:fld>
            <a:endParaRPr lang="pt-BR" noProof="0" dirty="0"/>
          </a:p>
        </p:txBody>
      </p:sp>
    </p:spTree>
    <p:extLst>
      <p:ext uri="{BB962C8B-B14F-4D97-AF65-F5344CB8AC3E}">
        <p14:creationId xmlns:p14="http://schemas.microsoft.com/office/powerpoint/2010/main" val="1645109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70</a:t>
            </a:fld>
            <a:endParaRPr lang="pt-BR" noProof="0" dirty="0"/>
          </a:p>
        </p:txBody>
      </p:sp>
    </p:spTree>
    <p:extLst>
      <p:ext uri="{BB962C8B-B14F-4D97-AF65-F5344CB8AC3E}">
        <p14:creationId xmlns:p14="http://schemas.microsoft.com/office/powerpoint/2010/main" val="2013393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71</a:t>
            </a:fld>
            <a:endParaRPr lang="pt-BR" noProof="0" dirty="0"/>
          </a:p>
        </p:txBody>
      </p:sp>
    </p:spTree>
    <p:extLst>
      <p:ext uri="{BB962C8B-B14F-4D97-AF65-F5344CB8AC3E}">
        <p14:creationId xmlns:p14="http://schemas.microsoft.com/office/powerpoint/2010/main" val="618582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72</a:t>
            </a:fld>
            <a:endParaRPr lang="pt-BR" noProof="0" dirty="0"/>
          </a:p>
        </p:txBody>
      </p:sp>
    </p:spTree>
    <p:extLst>
      <p:ext uri="{BB962C8B-B14F-4D97-AF65-F5344CB8AC3E}">
        <p14:creationId xmlns:p14="http://schemas.microsoft.com/office/powerpoint/2010/main" val="341143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t>4</a:t>
            </a:fld>
            <a:endParaRPr lang="pt-BR" dirty="0"/>
          </a:p>
        </p:txBody>
      </p:sp>
    </p:spTree>
    <p:extLst>
      <p:ext uri="{BB962C8B-B14F-4D97-AF65-F5344CB8AC3E}">
        <p14:creationId xmlns:p14="http://schemas.microsoft.com/office/powerpoint/2010/main" val="3402198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73</a:t>
            </a:fld>
            <a:endParaRPr lang="pt-BR" noProof="0" dirty="0"/>
          </a:p>
        </p:txBody>
      </p:sp>
    </p:spTree>
    <p:extLst>
      <p:ext uri="{BB962C8B-B14F-4D97-AF65-F5344CB8AC3E}">
        <p14:creationId xmlns:p14="http://schemas.microsoft.com/office/powerpoint/2010/main" val="3937558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74</a:t>
            </a:fld>
            <a:endParaRPr lang="pt-BR" noProof="0" dirty="0"/>
          </a:p>
        </p:txBody>
      </p:sp>
    </p:spTree>
    <p:extLst>
      <p:ext uri="{BB962C8B-B14F-4D97-AF65-F5344CB8AC3E}">
        <p14:creationId xmlns:p14="http://schemas.microsoft.com/office/powerpoint/2010/main" val="3159830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75</a:t>
            </a:fld>
            <a:endParaRPr lang="pt-BR" noProof="0" dirty="0"/>
          </a:p>
        </p:txBody>
      </p:sp>
    </p:spTree>
    <p:extLst>
      <p:ext uri="{BB962C8B-B14F-4D97-AF65-F5344CB8AC3E}">
        <p14:creationId xmlns:p14="http://schemas.microsoft.com/office/powerpoint/2010/main" val="3265640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76</a:t>
            </a:fld>
            <a:endParaRPr lang="pt-BR" noProof="0" dirty="0"/>
          </a:p>
        </p:txBody>
      </p:sp>
    </p:spTree>
    <p:extLst>
      <p:ext uri="{BB962C8B-B14F-4D97-AF65-F5344CB8AC3E}">
        <p14:creationId xmlns:p14="http://schemas.microsoft.com/office/powerpoint/2010/main" val="3732425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77</a:t>
            </a:fld>
            <a:endParaRPr lang="pt-BR" noProof="0" dirty="0"/>
          </a:p>
        </p:txBody>
      </p:sp>
    </p:spTree>
    <p:extLst>
      <p:ext uri="{BB962C8B-B14F-4D97-AF65-F5344CB8AC3E}">
        <p14:creationId xmlns:p14="http://schemas.microsoft.com/office/powerpoint/2010/main" val="1856227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78</a:t>
            </a:fld>
            <a:endParaRPr lang="pt-BR" noProof="0" dirty="0"/>
          </a:p>
        </p:txBody>
      </p:sp>
    </p:spTree>
    <p:extLst>
      <p:ext uri="{BB962C8B-B14F-4D97-AF65-F5344CB8AC3E}">
        <p14:creationId xmlns:p14="http://schemas.microsoft.com/office/powerpoint/2010/main" val="33502416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79</a:t>
            </a:fld>
            <a:endParaRPr lang="pt-BR" noProof="0" dirty="0"/>
          </a:p>
        </p:txBody>
      </p:sp>
    </p:spTree>
    <p:extLst>
      <p:ext uri="{BB962C8B-B14F-4D97-AF65-F5344CB8AC3E}">
        <p14:creationId xmlns:p14="http://schemas.microsoft.com/office/powerpoint/2010/main" val="30364214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80</a:t>
            </a:fld>
            <a:endParaRPr lang="pt-BR" noProof="0" dirty="0"/>
          </a:p>
        </p:txBody>
      </p:sp>
    </p:spTree>
    <p:extLst>
      <p:ext uri="{BB962C8B-B14F-4D97-AF65-F5344CB8AC3E}">
        <p14:creationId xmlns:p14="http://schemas.microsoft.com/office/powerpoint/2010/main" val="13614536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81</a:t>
            </a:fld>
            <a:endParaRPr lang="pt-BR" noProof="0" dirty="0"/>
          </a:p>
        </p:txBody>
      </p:sp>
    </p:spTree>
    <p:extLst>
      <p:ext uri="{BB962C8B-B14F-4D97-AF65-F5344CB8AC3E}">
        <p14:creationId xmlns:p14="http://schemas.microsoft.com/office/powerpoint/2010/main" val="3621267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noProof="0" smtClean="0"/>
              <a:pPr rtl="0"/>
              <a:t>82</a:t>
            </a:fld>
            <a:endParaRPr lang="pt-BR" noProof="0" dirty="0"/>
          </a:p>
        </p:txBody>
      </p:sp>
    </p:spTree>
    <p:extLst>
      <p:ext uri="{BB962C8B-B14F-4D97-AF65-F5344CB8AC3E}">
        <p14:creationId xmlns:p14="http://schemas.microsoft.com/office/powerpoint/2010/main" val="52196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t>5</a:t>
            </a:fld>
            <a:endParaRPr lang="pt-BR" dirty="0"/>
          </a:p>
        </p:txBody>
      </p:sp>
    </p:spTree>
    <p:extLst>
      <p:ext uri="{BB962C8B-B14F-4D97-AF65-F5344CB8AC3E}">
        <p14:creationId xmlns:p14="http://schemas.microsoft.com/office/powerpoint/2010/main" val="4739564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112: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4" name="Google Shape;1174;p112:notes"/>
          <p:cNvSpPr txBox="1">
            <a:spLocks noGrp="1"/>
          </p:cNvSpPr>
          <p:nvPr>
            <p:ph type="body" idx="1"/>
          </p:nvPr>
        </p:nvSpPr>
        <p:spPr>
          <a:xfrm>
            <a:off x="679768" y="4751223"/>
            <a:ext cx="5438140" cy="38873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5" name="Google Shape;1175;p112:notes"/>
          <p:cNvSpPr txBox="1">
            <a:spLocks noGrp="1"/>
          </p:cNvSpPr>
          <p:nvPr>
            <p:ph type="sldNum" idx="12"/>
          </p:nvPr>
        </p:nvSpPr>
        <p:spPr>
          <a:xfrm>
            <a:off x="3850448" y="9377326"/>
            <a:ext cx="2945659" cy="495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142</a:t>
            </a:fld>
            <a:endParaRPr/>
          </a:p>
        </p:txBody>
      </p:sp>
    </p:spTree>
    <p:extLst>
      <p:ext uri="{BB962C8B-B14F-4D97-AF65-F5344CB8AC3E}">
        <p14:creationId xmlns:p14="http://schemas.microsoft.com/office/powerpoint/2010/main" val="2099126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0abb797e7_0_0:notes"/>
          <p:cNvSpPr txBox="1">
            <a:spLocks noGrp="1"/>
          </p:cNvSpPr>
          <p:nvPr>
            <p:ph type="body" idx="1"/>
          </p:nvPr>
        </p:nvSpPr>
        <p:spPr>
          <a:xfrm>
            <a:off x="685806" y="4319783"/>
            <a:ext cx="5486399" cy="40924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a0abb797e7_0_0: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500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6" y="4319783"/>
            <a:ext cx="5486399" cy="40924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7580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0abb797e7_0_210: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0abb797e7_0_210:notes"/>
          <p:cNvSpPr txBox="1">
            <a:spLocks noGrp="1"/>
          </p:cNvSpPr>
          <p:nvPr>
            <p:ph type="body" idx="1"/>
          </p:nvPr>
        </p:nvSpPr>
        <p:spPr>
          <a:xfrm>
            <a:off x="685806" y="4319783"/>
            <a:ext cx="5486399" cy="40924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5259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0abb797e7_0_376:notes"/>
          <p:cNvSpPr txBox="1">
            <a:spLocks noGrp="1"/>
          </p:cNvSpPr>
          <p:nvPr>
            <p:ph type="body" idx="1"/>
          </p:nvPr>
        </p:nvSpPr>
        <p:spPr>
          <a:xfrm>
            <a:off x="685806" y="4319783"/>
            <a:ext cx="5486399" cy="40924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ga0abb797e7_0_376: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5172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1a378535f_0_27:notes"/>
          <p:cNvSpPr txBox="1">
            <a:spLocks noGrp="1"/>
          </p:cNvSpPr>
          <p:nvPr>
            <p:ph type="body" idx="1"/>
          </p:nvPr>
        </p:nvSpPr>
        <p:spPr>
          <a:xfrm>
            <a:off x="685806" y="4319783"/>
            <a:ext cx="5486399" cy="40924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a1a378535f_0_27: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880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1a378535f_0_94:notes"/>
          <p:cNvSpPr txBox="1">
            <a:spLocks noGrp="1"/>
          </p:cNvSpPr>
          <p:nvPr>
            <p:ph type="body" idx="1"/>
          </p:nvPr>
        </p:nvSpPr>
        <p:spPr>
          <a:xfrm>
            <a:off x="685806" y="4319783"/>
            <a:ext cx="5486399" cy="40924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6" name="Google Shape;236;ga1a378535f_0_94: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07568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a1a378535f_0_168:notes"/>
          <p:cNvSpPr txBox="1">
            <a:spLocks noGrp="1"/>
          </p:cNvSpPr>
          <p:nvPr>
            <p:ph type="body" idx="1"/>
          </p:nvPr>
        </p:nvSpPr>
        <p:spPr>
          <a:xfrm>
            <a:off x="685806" y="4319783"/>
            <a:ext cx="5486399" cy="40924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a1a378535f_0_168: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63543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be602df174_0_38:notes"/>
          <p:cNvSpPr txBox="1">
            <a:spLocks noGrp="1"/>
          </p:cNvSpPr>
          <p:nvPr>
            <p:ph type="body" idx="1"/>
          </p:nvPr>
        </p:nvSpPr>
        <p:spPr>
          <a:xfrm>
            <a:off x="685806" y="4319783"/>
            <a:ext cx="5486399" cy="40924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be602df174_0_38: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912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a1a378535f_0_143:notes"/>
          <p:cNvSpPr txBox="1">
            <a:spLocks noGrp="1"/>
          </p:cNvSpPr>
          <p:nvPr>
            <p:ph type="body" idx="1"/>
          </p:nvPr>
        </p:nvSpPr>
        <p:spPr>
          <a:xfrm>
            <a:off x="685806" y="4319783"/>
            <a:ext cx="5486399" cy="40924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a1a378535f_0_143: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019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t>6</a:t>
            </a:fld>
            <a:endParaRPr lang="pt-BR" dirty="0"/>
          </a:p>
        </p:txBody>
      </p:sp>
    </p:spTree>
    <p:extLst>
      <p:ext uri="{BB962C8B-B14F-4D97-AF65-F5344CB8AC3E}">
        <p14:creationId xmlns:p14="http://schemas.microsoft.com/office/powerpoint/2010/main" val="9238372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be602def62_0_0:notes"/>
          <p:cNvSpPr>
            <a:spLocks noGrp="1" noRot="1" noChangeAspect="1"/>
          </p:cNvSpPr>
          <p:nvPr>
            <p:ph type="sldImg" idx="2"/>
          </p:nvPr>
        </p:nvSpPr>
        <p:spPr>
          <a:xfrm>
            <a:off x="398463" y="682625"/>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be602def62_0_0:notes"/>
          <p:cNvSpPr txBox="1">
            <a:spLocks noGrp="1"/>
          </p:cNvSpPr>
          <p:nvPr>
            <p:ph type="body" idx="1"/>
          </p:nvPr>
        </p:nvSpPr>
        <p:spPr>
          <a:xfrm>
            <a:off x="685806" y="4319783"/>
            <a:ext cx="5486399" cy="40924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34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t>7</a:t>
            </a:fld>
            <a:endParaRPr lang="pt-BR" dirty="0"/>
          </a:p>
        </p:txBody>
      </p:sp>
    </p:spTree>
    <p:extLst>
      <p:ext uri="{BB962C8B-B14F-4D97-AF65-F5344CB8AC3E}">
        <p14:creationId xmlns:p14="http://schemas.microsoft.com/office/powerpoint/2010/main" val="397216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t>8</a:t>
            </a:fld>
            <a:endParaRPr lang="pt-BR" dirty="0"/>
          </a:p>
        </p:txBody>
      </p:sp>
    </p:spTree>
    <p:extLst>
      <p:ext uri="{BB962C8B-B14F-4D97-AF65-F5344CB8AC3E}">
        <p14:creationId xmlns:p14="http://schemas.microsoft.com/office/powerpoint/2010/main" val="200181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014E932-560F-4669-93FB-097F2F5C1185}" type="slidenum">
              <a:rPr lang="pt-BR" smtClean="0"/>
              <a:pPr rtl="0"/>
              <a:t>9</a:t>
            </a:fld>
            <a:endParaRPr lang="pt-BR" dirty="0"/>
          </a:p>
        </p:txBody>
      </p:sp>
    </p:spTree>
    <p:extLst>
      <p:ext uri="{BB962C8B-B14F-4D97-AF65-F5344CB8AC3E}">
        <p14:creationId xmlns:p14="http://schemas.microsoft.com/office/powerpoint/2010/main" val="1565962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pPr rtl="0"/>
            <a:fld id="{F6111912-327B-44A4-9B8D-C81695ABB61D}" type="datetime1">
              <a:rPr lang="pt-BR" noProof="0" smtClean="0"/>
              <a:t>28/09/2021</a:t>
            </a:fld>
            <a:endParaRPr lang="pt-BR" noProof="0" dirty="0"/>
          </a:p>
        </p:txBody>
      </p:sp>
      <p:sp>
        <p:nvSpPr>
          <p:cNvPr id="5" name="Footer Placeholder 4"/>
          <p:cNvSpPr>
            <a:spLocks noGrp="1"/>
          </p:cNvSpPr>
          <p:nvPr>
            <p:ph type="ftr" sz="quarter" idx="11"/>
          </p:nvPr>
        </p:nvSpPr>
        <p:spPr>
          <a:xfrm>
            <a:off x="2692397" y="5037663"/>
            <a:ext cx="5214635" cy="279400"/>
          </a:xfrm>
        </p:spPr>
        <p:txBody>
          <a:bodyPr/>
          <a:lstStyle/>
          <a:p>
            <a:pPr rtl="0"/>
            <a:r>
              <a:rPr lang="pt-BR" noProof="0" smtClean="0"/>
              <a:t>Adicionar um rodapé </a:t>
            </a:r>
            <a:endParaRPr lang="pt-BR" noProof="0" dirty="0"/>
          </a:p>
        </p:txBody>
      </p:sp>
      <p:sp>
        <p:nvSpPr>
          <p:cNvPr id="6" name="Slide Number Placeholder 5"/>
          <p:cNvSpPr>
            <a:spLocks noGrp="1"/>
          </p:cNvSpPr>
          <p:nvPr>
            <p:ph type="sldNum" sz="quarter" idx="12"/>
          </p:nvPr>
        </p:nvSpPr>
        <p:spPr>
          <a:xfrm>
            <a:off x="8956900" y="5037663"/>
            <a:ext cx="551167" cy="279400"/>
          </a:xfrm>
        </p:spPr>
        <p:txBody>
          <a:bodyPr/>
          <a:lstStyle/>
          <a:p>
            <a:pPr rtl="0"/>
            <a:fld id="{B38049E5-7B53-4E85-8972-7D6C4BCE5BB9}" type="slidenum">
              <a:rPr lang="pt-BR" noProof="0" smtClean="0"/>
              <a:t>‹nº›</a:t>
            </a:fld>
            <a:endParaRPr lang="pt-BR" noProof="0"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Forma de L 12">
            <a:extLst>
              <a:ext uri="{FF2B5EF4-FFF2-40B4-BE49-F238E27FC236}">
                <a16:creationId xmlns:a16="http://schemas.microsoft.com/office/drawing/2014/main" id="{79965FD7-DA9A-4AFB-B8C8-34AC1FEE9F72}"/>
              </a:ext>
            </a:extLst>
          </p:cNvPr>
          <p:cNvSpPr/>
          <p:nvPr userDrawn="1"/>
        </p:nvSpPr>
        <p:spPr>
          <a:xfrm flipV="1">
            <a:off x="887674" y="726883"/>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14" name="Forma de L 14">
            <a:extLst>
              <a:ext uri="{FF2B5EF4-FFF2-40B4-BE49-F238E27FC236}">
                <a16:creationId xmlns:a16="http://schemas.microsoft.com/office/drawing/2014/main" id="{92465177-72B9-4DCF-8F98-0C79F3EE32EC}"/>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18" name="Forma de L 7">
            <a:extLst>
              <a:ext uri="{FF2B5EF4-FFF2-40B4-BE49-F238E27FC236}">
                <a16:creationId xmlns:a16="http://schemas.microsoft.com/office/drawing/2014/main" id="{B5516E7A-AEB0-4772-8098-8B0F8B5F1126}"/>
              </a:ext>
            </a:extLst>
          </p:cNvPr>
          <p:cNvSpPr/>
          <p:nvPr userDrawn="1"/>
        </p:nvSpPr>
        <p:spPr>
          <a:xfrm flipV="1">
            <a:off x="752858" y="609652"/>
            <a:ext cx="3152309" cy="4408489"/>
          </a:xfrm>
          <a:prstGeom prst="corner">
            <a:avLst>
              <a:gd name="adj1" fmla="val 6149"/>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19" name="Forma de L 11">
            <a:extLst>
              <a:ext uri="{FF2B5EF4-FFF2-40B4-BE49-F238E27FC236}">
                <a16:creationId xmlns:a16="http://schemas.microsoft.com/office/drawing/2014/main" id="{E864F603-D3F0-4241-9005-3F6C3BD62BEF}"/>
              </a:ext>
            </a:extLst>
          </p:cNvPr>
          <p:cNvSpPr/>
          <p:nvPr userDrawn="1"/>
        </p:nvSpPr>
        <p:spPr>
          <a:xfrm flipH="1">
            <a:off x="8286318" y="1685652"/>
            <a:ext cx="3152309" cy="4408489"/>
          </a:xfrm>
          <a:prstGeom prst="corner">
            <a:avLst>
              <a:gd name="adj1" fmla="val 6773"/>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389578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pPr rtl="0"/>
            <a:fld id="{A9A866F8-B68F-4E10-9593-374E5EDD4ADD}" type="datetime1">
              <a:rPr lang="pt-BR" noProof="0" smtClean="0"/>
              <a:t>28/09/2021</a:t>
            </a:fld>
            <a:endParaRPr lang="pt-BR" noProof="0" dirty="0"/>
          </a:p>
        </p:txBody>
      </p:sp>
      <p:sp>
        <p:nvSpPr>
          <p:cNvPr id="6" name="Footer Placeholder 5"/>
          <p:cNvSpPr>
            <a:spLocks noGrp="1"/>
          </p:cNvSpPr>
          <p:nvPr>
            <p:ph type="ftr" sz="quarter" idx="11"/>
          </p:nvPr>
        </p:nvSpPr>
        <p:spPr/>
        <p:txBody>
          <a:bodyPr/>
          <a:lstStyle/>
          <a:p>
            <a:pPr algn="ctr" rtl="0"/>
            <a:r>
              <a:rPr lang="pt-BR" noProof="0" smtClean="0"/>
              <a:t>Adicionar um rodapé </a:t>
            </a:r>
            <a:endParaRPr lang="pt-BR" noProof="0" dirty="0"/>
          </a:p>
        </p:txBody>
      </p:sp>
      <p:sp>
        <p:nvSpPr>
          <p:cNvPr id="7" name="Slide Number Placeholder 6"/>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spTree>
    <p:extLst>
      <p:ext uri="{BB962C8B-B14F-4D97-AF65-F5344CB8AC3E}">
        <p14:creationId xmlns:p14="http://schemas.microsoft.com/office/powerpoint/2010/main" val="179918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rtl="0"/>
            <a:fld id="{F769157E-3CC2-4C69-99D2-33A77412A66F}" type="datetime1">
              <a:rPr lang="pt-BR" noProof="0" smtClean="0"/>
              <a:t>28/09/2021</a:t>
            </a:fld>
            <a:endParaRPr lang="pt-BR" noProof="0" dirty="0"/>
          </a:p>
        </p:txBody>
      </p:sp>
      <p:sp>
        <p:nvSpPr>
          <p:cNvPr id="5" name="Footer Placeholder 4"/>
          <p:cNvSpPr>
            <a:spLocks noGrp="1"/>
          </p:cNvSpPr>
          <p:nvPr>
            <p:ph type="ftr" sz="quarter" idx="11"/>
          </p:nvPr>
        </p:nvSpPr>
        <p:spPr/>
        <p:txBody>
          <a:bodyPr/>
          <a:lstStyle/>
          <a:p>
            <a:pPr algn="ctr" rtl="0"/>
            <a:r>
              <a:rPr lang="pt-BR" noProof="0" smtClean="0"/>
              <a:t>Adicionar um rodapé </a:t>
            </a:r>
            <a:endParaRPr lang="pt-BR" noProof="0" dirty="0"/>
          </a:p>
        </p:txBody>
      </p:sp>
      <p:sp>
        <p:nvSpPr>
          <p:cNvPr id="6" name="Slide Number Placeholder 5"/>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366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rtl="0"/>
            <a:fld id="{22326E85-2A12-4585-A291-E87E2BD26AEB}" type="datetime1">
              <a:rPr lang="pt-BR" noProof="0" smtClean="0"/>
              <a:t>28/09/2021</a:t>
            </a:fld>
            <a:endParaRPr lang="pt-BR" noProof="0" dirty="0"/>
          </a:p>
        </p:txBody>
      </p:sp>
      <p:sp>
        <p:nvSpPr>
          <p:cNvPr id="5" name="Footer Placeholder 4"/>
          <p:cNvSpPr>
            <a:spLocks noGrp="1"/>
          </p:cNvSpPr>
          <p:nvPr>
            <p:ph type="ftr" sz="quarter" idx="11"/>
          </p:nvPr>
        </p:nvSpPr>
        <p:spPr/>
        <p:txBody>
          <a:bodyPr/>
          <a:lstStyle/>
          <a:p>
            <a:pPr algn="ctr" rtl="0"/>
            <a:r>
              <a:rPr lang="pt-BR" noProof="0" smtClean="0"/>
              <a:t>Adicionar um rodapé </a:t>
            </a:r>
            <a:endParaRPr lang="pt-BR" noProof="0" dirty="0"/>
          </a:p>
        </p:txBody>
      </p:sp>
      <p:sp>
        <p:nvSpPr>
          <p:cNvPr id="6" name="Slide Number Placeholder 5"/>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348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rtl="0"/>
            <a:fld id="{3DD2BC6E-FABA-40F7-92C4-9089FAC1D173}" type="datetime1">
              <a:rPr lang="pt-BR" noProof="0" smtClean="0"/>
              <a:t>28/09/2021</a:t>
            </a:fld>
            <a:endParaRPr lang="pt-BR" noProof="0" dirty="0"/>
          </a:p>
        </p:txBody>
      </p:sp>
      <p:sp>
        <p:nvSpPr>
          <p:cNvPr id="5" name="Footer Placeholder 4"/>
          <p:cNvSpPr>
            <a:spLocks noGrp="1"/>
          </p:cNvSpPr>
          <p:nvPr>
            <p:ph type="ftr" sz="quarter" idx="11"/>
          </p:nvPr>
        </p:nvSpPr>
        <p:spPr/>
        <p:txBody>
          <a:bodyPr/>
          <a:lstStyle/>
          <a:p>
            <a:pPr algn="ctr" rtl="0"/>
            <a:r>
              <a:rPr lang="pt-BR" noProof="0" smtClean="0"/>
              <a:t>Adicionar um rodapé </a:t>
            </a:r>
            <a:endParaRPr lang="pt-BR" noProof="0" dirty="0"/>
          </a:p>
        </p:txBody>
      </p:sp>
      <p:sp>
        <p:nvSpPr>
          <p:cNvPr id="6" name="Slide Number Placeholder 5"/>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spTree>
    <p:extLst>
      <p:ext uri="{BB962C8B-B14F-4D97-AF65-F5344CB8AC3E}">
        <p14:creationId xmlns:p14="http://schemas.microsoft.com/office/powerpoint/2010/main" val="7706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rtl="0"/>
            <a:fld id="{3C3DB9E4-ABE3-44B1-A922-835D31E107FB}" type="datetime1">
              <a:rPr lang="pt-BR" noProof="0" smtClean="0"/>
              <a:t>28/09/2021</a:t>
            </a:fld>
            <a:endParaRPr lang="pt-BR" noProof="0" dirty="0"/>
          </a:p>
        </p:txBody>
      </p:sp>
      <p:sp>
        <p:nvSpPr>
          <p:cNvPr id="5" name="Footer Placeholder 4"/>
          <p:cNvSpPr>
            <a:spLocks noGrp="1"/>
          </p:cNvSpPr>
          <p:nvPr>
            <p:ph type="ftr" sz="quarter" idx="11"/>
          </p:nvPr>
        </p:nvSpPr>
        <p:spPr/>
        <p:txBody>
          <a:bodyPr/>
          <a:lstStyle/>
          <a:p>
            <a:pPr algn="ctr" rtl="0"/>
            <a:r>
              <a:rPr lang="pt-BR" noProof="0" smtClean="0"/>
              <a:t>Adicionar um rodapé </a:t>
            </a:r>
            <a:endParaRPr lang="pt-BR" noProof="0" dirty="0"/>
          </a:p>
        </p:txBody>
      </p:sp>
      <p:sp>
        <p:nvSpPr>
          <p:cNvPr id="6" name="Slide Number Placeholder 5"/>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3408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rtl="0"/>
            <a:fld id="{247B30C8-A29F-4501-841A-1C7A27981C39}" type="datetime1">
              <a:rPr lang="pt-BR" noProof="0" smtClean="0"/>
              <a:t>28/09/2021</a:t>
            </a:fld>
            <a:endParaRPr lang="pt-BR" noProof="0" dirty="0"/>
          </a:p>
        </p:txBody>
      </p:sp>
      <p:sp>
        <p:nvSpPr>
          <p:cNvPr id="5" name="Footer Placeholder 4"/>
          <p:cNvSpPr>
            <a:spLocks noGrp="1"/>
          </p:cNvSpPr>
          <p:nvPr>
            <p:ph type="ftr" sz="quarter" idx="11"/>
          </p:nvPr>
        </p:nvSpPr>
        <p:spPr/>
        <p:txBody>
          <a:bodyPr/>
          <a:lstStyle/>
          <a:p>
            <a:pPr algn="ctr" rtl="0"/>
            <a:r>
              <a:rPr lang="pt-BR" noProof="0" smtClean="0"/>
              <a:t>Adicionar um rodapé </a:t>
            </a:r>
            <a:endParaRPr lang="pt-BR" noProof="0" dirty="0"/>
          </a:p>
        </p:txBody>
      </p:sp>
      <p:sp>
        <p:nvSpPr>
          <p:cNvPr id="6" name="Slide Number Placeholder 5"/>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909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rtl="0"/>
            <a:fld id="{9D8940B8-B4CC-46A0-875A-89B2A6DE4276}" type="datetime1">
              <a:rPr lang="pt-BR" noProof="0" smtClean="0"/>
              <a:t>28/09/2021</a:t>
            </a:fld>
            <a:endParaRPr lang="pt-BR" noProof="0" dirty="0"/>
          </a:p>
        </p:txBody>
      </p:sp>
      <p:sp>
        <p:nvSpPr>
          <p:cNvPr id="5" name="Footer Placeholder 4"/>
          <p:cNvSpPr>
            <a:spLocks noGrp="1"/>
          </p:cNvSpPr>
          <p:nvPr>
            <p:ph type="ftr" sz="quarter" idx="11"/>
          </p:nvPr>
        </p:nvSpPr>
        <p:spPr/>
        <p:txBody>
          <a:bodyPr/>
          <a:lstStyle/>
          <a:p>
            <a:pPr algn="ctr" rtl="0"/>
            <a:r>
              <a:rPr lang="pt-BR" noProof="0" smtClean="0"/>
              <a:t>Adicionar um rodapé </a:t>
            </a:r>
            <a:endParaRPr lang="pt-BR" noProof="0" dirty="0"/>
          </a:p>
        </p:txBody>
      </p:sp>
      <p:sp>
        <p:nvSpPr>
          <p:cNvPr id="6" name="Slide Number Placeholder 5"/>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2012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rtl="0"/>
            <a:fld id="{A3A2CA88-82A9-413D-9E7A-8D4ACFF0CB74}" type="datetime1">
              <a:rPr lang="pt-BR" noProof="0" smtClean="0"/>
              <a:t>28/09/2021</a:t>
            </a:fld>
            <a:endParaRPr lang="pt-BR" noProof="0" dirty="0"/>
          </a:p>
        </p:txBody>
      </p:sp>
      <p:sp>
        <p:nvSpPr>
          <p:cNvPr id="5" name="Footer Placeholder 4"/>
          <p:cNvSpPr>
            <a:spLocks noGrp="1"/>
          </p:cNvSpPr>
          <p:nvPr>
            <p:ph type="ftr" sz="quarter" idx="11"/>
          </p:nvPr>
        </p:nvSpPr>
        <p:spPr/>
        <p:txBody>
          <a:bodyPr/>
          <a:lstStyle/>
          <a:p>
            <a:pPr algn="ctr" rtl="0"/>
            <a:r>
              <a:rPr lang="pt-BR" noProof="0" smtClean="0"/>
              <a:t>Adicionar um rodapé </a:t>
            </a:r>
            <a:endParaRPr lang="pt-BR" noProof="0" dirty="0"/>
          </a:p>
        </p:txBody>
      </p:sp>
      <p:sp>
        <p:nvSpPr>
          <p:cNvPr id="6" name="Slide Number Placeholder 5"/>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704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údo com legenda e imagem">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27" name="Oval 26">
            <a:extLst>
              <a:ext uri="{FF2B5EF4-FFF2-40B4-BE49-F238E27FC236}">
                <a16:creationId xmlns:a16="http://schemas.microsoft.com/office/drawing/2014/main" id="{C222C1B9-FA56-4CEA-AD98-25A595D942F8}"/>
              </a:ext>
            </a:extLst>
          </p:cNvPr>
          <p:cNvSpPr/>
          <p:nvPr userDrawn="1"/>
        </p:nvSpPr>
        <p:spPr bwMode="white">
          <a:xfrm>
            <a:off x="7040199" y="564425"/>
            <a:ext cx="4356000" cy="4464000"/>
          </a:xfrm>
          <a:prstGeom prst="ellipse">
            <a:avLst/>
          </a:prstGeom>
          <a:noFill/>
          <a:ln w="123825">
            <a:solidFill>
              <a:schemeClr val="accent3"/>
            </a:solid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8" name="Retângulo 7" title="Forma de Plano de Fundo"/>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bwMode="white">
          <a:xfrm>
            <a:off x="586246" y="400665"/>
            <a:ext cx="4858460" cy="1428136"/>
          </a:xfrm>
        </p:spPr>
        <p:txBody>
          <a:bodyPr rtlCol="0" anchor="ctr" anchorCtr="0">
            <a:noAutofit/>
          </a:bodyPr>
          <a:lstStyle>
            <a:lvl1pPr algn="ctr">
              <a:lnSpc>
                <a:spcPct val="84000"/>
              </a:lnSpc>
              <a:defRPr sz="4000" baseline="0">
                <a:solidFill>
                  <a:schemeClr val="bg1"/>
                </a:solidFill>
              </a:defRPr>
            </a:lvl1pPr>
          </a:lstStyle>
          <a:p>
            <a:pPr rtl="0"/>
            <a:r>
              <a:rPr lang="pt-BR" noProof="0" dirty="0"/>
              <a:t>Clique para editar o estilo de título Mestre</a:t>
            </a:r>
          </a:p>
        </p:txBody>
      </p:sp>
      <p:sp>
        <p:nvSpPr>
          <p:cNvPr id="4" name="Espaço Reservado para Texto 3"/>
          <p:cNvSpPr>
            <a:spLocks noGrp="1"/>
          </p:cNvSpPr>
          <p:nvPr>
            <p:ph type="body" sz="half" idx="2"/>
          </p:nvPr>
        </p:nvSpPr>
        <p:spPr>
          <a:xfrm>
            <a:off x="586246" y="2113935"/>
            <a:ext cx="4858460" cy="4247186"/>
          </a:xfrm>
        </p:spPr>
        <p:txBody>
          <a:bodyPr rtlCol="0"/>
          <a:lstStyle>
            <a:lvl1pPr marL="285750" indent="-285750">
              <a:lnSpc>
                <a:spcPct val="100000"/>
              </a:lnSpc>
              <a:spcBef>
                <a:spcPts val="0"/>
              </a:spcBef>
              <a:spcAft>
                <a:spcPts val="100"/>
              </a:spcAft>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p>
        </p:txBody>
      </p:sp>
      <p:sp>
        <p:nvSpPr>
          <p:cNvPr id="5" name="Espaço Reservado para Data 4"/>
          <p:cNvSpPr>
            <a:spLocks noGrp="1"/>
          </p:cNvSpPr>
          <p:nvPr>
            <p:ph type="dt" sz="half" idx="10"/>
          </p:nvPr>
        </p:nvSpPr>
        <p:spPr>
          <a:xfrm>
            <a:off x="586246" y="6443554"/>
            <a:ext cx="1324322" cy="404614"/>
          </a:xfrm>
        </p:spPr>
        <p:txBody>
          <a:bodyPr rtlCol="0"/>
          <a:lstStyle>
            <a:lvl1pPr>
              <a:defRPr>
                <a:solidFill>
                  <a:schemeClr val="bg1"/>
                </a:solidFill>
              </a:defRPr>
            </a:lvl1pPr>
          </a:lstStyle>
          <a:p>
            <a:pPr rtl="0"/>
            <a:fld id="{DA8B4C85-B5BF-4A37-8BDD-D7839AA1E8EA}" type="datetime1">
              <a:rPr lang="pt-BR" noProof="0" smtClean="0"/>
              <a:t>28/09/2021</a:t>
            </a:fld>
            <a:endParaRPr lang="pt-BR" noProof="0" dirty="0"/>
          </a:p>
        </p:txBody>
      </p:sp>
      <p:sp>
        <p:nvSpPr>
          <p:cNvPr id="6" name="Espaço reservado para rodapé 5"/>
          <p:cNvSpPr>
            <a:spLocks noGrp="1"/>
          </p:cNvSpPr>
          <p:nvPr>
            <p:ph type="ftr" sz="quarter" idx="11"/>
          </p:nvPr>
        </p:nvSpPr>
        <p:spPr>
          <a:xfrm>
            <a:off x="2825377" y="6453386"/>
            <a:ext cx="2619329" cy="404614"/>
          </a:xfrm>
        </p:spPr>
        <p:txBody>
          <a:bodyPr rtlCol="0"/>
          <a:lstStyle>
            <a:lvl1pPr>
              <a:defRPr>
                <a:solidFill>
                  <a:schemeClr val="bg1"/>
                </a:solidFill>
              </a:defRPr>
            </a:lvl1pPr>
          </a:lstStyle>
          <a:p>
            <a:pPr rtl="0"/>
            <a:r>
              <a:rPr lang="pt-BR" noProof="0" dirty="0"/>
              <a:t>Adicionar um rodapé </a:t>
            </a:r>
          </a:p>
        </p:txBody>
      </p:sp>
      <p:sp>
        <p:nvSpPr>
          <p:cNvPr id="7" name="Espaço reservado para o número do slide 6"/>
          <p:cNvSpPr>
            <a:spLocks noGrp="1"/>
          </p:cNvSpPr>
          <p:nvPr>
            <p:ph type="sldNum" sz="quarter" idx="12"/>
          </p:nvPr>
        </p:nvSpPr>
        <p:spPr>
          <a:xfrm>
            <a:off x="10187939" y="6453386"/>
            <a:ext cx="1596292" cy="404614"/>
          </a:xfrm>
        </p:spPr>
        <p:txBody>
          <a:bodyPr rtlCol="0"/>
          <a:lstStyle>
            <a:lvl1pPr>
              <a:defRPr>
                <a:solidFill>
                  <a:schemeClr val="tx2"/>
                </a:solidFill>
              </a:defRPr>
            </a:lvl1pPr>
          </a:lstStyle>
          <a:p>
            <a:pPr rtl="0"/>
            <a:fld id="{B38049E5-7B53-4E85-8972-7D6C4BCE5BB9}" type="slidenum">
              <a:rPr lang="pt-BR" noProof="0" smtClean="0"/>
              <a:t>‹nº›</a:t>
            </a:fld>
            <a:endParaRPr lang="pt-BR" noProof="0" dirty="0"/>
          </a:p>
        </p:txBody>
      </p:sp>
      <p:sp>
        <p:nvSpPr>
          <p:cNvPr id="9" name="Retângulo 8" title="Barra divisória"/>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Espaço Reservado para Imagem 12">
            <a:extLst>
              <a:ext uri="{FF2B5EF4-FFF2-40B4-BE49-F238E27FC236}">
                <a16:creationId xmlns:a16="http://schemas.microsoft.com/office/drawing/2014/main" id="{9786B981-6A78-425B-97A2-BA24E40DB7AD}"/>
              </a:ext>
            </a:extLst>
          </p:cNvPr>
          <p:cNvSpPr>
            <a:spLocks noGrp="1"/>
          </p:cNvSpPr>
          <p:nvPr>
            <p:ph type="pic" sz="quarter" idx="13"/>
          </p:nvPr>
        </p:nvSpPr>
        <p:spPr>
          <a:xfrm>
            <a:off x="7145761" y="670570"/>
            <a:ext cx="4151312" cy="4248000"/>
          </a:xfrm>
          <a:prstGeom prst="ellipse">
            <a:avLst/>
          </a:prstGeom>
          <a:ln w="38100">
            <a:solidFill>
              <a:schemeClr val="bg2"/>
            </a:solidFill>
          </a:ln>
          <a:effectLst>
            <a:innerShdw blurRad="114300">
              <a:prstClr val="black"/>
            </a:innerShdw>
          </a:effectLst>
        </p:spPr>
        <p:txBody>
          <a:bodyPr rtlCol="0" anchor="ctr" anchorCtr="0"/>
          <a:lstStyle>
            <a:lvl1pPr>
              <a:defRPr>
                <a:solidFill>
                  <a:schemeClr val="bg1"/>
                </a:solidFill>
              </a:defRPr>
            </a:lvl1pPr>
          </a:lstStyle>
          <a:p>
            <a:pPr rtl="0"/>
            <a:r>
              <a:rPr lang="pt-BR" noProof="0" smtClean="0"/>
              <a:t>Clique no ícone para adicionar uma imagem</a:t>
            </a:r>
            <a:endParaRPr lang="pt-BR" noProof="0" dirty="0"/>
          </a:p>
        </p:txBody>
      </p:sp>
      <p:sp>
        <p:nvSpPr>
          <p:cNvPr id="17" name="Espaço Reservado para Conteúdo 15">
            <a:extLst>
              <a:ext uri="{FF2B5EF4-FFF2-40B4-BE49-F238E27FC236}">
                <a16:creationId xmlns:a16="http://schemas.microsoft.com/office/drawing/2014/main" id="{A21C7D74-31FD-4638-819B-6F7351A1770B}"/>
              </a:ext>
            </a:extLst>
          </p:cNvPr>
          <p:cNvSpPr>
            <a:spLocks noGrp="1"/>
          </p:cNvSpPr>
          <p:nvPr>
            <p:ph sz="quarter" idx="15"/>
          </p:nvPr>
        </p:nvSpPr>
        <p:spPr>
          <a:xfrm>
            <a:off x="6747294" y="5188236"/>
            <a:ext cx="4858459" cy="1126906"/>
          </a:xfrm>
          <a:solidFill>
            <a:schemeClr val="bg2"/>
          </a:solidFill>
          <a:ln>
            <a:noFill/>
          </a:ln>
          <a:effectLst>
            <a:innerShdw blurRad="114300">
              <a:prstClr val="black"/>
            </a:innerShdw>
          </a:effectLst>
        </p:spPr>
        <p:txBody>
          <a:bodyPr rtlCol="0" anchor="ctr" anchorCtr="0"/>
          <a:lstStyle>
            <a:lvl1pPr marL="0" indent="0" algn="ctr">
              <a:buNone/>
              <a:defRPr sz="1800">
                <a:solidFill>
                  <a:schemeClr val="tx2">
                    <a:lumMod val="50000"/>
                  </a:schemeClr>
                </a:solidFill>
              </a:defRPr>
            </a:lvl1pPr>
            <a:lvl2pPr marL="530352" indent="0" algn="ctr">
              <a:buNone/>
              <a:defRPr sz="1800">
                <a:solidFill>
                  <a:schemeClr val="tx2">
                    <a:lumMod val="50000"/>
                  </a:schemeClr>
                </a:solidFill>
              </a:defRPr>
            </a:lvl2pPr>
            <a:lvl3pPr marL="987552" indent="0" algn="ctr">
              <a:buNone/>
              <a:defRPr sz="1600">
                <a:solidFill>
                  <a:schemeClr val="tx2">
                    <a:lumMod val="50000"/>
                  </a:schemeClr>
                </a:solidFill>
              </a:defRPr>
            </a:lvl3pPr>
            <a:lvl4pPr marL="1444752" indent="0" algn="ctr">
              <a:buNone/>
              <a:defRPr sz="1600">
                <a:solidFill>
                  <a:schemeClr val="tx2">
                    <a:lumMod val="50000"/>
                  </a:schemeClr>
                </a:solidFill>
              </a:defRPr>
            </a:lvl4pPr>
            <a:lvl5pPr marL="1901952" indent="0" algn="ctr">
              <a:buNone/>
              <a:defRPr sz="1400">
                <a:solidFill>
                  <a:schemeClr val="tx2">
                    <a:lumMod val="50000"/>
                  </a:schemeClr>
                </a:solidFill>
              </a:defRPr>
            </a:lvl5pPr>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21" name="Forma de L 20">
            <a:extLst>
              <a:ext uri="{FF2B5EF4-FFF2-40B4-BE49-F238E27FC236}">
                <a16:creationId xmlns:a16="http://schemas.microsoft.com/office/drawing/2014/main"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23" name="Forma de L 22">
            <a:extLst>
              <a:ext uri="{FF2B5EF4-FFF2-40B4-BE49-F238E27FC236}">
                <a16:creationId xmlns:a16="http://schemas.microsoft.com/office/drawing/2014/main"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24" name="Forma de L 23">
            <a:extLst>
              <a:ext uri="{FF2B5EF4-FFF2-40B4-BE49-F238E27FC236}">
                <a16:creationId xmlns:a16="http://schemas.microsoft.com/office/drawing/2014/main"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25" name="Forma de L 24">
            <a:extLst>
              <a:ext uri="{FF2B5EF4-FFF2-40B4-BE49-F238E27FC236}">
                <a16:creationId xmlns:a16="http://schemas.microsoft.com/office/drawing/2014/main"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1808449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údo com legenda">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8" name="Retângulo 7" title="Forma de Plano de Fundo"/>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bwMode="white">
          <a:xfrm>
            <a:off x="586246" y="400665"/>
            <a:ext cx="4858460" cy="1428136"/>
          </a:xfrm>
        </p:spPr>
        <p:txBody>
          <a:bodyPr rtlCol="0" anchor="ctr" anchorCtr="0">
            <a:noAutofit/>
          </a:bodyPr>
          <a:lstStyle>
            <a:lvl1pPr algn="ctr">
              <a:lnSpc>
                <a:spcPct val="84000"/>
              </a:lnSpc>
              <a:defRPr sz="4000" baseline="0">
                <a:solidFill>
                  <a:schemeClr val="bg1"/>
                </a:solidFill>
              </a:defRPr>
            </a:lvl1pPr>
          </a:lstStyle>
          <a:p>
            <a:pPr rtl="0"/>
            <a:r>
              <a:rPr lang="pt-BR" noProof="0" dirty="0"/>
              <a:t>Clique para editar o estilo de título Mestre</a:t>
            </a:r>
          </a:p>
        </p:txBody>
      </p:sp>
      <p:sp>
        <p:nvSpPr>
          <p:cNvPr id="4" name="Espaço Reservado para Texto 3"/>
          <p:cNvSpPr>
            <a:spLocks noGrp="1"/>
          </p:cNvSpPr>
          <p:nvPr>
            <p:ph type="body" sz="half" idx="2"/>
          </p:nvPr>
        </p:nvSpPr>
        <p:spPr>
          <a:xfrm>
            <a:off x="586246" y="2113935"/>
            <a:ext cx="4858460" cy="4247186"/>
          </a:xfrm>
        </p:spPr>
        <p:txBody>
          <a:bodyPr rtlCol="0"/>
          <a:lstStyle>
            <a:lvl1pPr marL="285750" indent="-285750">
              <a:lnSpc>
                <a:spcPct val="100000"/>
              </a:lnSpc>
              <a:spcBef>
                <a:spcPts val="0"/>
              </a:spcBef>
              <a:spcAft>
                <a:spcPts val="100"/>
              </a:spcAft>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p>
        </p:txBody>
      </p:sp>
      <p:sp>
        <p:nvSpPr>
          <p:cNvPr id="5" name="Espaço Reservado para Data 4"/>
          <p:cNvSpPr>
            <a:spLocks noGrp="1"/>
          </p:cNvSpPr>
          <p:nvPr>
            <p:ph type="dt" sz="half" idx="10"/>
          </p:nvPr>
        </p:nvSpPr>
        <p:spPr>
          <a:xfrm>
            <a:off x="586246" y="6443554"/>
            <a:ext cx="1324322" cy="404614"/>
          </a:xfrm>
        </p:spPr>
        <p:txBody>
          <a:bodyPr rtlCol="0"/>
          <a:lstStyle>
            <a:lvl1pPr>
              <a:defRPr>
                <a:solidFill>
                  <a:schemeClr val="bg1"/>
                </a:solidFill>
              </a:defRPr>
            </a:lvl1pPr>
          </a:lstStyle>
          <a:p>
            <a:pPr rtl="0"/>
            <a:fld id="{EFC87075-BC85-437A-872D-FEF4698F45BF}" type="datetime1">
              <a:rPr lang="pt-BR" noProof="0" smtClean="0"/>
              <a:t>28/09/2021</a:t>
            </a:fld>
            <a:endParaRPr lang="pt-BR" noProof="0" dirty="0"/>
          </a:p>
        </p:txBody>
      </p:sp>
      <p:sp>
        <p:nvSpPr>
          <p:cNvPr id="6" name="Espaço reservado para rodapé 5"/>
          <p:cNvSpPr>
            <a:spLocks noGrp="1"/>
          </p:cNvSpPr>
          <p:nvPr>
            <p:ph type="ftr" sz="quarter" idx="11"/>
          </p:nvPr>
        </p:nvSpPr>
        <p:spPr>
          <a:xfrm>
            <a:off x="2825377" y="6453386"/>
            <a:ext cx="2619329" cy="404614"/>
          </a:xfrm>
        </p:spPr>
        <p:txBody>
          <a:bodyPr rtlCol="0"/>
          <a:lstStyle>
            <a:lvl1pPr>
              <a:defRPr>
                <a:solidFill>
                  <a:schemeClr val="bg1"/>
                </a:solidFill>
              </a:defRPr>
            </a:lvl1pPr>
          </a:lstStyle>
          <a:p>
            <a:pPr rtl="0"/>
            <a:r>
              <a:rPr lang="pt-BR" noProof="0" dirty="0"/>
              <a:t>Adicionar um rodapé </a:t>
            </a:r>
          </a:p>
        </p:txBody>
      </p:sp>
      <p:sp>
        <p:nvSpPr>
          <p:cNvPr id="7" name="Espaço reservado para o número do slide 6"/>
          <p:cNvSpPr>
            <a:spLocks noGrp="1"/>
          </p:cNvSpPr>
          <p:nvPr>
            <p:ph type="sldNum" sz="quarter" idx="12"/>
          </p:nvPr>
        </p:nvSpPr>
        <p:spPr>
          <a:xfrm>
            <a:off x="10187939" y="6453386"/>
            <a:ext cx="1596292" cy="404614"/>
          </a:xfrm>
        </p:spPr>
        <p:txBody>
          <a:bodyPr rtlCol="0"/>
          <a:lstStyle>
            <a:lvl1pPr>
              <a:defRPr>
                <a:solidFill>
                  <a:schemeClr val="tx2"/>
                </a:solidFill>
              </a:defRPr>
            </a:lvl1pPr>
          </a:lstStyle>
          <a:p>
            <a:pPr rtl="0"/>
            <a:fld id="{B38049E5-7B53-4E85-8972-7D6C4BCE5BB9}" type="slidenum">
              <a:rPr lang="pt-BR" noProof="0" smtClean="0"/>
              <a:t>‹nº›</a:t>
            </a:fld>
            <a:endParaRPr lang="pt-BR" noProof="0" dirty="0"/>
          </a:p>
        </p:txBody>
      </p:sp>
      <p:sp>
        <p:nvSpPr>
          <p:cNvPr id="9" name="Retângulo 8" title="Barra divisória"/>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orma de L 20">
            <a:extLst>
              <a:ext uri="{FF2B5EF4-FFF2-40B4-BE49-F238E27FC236}">
                <a16:creationId xmlns:a16="http://schemas.microsoft.com/office/drawing/2014/main"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23" name="Forma de L 22">
            <a:extLst>
              <a:ext uri="{FF2B5EF4-FFF2-40B4-BE49-F238E27FC236}">
                <a16:creationId xmlns:a16="http://schemas.microsoft.com/office/drawing/2014/main"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24" name="Forma de L 23">
            <a:extLst>
              <a:ext uri="{FF2B5EF4-FFF2-40B4-BE49-F238E27FC236}">
                <a16:creationId xmlns:a16="http://schemas.microsoft.com/office/drawing/2014/main"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25" name="Forma de L 24">
            <a:extLst>
              <a:ext uri="{FF2B5EF4-FFF2-40B4-BE49-F238E27FC236}">
                <a16:creationId xmlns:a16="http://schemas.microsoft.com/office/drawing/2014/main"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18" name="Espaço reservado para conteúdo 2">
            <a:extLst>
              <a:ext uri="{FF2B5EF4-FFF2-40B4-BE49-F238E27FC236}">
                <a16:creationId xmlns:a16="http://schemas.microsoft.com/office/drawing/2014/main" id="{ED439475-E625-4449-B42E-8F291D64A3C7}"/>
              </a:ext>
            </a:extLst>
          </p:cNvPr>
          <p:cNvSpPr>
            <a:spLocks noGrp="1"/>
          </p:cNvSpPr>
          <p:nvPr>
            <p:ph idx="1"/>
          </p:nvPr>
        </p:nvSpPr>
        <p:spPr>
          <a:xfrm>
            <a:off x="6695360" y="518474"/>
            <a:ext cx="4910394" cy="5759777"/>
          </a:xfrm>
          <a:solidFill>
            <a:schemeClr val="bg2"/>
          </a:solidFill>
          <a:ln>
            <a:noFill/>
          </a:ln>
          <a:effectLst>
            <a:innerShdw blurRad="114300">
              <a:prstClr val="black"/>
            </a:innerShdw>
          </a:effectLst>
        </p:spPr>
        <p:txBody>
          <a:bodyPr vert="horz" lIns="91440" tIns="45720" rIns="91440" bIns="45720" rtlCol="0" anchor="ctr" anchorCtr="0">
            <a:noAutofit/>
          </a:bodyPr>
          <a:lstStyle>
            <a:lvl1pPr>
              <a:defRPr lang="en-US" sz="1800">
                <a:solidFill>
                  <a:schemeClr val="tx2">
                    <a:lumMod val="50000"/>
                  </a:schemeClr>
                </a:solidFill>
              </a:defRPr>
            </a:lvl1pPr>
            <a:lvl2pPr>
              <a:defRPr lang="en-US" sz="1800">
                <a:solidFill>
                  <a:schemeClr val="tx2">
                    <a:lumMod val="50000"/>
                  </a:schemeClr>
                </a:solidFill>
              </a:defRPr>
            </a:lvl2pPr>
            <a:lvl3pPr>
              <a:defRPr lang="en-US" sz="1600">
                <a:solidFill>
                  <a:schemeClr val="tx2">
                    <a:lumMod val="50000"/>
                  </a:schemeClr>
                </a:solidFill>
              </a:defRPr>
            </a:lvl3pPr>
            <a:lvl4pPr>
              <a:defRPr lang="en-US" sz="1600">
                <a:solidFill>
                  <a:schemeClr val="tx2">
                    <a:lumMod val="50000"/>
                  </a:schemeClr>
                </a:solidFill>
              </a:defRPr>
            </a:lvl4pPr>
            <a:lvl5pPr>
              <a:defRPr lang="en-US" sz="1400">
                <a:solidFill>
                  <a:schemeClr val="tx2">
                    <a:lumMod val="50000"/>
                  </a:schemeClr>
                </a:solidFill>
              </a:defRPr>
            </a:lvl5pPr>
          </a:lstStyle>
          <a:p>
            <a:pPr marL="0" lvl="0" indent="0" algn="ctr" rtl="0">
              <a:buNone/>
            </a:pPr>
            <a:r>
              <a:rPr lang="pt-BR" noProof="0" smtClean="0"/>
              <a:t>Clique para editar o texto mestre</a:t>
            </a:r>
          </a:p>
          <a:p>
            <a:pPr marL="0" lvl="1" indent="0" algn="ctr" rtl="0">
              <a:buNone/>
            </a:pPr>
            <a:r>
              <a:rPr lang="pt-BR" noProof="0" smtClean="0"/>
              <a:t>Segundo nível</a:t>
            </a:r>
          </a:p>
          <a:p>
            <a:pPr marL="0" lvl="2" indent="0" algn="ctr" rtl="0">
              <a:buNone/>
            </a:pPr>
            <a:r>
              <a:rPr lang="pt-BR" noProof="0" smtClean="0"/>
              <a:t>Terceiro nível</a:t>
            </a:r>
          </a:p>
          <a:p>
            <a:pPr marL="0" lvl="3" indent="0" algn="ctr" rtl="0">
              <a:buNone/>
            </a:pPr>
            <a:r>
              <a:rPr lang="pt-BR" noProof="0" smtClean="0"/>
              <a:t>Quarto nível</a:t>
            </a:r>
          </a:p>
          <a:p>
            <a:pPr marL="0" lvl="4" indent="0" algn="ctr" rtl="0">
              <a:buNone/>
            </a:pPr>
            <a:r>
              <a:rPr lang="pt-BR" noProof="0" smtClean="0"/>
              <a:t>Quinto nível</a:t>
            </a:r>
            <a:endParaRPr lang="pt-BR" noProof="0" dirty="0"/>
          </a:p>
        </p:txBody>
      </p:sp>
    </p:spTree>
    <p:extLst>
      <p:ext uri="{BB962C8B-B14F-4D97-AF65-F5344CB8AC3E}">
        <p14:creationId xmlns:p14="http://schemas.microsoft.com/office/powerpoint/2010/main" val="168660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rtl="0"/>
            <a:fld id="{B1A591CA-85F2-4A73-BE1E-950992231CF2}" type="datetime1">
              <a:rPr lang="pt-BR" noProof="0" smtClean="0"/>
              <a:t>28/09/2021</a:t>
            </a:fld>
            <a:endParaRPr lang="pt-BR" noProof="0" dirty="0"/>
          </a:p>
        </p:txBody>
      </p:sp>
      <p:sp>
        <p:nvSpPr>
          <p:cNvPr id="5" name="Footer Placeholder 4"/>
          <p:cNvSpPr>
            <a:spLocks noGrp="1"/>
          </p:cNvSpPr>
          <p:nvPr>
            <p:ph type="ftr" sz="quarter" idx="11"/>
          </p:nvPr>
        </p:nvSpPr>
        <p:spPr/>
        <p:txBody>
          <a:bodyPr/>
          <a:lstStyle/>
          <a:p>
            <a:pPr algn="ctr" rtl="0"/>
            <a:r>
              <a:rPr lang="pt-BR" noProof="0" smtClean="0"/>
              <a:t>Adicionar um rodapé </a:t>
            </a:r>
            <a:endParaRPr lang="pt-BR" noProof="0" dirty="0"/>
          </a:p>
        </p:txBody>
      </p:sp>
      <p:sp>
        <p:nvSpPr>
          <p:cNvPr id="6" name="Slide Number Placeholder 5"/>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spTree>
    <p:extLst>
      <p:ext uri="{BB962C8B-B14F-4D97-AF65-F5344CB8AC3E}">
        <p14:creationId xmlns:p14="http://schemas.microsoft.com/office/powerpoint/2010/main" val="1922089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m, Título e Legenda">
    <p:spTree>
      <p:nvGrpSpPr>
        <p:cNvPr id="1" name=""/>
        <p:cNvGrpSpPr/>
        <p:nvPr/>
      </p:nvGrpSpPr>
      <p:grpSpPr>
        <a:xfrm>
          <a:off x="0" y="0"/>
          <a:ext cx="0" cy="0"/>
          <a:chOff x="0" y="0"/>
          <a:chExt cx="0" cy="0"/>
        </a:xfrm>
      </p:grpSpPr>
      <p:sp>
        <p:nvSpPr>
          <p:cNvPr id="8" name="Retângulo 7" title="Forma de Plano de Fundo"/>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tângulo 13">
            <a:extLst>
              <a:ext uri="{FF2B5EF4-FFF2-40B4-BE49-F238E27FC236}">
                <a16:creationId xmlns:a16="http://schemas.microsoft.com/office/drawing/2014/main" id="{1F430D42-50DC-4502-A3E8-251FE7F0809D}"/>
              </a:ext>
            </a:extLst>
          </p:cNvPr>
          <p:cNvSpPr/>
          <p:nvPr userDrawn="1"/>
        </p:nvSpPr>
        <p:spPr>
          <a:xfrm>
            <a:off x="507591" y="5289755"/>
            <a:ext cx="5270049" cy="101272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accent3"/>
              </a:solidFill>
            </a:endParaRPr>
          </a:p>
        </p:txBody>
      </p:sp>
      <p:sp>
        <p:nvSpPr>
          <p:cNvPr id="11" name="Retângulo: Cantos diagonais recortados 10">
            <a:extLst>
              <a:ext uri="{FF2B5EF4-FFF2-40B4-BE49-F238E27FC236}">
                <a16:creationId xmlns:a16="http://schemas.microsoft.com/office/drawing/2014/main" id="{836AFDEB-3C72-49E0-9B45-DC9EFBA6587F}"/>
              </a:ext>
            </a:extLst>
          </p:cNvPr>
          <p:cNvSpPr/>
          <p:nvPr userDrawn="1"/>
        </p:nvSpPr>
        <p:spPr bwMode="white">
          <a:xfrm>
            <a:off x="507591" y="409286"/>
            <a:ext cx="5270049" cy="4732985"/>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2" name="Título 1"/>
          <p:cNvSpPr>
            <a:spLocks noGrp="1"/>
          </p:cNvSpPr>
          <p:nvPr>
            <p:ph type="title" hasCustomPrompt="1"/>
          </p:nvPr>
        </p:nvSpPr>
        <p:spPr>
          <a:xfrm>
            <a:off x="6930776" y="477366"/>
            <a:ext cx="4644000" cy="1341602"/>
          </a:xfrm>
        </p:spPr>
        <p:txBody>
          <a:bodyPr rtlCol="0" anchor="ctr" anchorCtr="0">
            <a:noAutofit/>
          </a:bodyPr>
          <a:lstStyle>
            <a:lvl1pPr algn="ctr">
              <a:lnSpc>
                <a:spcPct val="84000"/>
              </a:lnSpc>
              <a:defRPr sz="3800" baseline="0">
                <a:solidFill>
                  <a:schemeClr val="tx2"/>
                </a:solidFill>
              </a:defRPr>
            </a:lvl1pPr>
          </a:lstStyle>
          <a:p>
            <a:pPr rtl="0"/>
            <a:r>
              <a:rPr lang="pt-BR" noProof="0" dirty="0"/>
              <a:t>Clique para editar o estilo de título Mestre</a:t>
            </a:r>
          </a:p>
        </p:txBody>
      </p:sp>
      <p:sp>
        <p:nvSpPr>
          <p:cNvPr id="4" name="Espaço reservado para texto 3"/>
          <p:cNvSpPr>
            <a:spLocks noGrp="1"/>
          </p:cNvSpPr>
          <p:nvPr>
            <p:ph type="body" sz="half" idx="2"/>
          </p:nvPr>
        </p:nvSpPr>
        <p:spPr>
          <a:xfrm>
            <a:off x="6930775" y="1966451"/>
            <a:ext cx="4644001" cy="4388615"/>
          </a:xfrm>
        </p:spPr>
        <p:txBody>
          <a:bodyPr rtlCol="0"/>
          <a:lstStyle>
            <a:lvl1pPr marL="285750" indent="-285750">
              <a:lnSpc>
                <a:spcPct val="100000"/>
              </a:lnSpc>
              <a:spcBef>
                <a:spcPts val="0"/>
              </a:spcBef>
              <a:spcAft>
                <a:spcPts val="0"/>
              </a:spcAft>
              <a:buFont typeface="Arial" panose="020B0604020202020204" pitchFamily="34" charset="0"/>
              <a:buChar char="•"/>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p>
        </p:txBody>
      </p:sp>
      <p:sp>
        <p:nvSpPr>
          <p:cNvPr id="5" name="Espaço Reservado para Data 4"/>
          <p:cNvSpPr>
            <a:spLocks noGrp="1"/>
          </p:cNvSpPr>
          <p:nvPr>
            <p:ph type="dt" sz="half" idx="10"/>
          </p:nvPr>
        </p:nvSpPr>
        <p:spPr>
          <a:xfrm>
            <a:off x="507591" y="6453386"/>
            <a:ext cx="1204572" cy="404614"/>
          </a:xfrm>
        </p:spPr>
        <p:txBody>
          <a:bodyPr rtlCol="0"/>
          <a:lstStyle>
            <a:lvl1pPr>
              <a:defRPr>
                <a:solidFill>
                  <a:schemeClr val="bg1"/>
                </a:solidFill>
              </a:defRPr>
            </a:lvl1pPr>
          </a:lstStyle>
          <a:p>
            <a:pPr rtl="0"/>
            <a:fld id="{A84B4509-7457-475C-B2A9-B099C6D1197C}" type="datetime1">
              <a:rPr lang="pt-BR" noProof="0" smtClean="0"/>
              <a:t>28/09/2021</a:t>
            </a:fld>
            <a:endParaRPr lang="pt-BR" noProof="0" dirty="0"/>
          </a:p>
        </p:txBody>
      </p:sp>
      <p:sp>
        <p:nvSpPr>
          <p:cNvPr id="6" name="Espaço reservado para rodapé 5"/>
          <p:cNvSpPr>
            <a:spLocks noGrp="1"/>
          </p:cNvSpPr>
          <p:nvPr>
            <p:ph type="ftr" sz="quarter" idx="11"/>
          </p:nvPr>
        </p:nvSpPr>
        <p:spPr>
          <a:xfrm>
            <a:off x="3403965" y="6453386"/>
            <a:ext cx="2373675" cy="404614"/>
          </a:xfrm>
        </p:spPr>
        <p:txBody>
          <a:bodyPr rtlCol="0"/>
          <a:lstStyle>
            <a:lvl1pPr>
              <a:defRPr>
                <a:solidFill>
                  <a:schemeClr val="bg1"/>
                </a:solidFill>
              </a:defRPr>
            </a:lvl1pPr>
          </a:lstStyle>
          <a:p>
            <a:pPr rtl="0"/>
            <a:r>
              <a:rPr lang="pt-BR" noProof="0" dirty="0"/>
              <a:t>Adicionar um rodapé </a:t>
            </a:r>
          </a:p>
        </p:txBody>
      </p:sp>
      <p:sp>
        <p:nvSpPr>
          <p:cNvPr id="7" name="Espaço reservado para o número do slide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B38049E5-7B53-4E85-8972-7D6C4BCE5BB9}" type="slidenum">
              <a:rPr lang="pt-BR" noProof="0" smtClean="0"/>
              <a:t>‹nº›</a:t>
            </a:fld>
            <a:endParaRPr lang="pt-BR" noProof="0" dirty="0"/>
          </a:p>
        </p:txBody>
      </p:sp>
      <p:sp>
        <p:nvSpPr>
          <p:cNvPr id="9" name="Retângulo 8" title="Barra divisória"/>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rma de L 11">
            <a:extLst>
              <a:ext uri="{FF2B5EF4-FFF2-40B4-BE49-F238E27FC236}">
                <a16:creationId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tx2"/>
              </a:solidFill>
            </a:endParaRPr>
          </a:p>
        </p:txBody>
      </p:sp>
      <p:sp>
        <p:nvSpPr>
          <p:cNvPr id="13" name="Forma de L 12">
            <a:extLst>
              <a:ext uri="{FF2B5EF4-FFF2-40B4-BE49-F238E27FC236}">
                <a16:creationId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tx2"/>
              </a:solidFill>
            </a:endParaRPr>
          </a:p>
        </p:txBody>
      </p:sp>
      <p:sp>
        <p:nvSpPr>
          <p:cNvPr id="10" name="Espaço Reservado para Imagem 9">
            <a:extLst>
              <a:ext uri="{FF2B5EF4-FFF2-40B4-BE49-F238E27FC236}">
                <a16:creationId xmlns:a16="http://schemas.microsoft.com/office/drawing/2014/main" id="{3BDA3A4D-2561-4EEB-8787-E1A652565755}"/>
              </a:ext>
            </a:extLst>
          </p:cNvPr>
          <p:cNvSpPr>
            <a:spLocks noGrp="1"/>
          </p:cNvSpPr>
          <p:nvPr>
            <p:ph type="pic" sz="quarter" idx="13"/>
          </p:nvPr>
        </p:nvSpPr>
        <p:spPr>
          <a:xfrm>
            <a:off x="806245" y="668595"/>
            <a:ext cx="4646651" cy="4198373"/>
          </a:xfrm>
          <a:prstGeom prst="snip2DiagRect">
            <a:avLst>
              <a:gd name="adj1" fmla="val 0"/>
              <a:gd name="adj2" fmla="val 10300"/>
            </a:avLst>
          </a:prstGeom>
          <a:ln w="38100">
            <a:solidFill>
              <a:schemeClr val="bg1"/>
            </a:solidFill>
          </a:ln>
          <a:effectLst>
            <a:innerShdw blurRad="114300">
              <a:prstClr val="black"/>
            </a:innerShdw>
          </a:effectLst>
        </p:spPr>
        <p:txBody>
          <a:bodyPr rtlCol="0"/>
          <a:lstStyle>
            <a:lvl1pPr>
              <a:defRPr>
                <a:solidFill>
                  <a:schemeClr val="bg1"/>
                </a:solidFill>
              </a:defRPr>
            </a:lvl1pPr>
          </a:lstStyle>
          <a:p>
            <a:pPr rtl="0"/>
            <a:r>
              <a:rPr lang="pt-BR" noProof="0" smtClean="0"/>
              <a:t>Clique no ícone para adicionar uma imagem</a:t>
            </a:r>
            <a:endParaRPr lang="pt-BR" noProof="0" dirty="0"/>
          </a:p>
        </p:txBody>
      </p:sp>
      <p:sp>
        <p:nvSpPr>
          <p:cNvPr id="16" name="Espaço Reservado para Texto 15">
            <a:extLst>
              <a:ext uri="{FF2B5EF4-FFF2-40B4-BE49-F238E27FC236}">
                <a16:creationId xmlns:a16="http://schemas.microsoft.com/office/drawing/2014/main" id="{FBB32A6B-92AA-4208-9120-FFC166CE751C}"/>
              </a:ext>
            </a:extLst>
          </p:cNvPr>
          <p:cNvSpPr>
            <a:spLocks noGrp="1"/>
          </p:cNvSpPr>
          <p:nvPr>
            <p:ph type="body" sz="quarter" idx="14"/>
          </p:nvPr>
        </p:nvSpPr>
        <p:spPr>
          <a:xfrm>
            <a:off x="570275" y="5352418"/>
            <a:ext cx="5148000" cy="900000"/>
          </a:xfrm>
          <a:solidFill>
            <a:schemeClr val="bg2"/>
          </a:solidFill>
          <a:effectLst>
            <a:innerShdw blurRad="114300">
              <a:prstClr val="black">
                <a:alpha val="34000"/>
              </a:prstClr>
            </a:innerShdw>
          </a:effectLst>
        </p:spPr>
        <p:txBody>
          <a:bodyPr rtlCol="0" anchor="ctr" anchorCtr="0"/>
          <a:lstStyle>
            <a:lvl1pPr marL="0" indent="0" algn="ctr">
              <a:buFont typeface="Arial" panose="020B0604020202020204" pitchFamily="34" charset="0"/>
              <a:buNone/>
              <a:defRPr sz="1800">
                <a:solidFill>
                  <a:schemeClr val="accent3"/>
                </a:solidFill>
              </a:defRPr>
            </a:lvl1pPr>
            <a:lvl2pPr marL="530352" indent="0" algn="ctr">
              <a:buFont typeface="Arial" panose="020B0604020202020204" pitchFamily="34" charset="0"/>
              <a:buNone/>
              <a:defRPr sz="1800">
                <a:solidFill>
                  <a:schemeClr val="accent3"/>
                </a:solidFill>
              </a:defRPr>
            </a:lvl2pPr>
            <a:lvl3pPr marL="987552" indent="0" algn="ctr">
              <a:buFont typeface="Arial" panose="020B0604020202020204" pitchFamily="34" charset="0"/>
              <a:buNone/>
              <a:defRPr sz="1600">
                <a:solidFill>
                  <a:schemeClr val="accent3"/>
                </a:solidFill>
              </a:defRPr>
            </a:lvl3pPr>
            <a:lvl4pPr marL="1444752" indent="0" algn="ctr">
              <a:buFont typeface="Arial" panose="020B0604020202020204" pitchFamily="34" charset="0"/>
              <a:buNone/>
              <a:defRPr sz="1600">
                <a:solidFill>
                  <a:schemeClr val="accent3"/>
                </a:solidFill>
              </a:defRPr>
            </a:lvl4pPr>
            <a:lvl5pPr marL="1901952" indent="0" algn="ctr">
              <a:buFont typeface="Arial" panose="020B0604020202020204" pitchFamily="34" charset="0"/>
              <a:buNone/>
              <a:defRPr sz="1400">
                <a:solidFill>
                  <a:schemeClr val="accent3"/>
                </a:solidFill>
              </a:defRPr>
            </a:lvl5pPr>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20" name="Forma de L 19">
            <a:extLst>
              <a:ext uri="{FF2B5EF4-FFF2-40B4-BE49-F238E27FC236}">
                <a16:creationId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tx2"/>
              </a:solidFill>
            </a:endParaRPr>
          </a:p>
        </p:txBody>
      </p:sp>
      <p:sp>
        <p:nvSpPr>
          <p:cNvPr id="21" name="Forma de L 20">
            <a:extLst>
              <a:ext uri="{FF2B5EF4-FFF2-40B4-BE49-F238E27FC236}">
                <a16:creationId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tx2"/>
              </a:solidFill>
            </a:endParaRPr>
          </a:p>
        </p:txBody>
      </p:sp>
      <p:cxnSp>
        <p:nvCxnSpPr>
          <p:cNvPr id="23" name="Conector reto 22">
            <a:extLst>
              <a:ext uri="{FF2B5EF4-FFF2-40B4-BE49-F238E27FC236}">
                <a16:creationId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21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m com Legenda">
    <p:spTree>
      <p:nvGrpSpPr>
        <p:cNvPr id="1" name=""/>
        <p:cNvGrpSpPr/>
        <p:nvPr/>
      </p:nvGrpSpPr>
      <p:grpSpPr>
        <a:xfrm>
          <a:off x="0" y="0"/>
          <a:ext cx="0" cy="0"/>
          <a:chOff x="0" y="0"/>
          <a:chExt cx="0" cy="0"/>
        </a:xfrm>
      </p:grpSpPr>
      <p:sp>
        <p:nvSpPr>
          <p:cNvPr id="8" name="Retângulo 7" title="Forma de Plano de Fundo"/>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tângulo: Cantos diagonais recortados 10">
            <a:extLst>
              <a:ext uri="{FF2B5EF4-FFF2-40B4-BE49-F238E27FC236}">
                <a16:creationId xmlns:a16="http://schemas.microsoft.com/office/drawing/2014/main" id="{836AFDEB-3C72-49E0-9B45-DC9EFBA6587F}"/>
              </a:ext>
            </a:extLst>
          </p:cNvPr>
          <p:cNvSpPr/>
          <p:nvPr userDrawn="1"/>
        </p:nvSpPr>
        <p:spPr bwMode="white">
          <a:xfrm>
            <a:off x="507591" y="409286"/>
            <a:ext cx="5270049" cy="5945780"/>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2" name="Título 1"/>
          <p:cNvSpPr>
            <a:spLocks noGrp="1"/>
          </p:cNvSpPr>
          <p:nvPr>
            <p:ph type="title" hasCustomPrompt="1"/>
          </p:nvPr>
        </p:nvSpPr>
        <p:spPr>
          <a:xfrm>
            <a:off x="6930776" y="477366"/>
            <a:ext cx="4644000" cy="1341602"/>
          </a:xfrm>
        </p:spPr>
        <p:txBody>
          <a:bodyPr rtlCol="0" anchor="ctr" anchorCtr="0">
            <a:normAutofit/>
          </a:bodyPr>
          <a:lstStyle>
            <a:lvl1pPr algn="ctr">
              <a:lnSpc>
                <a:spcPct val="84000"/>
              </a:lnSpc>
              <a:defRPr sz="3800" baseline="0">
                <a:solidFill>
                  <a:schemeClr val="tx2"/>
                </a:solidFill>
              </a:defRPr>
            </a:lvl1pPr>
          </a:lstStyle>
          <a:p>
            <a:pPr rtl="0"/>
            <a:r>
              <a:rPr lang="pt-BR" noProof="0" dirty="0"/>
              <a:t>Clique para editar o estilo de título Mestre</a:t>
            </a:r>
          </a:p>
        </p:txBody>
      </p:sp>
      <p:sp>
        <p:nvSpPr>
          <p:cNvPr id="4" name="Espaço Reservado para Texto 3"/>
          <p:cNvSpPr>
            <a:spLocks noGrp="1"/>
          </p:cNvSpPr>
          <p:nvPr>
            <p:ph type="body" sz="half" idx="2"/>
          </p:nvPr>
        </p:nvSpPr>
        <p:spPr>
          <a:xfrm>
            <a:off x="6930775" y="1966451"/>
            <a:ext cx="4644001" cy="4388615"/>
          </a:xfrm>
        </p:spPr>
        <p:txBody>
          <a:bodyPr rtlCol="0"/>
          <a:lstStyle>
            <a:lvl1pPr marL="285750" indent="-285750">
              <a:lnSpc>
                <a:spcPct val="100000"/>
              </a:lnSpc>
              <a:spcBef>
                <a:spcPts val="0"/>
              </a:spcBef>
              <a:spcAft>
                <a:spcPts val="0"/>
              </a:spcAft>
              <a:buFont typeface="Arial" panose="020B0604020202020204" pitchFamily="34" charset="0"/>
              <a:buChar char="•"/>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p>
        </p:txBody>
      </p:sp>
      <p:sp>
        <p:nvSpPr>
          <p:cNvPr id="5" name="Espaço Reservado para Data 4"/>
          <p:cNvSpPr>
            <a:spLocks noGrp="1"/>
          </p:cNvSpPr>
          <p:nvPr>
            <p:ph type="dt" sz="half" idx="10"/>
          </p:nvPr>
        </p:nvSpPr>
        <p:spPr>
          <a:xfrm>
            <a:off x="507591" y="6453386"/>
            <a:ext cx="1204572" cy="404614"/>
          </a:xfrm>
        </p:spPr>
        <p:txBody>
          <a:bodyPr rtlCol="0"/>
          <a:lstStyle>
            <a:lvl1pPr>
              <a:defRPr>
                <a:solidFill>
                  <a:schemeClr val="bg1"/>
                </a:solidFill>
              </a:defRPr>
            </a:lvl1pPr>
          </a:lstStyle>
          <a:p>
            <a:pPr rtl="0"/>
            <a:fld id="{ECF6F895-C842-4780-8869-A3C6408CB2D5}" type="datetime1">
              <a:rPr lang="pt-BR" noProof="0" smtClean="0"/>
              <a:t>28/09/2021</a:t>
            </a:fld>
            <a:endParaRPr lang="pt-BR" noProof="0" dirty="0"/>
          </a:p>
        </p:txBody>
      </p:sp>
      <p:sp>
        <p:nvSpPr>
          <p:cNvPr id="6" name="Espaço reservado para rodapé 5"/>
          <p:cNvSpPr>
            <a:spLocks noGrp="1"/>
          </p:cNvSpPr>
          <p:nvPr>
            <p:ph type="ftr" sz="quarter" idx="11"/>
          </p:nvPr>
        </p:nvSpPr>
        <p:spPr>
          <a:xfrm>
            <a:off x="3403965" y="6453386"/>
            <a:ext cx="2373675" cy="404614"/>
          </a:xfrm>
        </p:spPr>
        <p:txBody>
          <a:bodyPr rtlCol="0"/>
          <a:lstStyle>
            <a:lvl1pPr>
              <a:defRPr>
                <a:solidFill>
                  <a:schemeClr val="bg1"/>
                </a:solidFill>
              </a:defRPr>
            </a:lvl1pPr>
          </a:lstStyle>
          <a:p>
            <a:pPr rtl="0"/>
            <a:r>
              <a:rPr lang="pt-BR" noProof="0" dirty="0"/>
              <a:t>Adicionar um rodapé </a:t>
            </a:r>
          </a:p>
        </p:txBody>
      </p:sp>
      <p:sp>
        <p:nvSpPr>
          <p:cNvPr id="7" name="Espaço reservado para o número do slide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B38049E5-7B53-4E85-8972-7D6C4BCE5BB9}" type="slidenum">
              <a:rPr lang="pt-BR" noProof="0" smtClean="0"/>
              <a:t>‹nº›</a:t>
            </a:fld>
            <a:endParaRPr lang="pt-BR" noProof="0" dirty="0"/>
          </a:p>
        </p:txBody>
      </p:sp>
      <p:sp>
        <p:nvSpPr>
          <p:cNvPr id="9" name="Retângulo 8" title="Barra divisória"/>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rma de L 11">
            <a:extLst>
              <a:ext uri="{FF2B5EF4-FFF2-40B4-BE49-F238E27FC236}">
                <a16:creationId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tx2"/>
              </a:solidFill>
            </a:endParaRPr>
          </a:p>
        </p:txBody>
      </p:sp>
      <p:sp>
        <p:nvSpPr>
          <p:cNvPr id="13" name="Forma de L 12">
            <a:extLst>
              <a:ext uri="{FF2B5EF4-FFF2-40B4-BE49-F238E27FC236}">
                <a16:creationId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tx2"/>
              </a:solidFill>
            </a:endParaRPr>
          </a:p>
        </p:txBody>
      </p:sp>
      <p:sp>
        <p:nvSpPr>
          <p:cNvPr id="19" name="Espaço Reservado para Imagem 18">
            <a:extLst>
              <a:ext uri="{FF2B5EF4-FFF2-40B4-BE49-F238E27FC236}">
                <a16:creationId xmlns:a16="http://schemas.microsoft.com/office/drawing/2014/main" id="{D57F3340-8A42-40F0-BF5B-EEF6E3E88E6E}"/>
              </a:ext>
            </a:extLst>
          </p:cNvPr>
          <p:cNvSpPr>
            <a:spLocks noGrp="1"/>
          </p:cNvSpPr>
          <p:nvPr>
            <p:ph type="pic" idx="1"/>
          </p:nvPr>
        </p:nvSpPr>
        <p:spPr>
          <a:xfrm>
            <a:off x="806246" y="668595"/>
            <a:ext cx="4646651" cy="5383413"/>
          </a:xfrm>
          <a:custGeom>
            <a:avLst/>
            <a:gdLst>
              <a:gd name="connsiteX0" fmla="*/ 0 w 4646651"/>
              <a:gd name="connsiteY0" fmla="*/ 0 h 5383413"/>
              <a:gd name="connsiteX1" fmla="*/ 4168046 w 4646651"/>
              <a:gd name="connsiteY1" fmla="*/ 0 h 5383413"/>
              <a:gd name="connsiteX2" fmla="*/ 4646651 w 4646651"/>
              <a:gd name="connsiteY2" fmla="*/ 478605 h 5383413"/>
              <a:gd name="connsiteX3" fmla="*/ 4646651 w 4646651"/>
              <a:gd name="connsiteY3" fmla="*/ 5383413 h 5383413"/>
              <a:gd name="connsiteX4" fmla="*/ 478605 w 4646651"/>
              <a:gd name="connsiteY4" fmla="*/ 5383413 h 5383413"/>
              <a:gd name="connsiteX5" fmla="*/ 0 w 4646651"/>
              <a:gd name="connsiteY5" fmla="*/ 4904808 h 53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51" h="5383413">
                <a:moveTo>
                  <a:pt x="0" y="0"/>
                </a:moveTo>
                <a:lnTo>
                  <a:pt x="4168046" y="0"/>
                </a:lnTo>
                <a:lnTo>
                  <a:pt x="4646651" y="478605"/>
                </a:lnTo>
                <a:lnTo>
                  <a:pt x="4646651" y="5383413"/>
                </a:lnTo>
                <a:lnTo>
                  <a:pt x="478605" y="5383413"/>
                </a:lnTo>
                <a:lnTo>
                  <a:pt x="0" y="4904808"/>
                </a:lnTo>
                <a:close/>
              </a:path>
            </a:pathLst>
          </a:custGeom>
          <a:ln w="57150">
            <a:solidFill>
              <a:schemeClr val="bg1"/>
            </a:solidFill>
          </a:ln>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smtClean="0"/>
              <a:t>Clique no ícone para adicionar uma imagem</a:t>
            </a:r>
            <a:endParaRPr lang="pt-BR" noProof="0" dirty="0"/>
          </a:p>
        </p:txBody>
      </p:sp>
      <p:sp>
        <p:nvSpPr>
          <p:cNvPr id="20" name="Forma de L 19">
            <a:extLst>
              <a:ext uri="{FF2B5EF4-FFF2-40B4-BE49-F238E27FC236}">
                <a16:creationId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tx2"/>
              </a:solidFill>
            </a:endParaRPr>
          </a:p>
        </p:txBody>
      </p:sp>
      <p:sp>
        <p:nvSpPr>
          <p:cNvPr id="21" name="Forma de L 20">
            <a:extLst>
              <a:ext uri="{FF2B5EF4-FFF2-40B4-BE49-F238E27FC236}">
                <a16:creationId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tx2"/>
              </a:solidFill>
            </a:endParaRPr>
          </a:p>
        </p:txBody>
      </p:sp>
      <p:cxnSp>
        <p:nvCxnSpPr>
          <p:cNvPr id="23" name="Conector reto 22">
            <a:extLst>
              <a:ext uri="{FF2B5EF4-FFF2-40B4-BE49-F238E27FC236}">
                <a16:creationId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789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2360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rtl="0"/>
            <a:fld id="{16018793-7C85-48E3-BD09-B4B868754A50}" type="datetime1">
              <a:rPr lang="pt-BR" noProof="0" smtClean="0"/>
              <a:t>28/09/2021</a:t>
            </a:fld>
            <a:endParaRPr lang="pt-BR" noProof="0" dirty="0"/>
          </a:p>
        </p:txBody>
      </p:sp>
      <p:sp>
        <p:nvSpPr>
          <p:cNvPr id="5" name="Footer Placeholder 4"/>
          <p:cNvSpPr>
            <a:spLocks noGrp="1"/>
          </p:cNvSpPr>
          <p:nvPr>
            <p:ph type="ftr" sz="quarter" idx="11"/>
          </p:nvPr>
        </p:nvSpPr>
        <p:spPr/>
        <p:txBody>
          <a:bodyPr/>
          <a:lstStyle/>
          <a:p>
            <a:pPr rtl="0"/>
            <a:r>
              <a:rPr lang="pt-BR" noProof="0" smtClean="0"/>
              <a:t>Adicionar um rodapé </a:t>
            </a:r>
            <a:endParaRPr lang="pt-BR" noProof="0" dirty="0"/>
          </a:p>
        </p:txBody>
      </p:sp>
      <p:sp>
        <p:nvSpPr>
          <p:cNvPr id="6" name="Slide Number Placeholder 5"/>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Forma de L 8">
            <a:extLst>
              <a:ext uri="{FF2B5EF4-FFF2-40B4-BE49-F238E27FC236}">
                <a16:creationId xmlns:a16="http://schemas.microsoft.com/office/drawing/2014/main" id="{BF5B4C6D-2825-4690-8D32-39CBF5E0F7E6}"/>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9" name="Forma de L 7">
            <a:extLst>
              <a:ext uri="{FF2B5EF4-FFF2-40B4-BE49-F238E27FC236}">
                <a16:creationId xmlns:a16="http://schemas.microsoft.com/office/drawing/2014/main" id="{DFD43940-6D78-4E75-BDB6-8792768BB894}"/>
              </a:ext>
            </a:extLst>
          </p:cNvPr>
          <p:cNvSpPr/>
          <p:nvPr userDrawn="1"/>
        </p:nvSpPr>
        <p:spPr>
          <a:xfrm flipH="1">
            <a:off x="8286318" y="1685652"/>
            <a:ext cx="3152309" cy="4408489"/>
          </a:xfrm>
          <a:prstGeom prst="corner">
            <a:avLst>
              <a:gd name="adj1" fmla="val 5837"/>
              <a:gd name="adj2" fmla="val 6502"/>
            </a:avLst>
          </a:prstGeom>
          <a:solidFill>
            <a:srgbClr val="EFEDE3"/>
          </a:solidFill>
          <a:ln>
            <a:solidFill>
              <a:srgbClr val="EFEDE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238059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pPr rtl="0"/>
            <a:fld id="{B3205B22-E270-4255-97C8-8B218C17AF77}" type="datetime1">
              <a:rPr lang="pt-BR" noProof="0" smtClean="0"/>
              <a:t>28/09/2021</a:t>
            </a:fld>
            <a:endParaRPr lang="pt-BR" noProof="0" dirty="0"/>
          </a:p>
        </p:txBody>
      </p:sp>
      <p:sp>
        <p:nvSpPr>
          <p:cNvPr id="6" name="Footer Placeholder 5"/>
          <p:cNvSpPr>
            <a:spLocks noGrp="1"/>
          </p:cNvSpPr>
          <p:nvPr>
            <p:ph type="ftr" sz="quarter" idx="11"/>
          </p:nvPr>
        </p:nvSpPr>
        <p:spPr/>
        <p:txBody>
          <a:bodyPr/>
          <a:lstStyle/>
          <a:p>
            <a:pPr algn="ctr" rtl="0"/>
            <a:r>
              <a:rPr lang="pt-BR" noProof="0" smtClean="0"/>
              <a:t>Adicionar um rodapé </a:t>
            </a:r>
            <a:endParaRPr lang="pt-BR" noProof="0" dirty="0"/>
          </a:p>
        </p:txBody>
      </p:sp>
      <p:sp>
        <p:nvSpPr>
          <p:cNvPr id="7" name="Slide Number Placeholder 6"/>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spTree>
    <p:extLst>
      <p:ext uri="{BB962C8B-B14F-4D97-AF65-F5344CB8AC3E}">
        <p14:creationId xmlns:p14="http://schemas.microsoft.com/office/powerpoint/2010/main" val="29667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rtl="0"/>
            <a:fld id="{DDFC6F34-6213-449B-9805-FD484B3326B6}" type="datetime1">
              <a:rPr lang="pt-BR" noProof="0" smtClean="0"/>
              <a:t>28/09/2021</a:t>
            </a:fld>
            <a:endParaRPr lang="pt-BR" noProof="0" dirty="0"/>
          </a:p>
        </p:txBody>
      </p:sp>
      <p:sp>
        <p:nvSpPr>
          <p:cNvPr id="8" name="Footer Placeholder 7"/>
          <p:cNvSpPr>
            <a:spLocks noGrp="1"/>
          </p:cNvSpPr>
          <p:nvPr>
            <p:ph type="ftr" sz="quarter" idx="11"/>
          </p:nvPr>
        </p:nvSpPr>
        <p:spPr/>
        <p:txBody>
          <a:bodyPr/>
          <a:lstStyle/>
          <a:p>
            <a:pPr algn="ctr" rtl="0"/>
            <a:r>
              <a:rPr lang="pt-BR" noProof="0" smtClean="0"/>
              <a:t>Adicionar um rodapé </a:t>
            </a:r>
            <a:endParaRPr lang="pt-BR" noProof="0" dirty="0"/>
          </a:p>
        </p:txBody>
      </p:sp>
      <p:sp>
        <p:nvSpPr>
          <p:cNvPr id="9" name="Slide Number Placeholder 8"/>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1" name="Forma de L 10">
            <a:extLst>
              <a:ext uri="{FF2B5EF4-FFF2-40B4-BE49-F238E27FC236}">
                <a16:creationId xmlns:a16="http://schemas.microsoft.com/office/drawing/2014/main" id="{91236E78-C797-4C31-BA0C-DB193BAF6D2D}"/>
              </a:ext>
            </a:extLst>
          </p:cNvPr>
          <p:cNvSpPr/>
          <p:nvPr userDrawn="1"/>
        </p:nvSpPr>
        <p:spPr>
          <a:xfrm rot="10800000" flipV="1">
            <a:off x="8391654" y="1873024"/>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12" name="Forma de L 9">
            <a:extLst>
              <a:ext uri="{FF2B5EF4-FFF2-40B4-BE49-F238E27FC236}">
                <a16:creationId xmlns:a16="http://schemas.microsoft.com/office/drawing/2014/main" id="{BFA658F0-F295-40A9-8BA8-1F6CBDFBBE09}"/>
              </a:ext>
            </a:extLst>
          </p:cNvPr>
          <p:cNvSpPr/>
          <p:nvPr userDrawn="1"/>
        </p:nvSpPr>
        <p:spPr>
          <a:xfrm flipH="1">
            <a:off x="8152968" y="1752327"/>
            <a:ext cx="3152309" cy="4408489"/>
          </a:xfrm>
          <a:prstGeom prst="corner">
            <a:avLst>
              <a:gd name="adj1" fmla="val 7085"/>
              <a:gd name="adj2" fmla="val 775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42870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pPr rtl="0"/>
            <a:fld id="{0E63827A-AE8C-4CFC-830F-39CA18BFEB33}" type="datetime1">
              <a:rPr lang="pt-BR" noProof="0" smtClean="0"/>
              <a:t>28/09/2021</a:t>
            </a:fld>
            <a:endParaRPr lang="pt-BR" noProof="0" dirty="0"/>
          </a:p>
        </p:txBody>
      </p:sp>
      <p:sp>
        <p:nvSpPr>
          <p:cNvPr id="4" name="Footer Placeholder 3"/>
          <p:cNvSpPr>
            <a:spLocks noGrp="1"/>
          </p:cNvSpPr>
          <p:nvPr>
            <p:ph type="ftr" sz="quarter" idx="11"/>
          </p:nvPr>
        </p:nvSpPr>
        <p:spPr/>
        <p:txBody>
          <a:bodyPr/>
          <a:lstStyle/>
          <a:p>
            <a:pPr algn="ctr" rtl="0"/>
            <a:r>
              <a:rPr lang="pt-BR" noProof="0" smtClean="0"/>
              <a:t>Adicionar um rodapé </a:t>
            </a:r>
            <a:endParaRPr lang="pt-BR" noProof="0" dirty="0"/>
          </a:p>
        </p:txBody>
      </p:sp>
      <p:sp>
        <p:nvSpPr>
          <p:cNvPr id="5" name="Slide Number Placeholder 4"/>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16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7E383CA4-5CE2-48C8-B108-36DFF3D32B15}" type="datetime1">
              <a:rPr lang="pt-BR" noProof="0" smtClean="0"/>
              <a:t>28/09/2021</a:t>
            </a:fld>
            <a:endParaRPr lang="pt-BR" noProof="0" dirty="0"/>
          </a:p>
        </p:txBody>
      </p:sp>
      <p:sp>
        <p:nvSpPr>
          <p:cNvPr id="3" name="Footer Placeholder 2"/>
          <p:cNvSpPr>
            <a:spLocks noGrp="1"/>
          </p:cNvSpPr>
          <p:nvPr>
            <p:ph type="ftr" sz="quarter" idx="11"/>
          </p:nvPr>
        </p:nvSpPr>
        <p:spPr/>
        <p:txBody>
          <a:bodyPr/>
          <a:lstStyle/>
          <a:p>
            <a:pPr algn="ctr" rtl="0"/>
            <a:r>
              <a:rPr lang="pt-BR" noProof="0" smtClean="0"/>
              <a:t>Adicionar um rodapé </a:t>
            </a:r>
            <a:endParaRPr lang="pt-BR" noProof="0" dirty="0"/>
          </a:p>
        </p:txBody>
      </p:sp>
      <p:sp>
        <p:nvSpPr>
          <p:cNvPr id="4" name="Slide Number Placeholder 3"/>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spTree>
    <p:extLst>
      <p:ext uri="{BB962C8B-B14F-4D97-AF65-F5344CB8AC3E}">
        <p14:creationId xmlns:p14="http://schemas.microsoft.com/office/powerpoint/2010/main" val="239585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pPr rtl="0"/>
            <a:fld id="{00F0E108-2926-4A88-A468-24F1B3805EEF}" type="datetime1">
              <a:rPr lang="pt-BR" noProof="0" smtClean="0"/>
              <a:t>28/09/2021</a:t>
            </a:fld>
            <a:endParaRPr lang="pt-BR" noProof="0" dirty="0"/>
          </a:p>
        </p:txBody>
      </p:sp>
      <p:sp>
        <p:nvSpPr>
          <p:cNvPr id="6" name="Footer Placeholder 5"/>
          <p:cNvSpPr>
            <a:spLocks noGrp="1"/>
          </p:cNvSpPr>
          <p:nvPr>
            <p:ph type="ftr" sz="quarter" idx="11"/>
          </p:nvPr>
        </p:nvSpPr>
        <p:spPr/>
        <p:txBody>
          <a:bodyPr/>
          <a:lstStyle/>
          <a:p>
            <a:pPr algn="ctr" rtl="0"/>
            <a:r>
              <a:rPr lang="pt-BR" noProof="0" smtClean="0"/>
              <a:t>Adicionar um rodapé </a:t>
            </a:r>
            <a:endParaRPr lang="pt-BR" noProof="0" dirty="0"/>
          </a:p>
        </p:txBody>
      </p:sp>
      <p:sp>
        <p:nvSpPr>
          <p:cNvPr id="7" name="Slide Number Placeholder 6"/>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13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pPr rtl="0"/>
            <a:fld id="{94CBC606-CC38-493F-B0A8-B068B7F63CF3}" type="datetime1">
              <a:rPr lang="pt-BR" noProof="0" smtClean="0"/>
              <a:t>28/09/2021</a:t>
            </a:fld>
            <a:endParaRPr lang="pt-BR" noProof="0" dirty="0"/>
          </a:p>
        </p:txBody>
      </p:sp>
      <p:sp>
        <p:nvSpPr>
          <p:cNvPr id="6" name="Footer Placeholder 5"/>
          <p:cNvSpPr>
            <a:spLocks noGrp="1"/>
          </p:cNvSpPr>
          <p:nvPr>
            <p:ph type="ftr" sz="quarter" idx="11"/>
          </p:nvPr>
        </p:nvSpPr>
        <p:spPr/>
        <p:txBody>
          <a:bodyPr/>
          <a:lstStyle/>
          <a:p>
            <a:pPr rtl="0"/>
            <a:r>
              <a:rPr lang="pt-BR" noProof="0" smtClean="0"/>
              <a:t>Adicionar um rodapé </a:t>
            </a:r>
            <a:endParaRPr lang="pt-BR" noProof="0" dirty="0"/>
          </a:p>
        </p:txBody>
      </p:sp>
      <p:sp>
        <p:nvSpPr>
          <p:cNvPr id="7" name="Slide Number Placeholder 6"/>
          <p:cNvSpPr>
            <a:spLocks noGrp="1"/>
          </p:cNvSpPr>
          <p:nvPr>
            <p:ph type="sldNum" sz="quarter" idx="12"/>
          </p:nvPr>
        </p:nvSpPr>
        <p:spPr/>
        <p:txBody>
          <a:bodyPr/>
          <a:lstStyle/>
          <a:p>
            <a:pPr rtl="0"/>
            <a:fld id="{B38049E5-7B53-4E85-8972-7D6C4BCE5BB9}" type="slidenum">
              <a:rPr lang="pt-BR" noProof="0" smtClean="0"/>
              <a:t>‹nº›</a:t>
            </a:fld>
            <a:endParaRPr lang="pt-BR" noProof="0" dirty="0"/>
          </a:p>
        </p:txBody>
      </p:sp>
      <p:sp>
        <p:nvSpPr>
          <p:cNvPr id="8" name="Retângulo: Cantos diagonais recortados 10">
            <a:extLst>
              <a:ext uri="{FF2B5EF4-FFF2-40B4-BE49-F238E27FC236}">
                <a16:creationId xmlns:a16="http://schemas.microsoft.com/office/drawing/2014/main" id="{836AFDEB-3C72-49E0-9B45-DC9EFBA6587F}"/>
              </a:ext>
            </a:extLst>
          </p:cNvPr>
          <p:cNvSpPr/>
          <p:nvPr userDrawn="1"/>
        </p:nvSpPr>
        <p:spPr bwMode="white">
          <a:xfrm>
            <a:off x="507591" y="409286"/>
            <a:ext cx="5270049" cy="5945780"/>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p>
        </p:txBody>
      </p:sp>
      <p:sp>
        <p:nvSpPr>
          <p:cNvPr id="9" name="Forma de L 11">
            <a:extLst>
              <a:ext uri="{FF2B5EF4-FFF2-40B4-BE49-F238E27FC236}">
                <a16:creationId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tx2"/>
              </a:solidFill>
            </a:endParaRPr>
          </a:p>
        </p:txBody>
      </p:sp>
      <p:sp>
        <p:nvSpPr>
          <p:cNvPr id="10" name="Forma de L 12">
            <a:extLst>
              <a:ext uri="{FF2B5EF4-FFF2-40B4-BE49-F238E27FC236}">
                <a16:creationId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tx2"/>
              </a:solidFill>
            </a:endParaRPr>
          </a:p>
        </p:txBody>
      </p:sp>
      <p:sp>
        <p:nvSpPr>
          <p:cNvPr id="11" name="Forma de L 19">
            <a:extLst>
              <a:ext uri="{FF2B5EF4-FFF2-40B4-BE49-F238E27FC236}">
                <a16:creationId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tx2"/>
              </a:solidFill>
            </a:endParaRPr>
          </a:p>
        </p:txBody>
      </p:sp>
      <p:sp>
        <p:nvSpPr>
          <p:cNvPr id="12" name="Forma de L 20">
            <a:extLst>
              <a:ext uri="{FF2B5EF4-FFF2-40B4-BE49-F238E27FC236}">
                <a16:creationId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BR" noProof="0" dirty="0">
              <a:solidFill>
                <a:schemeClr val="tx2"/>
              </a:solidFill>
            </a:endParaRPr>
          </a:p>
        </p:txBody>
      </p:sp>
      <p:cxnSp>
        <p:nvCxnSpPr>
          <p:cNvPr id="13" name="Conector reto 12">
            <a:extLst>
              <a:ext uri="{FF2B5EF4-FFF2-40B4-BE49-F238E27FC236}">
                <a16:creationId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2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56A519A2-CC6A-421A-83C0-1F50BD430241}" type="datetime1">
              <a:rPr lang="pt-BR" noProof="0" smtClean="0"/>
              <a:t>28/09/2021</a:t>
            </a:fld>
            <a:endParaRPr lang="pt-BR" noProof="0"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lgn="ctr" rtl="0"/>
            <a:r>
              <a:rPr lang="pt-BR" noProof="0" smtClean="0"/>
              <a:t>Adicionar um rodapé </a:t>
            </a:r>
            <a:endParaRPr lang="pt-BR" noProof="0"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B38049E5-7B53-4E85-8972-7D6C4BCE5BB9}" type="slidenum">
              <a:rPr lang="pt-BR" noProof="0" smtClean="0"/>
              <a:t>‹nº›</a:t>
            </a:fld>
            <a:endParaRPr lang="pt-BR" noProof="0" dirty="0"/>
          </a:p>
        </p:txBody>
      </p:sp>
      <p:sp>
        <p:nvSpPr>
          <p:cNvPr id="12" name="Retângulo 11" title="Barra lateral">
            <a:extLst>
              <a:ext uri="{FF2B5EF4-FFF2-40B4-BE49-F238E27FC236}">
                <a16:creationId xmlns:a16="http://schemas.microsoft.com/office/drawing/2014/main" id="{FFA7AFEF-D97A-4A94-A884-7F95E91332B7}"/>
              </a:ext>
            </a:extLst>
          </p:cNvPr>
          <p:cNvSpPr/>
          <p:nvPr userDrawn="1"/>
        </p:nvSpPr>
        <p:spPr>
          <a:xfrm>
            <a:off x="622095" y="0"/>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599415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668" r:id="rId18"/>
    <p:sldLayoutId id="2147483671" r:id="rId19"/>
    <p:sldLayoutId id="2147483669" r:id="rId20"/>
    <p:sldLayoutId id="2147483672" r:id="rId21"/>
    <p:sldLayoutId id="2147483902" r:id="rId22"/>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monitoracovid.campogrande.ms.gov.br/" TargetMode="Externa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44.xml.rels><?xml version="1.0" encoding="UTF-8" standalone="yes"?>
<Relationships xmlns="http://schemas.openxmlformats.org/package/2006/relationships"><Relationship Id="rId3" Type="http://schemas.openxmlformats.org/officeDocument/2006/relationships/hyperlink" Target="http://vacina.campogrande.ms.gov.br/"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8.png"/></Relationships>
</file>

<file path=ppt/slides/_rels/slide1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1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s://labinovaapsfiocruz.com.br/osa/" TargetMode="External"/><Relationship Id="rId4" Type="http://schemas.openxmlformats.org/officeDocument/2006/relationships/image" Target="../media/image31.png"/></Relationships>
</file>

<file path=ppt/slides/_rels/slide1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image" Target="../media/image31.png"/></Relationships>
</file>

<file path=ppt/slides/_rels/slide1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image" Target="../media/image31.png"/></Relationships>
</file>

<file path=ppt/slides/_rels/slide1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image" Target="../media/image31.png"/></Relationships>
</file>

<file path=ppt/slides/_rels/slide1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image" Target="../media/image31.png"/></Relationships>
</file>

<file path=ppt/slides/_rels/slide1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image" Target="../media/image31.png"/></Relationships>
</file>

<file path=ppt/slides/_rels/slide1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1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0400564" y="6453386"/>
            <a:ext cx="1596292" cy="404614"/>
          </a:xfrm>
        </p:spPr>
        <p:txBody>
          <a:bodyPr/>
          <a:lstStyle/>
          <a:p>
            <a:pPr rtl="0"/>
            <a:fld id="{B38049E5-7B53-4E85-8972-7D6C4BCE5BB9}" type="slidenum">
              <a:rPr lang="pt-BR" b="1" noProof="0" smtClean="0">
                <a:solidFill>
                  <a:schemeClr val="tx1"/>
                </a:solidFill>
              </a:rPr>
              <a:t>1</a:t>
            </a:fld>
            <a:endParaRPr lang="pt-BR" b="1" noProof="0" dirty="0">
              <a:solidFill>
                <a:schemeClr val="tx1"/>
              </a:solidFill>
            </a:endParaRP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7" name="Título 1">
            <a:extLst>
              <a:ext uri="{FF2B5EF4-FFF2-40B4-BE49-F238E27FC236}">
                <a16:creationId xmlns:a16="http://schemas.microsoft.com/office/drawing/2014/main" id="{D21889FE-7B85-40C7-8441-909223A9B382}"/>
              </a:ext>
            </a:extLst>
          </p:cNvPr>
          <p:cNvSpPr txBox="1">
            <a:spLocks/>
          </p:cNvSpPr>
          <p:nvPr/>
        </p:nvSpPr>
        <p:spPr>
          <a:xfrm>
            <a:off x="1364102" y="1503195"/>
            <a:ext cx="9615853" cy="284020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altLang="pt-BR" sz="6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RELATÓRIO QUADRIMESTRAL 2021</a:t>
            </a:r>
            <a:endParaRPr lang="pt-BR" sz="6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Subtítulo 2">
            <a:extLst>
              <a:ext uri="{FF2B5EF4-FFF2-40B4-BE49-F238E27FC236}">
                <a16:creationId xmlns:a16="http://schemas.microsoft.com/office/drawing/2014/main" id="{B87DC842-2DF4-46F3-AEC5-E38386DA6887}"/>
              </a:ext>
            </a:extLst>
          </p:cNvPr>
          <p:cNvSpPr txBox="1">
            <a:spLocks/>
          </p:cNvSpPr>
          <p:nvPr/>
        </p:nvSpPr>
        <p:spPr>
          <a:xfrm>
            <a:off x="2384969" y="4662003"/>
            <a:ext cx="7574118" cy="116126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pt-BR" sz="2000" b="1" dirty="0" smtClean="0">
                <a:solidFill>
                  <a:schemeClr val="tx1"/>
                </a:solidFill>
                <a:latin typeface="Arial" panose="020B0604020202020204" pitchFamily="34" charset="0"/>
                <a:cs typeface="Arial" panose="020B0604020202020204" pitchFamily="34" charset="0"/>
              </a:rPr>
              <a:t>SECRETARIA  MUNICIPAL  DE  SAÚDE   </a:t>
            </a:r>
          </a:p>
          <a:p>
            <a:pPr marL="0" indent="0" algn="ctr">
              <a:buNone/>
            </a:pPr>
            <a:r>
              <a:rPr lang="pt-BR" sz="2000" b="1" dirty="0" smtClean="0">
                <a:solidFill>
                  <a:schemeClr val="tx1"/>
                </a:solidFill>
                <a:latin typeface="Arial" panose="020B0604020202020204" pitchFamily="34" charset="0"/>
                <a:cs typeface="Arial" panose="020B0604020202020204" pitchFamily="34" charset="0"/>
              </a:rPr>
              <a:t>RELATÓRIO  QUADRIMESTRAL</a:t>
            </a:r>
          </a:p>
          <a:p>
            <a:pPr marL="0" indent="0" algn="ctr">
              <a:buNone/>
            </a:pPr>
            <a:r>
              <a:rPr lang="pt-BR" sz="2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MAIO A AGOSTO- 2021</a:t>
            </a:r>
          </a:p>
          <a:p>
            <a:pPr algn="ctr"/>
            <a:endParaRPr lang="pt-BR" sz="2000" dirty="0">
              <a:solidFill>
                <a:schemeClr val="tx1"/>
              </a:solidFill>
              <a:latin typeface="Antique Olive Roman" panose="020B0603020204030204" pitchFamily="34" charset="0"/>
            </a:endParaRPr>
          </a:p>
        </p:txBody>
      </p:sp>
    </p:spTree>
    <p:extLst>
      <p:ext uri="{BB962C8B-B14F-4D97-AF65-F5344CB8AC3E}">
        <p14:creationId xmlns:p14="http://schemas.microsoft.com/office/powerpoint/2010/main" val="167980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847471" y="1117176"/>
            <a:ext cx="10522226" cy="4493538"/>
          </a:xfrm>
          <a:prstGeom prst="rect">
            <a:avLst/>
          </a:prstGeom>
          <a:solidFill>
            <a:schemeClr val="bg1">
              <a:lumMod val="95000"/>
            </a:schemeClr>
          </a:solidFill>
        </p:spPr>
        <p:txBody>
          <a:bodyPr wrap="square">
            <a:spAutoFit/>
          </a:bodyPr>
          <a:lstStyle/>
          <a:p>
            <a:pPr indent="363538" algn="just"/>
            <a:r>
              <a:rPr lang="pt-BR" sz="2200" b="1" dirty="0">
                <a:solidFill>
                  <a:schemeClr val="tx2"/>
                </a:solidFill>
              </a:rPr>
              <a:t>O montante e a fonte de recursos aplicados no período têm suas informações oriundas dos relatórios gerenciais do Sistema Nacional de Informação sobre </a:t>
            </a:r>
            <a:r>
              <a:rPr lang="pt-BR" sz="2200" b="1" dirty="0">
                <a:solidFill>
                  <a:schemeClr val="tx2"/>
                </a:solidFill>
                <a:effectLst>
                  <a:outerShdw blurRad="38100" dist="38100" dir="2700000" algn="tl">
                    <a:srgbClr val="000000">
                      <a:alpha val="43137"/>
                    </a:srgbClr>
                  </a:outerShdw>
                </a:effectLst>
              </a:rPr>
              <a:t>Orçamento Público em Saúde – SIOPS</a:t>
            </a:r>
            <a:r>
              <a:rPr lang="pt-BR" sz="2200" b="1" dirty="0">
                <a:solidFill>
                  <a:schemeClr val="tx2"/>
                </a:solidFill>
              </a:rPr>
              <a:t>, de obrigatoriedade de registro e atualização permanente dos dados</a:t>
            </a:r>
            <a:r>
              <a:rPr lang="pt-BR" sz="2200" b="1" dirty="0" smtClean="0">
                <a:solidFill>
                  <a:schemeClr val="tx2"/>
                </a:solidFill>
              </a:rPr>
              <a:t>.</a:t>
            </a:r>
          </a:p>
          <a:p>
            <a:pPr indent="363538" algn="just"/>
            <a:r>
              <a:rPr lang="pt-BR" sz="2200" b="1" dirty="0">
                <a:solidFill>
                  <a:schemeClr val="tx2"/>
                </a:solidFill>
              </a:rPr>
              <a:t/>
            </a:r>
            <a:br>
              <a:rPr lang="pt-BR" sz="2200" b="1" dirty="0">
                <a:solidFill>
                  <a:schemeClr val="tx2"/>
                </a:solidFill>
              </a:rPr>
            </a:br>
            <a:r>
              <a:rPr lang="pt-BR" sz="2200" b="1" dirty="0" smtClean="0">
                <a:solidFill>
                  <a:schemeClr val="tx2"/>
                </a:solidFill>
              </a:rPr>
              <a:t>	Cabe </a:t>
            </a:r>
            <a:r>
              <a:rPr lang="pt-BR" sz="2200" b="1" dirty="0">
                <a:solidFill>
                  <a:schemeClr val="tx2"/>
                </a:solidFill>
              </a:rPr>
              <a:t>ao gestor de saúde, declarante dos dados contidos, a responsabilidade pela garantia de registro dos dados no </a:t>
            </a:r>
            <a:r>
              <a:rPr lang="pt-BR" sz="2200" b="1" dirty="0">
                <a:solidFill>
                  <a:schemeClr val="tx2"/>
                </a:solidFill>
                <a:effectLst>
                  <a:outerShdw blurRad="38100" dist="38100" dir="2700000" algn="tl">
                    <a:srgbClr val="000000">
                      <a:alpha val="43137"/>
                    </a:srgbClr>
                  </a:outerShdw>
                </a:effectLst>
              </a:rPr>
              <a:t>SIOPS</a:t>
            </a:r>
            <a:r>
              <a:rPr lang="pt-BR" sz="2200" b="1" dirty="0">
                <a:solidFill>
                  <a:schemeClr val="tx2"/>
                </a:solidFill>
              </a:rPr>
              <a:t>, nos prazos definidos, assim como pela fidedignidade dos dados homologados, aos quais conferirá fé pública para todos os fins previstos na Lei Complementar 141/2012</a:t>
            </a:r>
            <a:r>
              <a:rPr lang="pt-BR" sz="2200" b="1" dirty="0" smtClean="0">
                <a:solidFill>
                  <a:schemeClr val="tx2"/>
                </a:solidFill>
              </a:rPr>
              <a:t>.</a:t>
            </a:r>
          </a:p>
          <a:p>
            <a:pPr indent="363538" algn="just"/>
            <a:r>
              <a:rPr lang="pt-BR" sz="2200" b="1" dirty="0">
                <a:solidFill>
                  <a:schemeClr val="tx2"/>
                </a:solidFill>
              </a:rPr>
              <a:t/>
            </a:r>
            <a:br>
              <a:rPr lang="pt-BR" sz="2200" b="1" dirty="0">
                <a:solidFill>
                  <a:schemeClr val="tx2"/>
                </a:solidFill>
              </a:rPr>
            </a:br>
            <a:r>
              <a:rPr lang="pt-BR" sz="2200" b="1" dirty="0" smtClean="0">
                <a:solidFill>
                  <a:schemeClr val="tx2"/>
                </a:solidFill>
              </a:rPr>
              <a:t>	Uma </a:t>
            </a:r>
            <a:r>
              <a:rPr lang="pt-BR" sz="2200" b="1" dirty="0">
                <a:solidFill>
                  <a:schemeClr val="tx2"/>
                </a:solidFill>
              </a:rPr>
              <a:t>das principais funcionalidades do SIOPS é calcular automaticamente a aplicação mínima da receita de impostos e transferências vinculadas </a:t>
            </a:r>
            <a:r>
              <a:rPr lang="pt-BR" sz="2200" b="1" dirty="0">
                <a:solidFill>
                  <a:schemeClr val="tx2"/>
                </a:solidFill>
                <a:effectLst>
                  <a:outerShdw blurRad="38100" dist="38100" dir="2700000" algn="tl">
                    <a:srgbClr val="000000">
                      <a:alpha val="43137"/>
                    </a:srgbClr>
                  </a:outerShdw>
                </a:effectLst>
              </a:rPr>
              <a:t>às Ações e Serviços Públicos em Saúde – </a:t>
            </a:r>
            <a:r>
              <a:rPr lang="pt-BR" sz="2200" b="1" dirty="0" smtClean="0">
                <a:solidFill>
                  <a:schemeClr val="tx2"/>
                </a:solidFill>
                <a:effectLst>
                  <a:outerShdw blurRad="38100" dist="38100" dir="2700000" algn="tl">
                    <a:srgbClr val="000000">
                      <a:alpha val="43137"/>
                    </a:srgbClr>
                  </a:outerShdw>
                </a:effectLst>
              </a:rPr>
              <a:t>ASPS.</a:t>
            </a:r>
            <a:endParaRPr lang="pt-BR" sz="2200" b="1" dirty="0">
              <a:solidFill>
                <a:schemeClr val="tx2"/>
              </a:solidFill>
              <a:effectLst>
                <a:outerShdw blurRad="38100" dist="38100" dir="2700000" algn="tl">
                  <a:srgbClr val="000000">
                    <a:alpha val="43137"/>
                  </a:srgbClr>
                </a:outerShdw>
              </a:effectLst>
            </a:endParaRPr>
          </a:p>
        </p:txBody>
      </p:sp>
      <p:sp>
        <p:nvSpPr>
          <p:cNvPr id="4" name="Espaço Reservado para Número de Slide 3"/>
          <p:cNvSpPr>
            <a:spLocks noGrp="1"/>
          </p:cNvSpPr>
          <p:nvPr>
            <p:ph type="sldNum" sz="quarter" idx="12"/>
          </p:nvPr>
        </p:nvSpPr>
        <p:spPr>
          <a:xfrm>
            <a:off x="11369697" y="6280351"/>
            <a:ext cx="779767" cy="365125"/>
          </a:xfrm>
        </p:spPr>
        <p:txBody>
          <a:bodyPr/>
          <a:lstStyle/>
          <a:p>
            <a:pPr rtl="0"/>
            <a:fld id="{B38049E5-7B53-4E85-8972-7D6C4BCE5BB9}" type="slidenum">
              <a:rPr lang="pt-BR" b="1" noProof="0" smtClean="0"/>
              <a:pPr rtl="0"/>
              <a:t>10</a:t>
            </a:fld>
            <a:endParaRPr lang="pt-BR" b="1" noProof="0" dirty="0"/>
          </a:p>
        </p:txBody>
      </p:sp>
      <p:sp>
        <p:nvSpPr>
          <p:cNvPr id="7" name="Retângulo 6"/>
          <p:cNvSpPr/>
          <p:nvPr/>
        </p:nvSpPr>
        <p:spPr>
          <a:xfrm>
            <a:off x="815942" y="12014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311560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nvPr>
        </p:nvGraphicFramePr>
        <p:xfrm>
          <a:off x="793160" y="1423633"/>
          <a:ext cx="10550901" cy="3292746"/>
        </p:xfrm>
        <a:graphic>
          <a:graphicData uri="http://schemas.openxmlformats.org/drawingml/2006/table">
            <a:tbl>
              <a:tblPr>
                <a:tableStyleId>{2D5ABB26-0587-4C30-8999-92F81FD0307C}</a:tableStyleId>
              </a:tblPr>
              <a:tblGrid>
                <a:gridCol w="2928053">
                  <a:extLst>
                    <a:ext uri="{9D8B030D-6E8A-4147-A177-3AD203B41FA5}">
                      <a16:colId xmlns:a16="http://schemas.microsoft.com/office/drawing/2014/main" val="20000"/>
                    </a:ext>
                  </a:extLst>
                </a:gridCol>
                <a:gridCol w="1263400">
                  <a:extLst>
                    <a:ext uri="{9D8B030D-6E8A-4147-A177-3AD203B41FA5}">
                      <a16:colId xmlns:a16="http://schemas.microsoft.com/office/drawing/2014/main" val="20001"/>
                    </a:ext>
                  </a:extLst>
                </a:gridCol>
                <a:gridCol w="1589862">
                  <a:extLst>
                    <a:ext uri="{9D8B030D-6E8A-4147-A177-3AD203B41FA5}">
                      <a16:colId xmlns:a16="http://schemas.microsoft.com/office/drawing/2014/main" val="20002"/>
                    </a:ext>
                  </a:extLst>
                </a:gridCol>
                <a:gridCol w="1589862">
                  <a:extLst>
                    <a:ext uri="{9D8B030D-6E8A-4147-A177-3AD203B41FA5}">
                      <a16:colId xmlns:a16="http://schemas.microsoft.com/office/drawing/2014/main" val="20003"/>
                    </a:ext>
                  </a:extLst>
                </a:gridCol>
                <a:gridCol w="1589862">
                  <a:extLst>
                    <a:ext uri="{9D8B030D-6E8A-4147-A177-3AD203B41FA5}">
                      <a16:colId xmlns:a16="http://schemas.microsoft.com/office/drawing/2014/main" val="20004"/>
                    </a:ext>
                  </a:extLst>
                </a:gridCol>
                <a:gridCol w="1589862">
                  <a:extLst>
                    <a:ext uri="{9D8B030D-6E8A-4147-A177-3AD203B41FA5}">
                      <a16:colId xmlns:a16="http://schemas.microsoft.com/office/drawing/2014/main" val="20005"/>
                    </a:ext>
                  </a:extLst>
                </a:gridCol>
              </a:tblGrid>
              <a:tr h="1257006">
                <a:tc>
                  <a:txBody>
                    <a:bodyPr/>
                    <a:lstStyle/>
                    <a:p>
                      <a:pPr algn="ctr">
                        <a:lnSpc>
                          <a:spcPct val="115000"/>
                        </a:lnSpc>
                        <a:spcAft>
                          <a:spcPts val="0"/>
                        </a:spcAft>
                      </a:pPr>
                      <a:r>
                        <a:rPr lang="pt-BR" sz="1800" b="1" dirty="0">
                          <a:solidFill>
                            <a:schemeClr val="tx2"/>
                          </a:solidFill>
                          <a:effectLst>
                            <a:outerShdw blurRad="38100" dist="38100" dir="2700000" algn="tl">
                              <a:srgbClr val="000000">
                                <a:alpha val="43137"/>
                              </a:srgbClr>
                            </a:outerShdw>
                          </a:effectLst>
                        </a:rPr>
                        <a:t>INDICADOR 16</a:t>
                      </a:r>
                      <a:endParaRPr lang="pt-BR" sz="1800" b="1"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400" b="1" dirty="0">
                          <a:solidFill>
                            <a:schemeClr val="tx1"/>
                          </a:solidFill>
                        </a:rPr>
                        <a:t>META PACTUADA</a:t>
                      </a:r>
                      <a:endParaRPr lang="pt-BR" sz="1400" b="1" dirty="0">
                        <a:solidFill>
                          <a:schemeClr val="tx1"/>
                        </a:solidFill>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1"/>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1"/>
                          </a:solidFill>
                        </a:rPr>
                        <a:t>NO 1º QUADRIMESTRE</a:t>
                      </a:r>
                      <a:endParaRPr lang="pt-BR" sz="1400" b="1" dirty="0">
                        <a:solidFill>
                          <a:schemeClr val="tx1"/>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1"/>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1"/>
                          </a:solidFill>
                        </a:rPr>
                        <a:t>NO 2º QUADRIMESTRE</a:t>
                      </a:r>
                      <a:endParaRPr lang="pt-BR" sz="1400" b="1" dirty="0">
                        <a:solidFill>
                          <a:schemeClr val="tx1"/>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1"/>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1"/>
                          </a:solidFill>
                        </a:rPr>
                        <a:t>NO 3º QUADRIMESTRE</a:t>
                      </a:r>
                      <a:endParaRPr lang="pt-BR" sz="1400" b="1" dirty="0">
                        <a:solidFill>
                          <a:schemeClr val="tx1"/>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a:ln>
                            <a:noFill/>
                          </a:ln>
                          <a:solidFill>
                            <a:schemeClr val="tx1"/>
                          </a:solidFill>
                          <a:effectLst/>
                        </a:rPr>
                        <a:t>RESULTADO ANUAL </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pt-BR" sz="1400" b="1" u="none" strike="noStrike" cap="none" normalizeH="0" baseline="0" dirty="0" smtClean="0">
                          <a:ln>
                            <a:noFill/>
                          </a:ln>
                          <a:solidFill>
                            <a:schemeClr val="tx1"/>
                          </a:solidFill>
                          <a:effectLst/>
                        </a:rPr>
                        <a:t>EM 08/09/2021</a:t>
                      </a: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357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dirty="0"/>
                        <a:t>Número de óbitos maternos</a:t>
                      </a:r>
                      <a:r>
                        <a:rPr lang="pt-BR" sz="1800" baseline="0" dirty="0"/>
                        <a:t> em determinado período e local de residência      (Nº absoluto)</a:t>
                      </a:r>
                      <a:endParaRPr lang="pt-BR"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3</a:t>
                      </a: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10</a:t>
                      </a: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Espaço Reservado para Número de Slide 1"/>
          <p:cNvSpPr>
            <a:spLocks noGrp="1"/>
          </p:cNvSpPr>
          <p:nvPr>
            <p:ph type="sldNum" sz="quarter" idx="12"/>
          </p:nvPr>
        </p:nvSpPr>
        <p:spPr>
          <a:xfrm>
            <a:off x="10595708" y="6453386"/>
            <a:ext cx="1596292" cy="404614"/>
          </a:xfrm>
        </p:spPr>
        <p:txBody>
          <a:bodyPr/>
          <a:lstStyle/>
          <a:p>
            <a:pPr rtl="0"/>
            <a:fld id="{B38049E5-7B53-4E85-8972-7D6C4BCE5BB9}" type="slidenum">
              <a:rPr lang="pt-BR" b="1" noProof="0" smtClean="0">
                <a:solidFill>
                  <a:schemeClr val="bg1">
                    <a:lumMod val="95000"/>
                  </a:schemeClr>
                </a:solidFill>
              </a:rPr>
              <a:pPr rtl="0"/>
              <a:t>100</a:t>
            </a:fld>
            <a:endParaRPr lang="pt-BR" b="1" noProof="0" dirty="0">
              <a:solidFill>
                <a:schemeClr val="bg1">
                  <a:lumMod val="95000"/>
                </a:schemeClr>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tângulo 7"/>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3" name="CaixaDeTexto 2"/>
          <p:cNvSpPr txBox="1"/>
          <p:nvPr/>
        </p:nvSpPr>
        <p:spPr>
          <a:xfrm>
            <a:off x="793160" y="4915603"/>
            <a:ext cx="10784947" cy="1477328"/>
          </a:xfrm>
          <a:prstGeom prst="rect">
            <a:avLst/>
          </a:prstGeom>
          <a:noFill/>
        </p:spPr>
        <p:txBody>
          <a:bodyPr wrap="square" rtlCol="0">
            <a:spAutoFit/>
          </a:bodyPr>
          <a:lstStyle/>
          <a:p>
            <a:pPr algn="just"/>
            <a:r>
              <a:rPr lang="pt-BR" b="1" dirty="0" smtClean="0">
                <a:latin typeface="Arial" panose="020B0604020202020204" pitchFamily="34" charset="0"/>
                <a:cs typeface="Arial" panose="020B0604020202020204" pitchFamily="34" charset="0"/>
              </a:rPr>
              <a:t>OBS: No 1º quadrimestre,  ocorreram 07 óbitos maternos, sendo que  05 em  hospitais privados e 02 em públicos (04 por COVID -19). </a:t>
            </a:r>
          </a:p>
          <a:p>
            <a:pPr algn="just"/>
            <a:r>
              <a:rPr lang="pt-BR" b="1" dirty="0" smtClean="0">
                <a:latin typeface="Arial" panose="020B0604020202020204" pitchFamily="34" charset="0"/>
                <a:cs typeface="Arial" panose="020B0604020202020204" pitchFamily="34" charset="0"/>
              </a:rPr>
              <a:t>No 2º quadrimestre,</a:t>
            </a:r>
            <a:r>
              <a:rPr lang="pt-BR" b="1" dirty="0">
                <a:latin typeface="Arial" panose="020B0604020202020204" pitchFamily="34" charset="0"/>
                <a:cs typeface="Arial" panose="020B0604020202020204" pitchFamily="34" charset="0"/>
              </a:rPr>
              <a:t> ocorreram </a:t>
            </a:r>
            <a:r>
              <a:rPr lang="pt-BR" b="1" dirty="0" smtClean="0">
                <a:latin typeface="Arial" panose="020B0604020202020204" pitchFamily="34" charset="0"/>
                <a:cs typeface="Arial" panose="020B0604020202020204" pitchFamily="34" charset="0"/>
              </a:rPr>
              <a:t>03 </a:t>
            </a:r>
            <a:r>
              <a:rPr lang="pt-BR" b="1" dirty="0">
                <a:latin typeface="Arial" panose="020B0604020202020204" pitchFamily="34" charset="0"/>
                <a:cs typeface="Arial" panose="020B0604020202020204" pitchFamily="34" charset="0"/>
              </a:rPr>
              <a:t>óbitos maternos, sendo que  </a:t>
            </a:r>
            <a:r>
              <a:rPr lang="pt-BR" b="1" dirty="0" smtClean="0">
                <a:latin typeface="Arial" panose="020B0604020202020204" pitchFamily="34" charset="0"/>
                <a:cs typeface="Arial" panose="020B0604020202020204" pitchFamily="34" charset="0"/>
              </a:rPr>
              <a:t>01 </a:t>
            </a:r>
            <a:r>
              <a:rPr lang="pt-BR" b="1" dirty="0">
                <a:latin typeface="Arial" panose="020B0604020202020204" pitchFamily="34" charset="0"/>
                <a:cs typeface="Arial" panose="020B0604020202020204" pitchFamily="34" charset="0"/>
              </a:rPr>
              <a:t>em  </a:t>
            </a:r>
            <a:r>
              <a:rPr lang="pt-BR" b="1" dirty="0" smtClean="0">
                <a:latin typeface="Arial" panose="020B0604020202020204" pitchFamily="34" charset="0"/>
                <a:cs typeface="Arial" panose="020B0604020202020204" pitchFamily="34" charset="0"/>
              </a:rPr>
              <a:t>hospital privado </a:t>
            </a:r>
            <a:r>
              <a:rPr lang="pt-BR" b="1" dirty="0">
                <a:latin typeface="Arial" panose="020B0604020202020204" pitchFamily="34" charset="0"/>
                <a:cs typeface="Arial" panose="020B0604020202020204" pitchFamily="34" charset="0"/>
              </a:rPr>
              <a:t>e 02 em públicos (</a:t>
            </a:r>
            <a:r>
              <a:rPr lang="pt-BR" b="1" dirty="0" smtClean="0">
                <a:latin typeface="Arial" panose="020B0604020202020204" pitchFamily="34" charset="0"/>
                <a:cs typeface="Arial" panose="020B0604020202020204" pitchFamily="34" charset="0"/>
              </a:rPr>
              <a:t>01 </a:t>
            </a:r>
            <a:r>
              <a:rPr lang="pt-BR" b="1" dirty="0">
                <a:latin typeface="Arial" panose="020B0604020202020204" pitchFamily="34" charset="0"/>
                <a:cs typeface="Arial" panose="020B0604020202020204" pitchFamily="34" charset="0"/>
              </a:rPr>
              <a:t>por COVID -19). </a:t>
            </a:r>
          </a:p>
          <a:p>
            <a:endParaRPr lang="pt-BR" dirty="0"/>
          </a:p>
        </p:txBody>
      </p:sp>
    </p:spTree>
    <p:extLst>
      <p:ext uri="{BB962C8B-B14F-4D97-AF65-F5344CB8AC3E}">
        <p14:creationId xmlns:p14="http://schemas.microsoft.com/office/powerpoint/2010/main" val="36780424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b="1" noProof="0" smtClean="0">
                <a:solidFill>
                  <a:schemeClr val="bg1">
                    <a:lumMod val="95000"/>
                  </a:schemeClr>
                </a:solidFill>
              </a:rPr>
              <a:pPr rtl="0"/>
              <a:t>101</a:t>
            </a:fld>
            <a:endParaRPr lang="pt-BR" b="1" noProof="0" dirty="0">
              <a:solidFill>
                <a:schemeClr val="bg1">
                  <a:lumMod val="95000"/>
                </a:schemeClr>
              </a:solidFill>
            </a:endParaRPr>
          </a:p>
        </p:txBody>
      </p:sp>
      <p:sp>
        <p:nvSpPr>
          <p:cNvPr id="8" name="Retângulo 7"/>
          <p:cNvSpPr/>
          <p:nvPr/>
        </p:nvSpPr>
        <p:spPr>
          <a:xfrm>
            <a:off x="806691" y="854907"/>
            <a:ext cx="10509662" cy="5632311"/>
          </a:xfrm>
          <a:prstGeom prst="rect">
            <a:avLst/>
          </a:prstGeom>
          <a:solidFill>
            <a:schemeClr val="bg1"/>
          </a:solidFill>
        </p:spPr>
        <p:txBody>
          <a:bodyPr wrap="square">
            <a:spAutoFit/>
          </a:bodyPr>
          <a:lstStyle/>
          <a:p>
            <a:pPr algn="just"/>
            <a:r>
              <a:rPr lang="pt-BR" sz="1600" b="1" dirty="0" smtClean="0">
                <a:solidFill>
                  <a:srgbClr val="FF0000"/>
                </a:solidFill>
                <a:latin typeface="Arial" panose="020B0604020202020204" pitchFamily="34" charset="0"/>
                <a:cs typeface="Arial" panose="020B0604020202020204" pitchFamily="34" charset="0"/>
              </a:rPr>
              <a:t>Indicador 17: Cobertura </a:t>
            </a:r>
            <a:r>
              <a:rPr lang="pt-BR" sz="1600" b="1" dirty="0">
                <a:solidFill>
                  <a:srgbClr val="FF0000"/>
                </a:solidFill>
                <a:latin typeface="Arial" panose="020B0604020202020204" pitchFamily="34" charset="0"/>
                <a:cs typeface="Arial" panose="020B0604020202020204" pitchFamily="34" charset="0"/>
              </a:rPr>
              <a:t>populacional estimada pelas equipes de Atenção Básica (%)</a:t>
            </a:r>
          </a:p>
          <a:p>
            <a:pPr algn="just"/>
            <a:endParaRPr lang="pt-BR" sz="1600" b="1" dirty="0" smtClean="0">
              <a:latin typeface="Arial" panose="020B0604020202020204" pitchFamily="34" charset="0"/>
              <a:cs typeface="Arial" panose="020B0604020202020204" pitchFamily="34" charset="0"/>
            </a:endParaRPr>
          </a:p>
          <a:p>
            <a:pPr algn="just"/>
            <a:r>
              <a:rPr lang="pt-BR" sz="1600" b="1" dirty="0" smtClean="0">
                <a:latin typeface="Arial" panose="020B0604020202020204" pitchFamily="34" charset="0"/>
                <a:cs typeface="Arial" panose="020B0604020202020204" pitchFamily="34" charset="0"/>
              </a:rPr>
              <a:t>TENDÊNCIA </a:t>
            </a:r>
            <a:r>
              <a:rPr lang="pt-BR" sz="1600" b="1" dirty="0">
                <a:latin typeface="Arial" panose="020B0604020202020204" pitchFamily="34" charset="0"/>
                <a:cs typeface="Arial" panose="020B0604020202020204" pitchFamily="34" charset="0"/>
              </a:rPr>
              <a:t>DO </a:t>
            </a:r>
            <a:r>
              <a:rPr lang="pt-BR" sz="1600" b="1" dirty="0" smtClean="0">
                <a:latin typeface="Arial" panose="020B0604020202020204" pitchFamily="34" charset="0"/>
                <a:cs typeface="Arial" panose="020B0604020202020204" pitchFamily="34" charset="0"/>
              </a:rPr>
              <a:t>INDICADOR: </a:t>
            </a:r>
            <a:r>
              <a:rPr lang="pt-BR" sz="1600" dirty="0">
                <a:latin typeface="Arial" panose="020B0604020202020204" pitchFamily="34" charset="0"/>
                <a:cs typeface="Arial" panose="020B0604020202020204" pitchFamily="34" charset="0"/>
              </a:rPr>
              <a:t>Crescente. </a:t>
            </a:r>
          </a:p>
          <a:p>
            <a:pPr algn="just"/>
            <a:endParaRPr lang="pt-BR" sz="1600" dirty="0">
              <a:latin typeface="Arial" panose="020B0604020202020204" pitchFamily="34" charset="0"/>
              <a:cs typeface="Arial" panose="020B0604020202020204" pitchFamily="34" charset="0"/>
            </a:endParaRPr>
          </a:p>
          <a:p>
            <a:pPr algn="just"/>
            <a:r>
              <a:rPr lang="pt-BR" sz="1600" b="1" dirty="0">
                <a:latin typeface="Arial" panose="020B0604020202020204" pitchFamily="34" charset="0"/>
                <a:cs typeface="Arial" panose="020B0604020202020204" pitchFamily="34" charset="0"/>
              </a:rPr>
              <a:t>FONTE:</a:t>
            </a:r>
            <a:r>
              <a:rPr lang="pt-BR" sz="1600" dirty="0">
                <a:latin typeface="Arial" panose="020B0604020202020204" pitchFamily="34" charset="0"/>
                <a:cs typeface="Arial" panose="020B0604020202020204" pitchFamily="34" charset="0"/>
              </a:rPr>
              <a:t> </a:t>
            </a:r>
            <a:r>
              <a:rPr lang="pt-BR" sz="1600" dirty="0" smtClean="0">
                <a:latin typeface="Arial" panose="020B0604020202020204" pitchFamily="34" charset="0"/>
                <a:cs typeface="Arial" panose="020B0604020202020204" pitchFamily="34" charset="0"/>
              </a:rPr>
              <a:t>e-Gestor</a:t>
            </a:r>
          </a:p>
          <a:p>
            <a:pPr algn="just"/>
            <a:endParaRPr lang="pt-BR" sz="1600" dirty="0">
              <a:latin typeface="Arial" panose="020B0604020202020204" pitchFamily="34" charset="0"/>
              <a:cs typeface="Arial" panose="020B0604020202020204" pitchFamily="34" charset="0"/>
            </a:endParaRPr>
          </a:p>
          <a:p>
            <a:pPr algn="just"/>
            <a:r>
              <a:rPr lang="pt-BR" sz="1600" b="1" dirty="0">
                <a:latin typeface="Arial" panose="020B0604020202020204" pitchFamily="34" charset="0"/>
                <a:cs typeface="Arial" panose="020B0604020202020204" pitchFamily="34" charset="0"/>
              </a:rPr>
              <a:t>MESES E DATA DE EXTRAÇÃO: </a:t>
            </a:r>
            <a:r>
              <a:rPr lang="pt-BR" sz="1600" dirty="0">
                <a:latin typeface="Arial" panose="020B0604020202020204" pitchFamily="34" charset="0"/>
                <a:cs typeface="Arial" panose="020B0604020202020204" pitchFamily="34" charset="0"/>
              </a:rPr>
              <a:t>Os dados são preliminares e estão sujeitos a alterações, foram extraídos do e-Gestor em </a:t>
            </a:r>
            <a:r>
              <a:rPr lang="pt-BR" sz="1600" dirty="0" smtClean="0">
                <a:latin typeface="Arial" panose="020B0604020202020204" pitchFamily="34" charset="0"/>
                <a:cs typeface="Arial" panose="020B0604020202020204" pitchFamily="34" charset="0"/>
              </a:rPr>
              <a:t>20/09/2021 </a:t>
            </a:r>
            <a:r>
              <a:rPr lang="pt-BR" sz="1600" dirty="0">
                <a:latin typeface="Arial" panose="020B0604020202020204" pitchFamily="34" charset="0"/>
                <a:cs typeface="Arial" panose="020B0604020202020204" pitchFamily="34" charset="0"/>
              </a:rPr>
              <a:t>às </a:t>
            </a:r>
            <a:r>
              <a:rPr lang="pt-BR" sz="1600" dirty="0" smtClean="0">
                <a:latin typeface="Arial" panose="020B0604020202020204" pitchFamily="34" charset="0"/>
                <a:cs typeface="Arial" panose="020B0604020202020204" pitchFamily="34" charset="0"/>
              </a:rPr>
              <a:t>10:00, </a:t>
            </a:r>
            <a:r>
              <a:rPr lang="pt-BR" sz="1600" dirty="0">
                <a:latin typeface="Arial" panose="020B0604020202020204" pitchFamily="34" charset="0"/>
                <a:cs typeface="Arial" panose="020B0604020202020204" pitchFamily="34" charset="0"/>
              </a:rPr>
              <a:t>onde a última competência disponível se refere a dezembro de 2020, indicando 66,97% de cobertura da Atenção Básica.</a:t>
            </a:r>
            <a:endParaRPr lang="pt-BR" sz="1600" dirty="0" smtClean="0">
              <a:latin typeface="Arial" panose="020B0604020202020204" pitchFamily="34" charset="0"/>
              <a:cs typeface="Arial" panose="020B0604020202020204" pitchFamily="34" charset="0"/>
            </a:endParaRPr>
          </a:p>
          <a:p>
            <a:pPr algn="just"/>
            <a:endParaRPr lang="pt-BR" sz="1600" b="1" dirty="0">
              <a:latin typeface="Arial" panose="020B0604020202020204" pitchFamily="34" charset="0"/>
              <a:cs typeface="Arial" panose="020B0604020202020204" pitchFamily="34" charset="0"/>
            </a:endParaRPr>
          </a:p>
          <a:p>
            <a:pPr algn="just"/>
            <a:r>
              <a:rPr lang="pt-BR" sz="1600" b="1" dirty="0" smtClean="0">
                <a:latin typeface="Arial" panose="020B0604020202020204" pitchFamily="34" charset="0"/>
                <a:cs typeface="Arial" panose="020B0604020202020204" pitchFamily="34" charset="0"/>
              </a:rPr>
              <a:t>METODOLOGIA </a:t>
            </a:r>
            <a:r>
              <a:rPr lang="pt-BR" sz="1600" b="1" dirty="0">
                <a:latin typeface="Arial" panose="020B0604020202020204" pitchFamily="34" charset="0"/>
                <a:cs typeface="Arial" panose="020B0604020202020204" pitchFamily="34" charset="0"/>
              </a:rPr>
              <a:t>DE </a:t>
            </a:r>
            <a:r>
              <a:rPr lang="pt-BR" sz="1600" b="1" dirty="0" smtClean="0">
                <a:latin typeface="Arial" panose="020B0604020202020204" pitchFamily="34" charset="0"/>
                <a:cs typeface="Arial" panose="020B0604020202020204" pitchFamily="34" charset="0"/>
              </a:rPr>
              <a:t>CÁLCULO: </a:t>
            </a:r>
            <a:r>
              <a:rPr lang="pt-BR" sz="1600" dirty="0">
                <a:latin typeface="Arial" panose="020B0604020202020204" pitchFamily="34" charset="0"/>
                <a:cs typeface="Arial" panose="020B0604020202020204" pitchFamily="34" charset="0"/>
              </a:rPr>
              <a:t>para o numerador o número de equipes de Saúde da Família, o número de equipes de Atenção Básica parametrizadas e o número de equipes de Saúde da Família Equivalentes (SCNES) e para o denominador a estimativa populacional IBGE do ano anterior, e atualizada no mês de janeiro.</a:t>
            </a:r>
            <a:endParaRPr lang="pt-BR" sz="1600" dirty="0" smtClean="0">
              <a:latin typeface="Arial" panose="020B0604020202020204" pitchFamily="34" charset="0"/>
              <a:cs typeface="Arial" panose="020B0604020202020204" pitchFamily="34" charset="0"/>
            </a:endParaRPr>
          </a:p>
          <a:p>
            <a:pPr algn="just"/>
            <a:endParaRPr lang="pt-BR" sz="1600" dirty="0">
              <a:latin typeface="Arial" panose="020B0604020202020204" pitchFamily="34" charset="0"/>
              <a:cs typeface="Arial" panose="020B0604020202020204" pitchFamily="34" charset="0"/>
            </a:endParaRPr>
          </a:p>
          <a:p>
            <a:pPr algn="just"/>
            <a:r>
              <a:rPr lang="pt-BR" sz="1600" b="1" dirty="0" smtClean="0">
                <a:latin typeface="Arial" panose="020B0604020202020204" pitchFamily="34" charset="0"/>
                <a:cs typeface="Arial" panose="020B0604020202020204" pitchFamily="34" charset="0"/>
              </a:rPr>
              <a:t>ANÁLISE</a:t>
            </a:r>
            <a:r>
              <a:rPr lang="pt-BR" sz="1600" b="1" dirty="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Destacamos que dados extraídos do Painel de Apoio ao Gestor do Conselho Nacional de Secretarias Municipais de Saúde (CONASEMS) informa 84,9% de cobertura de Estratégia de Saúde da Família (ESF). Isto se deve ao provimento de profissionais por meio de convocação de concurso e contratação de recursos humanos para compor as equipes já existentes, favorecendo o aumento da cobertura populacional estimada.</a:t>
            </a:r>
            <a:endParaRPr lang="pt-BR" sz="1600" dirty="0" smtClean="0">
              <a:latin typeface="Arial" panose="020B0604020202020204" pitchFamily="34" charset="0"/>
              <a:cs typeface="Arial" panose="020B0604020202020204" pitchFamily="34" charset="0"/>
            </a:endParaRPr>
          </a:p>
          <a:p>
            <a:pPr algn="just"/>
            <a:endParaRPr lang="pt-BR" sz="1600" b="1" dirty="0">
              <a:latin typeface="Arial" panose="020B0604020202020204" pitchFamily="34" charset="0"/>
              <a:cs typeface="Arial" panose="020B0604020202020204" pitchFamily="34" charset="0"/>
            </a:endParaRPr>
          </a:p>
          <a:p>
            <a:pPr algn="just"/>
            <a:r>
              <a:rPr lang="pt-BR" sz="1600" b="1" dirty="0">
                <a:latin typeface="Arial" panose="020B0604020202020204" pitchFamily="34" charset="0"/>
                <a:cs typeface="Arial" panose="020B0604020202020204" pitchFamily="34" charset="0"/>
              </a:rPr>
              <a:t>CONSIDERAÇÕES</a:t>
            </a:r>
            <a:r>
              <a:rPr lang="pt-BR" sz="1600" b="1" dirty="0" smtClean="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Importante ressaltar que os Programas de Residência em Medicina da </a:t>
            </a:r>
            <a:r>
              <a:rPr lang="pt-BR" sz="1600" dirty="0" smtClean="0">
                <a:latin typeface="Arial" panose="020B0604020202020204" pitchFamily="34" charset="0"/>
                <a:cs typeface="Arial" panose="020B0604020202020204" pitchFamily="34" charset="0"/>
              </a:rPr>
              <a:t>Família </a:t>
            </a:r>
            <a:r>
              <a:rPr lang="pt-BR" sz="1600" dirty="0">
                <a:latin typeface="Arial" panose="020B0604020202020204" pitchFamily="34" charset="0"/>
                <a:cs typeface="Arial" panose="020B0604020202020204" pitchFamily="34" charset="0"/>
              </a:rPr>
              <a:t>e Comunidade e Programa de Residência Multiprofissional implantados por esta secretaria impactam positivamente neste indicador</a:t>
            </a:r>
            <a:r>
              <a:rPr lang="pt-BR" sz="1600" dirty="0" smtClean="0">
                <a:latin typeface="Arial" panose="020B0604020202020204" pitchFamily="34"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sp>
        <p:nvSpPr>
          <p:cNvPr id="11" name="Retângulo 10"/>
          <p:cNvSpPr/>
          <p:nvPr/>
        </p:nvSpPr>
        <p:spPr>
          <a:xfrm>
            <a:off x="736969" y="1713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2021</a:t>
            </a:r>
          </a:p>
        </p:txBody>
      </p:sp>
      <p:sp>
        <p:nvSpPr>
          <p:cNvPr id="7" name="Título 1"/>
          <p:cNvSpPr txBox="1">
            <a:spLocks/>
          </p:cNvSpPr>
          <p:nvPr/>
        </p:nvSpPr>
        <p:spPr>
          <a:xfrm>
            <a:off x="6088154" y="28063"/>
            <a:ext cx="5583893"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3520292240"/>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ext uri="{D42A27DB-BD31-4B8C-83A1-F6EECF244321}">
                <p14:modId xmlns:p14="http://schemas.microsoft.com/office/powerpoint/2010/main" val="2327010566"/>
              </p:ext>
            </p:extLst>
          </p:nvPr>
        </p:nvGraphicFramePr>
        <p:xfrm>
          <a:off x="900952" y="721320"/>
          <a:ext cx="10623213" cy="3670206"/>
        </p:xfrm>
        <a:graphic>
          <a:graphicData uri="http://schemas.openxmlformats.org/drawingml/2006/table">
            <a:tbl>
              <a:tblPr>
                <a:tableStyleId>{2D5ABB26-0587-4C30-8999-92F81FD0307C}</a:tableStyleId>
              </a:tblPr>
              <a:tblGrid>
                <a:gridCol w="2948120">
                  <a:extLst>
                    <a:ext uri="{9D8B030D-6E8A-4147-A177-3AD203B41FA5}">
                      <a16:colId xmlns:a16="http://schemas.microsoft.com/office/drawing/2014/main" val="20000"/>
                    </a:ext>
                  </a:extLst>
                </a:gridCol>
                <a:gridCol w="1272061">
                  <a:extLst>
                    <a:ext uri="{9D8B030D-6E8A-4147-A177-3AD203B41FA5}">
                      <a16:colId xmlns:a16="http://schemas.microsoft.com/office/drawing/2014/main" val="20001"/>
                    </a:ext>
                  </a:extLst>
                </a:gridCol>
                <a:gridCol w="1600758">
                  <a:extLst>
                    <a:ext uri="{9D8B030D-6E8A-4147-A177-3AD203B41FA5}">
                      <a16:colId xmlns:a16="http://schemas.microsoft.com/office/drawing/2014/main" val="20002"/>
                    </a:ext>
                  </a:extLst>
                </a:gridCol>
                <a:gridCol w="1600758">
                  <a:extLst>
                    <a:ext uri="{9D8B030D-6E8A-4147-A177-3AD203B41FA5}">
                      <a16:colId xmlns:a16="http://schemas.microsoft.com/office/drawing/2014/main" val="20003"/>
                    </a:ext>
                  </a:extLst>
                </a:gridCol>
                <a:gridCol w="1600758">
                  <a:extLst>
                    <a:ext uri="{9D8B030D-6E8A-4147-A177-3AD203B41FA5}">
                      <a16:colId xmlns:a16="http://schemas.microsoft.com/office/drawing/2014/main" val="20004"/>
                    </a:ext>
                  </a:extLst>
                </a:gridCol>
                <a:gridCol w="1600758">
                  <a:extLst>
                    <a:ext uri="{9D8B030D-6E8A-4147-A177-3AD203B41FA5}">
                      <a16:colId xmlns:a16="http://schemas.microsoft.com/office/drawing/2014/main" val="20005"/>
                    </a:ext>
                  </a:extLst>
                </a:gridCol>
              </a:tblGrid>
              <a:tr h="1743291">
                <a:tc>
                  <a:txBody>
                    <a:bodyPr/>
                    <a:lstStyle/>
                    <a:p>
                      <a:pPr algn="ctr">
                        <a:lnSpc>
                          <a:spcPct val="115000"/>
                        </a:lnSpc>
                        <a:spcAft>
                          <a:spcPts val="0"/>
                        </a:spcAft>
                      </a:pPr>
                      <a:r>
                        <a:rPr lang="pt-BR" sz="1800" b="1" dirty="0">
                          <a:solidFill>
                            <a:schemeClr val="tx2"/>
                          </a:solidFill>
                          <a:effectLst>
                            <a:outerShdw blurRad="38100" dist="38100" dir="2700000" algn="tl">
                              <a:srgbClr val="000000">
                                <a:alpha val="43137"/>
                              </a:srgbClr>
                            </a:outerShdw>
                          </a:effectLst>
                        </a:rPr>
                        <a:t>INDICADOR 17</a:t>
                      </a:r>
                      <a:endParaRPr lang="pt-BR" sz="1800" b="1"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400" b="1" dirty="0">
                          <a:solidFill>
                            <a:schemeClr val="tx1"/>
                          </a:solidFill>
                        </a:rPr>
                        <a:t>META PACTUADA</a:t>
                      </a:r>
                      <a:endParaRPr lang="pt-BR" sz="1400" b="1" dirty="0">
                        <a:solidFill>
                          <a:schemeClr val="tx1"/>
                        </a:solidFill>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1"/>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1"/>
                          </a:solidFill>
                        </a:rPr>
                        <a:t>NO 1º QUADRIMESTRE</a:t>
                      </a:r>
                      <a:endParaRPr lang="pt-BR" sz="1400" b="1" dirty="0">
                        <a:solidFill>
                          <a:schemeClr val="tx1"/>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1"/>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1"/>
                          </a:solidFill>
                        </a:rPr>
                        <a:t>NO 2º QUADRIMESTRE</a:t>
                      </a:r>
                      <a:endParaRPr lang="pt-BR" sz="1400" b="1" dirty="0">
                        <a:solidFill>
                          <a:schemeClr val="tx1"/>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1"/>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1"/>
                          </a:solidFill>
                        </a:rPr>
                        <a:t>NO 3º QUADRIMESTRE</a:t>
                      </a:r>
                      <a:endParaRPr lang="pt-BR" sz="1400" b="1" dirty="0">
                        <a:solidFill>
                          <a:schemeClr val="tx1"/>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a:ln>
                            <a:noFill/>
                          </a:ln>
                          <a:solidFill>
                            <a:schemeClr val="tx1"/>
                          </a:solidFill>
                          <a:effectLst/>
                        </a:rPr>
                        <a:t>RESULTADO </a:t>
                      </a: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a:ln>
                            <a:noFill/>
                          </a:ln>
                          <a:solidFill>
                            <a:schemeClr val="tx1"/>
                          </a:solidFill>
                          <a:effectLst/>
                        </a:rPr>
                        <a:t>ANUAL </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pt-BR" sz="1400" b="1" u="none" strike="noStrike" cap="none" normalizeH="0" baseline="0" dirty="0" smtClean="0">
                          <a:ln>
                            <a:noFill/>
                          </a:ln>
                          <a:solidFill>
                            <a:schemeClr val="tx1"/>
                          </a:solidFill>
                          <a:effectLst/>
                        </a:rPr>
                        <a:t>EM 20/09/2021</a:t>
                      </a: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269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dirty="0"/>
                        <a:t>Cobertura populacional estimada pelas</a:t>
                      </a:r>
                      <a:r>
                        <a:rPr lang="pt-BR" sz="1800" baseline="0" dirty="0"/>
                        <a:t> equipes de Atenção Básica (%)</a:t>
                      </a:r>
                      <a:endParaRPr lang="pt-BR"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smtClean="0">
                          <a:solidFill>
                            <a:schemeClr val="tx1"/>
                          </a:solidFill>
                        </a:rPr>
                        <a:t>63,95(%)</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66,97 </a:t>
                      </a:r>
                      <a:r>
                        <a:rPr lang="pt-BR" sz="20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66,97 (%)</a:t>
                      </a: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smtClean="0">
                          <a:solidFill>
                            <a:schemeClr val="tx1"/>
                          </a:solidFill>
                        </a:rPr>
                        <a:t>66,97 (%)</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Espaço Reservado para Número de Slide 1"/>
          <p:cNvSpPr>
            <a:spLocks noGrp="1"/>
          </p:cNvSpPr>
          <p:nvPr>
            <p:ph type="sldNum" sz="quarter" idx="12"/>
          </p:nvPr>
        </p:nvSpPr>
        <p:spPr>
          <a:xfrm>
            <a:off x="10398520" y="6453386"/>
            <a:ext cx="1596292" cy="404614"/>
          </a:xfrm>
        </p:spPr>
        <p:txBody>
          <a:bodyPr/>
          <a:lstStyle/>
          <a:p>
            <a:pPr rtl="0"/>
            <a:fld id="{B38049E5-7B53-4E85-8972-7D6C4BCE5BB9}" type="slidenum">
              <a:rPr lang="pt-BR" b="1" noProof="0" smtClean="0">
                <a:solidFill>
                  <a:schemeClr val="tx1"/>
                </a:solidFill>
              </a:rPr>
              <a:pPr rtl="0"/>
              <a:t>102</a:t>
            </a:fld>
            <a:endParaRPr lang="pt-BR" b="1" noProof="0" dirty="0">
              <a:solidFill>
                <a:schemeClr val="tx1"/>
              </a:solidFill>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6" name="Retângulo 5"/>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3" name="CaixaDeTexto 2"/>
          <p:cNvSpPr txBox="1"/>
          <p:nvPr/>
        </p:nvSpPr>
        <p:spPr>
          <a:xfrm>
            <a:off x="793160" y="4527064"/>
            <a:ext cx="10731005" cy="1661993"/>
          </a:xfrm>
          <a:prstGeom prst="rect">
            <a:avLst/>
          </a:prstGeom>
          <a:noFill/>
        </p:spPr>
        <p:txBody>
          <a:bodyPr wrap="square" rtlCol="0">
            <a:spAutoFit/>
          </a:bodyPr>
          <a:lstStyle/>
          <a:p>
            <a:pPr algn="just"/>
            <a:r>
              <a:rPr lang="pt-BR" sz="1700" dirty="0" smtClean="0">
                <a:latin typeface="Arial" panose="020B0604020202020204" pitchFamily="34" charset="0"/>
                <a:cs typeface="Arial" panose="020B0604020202020204" pitchFamily="34" charset="0"/>
              </a:rPr>
              <a:t>OBS: O resultado de 66,97% são dados oficiais  E-gestor, com a última competência disponível em dezembro de 2020, extraídos em 20/09/2021. </a:t>
            </a:r>
          </a:p>
          <a:p>
            <a:pPr algn="just"/>
            <a:r>
              <a:rPr lang="pt-BR" sz="1700" dirty="0" smtClean="0">
                <a:latin typeface="Arial" panose="020B0604020202020204" pitchFamily="34" charset="0"/>
                <a:cs typeface="Arial" panose="020B0604020202020204" pitchFamily="34" charset="0"/>
              </a:rPr>
              <a:t>Vale destacar, que o Painel </a:t>
            </a:r>
            <a:r>
              <a:rPr lang="pt-BR" sz="1700" dirty="0">
                <a:latin typeface="Arial" panose="020B0604020202020204" pitchFamily="34" charset="0"/>
                <a:cs typeface="Arial" panose="020B0604020202020204" pitchFamily="34" charset="0"/>
              </a:rPr>
              <a:t>de Apoio ao Gestor do Conselho Nacional de Secretarias Municipais de Saúde (CONASEMS) </a:t>
            </a:r>
            <a:r>
              <a:rPr lang="pt-BR" sz="1700" dirty="0" smtClean="0">
                <a:latin typeface="Arial" panose="020B0604020202020204" pitchFamily="34" charset="0"/>
                <a:cs typeface="Arial" panose="020B0604020202020204" pitchFamily="34" charset="0"/>
              </a:rPr>
              <a:t>informa 84,9</a:t>
            </a:r>
            <a:r>
              <a:rPr lang="pt-BR" sz="1700" dirty="0">
                <a:latin typeface="Arial" panose="020B0604020202020204" pitchFamily="34" charset="0"/>
                <a:cs typeface="Arial" panose="020B0604020202020204" pitchFamily="34" charset="0"/>
              </a:rPr>
              <a:t>% de cobertura de Estratégia de Saúde da Família (</a:t>
            </a:r>
            <a:r>
              <a:rPr lang="pt-BR" sz="1700" dirty="0" smtClean="0">
                <a:latin typeface="Arial" panose="020B0604020202020204" pitchFamily="34" charset="0"/>
                <a:cs typeface="Arial" panose="020B0604020202020204" pitchFamily="34" charset="0"/>
              </a:rPr>
              <a:t>ESF), dados </a:t>
            </a:r>
            <a:r>
              <a:rPr lang="pt-BR" sz="1700" dirty="0">
                <a:latin typeface="Arial" panose="020B0604020202020204" pitchFamily="34" charset="0"/>
                <a:cs typeface="Arial" panose="020B0604020202020204" pitchFamily="34" charset="0"/>
              </a:rPr>
              <a:t>extraídos em </a:t>
            </a:r>
            <a:r>
              <a:rPr lang="pt-BR" sz="1700" dirty="0" smtClean="0">
                <a:latin typeface="Arial" panose="020B0604020202020204" pitchFamily="34" charset="0"/>
                <a:cs typeface="Arial" panose="020B0604020202020204" pitchFamily="34" charset="0"/>
              </a:rPr>
              <a:t>20/09/2021 </a:t>
            </a:r>
            <a:r>
              <a:rPr lang="pt-BR" sz="1700" dirty="0">
                <a:latin typeface="Arial" panose="020B0604020202020204" pitchFamily="34" charset="0"/>
                <a:cs typeface="Arial" panose="020B0604020202020204" pitchFamily="34" charset="0"/>
              </a:rPr>
              <a:t>disponível </a:t>
            </a:r>
            <a:r>
              <a:rPr lang="pt-BR" sz="1700" dirty="0" smtClean="0">
                <a:latin typeface="Arial" panose="020B0604020202020204" pitchFamily="34" charset="0"/>
                <a:cs typeface="Arial" panose="020B0604020202020204" pitchFamily="34" charset="0"/>
              </a:rPr>
              <a:t>em </a:t>
            </a:r>
            <a:r>
              <a:rPr lang="pt-BR" sz="1700" u="sng" dirty="0" smtClean="0">
                <a:latin typeface="Arial" panose="020B0604020202020204" pitchFamily="34" charset="0"/>
                <a:cs typeface="Arial" panose="020B0604020202020204" pitchFamily="34" charset="0"/>
              </a:rPr>
              <a:t>https</a:t>
            </a:r>
            <a:r>
              <a:rPr lang="pt-BR" sz="1700" u="sng" dirty="0">
                <a:latin typeface="Arial" panose="020B0604020202020204" pitchFamily="34" charset="0"/>
                <a:cs typeface="Arial" panose="020B0604020202020204" pitchFamily="34" charset="0"/>
              </a:rPr>
              <a:t>://</a:t>
            </a:r>
            <a:r>
              <a:rPr lang="pt-BR" sz="1700" u="sng" dirty="0" smtClean="0">
                <a:latin typeface="Arial" panose="020B0604020202020204" pitchFamily="34" charset="0"/>
                <a:cs typeface="Arial" panose="020B0604020202020204" pitchFamily="34" charset="0"/>
              </a:rPr>
              <a:t>www.conasems.org.br/painel/previne-brasil-resultado-2020</a:t>
            </a:r>
            <a:r>
              <a:rPr lang="pt-BR" sz="1700" dirty="0" smtClean="0">
                <a:latin typeface="Arial" panose="020B0604020202020204" pitchFamily="34" charset="0"/>
                <a:cs typeface="Arial" panose="020B0604020202020204" pitchFamily="34" charset="0"/>
              </a:rPr>
              <a:t>.</a:t>
            </a:r>
          </a:p>
          <a:p>
            <a:pPr algn="just"/>
            <a:r>
              <a:rPr lang="pt-BR" sz="1700" dirty="0" smtClean="0">
                <a:latin typeface="Arial" panose="020B0604020202020204" pitchFamily="34" charset="0"/>
                <a:cs typeface="Arial" panose="020B0604020202020204" pitchFamily="34" charset="0"/>
              </a:rPr>
              <a:t>Desta forma, espera-se que a cobertura da Atenção Básica tenha aumentado proporcionalmente.</a:t>
            </a:r>
            <a:endParaRPr lang="pt-B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9231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b="1" noProof="0" smtClean="0">
                <a:solidFill>
                  <a:schemeClr val="bg1">
                    <a:lumMod val="95000"/>
                  </a:schemeClr>
                </a:solidFill>
              </a:rPr>
              <a:pPr rtl="0"/>
              <a:t>103</a:t>
            </a:fld>
            <a:endParaRPr lang="pt-BR" b="1" noProof="0" dirty="0">
              <a:solidFill>
                <a:schemeClr val="bg1">
                  <a:lumMod val="95000"/>
                </a:schemeClr>
              </a:solidFill>
            </a:endParaRPr>
          </a:p>
        </p:txBody>
      </p:sp>
      <p:sp>
        <p:nvSpPr>
          <p:cNvPr id="8" name="Retângulo 7"/>
          <p:cNvSpPr/>
          <p:nvPr/>
        </p:nvSpPr>
        <p:spPr>
          <a:xfrm>
            <a:off x="806691" y="621642"/>
            <a:ext cx="10509662" cy="5693866"/>
          </a:xfrm>
          <a:prstGeom prst="rect">
            <a:avLst/>
          </a:prstGeom>
          <a:solidFill>
            <a:schemeClr val="bg1"/>
          </a:solidFill>
        </p:spPr>
        <p:txBody>
          <a:bodyPr wrap="square">
            <a:spAutoFit/>
          </a:bodyPr>
          <a:lstStyle/>
          <a:p>
            <a:pPr algn="just"/>
            <a:r>
              <a:rPr lang="pt-BR" sz="1400" b="1" dirty="0" smtClean="0">
                <a:solidFill>
                  <a:srgbClr val="FF0000"/>
                </a:solidFill>
                <a:latin typeface="Arial" panose="020B0604020202020204" pitchFamily="34" charset="0"/>
                <a:cs typeface="Arial" panose="020B0604020202020204" pitchFamily="34" charset="0"/>
              </a:rPr>
              <a:t>Indicador 18: Cobertura </a:t>
            </a:r>
            <a:r>
              <a:rPr lang="pt-BR" sz="1400" b="1" dirty="0">
                <a:solidFill>
                  <a:srgbClr val="FF0000"/>
                </a:solidFill>
                <a:latin typeface="Arial" panose="020B0604020202020204" pitchFamily="34" charset="0"/>
                <a:cs typeface="Arial" panose="020B0604020202020204" pitchFamily="34" charset="0"/>
              </a:rPr>
              <a:t>de acompanhamento das condicionalidades do Programa Bolsa Família - PBF (%)</a:t>
            </a:r>
          </a:p>
          <a:p>
            <a:pPr algn="just"/>
            <a:endParaRPr lang="pt-BR" sz="1400" b="1" dirty="0">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TENDÊNCIA </a:t>
            </a:r>
            <a:r>
              <a:rPr lang="pt-BR" sz="1400" b="1" dirty="0">
                <a:latin typeface="Arial" panose="020B0604020202020204" pitchFamily="34" charset="0"/>
                <a:cs typeface="Arial" panose="020B0604020202020204" pitchFamily="34" charset="0"/>
              </a:rPr>
              <a:t>DO </a:t>
            </a:r>
            <a:r>
              <a:rPr lang="pt-BR" sz="1400" b="1" dirty="0" smtClean="0">
                <a:latin typeface="Arial" panose="020B0604020202020204" pitchFamily="34" charset="0"/>
                <a:cs typeface="Arial" panose="020B0604020202020204" pitchFamily="34" charset="0"/>
              </a:rPr>
              <a:t>INDICADOR: </a:t>
            </a:r>
            <a:r>
              <a:rPr lang="pt-BR" sz="1400" dirty="0">
                <a:latin typeface="Arial" panose="020B0604020202020204" pitchFamily="34" charset="0"/>
                <a:cs typeface="Arial" panose="020B0604020202020204" pitchFamily="34" charset="0"/>
              </a:rPr>
              <a:t>Crescente. </a:t>
            </a:r>
          </a:p>
          <a:p>
            <a:pPr algn="just"/>
            <a:endParaRPr lang="pt-BR" sz="1400" dirty="0">
              <a:latin typeface="Arial" panose="020B0604020202020204" pitchFamily="34" charset="0"/>
              <a:cs typeface="Arial" panose="020B0604020202020204" pitchFamily="34" charset="0"/>
            </a:endParaRPr>
          </a:p>
          <a:p>
            <a:pPr algn="just"/>
            <a:r>
              <a:rPr lang="pt-BR" sz="1400" b="1" dirty="0">
                <a:latin typeface="Arial" panose="020B0604020202020204" pitchFamily="34" charset="0"/>
                <a:cs typeface="Arial" panose="020B0604020202020204" pitchFamily="34" charset="0"/>
              </a:rPr>
              <a:t>FONTE</a:t>
            </a:r>
            <a:r>
              <a:rPr lang="pt-BR" sz="1400" b="1" dirty="0" smtClean="0">
                <a:latin typeface="Arial" panose="020B0604020202020204" pitchFamily="34" charset="0"/>
                <a:cs typeface="Arial" panose="020B0604020202020204" pitchFamily="34" charset="0"/>
              </a:rPr>
              <a:t>: </a:t>
            </a:r>
            <a:r>
              <a:rPr lang="pt-BR" sz="1400" dirty="0" smtClean="0">
                <a:latin typeface="Arial" panose="020B0604020202020204" pitchFamily="34" charset="0"/>
                <a:cs typeface="Arial" panose="020B0604020202020204" pitchFamily="34" charset="0"/>
              </a:rPr>
              <a:t>Sistema </a:t>
            </a:r>
            <a:r>
              <a:rPr lang="pt-BR" sz="1400" dirty="0">
                <a:latin typeface="Arial" panose="020B0604020202020204" pitchFamily="34" charset="0"/>
                <a:cs typeface="Arial" panose="020B0604020202020204" pitchFamily="34" charset="0"/>
              </a:rPr>
              <a:t>de Gestão do Acompanhamento das Condicionalidades de Saúde do </a:t>
            </a:r>
            <a:r>
              <a:rPr lang="pt-BR" sz="1400" dirty="0" smtClean="0">
                <a:latin typeface="Arial" panose="020B0604020202020204" pitchFamily="34" charset="0"/>
                <a:cs typeface="Arial" panose="020B0604020202020204" pitchFamily="34" charset="0"/>
              </a:rPr>
              <a:t>Programa Bolsa Família (PBF).</a:t>
            </a:r>
            <a:endParaRPr lang="pt-BR" sz="1400" dirty="0">
              <a:latin typeface="Arial" panose="020B0604020202020204" pitchFamily="34" charset="0"/>
              <a:cs typeface="Arial" panose="020B0604020202020204" pitchFamily="34" charset="0"/>
            </a:endParaRPr>
          </a:p>
          <a:p>
            <a:pPr algn="just"/>
            <a:endParaRPr lang="pt-BR" sz="1400" b="1" dirty="0">
              <a:latin typeface="Arial" panose="020B0604020202020204" pitchFamily="34" charset="0"/>
              <a:cs typeface="Arial" panose="020B0604020202020204" pitchFamily="34" charset="0"/>
            </a:endParaRPr>
          </a:p>
          <a:p>
            <a:pPr algn="just"/>
            <a:r>
              <a:rPr lang="pt-BR" sz="1400" b="1" dirty="0">
                <a:latin typeface="Arial" panose="020B0604020202020204" pitchFamily="34" charset="0"/>
                <a:cs typeface="Arial" panose="020B0604020202020204" pitchFamily="34" charset="0"/>
              </a:rPr>
              <a:t>MESES E DATA DE EXTRAÇÃO</a:t>
            </a:r>
            <a:r>
              <a:rPr lang="pt-BR" sz="1400" b="1" dirty="0" smtClean="0">
                <a:latin typeface="Arial" panose="020B0604020202020204" pitchFamily="34" charset="0"/>
                <a:cs typeface="Arial" panose="020B0604020202020204" pitchFamily="34" charset="0"/>
              </a:rPr>
              <a:t>: janeiro a junho (1ª vigência), </a:t>
            </a:r>
            <a:r>
              <a:rPr lang="pt-BR" sz="1400" b="1" dirty="0">
                <a:latin typeface="Arial" panose="020B0604020202020204" pitchFamily="34" charset="0"/>
                <a:cs typeface="Arial" panose="020B0604020202020204" pitchFamily="34" charset="0"/>
              </a:rPr>
              <a:t>extraídos em </a:t>
            </a:r>
            <a:r>
              <a:rPr lang="pt-BR" sz="1400" b="1" dirty="0" smtClean="0">
                <a:latin typeface="Arial" panose="020B0604020202020204" pitchFamily="34" charset="0"/>
                <a:cs typeface="Arial" panose="020B0604020202020204" pitchFamily="34" charset="0"/>
              </a:rPr>
              <a:t>12/08/2021</a:t>
            </a:r>
            <a:r>
              <a:rPr lang="pt-BR" sz="1400" b="1" dirty="0">
                <a:latin typeface="Arial" panose="020B0604020202020204" pitchFamily="34" charset="0"/>
                <a:cs typeface="Arial" panose="020B0604020202020204" pitchFamily="34" charset="0"/>
              </a:rPr>
              <a:t>.</a:t>
            </a:r>
          </a:p>
          <a:p>
            <a:pPr algn="just"/>
            <a:endParaRPr lang="pt-BR" sz="1400" b="1" dirty="0" smtClean="0">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METODOLOGIA </a:t>
            </a:r>
            <a:r>
              <a:rPr lang="pt-BR" sz="1400" b="1" dirty="0">
                <a:latin typeface="Arial" panose="020B0604020202020204" pitchFamily="34" charset="0"/>
                <a:cs typeface="Arial" panose="020B0604020202020204" pitchFamily="34" charset="0"/>
              </a:rPr>
              <a:t>DE </a:t>
            </a:r>
            <a:r>
              <a:rPr lang="pt-BR" sz="1400" b="1" dirty="0" smtClean="0">
                <a:latin typeface="Arial" panose="020B0604020202020204" pitchFamily="34" charset="0"/>
                <a:cs typeface="Arial" panose="020B0604020202020204" pitchFamily="34" charset="0"/>
              </a:rPr>
              <a:t>CÁLCULO: </a:t>
            </a:r>
            <a:r>
              <a:rPr lang="pt-BR" sz="1400" dirty="0">
                <a:latin typeface="Arial" panose="020B0604020202020204" pitchFamily="34" charset="0"/>
                <a:cs typeface="Arial" panose="020B0604020202020204" pitchFamily="34" charset="0"/>
              </a:rPr>
              <a:t>como numerador o número de famílias beneficiárias do Programa Bolsa Família (PBF), com perfil saúde acompanhadas pela Atenção Básica na última vigência do ano e para o denominador o número total de famílias beneficiárias do PBF com perfil saúde na última vigência do ano e fator de multiplicação </a:t>
            </a:r>
            <a:r>
              <a:rPr lang="pt-BR" sz="1400" dirty="0" smtClean="0">
                <a:latin typeface="Arial" panose="020B0604020202020204" pitchFamily="34" charset="0"/>
                <a:cs typeface="Arial" panose="020B0604020202020204" pitchFamily="34" charset="0"/>
              </a:rPr>
              <a:t>100.</a:t>
            </a:r>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r>
              <a:rPr lang="pt-BR" sz="1400" b="1" dirty="0">
                <a:latin typeface="Arial" panose="020B0604020202020204" pitchFamily="34" charset="0"/>
                <a:cs typeface="Arial" panose="020B0604020202020204" pitchFamily="34" charset="0"/>
              </a:rPr>
              <a:t>ANÁLISE</a:t>
            </a:r>
            <a:r>
              <a:rPr lang="pt-BR" sz="1400" b="1" dirty="0" smtClean="0">
                <a:latin typeface="Arial" panose="020B0604020202020204" pitchFamily="34" charset="0"/>
                <a:cs typeface="Arial" panose="020B0604020202020204" pitchFamily="34" charset="0"/>
              </a:rPr>
              <a:t>: </a:t>
            </a:r>
            <a:r>
              <a:rPr lang="pt-BR" sz="1400" dirty="0" smtClean="0">
                <a:latin typeface="Arial" panose="020B0604020202020204" pitchFamily="34" charset="0"/>
                <a:cs typeface="Arial" panose="020B0604020202020204" pitchFamily="34" charset="0"/>
              </a:rPr>
              <a:t>O </a:t>
            </a:r>
            <a:r>
              <a:rPr lang="pt-BR" sz="1400" dirty="0">
                <a:latin typeface="Arial" panose="020B0604020202020204" pitchFamily="34" charset="0"/>
                <a:cs typeface="Arial" panose="020B0604020202020204" pitchFamily="34" charset="0"/>
              </a:rPr>
              <a:t>indicador é semestral, portanto, o resultado é referente aos meses do primeiro quadrimestre e aos meses de maio e junho do segundo quadrimestre. O resultado de 89,85% de cobertura corresponde a 110% da meta, sendo que a meta a ser atingida é a cobertura de 81% de acompanhamento de saúde das pessoas beneficiárias do </a:t>
            </a:r>
            <a:r>
              <a:rPr lang="pt-BR" sz="1400" dirty="0" smtClean="0">
                <a:latin typeface="Arial" panose="020B0604020202020204" pitchFamily="34" charset="0"/>
                <a:cs typeface="Arial" panose="020B0604020202020204" pitchFamily="34" charset="0"/>
              </a:rPr>
              <a:t>programa. </a:t>
            </a:r>
          </a:p>
          <a:p>
            <a:pPr algn="just"/>
            <a:r>
              <a:rPr lang="pt-BR" sz="1400" dirty="0" smtClean="0">
                <a:latin typeface="Arial" panose="020B0604020202020204" pitchFamily="34" charset="0"/>
                <a:cs typeface="Arial" panose="020B0604020202020204" pitchFamily="34" charset="0"/>
              </a:rPr>
              <a:t>Comparado </a:t>
            </a:r>
            <a:r>
              <a:rPr lang="pt-BR" sz="1400" dirty="0">
                <a:latin typeface="Arial" panose="020B0604020202020204" pitchFamily="34" charset="0"/>
                <a:cs typeface="Arial" panose="020B0604020202020204" pitchFamily="34" charset="0"/>
              </a:rPr>
              <a:t>ao semestre anterior, </a:t>
            </a:r>
            <a:r>
              <a:rPr lang="pt-BR" sz="1400" dirty="0" smtClean="0">
                <a:latin typeface="Arial" panose="020B0604020202020204" pitchFamily="34" charset="0"/>
                <a:cs typeface="Arial" panose="020B0604020202020204" pitchFamily="34" charset="0"/>
              </a:rPr>
              <a:t>2ª </a:t>
            </a:r>
            <a:r>
              <a:rPr lang="pt-BR" sz="1400" dirty="0">
                <a:latin typeface="Arial" panose="020B0604020202020204" pitchFamily="34" charset="0"/>
                <a:cs typeface="Arial" panose="020B0604020202020204" pitchFamily="34" charset="0"/>
              </a:rPr>
              <a:t>vigência de 2020, o resultado de 71,81% de cobertura, houve um aumento do resultado </a:t>
            </a:r>
            <a:r>
              <a:rPr lang="pt-BR" sz="1400" smtClean="0">
                <a:latin typeface="Arial" panose="020B0604020202020204" pitchFamily="34" charset="0"/>
                <a:cs typeface="Arial" panose="020B0604020202020204" pitchFamily="34" charset="0"/>
              </a:rPr>
              <a:t>do indicador </a:t>
            </a:r>
            <a:r>
              <a:rPr lang="pt-BR" sz="1400" dirty="0">
                <a:latin typeface="Arial" panose="020B0604020202020204" pitchFamily="34" charset="0"/>
                <a:cs typeface="Arial" panose="020B0604020202020204" pitchFamily="34" charset="0"/>
              </a:rPr>
              <a:t>e alcance da meta do semestre. </a:t>
            </a:r>
          </a:p>
          <a:p>
            <a:pPr algn="just"/>
            <a:endParaRPr lang="pt-BR" sz="1400" b="1" dirty="0" smtClean="0">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CONSIDERAÇÕES</a:t>
            </a:r>
            <a:r>
              <a:rPr lang="pt-BR" sz="1400" dirty="0">
                <a:latin typeface="Arial" panose="020B0604020202020204" pitchFamily="34" charset="0"/>
                <a:cs typeface="Arial" panose="020B0604020202020204" pitchFamily="34" charset="0"/>
              </a:rPr>
              <a:t>: A Secretaria Municipal de Saúde emitiu orientações quanto à manutenção do acompanhamento das famílias beneficiárias do Programa Bolsa Família em demanda espontânea, desde março de 2020, quando se iniciou a pandemia. A recomendação foi feita para que os atendimentos não fossem descontinuados, sempre atendendo os protocolos de biossegurança para evitar o contágio pelo Novo Coronavírus. Além disso ampliamos estratégias na 1ª vigência de 2021 com intensificação da busca ativa pelas equipes, regularidade das consultas programadas na APS em virtude da melhora dos indicadores epidemiológicos, diminuindo procura por atendimentos de demanda espontânea por sintomas gripais, estratégias de oferta de acompanhamento dos beneficiários aos finais de semana nas unidades abertas para vacinação, tais ações impactaram positivamente no resultado alcançado e serão mantidas no próximo semestre.</a:t>
            </a:r>
          </a:p>
        </p:txBody>
      </p:sp>
      <p:sp>
        <p:nvSpPr>
          <p:cNvPr id="11" name="Retângulo 10"/>
          <p:cNvSpPr/>
          <p:nvPr/>
        </p:nvSpPr>
        <p:spPr>
          <a:xfrm>
            <a:off x="736969" y="1713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2021</a:t>
            </a:r>
          </a:p>
        </p:txBody>
      </p:sp>
      <p:sp>
        <p:nvSpPr>
          <p:cNvPr id="7" name="Título 1"/>
          <p:cNvSpPr txBox="1">
            <a:spLocks/>
          </p:cNvSpPr>
          <p:nvPr/>
        </p:nvSpPr>
        <p:spPr>
          <a:xfrm>
            <a:off x="6088154" y="28063"/>
            <a:ext cx="5583893"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3609296600"/>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ext uri="{D42A27DB-BD31-4B8C-83A1-F6EECF244321}">
                <p14:modId xmlns:p14="http://schemas.microsoft.com/office/powerpoint/2010/main" val="1718747488"/>
              </p:ext>
            </p:extLst>
          </p:nvPr>
        </p:nvGraphicFramePr>
        <p:xfrm>
          <a:off x="900952" y="988240"/>
          <a:ext cx="10623213" cy="4894616"/>
        </p:xfrm>
        <a:graphic>
          <a:graphicData uri="http://schemas.openxmlformats.org/drawingml/2006/table">
            <a:tbl>
              <a:tblPr>
                <a:tableStyleId>{2D5ABB26-0587-4C30-8999-92F81FD0307C}</a:tableStyleId>
              </a:tblPr>
              <a:tblGrid>
                <a:gridCol w="2948120">
                  <a:extLst>
                    <a:ext uri="{9D8B030D-6E8A-4147-A177-3AD203B41FA5}">
                      <a16:colId xmlns:a16="http://schemas.microsoft.com/office/drawing/2014/main" val="20000"/>
                    </a:ext>
                  </a:extLst>
                </a:gridCol>
                <a:gridCol w="1272061">
                  <a:extLst>
                    <a:ext uri="{9D8B030D-6E8A-4147-A177-3AD203B41FA5}">
                      <a16:colId xmlns:a16="http://schemas.microsoft.com/office/drawing/2014/main" val="20001"/>
                    </a:ext>
                  </a:extLst>
                </a:gridCol>
                <a:gridCol w="2610926">
                  <a:extLst>
                    <a:ext uri="{9D8B030D-6E8A-4147-A177-3AD203B41FA5}">
                      <a16:colId xmlns:a16="http://schemas.microsoft.com/office/drawing/2014/main" val="20002"/>
                    </a:ext>
                  </a:extLst>
                </a:gridCol>
                <a:gridCol w="2191348">
                  <a:extLst>
                    <a:ext uri="{9D8B030D-6E8A-4147-A177-3AD203B41FA5}">
                      <a16:colId xmlns:a16="http://schemas.microsoft.com/office/drawing/2014/main" val="20004"/>
                    </a:ext>
                  </a:extLst>
                </a:gridCol>
                <a:gridCol w="1600758">
                  <a:extLst>
                    <a:ext uri="{9D8B030D-6E8A-4147-A177-3AD203B41FA5}">
                      <a16:colId xmlns:a16="http://schemas.microsoft.com/office/drawing/2014/main" val="20005"/>
                    </a:ext>
                  </a:extLst>
                </a:gridCol>
              </a:tblGrid>
              <a:tr h="1932623">
                <a:tc>
                  <a:txBody>
                    <a:bodyPr/>
                    <a:lstStyle/>
                    <a:p>
                      <a:pPr algn="ctr">
                        <a:lnSpc>
                          <a:spcPct val="115000"/>
                        </a:lnSpc>
                        <a:spcAft>
                          <a:spcPts val="0"/>
                        </a:spcAft>
                      </a:pPr>
                      <a:r>
                        <a:rPr lang="pt-BR" sz="1800" b="1" dirty="0">
                          <a:solidFill>
                            <a:schemeClr val="tx2"/>
                          </a:solidFill>
                          <a:effectLst>
                            <a:outerShdw blurRad="38100" dist="38100" dir="2700000" algn="tl">
                              <a:srgbClr val="000000">
                                <a:alpha val="43137"/>
                              </a:srgbClr>
                            </a:outerShdw>
                          </a:effectLst>
                        </a:rPr>
                        <a:t>INDICADOR </a:t>
                      </a:r>
                      <a:r>
                        <a:rPr lang="pt-BR" sz="1800" b="1" dirty="0" smtClean="0">
                          <a:solidFill>
                            <a:schemeClr val="tx2"/>
                          </a:solidFill>
                          <a:effectLst>
                            <a:outerShdw blurRad="38100" dist="38100" dir="2700000" algn="tl">
                              <a:srgbClr val="000000">
                                <a:alpha val="43137"/>
                              </a:srgbClr>
                            </a:outerShdw>
                          </a:effectLst>
                        </a:rPr>
                        <a:t>18</a:t>
                      </a:r>
                    </a:p>
                    <a:p>
                      <a:pPr algn="ctr">
                        <a:lnSpc>
                          <a:spcPct val="115000"/>
                        </a:lnSpc>
                        <a:spcAft>
                          <a:spcPts val="0"/>
                        </a:spcAft>
                      </a:pPr>
                      <a:r>
                        <a:rPr lang="pt-BR" sz="1800" b="0" dirty="0" smtClean="0">
                          <a:solidFill>
                            <a:schemeClr val="tx2"/>
                          </a:solidFill>
                          <a:effectLst/>
                          <a:latin typeface="Calibri"/>
                          <a:ea typeface="Calibri"/>
                          <a:cs typeface="Times New Roman"/>
                        </a:rPr>
                        <a:t>(SEMESTRAL)</a:t>
                      </a:r>
                      <a:endParaRPr lang="pt-BR" sz="1800" b="0" dirty="0">
                        <a:solidFill>
                          <a:schemeClr val="tx2"/>
                        </a:solidFill>
                        <a:effectLst/>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400" b="1" dirty="0">
                          <a:solidFill>
                            <a:schemeClr val="tx1"/>
                          </a:solidFill>
                        </a:rPr>
                        <a:t>META PACTUADA</a:t>
                      </a:r>
                      <a:endParaRPr lang="pt-BR" sz="1400" b="1" dirty="0">
                        <a:solidFill>
                          <a:schemeClr val="tx1"/>
                        </a:solidFill>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1"/>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1"/>
                          </a:solidFill>
                        </a:rPr>
                        <a:t>NO </a:t>
                      </a:r>
                      <a:r>
                        <a:rPr lang="pt-BR" sz="1400" b="1" baseline="0" dirty="0" smtClean="0">
                          <a:solidFill>
                            <a:schemeClr val="tx1"/>
                          </a:solidFill>
                        </a:rPr>
                        <a:t>1º SEMESTRE</a:t>
                      </a:r>
                      <a:endParaRPr lang="pt-BR" sz="1400" b="1" dirty="0">
                        <a:solidFill>
                          <a:schemeClr val="tx1"/>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1"/>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1"/>
                          </a:solidFill>
                        </a:rPr>
                        <a:t>NO </a:t>
                      </a:r>
                      <a:r>
                        <a:rPr lang="pt-BR" sz="1400" b="1" baseline="0" dirty="0" smtClean="0">
                          <a:solidFill>
                            <a:schemeClr val="tx1"/>
                          </a:solidFill>
                        </a:rPr>
                        <a:t>2º SEMESTRE </a:t>
                      </a:r>
                      <a:endParaRPr lang="pt-BR" sz="1400" b="1" dirty="0">
                        <a:solidFill>
                          <a:schemeClr val="tx1"/>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a:ln>
                            <a:noFill/>
                          </a:ln>
                          <a:solidFill>
                            <a:schemeClr val="tx1"/>
                          </a:solidFill>
                          <a:effectLst/>
                        </a:rPr>
                        <a:t>RESULTADO </a:t>
                      </a: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a:ln>
                            <a:noFill/>
                          </a:ln>
                          <a:solidFill>
                            <a:schemeClr val="tx1"/>
                          </a:solidFill>
                          <a:effectLst/>
                        </a:rPr>
                        <a:t>ANUAL </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pt-BR" sz="1400" b="1" u="none" strike="noStrike" cap="none" normalizeH="0" baseline="0" dirty="0" smtClean="0">
                          <a:ln>
                            <a:noFill/>
                          </a:ln>
                          <a:solidFill>
                            <a:schemeClr val="tx1"/>
                          </a:solidFill>
                          <a:effectLst/>
                        </a:rPr>
                        <a:t>EM 12/08/2021</a:t>
                      </a: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6199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dirty="0" smtClean="0"/>
                        <a:t>Cobertura de</a:t>
                      </a:r>
                      <a:r>
                        <a:rPr lang="pt-BR" sz="1800" baseline="0" dirty="0" smtClean="0"/>
                        <a:t> acompanhamento das condicionalidades do Programa Bolsa Família - PBF</a:t>
                      </a:r>
                      <a:r>
                        <a:rPr lang="pt-BR" sz="1800" dirty="0" smtClean="0"/>
                        <a:t> </a:t>
                      </a:r>
                      <a:r>
                        <a:rPr lang="pt-BR" sz="1800" baseline="0" dirty="0" smtClean="0"/>
                        <a:t>(%)</a:t>
                      </a:r>
                      <a:endParaRPr lang="pt-BR"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smtClean="0">
                          <a:solidFill>
                            <a:schemeClr val="tx1"/>
                          </a:solidFill>
                        </a:rPr>
                        <a:t> 81(%)</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89,85(%)</a:t>
                      </a: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b="0" dirty="0" smtClean="0">
                          <a:solidFill>
                            <a:schemeClr val="tx1"/>
                          </a:solidFill>
                        </a:rPr>
                        <a:t>89,85(%)</a:t>
                      </a: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Espaço Reservado para Número de Slide 1"/>
          <p:cNvSpPr>
            <a:spLocks noGrp="1"/>
          </p:cNvSpPr>
          <p:nvPr>
            <p:ph type="sldNum" sz="quarter" idx="12"/>
          </p:nvPr>
        </p:nvSpPr>
        <p:spPr>
          <a:xfrm>
            <a:off x="10398520" y="6453386"/>
            <a:ext cx="1596292" cy="404614"/>
          </a:xfrm>
        </p:spPr>
        <p:txBody>
          <a:bodyPr/>
          <a:lstStyle/>
          <a:p>
            <a:pPr rtl="0"/>
            <a:fld id="{B38049E5-7B53-4E85-8972-7D6C4BCE5BB9}" type="slidenum">
              <a:rPr lang="pt-BR" b="1" noProof="0" smtClean="0">
                <a:solidFill>
                  <a:schemeClr val="tx1"/>
                </a:solidFill>
              </a:rPr>
              <a:pPr rtl="0"/>
              <a:t>104</a:t>
            </a:fld>
            <a:endParaRPr lang="pt-BR" b="1" noProof="0" dirty="0">
              <a:solidFill>
                <a:schemeClr val="tx1"/>
              </a:solidFill>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6" name="Retângulo 5"/>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Tree>
    <p:extLst>
      <p:ext uri="{BB962C8B-B14F-4D97-AF65-F5344CB8AC3E}">
        <p14:creationId xmlns:p14="http://schemas.microsoft.com/office/powerpoint/2010/main" val="294882678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b="1" noProof="0" smtClean="0">
                <a:solidFill>
                  <a:schemeClr val="bg1">
                    <a:lumMod val="95000"/>
                  </a:schemeClr>
                </a:solidFill>
              </a:rPr>
              <a:pPr rtl="0"/>
              <a:t>105</a:t>
            </a:fld>
            <a:endParaRPr lang="pt-BR" b="1" noProof="0" dirty="0">
              <a:solidFill>
                <a:schemeClr val="bg1">
                  <a:lumMod val="95000"/>
                </a:schemeClr>
              </a:solidFill>
            </a:endParaRPr>
          </a:p>
        </p:txBody>
      </p:sp>
      <p:sp>
        <p:nvSpPr>
          <p:cNvPr id="8" name="Retângulo 7"/>
          <p:cNvSpPr/>
          <p:nvPr/>
        </p:nvSpPr>
        <p:spPr>
          <a:xfrm>
            <a:off x="793160" y="644931"/>
            <a:ext cx="10589988" cy="5262979"/>
          </a:xfrm>
          <a:prstGeom prst="rect">
            <a:avLst/>
          </a:prstGeom>
          <a:solidFill>
            <a:schemeClr val="bg1"/>
          </a:solidFill>
        </p:spPr>
        <p:txBody>
          <a:bodyPr wrap="square">
            <a:spAutoFit/>
          </a:bodyPr>
          <a:lstStyle/>
          <a:p>
            <a:pPr algn="just"/>
            <a:r>
              <a:rPr lang="pt-BR" sz="1400" b="1" dirty="0" smtClean="0">
                <a:solidFill>
                  <a:srgbClr val="FF0000"/>
                </a:solidFill>
                <a:latin typeface="Arial" panose="020B0604020202020204" pitchFamily="34" charset="0"/>
                <a:cs typeface="Arial" panose="020B0604020202020204" pitchFamily="34" charset="0"/>
              </a:rPr>
              <a:t>Indicador 19: Cobertura </a:t>
            </a:r>
            <a:r>
              <a:rPr lang="pt-BR" sz="1400" b="1" dirty="0">
                <a:solidFill>
                  <a:srgbClr val="FF0000"/>
                </a:solidFill>
                <a:latin typeface="Arial" panose="020B0604020202020204" pitchFamily="34" charset="0"/>
                <a:cs typeface="Arial" panose="020B0604020202020204" pitchFamily="34" charset="0"/>
              </a:rPr>
              <a:t>populacional estimada de saúde bucal na atenção básica (%)</a:t>
            </a:r>
          </a:p>
          <a:p>
            <a:pPr algn="just"/>
            <a:endParaRPr lang="pt-BR" sz="1400" b="1" dirty="0" smtClean="0">
              <a:solidFill>
                <a:srgbClr val="FF0000"/>
              </a:solidFill>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TENDÊNCIA </a:t>
            </a:r>
            <a:r>
              <a:rPr lang="pt-BR" sz="1400" b="1" dirty="0">
                <a:latin typeface="Arial" panose="020B0604020202020204" pitchFamily="34" charset="0"/>
                <a:cs typeface="Arial" panose="020B0604020202020204" pitchFamily="34" charset="0"/>
              </a:rPr>
              <a:t>DO </a:t>
            </a:r>
            <a:r>
              <a:rPr lang="pt-BR" sz="1400" b="1" dirty="0" smtClean="0">
                <a:latin typeface="Arial" panose="020B0604020202020204" pitchFamily="34" charset="0"/>
                <a:cs typeface="Arial" panose="020B0604020202020204" pitchFamily="34" charset="0"/>
              </a:rPr>
              <a:t>INDICADOR</a:t>
            </a:r>
            <a:r>
              <a:rPr lang="pt-BR" sz="1400"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Crescente. </a:t>
            </a:r>
          </a:p>
          <a:p>
            <a:pPr algn="just"/>
            <a:endParaRPr lang="pt-BR" sz="1400" dirty="0">
              <a:latin typeface="Arial" panose="020B0604020202020204" pitchFamily="34" charset="0"/>
              <a:cs typeface="Arial" panose="020B0604020202020204" pitchFamily="34" charset="0"/>
            </a:endParaRPr>
          </a:p>
          <a:p>
            <a:pPr algn="just"/>
            <a:r>
              <a:rPr lang="pt-BR" sz="1400" b="1" dirty="0">
                <a:latin typeface="Arial" panose="020B0604020202020204" pitchFamily="34" charset="0"/>
                <a:cs typeface="Arial" panose="020B0604020202020204" pitchFamily="34" charset="0"/>
              </a:rPr>
              <a:t>FONTE:</a:t>
            </a:r>
            <a:r>
              <a:rPr lang="pt-BR" sz="1400" dirty="0">
                <a:latin typeface="Arial" panose="020B0604020202020204" pitchFamily="34" charset="0"/>
                <a:cs typeface="Arial" panose="020B0604020202020204" pitchFamily="34" charset="0"/>
              </a:rPr>
              <a:t> </a:t>
            </a:r>
            <a:r>
              <a:rPr lang="pt-BR" sz="1400" dirty="0" smtClean="0">
                <a:latin typeface="Arial" panose="020B0604020202020204" pitchFamily="34" charset="0"/>
                <a:cs typeface="Arial" panose="020B0604020202020204" pitchFamily="34" charset="0"/>
              </a:rPr>
              <a:t>e-Gestor</a:t>
            </a:r>
          </a:p>
          <a:p>
            <a:pPr algn="just"/>
            <a:endParaRPr lang="pt-BR" sz="1400" dirty="0">
              <a:latin typeface="Arial" panose="020B0604020202020204" pitchFamily="34" charset="0"/>
              <a:cs typeface="Arial" panose="020B0604020202020204" pitchFamily="34" charset="0"/>
            </a:endParaRPr>
          </a:p>
          <a:p>
            <a:pPr algn="just"/>
            <a:r>
              <a:rPr lang="pt-BR" sz="1400" b="1" dirty="0">
                <a:latin typeface="Arial" panose="020B0604020202020204" pitchFamily="34" charset="0"/>
                <a:cs typeface="Arial" panose="020B0604020202020204" pitchFamily="34" charset="0"/>
              </a:rPr>
              <a:t>MESES E DATA DE EXTRAÇÃO: maio, junho, julho e agosto, extraídos em </a:t>
            </a:r>
            <a:r>
              <a:rPr lang="pt-BR" sz="1400" b="1" dirty="0" smtClean="0">
                <a:latin typeface="Arial" panose="020B0604020202020204" pitchFamily="34" charset="0"/>
                <a:cs typeface="Arial" panose="020B0604020202020204" pitchFamily="34" charset="0"/>
              </a:rPr>
              <a:t>03/09/2021</a:t>
            </a:r>
            <a:r>
              <a:rPr lang="pt-BR" sz="1400" b="1" dirty="0">
                <a:latin typeface="Arial" panose="020B0604020202020204" pitchFamily="34" charset="0"/>
                <a:cs typeface="Arial" panose="020B0604020202020204" pitchFamily="34" charset="0"/>
              </a:rPr>
              <a:t>.</a:t>
            </a:r>
          </a:p>
          <a:p>
            <a:pPr algn="just"/>
            <a:endParaRPr lang="pt-BR" sz="1400" b="1" dirty="0" smtClean="0">
              <a:latin typeface="Arial" panose="020B0604020202020204" pitchFamily="34" charset="0"/>
              <a:cs typeface="Arial" panose="020B0604020202020204" pitchFamily="34" charset="0"/>
            </a:endParaRPr>
          </a:p>
          <a:p>
            <a:pPr algn="just">
              <a:spcAft>
                <a:spcPts val="0"/>
              </a:spcAft>
            </a:pPr>
            <a:r>
              <a:rPr lang="pt-BR" sz="1400" b="1" dirty="0" smtClean="0">
                <a:latin typeface="Arial" panose="020B0604020202020204" pitchFamily="34" charset="0"/>
                <a:cs typeface="Arial" panose="020B0604020202020204" pitchFamily="34" charset="0"/>
              </a:rPr>
              <a:t>METODOLOGIA </a:t>
            </a:r>
            <a:r>
              <a:rPr lang="pt-BR" sz="1400" b="1" dirty="0">
                <a:latin typeface="Arial" panose="020B0604020202020204" pitchFamily="34" charset="0"/>
                <a:cs typeface="Arial" panose="020B0604020202020204" pitchFamily="34" charset="0"/>
              </a:rPr>
              <a:t>DE </a:t>
            </a:r>
            <a:r>
              <a:rPr lang="pt-BR" sz="1400" b="1" dirty="0" smtClean="0">
                <a:latin typeface="Arial" panose="020B0604020202020204" pitchFamily="34" charset="0"/>
                <a:cs typeface="Arial" panose="020B0604020202020204" pitchFamily="34" charset="0"/>
              </a:rPr>
              <a:t>CÁLCULO</a:t>
            </a:r>
            <a:r>
              <a:rPr lang="pt-BR" sz="1400"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para o numerador o número de equipes de Saúde da Família com saúde bucal, número de equipes de Atenção Básica parametrizadas com saúde bucal e número de equipes de Saúde Bucal equivalentes </a:t>
            </a:r>
            <a:r>
              <a:rPr lang="pt-BR" sz="1400"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(SCNES). Para o denominador a estimativa populacional IBGE do ano anterior, e atualizada no mês de janeiro. </a:t>
            </a:r>
            <a:endParaRPr lang="pt-BR" sz="1400" dirty="0" smtClean="0">
              <a:latin typeface="Arial" panose="020B0604020202020204" pitchFamily="34" charset="0"/>
              <a:cs typeface="Arial" panose="020B0604020202020204" pitchFamily="34" charset="0"/>
            </a:endParaRPr>
          </a:p>
          <a:p>
            <a:pPr algn="just">
              <a:spcAft>
                <a:spcPts val="0"/>
              </a:spcAft>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ANÁLISE: </a:t>
            </a:r>
            <a:r>
              <a:rPr lang="pt-BR" sz="1400" dirty="0">
                <a:latin typeface="Arial" panose="020B0604020202020204" pitchFamily="34" charset="0"/>
                <a:cs typeface="Arial" panose="020B0604020202020204" pitchFamily="34" charset="0"/>
              </a:rPr>
              <a:t>Este indicador mede a ampliação de acesso a serviços de saúde bucal na população no âmbito da Atenção Básica. </a:t>
            </a:r>
            <a:r>
              <a:rPr lang="pt-BR" sz="1400" dirty="0" smtClean="0">
                <a:latin typeface="Arial" panose="020B0604020202020204" pitchFamily="34" charset="0"/>
                <a:cs typeface="Arial" panose="020B0604020202020204" pitchFamily="34" charset="0"/>
              </a:rPr>
              <a:t>O </a:t>
            </a:r>
            <a:r>
              <a:rPr lang="pt-BR" sz="1400" dirty="0">
                <a:latin typeface="Arial" panose="020B0604020202020204" pitchFamily="34" charset="0"/>
                <a:cs typeface="Arial" panose="020B0604020202020204" pitchFamily="34" charset="0"/>
              </a:rPr>
              <a:t>resultado atual do indicador é positivo, considerando que a meta é anual. Em comparação, observamos que está acima do resultado nacional (56,04%) e também do resultado da Região Centro-Oeste (59,30%), apenas não ultrapassa o resultado estadual (78,62%). Porém, é importante salientar, que, a média estadual é alta em virtude de que, dos 79 municípios do Estado, 75 possuem menos de 100.000 habitantes, onde é necessário de 01 a menos de 30 equipes de Saúde Bucal – </a:t>
            </a:r>
            <a:r>
              <a:rPr lang="pt-BR" sz="1400" dirty="0" err="1">
                <a:latin typeface="Arial" panose="020B0604020202020204" pitchFamily="34" charset="0"/>
                <a:cs typeface="Arial" panose="020B0604020202020204" pitchFamily="34" charset="0"/>
              </a:rPr>
              <a:t>eSB</a:t>
            </a:r>
            <a:r>
              <a:rPr lang="pt-BR" sz="1400" dirty="0">
                <a:latin typeface="Arial" panose="020B0604020202020204" pitchFamily="34" charset="0"/>
                <a:cs typeface="Arial" panose="020B0604020202020204" pitchFamily="34" charset="0"/>
              </a:rPr>
              <a:t> na Estratégia de Saúde da Família – ESF para alcançar 100% de cobertura populacional. Campo Grande possui 151 </a:t>
            </a:r>
            <a:r>
              <a:rPr lang="pt-BR" sz="1400" dirty="0" err="1">
                <a:latin typeface="Arial" panose="020B0604020202020204" pitchFamily="34" charset="0"/>
                <a:cs typeface="Arial" panose="020B0604020202020204" pitchFamily="34" charset="0"/>
              </a:rPr>
              <a:t>eSB</a:t>
            </a:r>
            <a:r>
              <a:rPr lang="pt-BR" sz="1400" dirty="0">
                <a:latin typeface="Arial" panose="020B0604020202020204" pitchFamily="34" charset="0"/>
                <a:cs typeface="Arial" panose="020B0604020202020204" pitchFamily="34" charset="0"/>
              </a:rPr>
              <a:t> na ESF com população estimada de </a:t>
            </a:r>
            <a:r>
              <a:rPr lang="pt-BR" sz="1400" dirty="0" smtClean="0">
                <a:latin typeface="Arial" panose="020B0604020202020204" pitchFamily="34" charset="0"/>
                <a:cs typeface="Arial" panose="020B0604020202020204" pitchFamily="34" charset="0"/>
              </a:rPr>
              <a:t>906.092 habitantes </a:t>
            </a:r>
            <a:r>
              <a:rPr lang="pt-BR" sz="1400" dirty="0">
                <a:latin typeface="Arial" panose="020B0604020202020204" pitchFamily="34" charset="0"/>
                <a:cs typeface="Arial" panose="020B0604020202020204" pitchFamily="34" charset="0"/>
              </a:rPr>
              <a:t>(IBGE</a:t>
            </a:r>
            <a:r>
              <a:rPr lang="pt-BR" sz="1400" dirty="0" smtClean="0">
                <a:latin typeface="Arial" panose="020B0604020202020204" pitchFamily="34" charset="0"/>
                <a:cs typeface="Arial" panose="020B0604020202020204" pitchFamily="34" charset="0"/>
              </a:rPr>
              <a:t>).</a:t>
            </a:r>
            <a:endParaRPr lang="pt-BR" sz="1400" b="1" dirty="0" smtClean="0">
              <a:latin typeface="Arial" panose="020B0604020202020204" pitchFamily="34" charset="0"/>
              <a:cs typeface="Arial" panose="020B0604020202020204" pitchFamily="34" charset="0"/>
            </a:endParaRPr>
          </a:p>
          <a:p>
            <a:pPr algn="just"/>
            <a:endParaRPr lang="pt-BR" sz="1400" b="1" dirty="0">
              <a:latin typeface="Arial" panose="020B0604020202020204" pitchFamily="34" charset="0"/>
              <a:cs typeface="Arial" panose="020B0604020202020204" pitchFamily="34" charset="0"/>
            </a:endParaRPr>
          </a:p>
          <a:p>
            <a:pPr algn="just"/>
            <a:r>
              <a:rPr lang="pt-BR" sz="1400" b="1" dirty="0">
                <a:latin typeface="Arial" panose="020B0604020202020204" pitchFamily="34" charset="0"/>
                <a:cs typeface="Arial" panose="020B0604020202020204" pitchFamily="34" charset="0"/>
              </a:rPr>
              <a:t>CONSIDERAÇÕES</a:t>
            </a:r>
            <a:r>
              <a:rPr lang="pt-BR" sz="1400" b="1"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No 2º quadrimestre de 2021, foram lotados mais 02 cirurgiões-dentistas da Estratégia de Saúde da Família, através do concurso público </a:t>
            </a:r>
            <a:r>
              <a:rPr lang="pt-BR" sz="1400" dirty="0" smtClean="0">
                <a:latin typeface="Arial" panose="020B0604020202020204" pitchFamily="34" charset="0"/>
                <a:cs typeface="Arial" panose="020B0604020202020204" pitchFamily="34" charset="0"/>
              </a:rPr>
              <a:t>vigente. Há </a:t>
            </a:r>
            <a:r>
              <a:rPr lang="pt-BR" sz="1400" dirty="0">
                <a:latin typeface="Arial" panose="020B0604020202020204" pitchFamily="34" charset="0"/>
                <a:cs typeface="Arial" panose="020B0604020202020204" pitchFamily="34" charset="0"/>
              </a:rPr>
              <a:t>monitoramento e atualização constante dos cadastros das equipes no Cadastro Nacional de Estabelecimentos de Saúde - </a:t>
            </a:r>
            <a:r>
              <a:rPr lang="pt-BR" sz="1400" dirty="0" smtClean="0">
                <a:latin typeface="Arial" panose="020B0604020202020204" pitchFamily="34" charset="0"/>
                <a:cs typeface="Arial" panose="020B0604020202020204" pitchFamily="34" charset="0"/>
              </a:rPr>
              <a:t>CNES. Aguardando </a:t>
            </a:r>
            <a:r>
              <a:rPr lang="pt-BR" sz="1400" dirty="0">
                <a:latin typeface="Arial" panose="020B0604020202020204" pitchFamily="34" charset="0"/>
                <a:cs typeface="Arial" panose="020B0604020202020204" pitchFamily="34" charset="0"/>
              </a:rPr>
              <a:t>disponibilização dos dados mais atualizados no site e-Gestor.</a:t>
            </a:r>
          </a:p>
          <a:p>
            <a:pPr algn="just">
              <a:spcAft>
                <a:spcPts val="0"/>
              </a:spcAft>
            </a:pPr>
            <a:endParaRPr lang="pt-BR" sz="1400" b="1" dirty="0">
              <a:ea typeface="Times New Roman" panose="02020603050405020304" pitchFamily="18" charset="0"/>
              <a:cs typeface="Times New Roman" panose="02020603050405020304" pitchFamily="18" charset="0"/>
            </a:endParaRPr>
          </a:p>
        </p:txBody>
      </p:sp>
      <p:sp>
        <p:nvSpPr>
          <p:cNvPr id="7" name="Título 1"/>
          <p:cNvSpPr txBox="1">
            <a:spLocks/>
          </p:cNvSpPr>
          <p:nvPr/>
        </p:nvSpPr>
        <p:spPr>
          <a:xfrm>
            <a:off x="6088154" y="28063"/>
            <a:ext cx="5583893"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9" name="Retângulo 8"/>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Tree>
    <p:extLst>
      <p:ext uri="{BB962C8B-B14F-4D97-AF65-F5344CB8AC3E}">
        <p14:creationId xmlns:p14="http://schemas.microsoft.com/office/powerpoint/2010/main" val="128020996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ext uri="{D42A27DB-BD31-4B8C-83A1-F6EECF244321}">
                <p14:modId xmlns:p14="http://schemas.microsoft.com/office/powerpoint/2010/main" val="2547163476"/>
              </p:ext>
            </p:extLst>
          </p:nvPr>
        </p:nvGraphicFramePr>
        <p:xfrm>
          <a:off x="941293" y="1344707"/>
          <a:ext cx="10340789" cy="4477870"/>
        </p:xfrm>
        <a:graphic>
          <a:graphicData uri="http://schemas.openxmlformats.org/drawingml/2006/table">
            <a:tbl>
              <a:tblPr>
                <a:tableStyleId>{2D5ABB26-0587-4C30-8999-92F81FD0307C}</a:tableStyleId>
              </a:tblPr>
              <a:tblGrid>
                <a:gridCol w="2631680">
                  <a:extLst>
                    <a:ext uri="{9D8B030D-6E8A-4147-A177-3AD203B41FA5}">
                      <a16:colId xmlns:a16="http://schemas.microsoft.com/office/drawing/2014/main" val="20000"/>
                    </a:ext>
                  </a:extLst>
                </a:gridCol>
                <a:gridCol w="1465316">
                  <a:extLst>
                    <a:ext uri="{9D8B030D-6E8A-4147-A177-3AD203B41FA5}">
                      <a16:colId xmlns:a16="http://schemas.microsoft.com/office/drawing/2014/main" val="20001"/>
                    </a:ext>
                  </a:extLst>
                </a:gridCol>
                <a:gridCol w="1554033">
                  <a:extLst>
                    <a:ext uri="{9D8B030D-6E8A-4147-A177-3AD203B41FA5}">
                      <a16:colId xmlns:a16="http://schemas.microsoft.com/office/drawing/2014/main" val="20002"/>
                    </a:ext>
                  </a:extLst>
                </a:gridCol>
                <a:gridCol w="1554033">
                  <a:extLst>
                    <a:ext uri="{9D8B030D-6E8A-4147-A177-3AD203B41FA5}">
                      <a16:colId xmlns:a16="http://schemas.microsoft.com/office/drawing/2014/main" val="20003"/>
                    </a:ext>
                  </a:extLst>
                </a:gridCol>
                <a:gridCol w="1554033">
                  <a:extLst>
                    <a:ext uri="{9D8B030D-6E8A-4147-A177-3AD203B41FA5}">
                      <a16:colId xmlns:a16="http://schemas.microsoft.com/office/drawing/2014/main" val="20004"/>
                    </a:ext>
                  </a:extLst>
                </a:gridCol>
                <a:gridCol w="1581694">
                  <a:extLst>
                    <a:ext uri="{9D8B030D-6E8A-4147-A177-3AD203B41FA5}">
                      <a16:colId xmlns:a16="http://schemas.microsoft.com/office/drawing/2014/main" val="20005"/>
                    </a:ext>
                  </a:extLst>
                </a:gridCol>
              </a:tblGrid>
              <a:tr h="1733641">
                <a:tc>
                  <a:txBody>
                    <a:bodyPr/>
                    <a:lstStyle/>
                    <a:p>
                      <a:pPr algn="ctr">
                        <a:lnSpc>
                          <a:spcPct val="115000"/>
                        </a:lnSpc>
                        <a:spcAft>
                          <a:spcPts val="0"/>
                        </a:spcAft>
                      </a:pPr>
                      <a:r>
                        <a:rPr lang="pt-BR" sz="1600" b="1" dirty="0">
                          <a:solidFill>
                            <a:schemeClr val="tx2"/>
                          </a:solidFill>
                          <a:effectLst>
                            <a:outerShdw blurRad="38100" dist="38100" dir="2700000" algn="tl">
                              <a:srgbClr val="000000">
                                <a:alpha val="43137"/>
                              </a:srgbClr>
                            </a:outerShdw>
                          </a:effectLst>
                        </a:rPr>
                        <a:t>INDICADOR 19</a:t>
                      </a:r>
                      <a:endParaRPr lang="pt-BR" sz="1600" b="1"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400" b="1" dirty="0">
                          <a:solidFill>
                            <a:schemeClr val="tx2"/>
                          </a:solidFill>
                        </a:rPr>
                        <a:t>META PACTUADA</a:t>
                      </a:r>
                      <a:endParaRPr lang="pt-BR" sz="1400" b="1" dirty="0">
                        <a:solidFill>
                          <a:schemeClr val="tx2"/>
                        </a:solidFill>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2"/>
                          </a:solidFill>
                        </a:rPr>
                        <a:t>NO 1º QUADRIMESTRE</a:t>
                      </a:r>
                      <a:endParaRPr lang="pt-BR" sz="1400" b="1" dirty="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2"/>
                          </a:solidFill>
                        </a:rPr>
                        <a:t>NO 2º QUADRIMESTRE</a:t>
                      </a:r>
                      <a:endParaRPr lang="pt-BR" sz="1400" b="1" dirty="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2"/>
                          </a:solidFill>
                        </a:rPr>
                        <a:t>NO 3º QUADRIMESTRE</a:t>
                      </a:r>
                      <a:endParaRPr lang="pt-BR" sz="1400" b="1" dirty="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a:ln>
                            <a:noFill/>
                          </a:ln>
                          <a:solidFill>
                            <a:schemeClr val="tx2"/>
                          </a:solidFill>
                          <a:effectLst/>
                        </a:rPr>
                        <a:t>RESULTADO ANUAL</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pt-BR" sz="1400" b="1" u="none" strike="noStrike" cap="none" normalizeH="0" baseline="0" dirty="0" smtClean="0">
                          <a:ln>
                            <a:noFill/>
                          </a:ln>
                          <a:solidFill>
                            <a:schemeClr val="tx1"/>
                          </a:solidFill>
                          <a:effectLst/>
                        </a:rPr>
                        <a:t>EM 03/09/2021</a:t>
                      </a: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4422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dirty="0"/>
                        <a:t>Cobertura populacional estimada de saúde bucal na atenção básica (%)</a:t>
                      </a:r>
                      <a:endParaRPr lang="pt-BR"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smtClean="0">
                          <a:solidFill>
                            <a:schemeClr val="tx1"/>
                          </a:solidFill>
                        </a:rPr>
                        <a:t>63,55(%)</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pt-BR" sz="2000" kern="1200" dirty="0" smtClean="0">
                          <a:solidFill>
                            <a:schemeClr val="tx1"/>
                          </a:solidFill>
                          <a:latin typeface="+mn-lt"/>
                          <a:ea typeface="+mn-ea"/>
                          <a:cs typeface="+mn-cs"/>
                        </a:rPr>
                        <a:t>64,57(%)</a:t>
                      </a:r>
                      <a:endParaRPr lang="pt-BR" sz="2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20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2000" kern="1200" dirty="0" smtClean="0">
                          <a:solidFill>
                            <a:schemeClr val="tx1"/>
                          </a:solidFill>
                          <a:latin typeface="+mn-lt"/>
                          <a:ea typeface="+mn-ea"/>
                          <a:cs typeface="+mn-cs"/>
                        </a:rPr>
                        <a:t>64,38(%)</a:t>
                      </a:r>
                    </a:p>
                    <a:p>
                      <a:pPr marL="0" algn="ctr" defTabSz="914400" rtl="0" eaLnBrk="1" latinLnBrk="0" hangingPunct="1"/>
                      <a:endParaRPr lang="pt-BR" sz="20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pt-BR" sz="2000" b="0" kern="1200" dirty="0">
                          <a:solidFill>
                            <a:schemeClr val="tx1"/>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pt-BR" sz="2000" b="1" kern="1200" dirty="0" smtClean="0">
                          <a:solidFill>
                            <a:schemeClr val="tx1"/>
                          </a:solidFill>
                          <a:latin typeface="+mn-lt"/>
                          <a:ea typeface="+mn-ea"/>
                          <a:cs typeface="+mn-cs"/>
                        </a:rPr>
                        <a:t>64,38(%)</a:t>
                      </a:r>
                      <a:endParaRPr lang="pt-BR" sz="20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Espaço Reservado para Número de Slide 1"/>
          <p:cNvSpPr>
            <a:spLocks noGrp="1"/>
          </p:cNvSpPr>
          <p:nvPr>
            <p:ph type="sldNum" sz="quarter" idx="12"/>
          </p:nvPr>
        </p:nvSpPr>
        <p:spPr>
          <a:xfrm>
            <a:off x="10542102" y="6426492"/>
            <a:ext cx="1596292" cy="404614"/>
          </a:xfrm>
        </p:spPr>
        <p:txBody>
          <a:bodyPr/>
          <a:lstStyle/>
          <a:p>
            <a:pPr rtl="0"/>
            <a:fld id="{B38049E5-7B53-4E85-8972-7D6C4BCE5BB9}" type="slidenum">
              <a:rPr lang="pt-BR" b="1" noProof="0" smtClean="0">
                <a:solidFill>
                  <a:schemeClr val="bg1">
                    <a:lumMod val="95000"/>
                  </a:schemeClr>
                </a:solidFill>
              </a:rPr>
              <a:pPr rtl="0"/>
              <a:t>106</a:t>
            </a:fld>
            <a:endParaRPr lang="pt-BR" b="1" noProof="0" dirty="0">
              <a:solidFill>
                <a:schemeClr val="bg1">
                  <a:lumMod val="95000"/>
                </a:schemeClr>
              </a:solidFill>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6" name="Retângulo 5"/>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Tree>
    <p:extLst>
      <p:ext uri="{BB962C8B-B14F-4D97-AF65-F5344CB8AC3E}">
        <p14:creationId xmlns:p14="http://schemas.microsoft.com/office/powerpoint/2010/main" val="37220413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b="1" noProof="0" smtClean="0"/>
              <a:pPr rtl="0"/>
              <a:t>107</a:t>
            </a:fld>
            <a:endParaRPr lang="pt-BR" b="1" noProof="0" dirty="0"/>
          </a:p>
        </p:txBody>
      </p:sp>
      <p:sp>
        <p:nvSpPr>
          <p:cNvPr id="11" name="Retângulo 10"/>
          <p:cNvSpPr/>
          <p:nvPr/>
        </p:nvSpPr>
        <p:spPr>
          <a:xfrm>
            <a:off x="736969" y="1713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2021</a:t>
            </a:r>
          </a:p>
        </p:txBody>
      </p:sp>
      <p:sp>
        <p:nvSpPr>
          <p:cNvPr id="7" name="Título 1"/>
          <p:cNvSpPr txBox="1">
            <a:spLocks/>
          </p:cNvSpPr>
          <p:nvPr/>
        </p:nvSpPr>
        <p:spPr>
          <a:xfrm>
            <a:off x="6088154" y="28063"/>
            <a:ext cx="5583893"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0" name="Retângulo 9"/>
          <p:cNvSpPr/>
          <p:nvPr/>
        </p:nvSpPr>
        <p:spPr>
          <a:xfrm>
            <a:off x="806691" y="756898"/>
            <a:ext cx="10509662" cy="5401479"/>
          </a:xfrm>
          <a:prstGeom prst="rect">
            <a:avLst/>
          </a:prstGeom>
          <a:solidFill>
            <a:schemeClr val="bg1"/>
          </a:solidFill>
        </p:spPr>
        <p:txBody>
          <a:bodyPr wrap="square">
            <a:spAutoFit/>
          </a:bodyPr>
          <a:lstStyle/>
          <a:p>
            <a:pPr algn="just"/>
            <a:r>
              <a:rPr lang="pt-BR" sz="1500" b="1" dirty="0" smtClean="0">
                <a:solidFill>
                  <a:srgbClr val="FF0000"/>
                </a:solidFill>
                <a:latin typeface="Arial" panose="020B0604020202020204" pitchFamily="34" charset="0"/>
                <a:cs typeface="Arial" panose="020B0604020202020204" pitchFamily="34" charset="0"/>
              </a:rPr>
              <a:t>Indicador 22 - Número </a:t>
            </a:r>
            <a:r>
              <a:rPr lang="pt-BR" sz="1500" b="1" dirty="0">
                <a:solidFill>
                  <a:srgbClr val="FF0000"/>
                </a:solidFill>
                <a:latin typeface="Arial" panose="020B0604020202020204" pitchFamily="34" charset="0"/>
                <a:cs typeface="Arial" panose="020B0604020202020204" pitchFamily="34" charset="0"/>
              </a:rPr>
              <a:t>de ciclos que atingiram mínimo de 80% de cobertura de imóveis visitados para controle vetorial da dengue (Nº absoluto)</a:t>
            </a:r>
          </a:p>
          <a:p>
            <a:pPr algn="just"/>
            <a:endParaRPr lang="pt-BR" sz="1500" b="1" dirty="0" smtClean="0">
              <a:latin typeface="Arial" panose="020B0604020202020204" pitchFamily="34" charset="0"/>
              <a:cs typeface="Arial" panose="020B0604020202020204" pitchFamily="34" charset="0"/>
            </a:endParaRPr>
          </a:p>
          <a:p>
            <a:pPr algn="just"/>
            <a:r>
              <a:rPr lang="pt-BR" sz="1500" b="1" dirty="0" smtClean="0">
                <a:latin typeface="Arial" panose="020B0604020202020204" pitchFamily="34" charset="0"/>
                <a:cs typeface="Arial" panose="020B0604020202020204" pitchFamily="34" charset="0"/>
              </a:rPr>
              <a:t>TENDÊNCIA </a:t>
            </a:r>
            <a:r>
              <a:rPr lang="pt-BR" sz="1500" b="1" dirty="0">
                <a:latin typeface="Arial" panose="020B0604020202020204" pitchFamily="34" charset="0"/>
                <a:cs typeface="Arial" panose="020B0604020202020204" pitchFamily="34" charset="0"/>
              </a:rPr>
              <a:t>DO </a:t>
            </a:r>
            <a:r>
              <a:rPr lang="pt-BR" sz="1500" b="1" dirty="0" smtClean="0">
                <a:latin typeface="Arial" panose="020B0604020202020204" pitchFamily="34" charset="0"/>
                <a:cs typeface="Arial" panose="020B0604020202020204" pitchFamily="34" charset="0"/>
              </a:rPr>
              <a:t>INDICADOR: </a:t>
            </a:r>
            <a:r>
              <a:rPr lang="pt-BR" sz="1500" dirty="0">
                <a:latin typeface="Arial" panose="020B0604020202020204" pitchFamily="34" charset="0"/>
                <a:cs typeface="Arial" panose="020B0604020202020204" pitchFamily="34" charset="0"/>
              </a:rPr>
              <a:t>Crescente. </a:t>
            </a:r>
          </a:p>
          <a:p>
            <a:pPr algn="just"/>
            <a:endParaRPr lang="pt-BR" sz="1500" dirty="0">
              <a:latin typeface="Arial" panose="020B0604020202020204" pitchFamily="34" charset="0"/>
              <a:cs typeface="Arial" panose="020B0604020202020204" pitchFamily="34" charset="0"/>
            </a:endParaRPr>
          </a:p>
          <a:p>
            <a:pPr algn="just"/>
            <a:r>
              <a:rPr lang="pt-BR" sz="1500" b="1" dirty="0">
                <a:latin typeface="Arial" panose="020B0604020202020204" pitchFamily="34" charset="0"/>
                <a:cs typeface="Arial" panose="020B0604020202020204" pitchFamily="34" charset="0"/>
              </a:rPr>
              <a:t>FONTE</a:t>
            </a:r>
            <a:r>
              <a:rPr lang="pt-BR" sz="1500" b="1" dirty="0" smtClean="0">
                <a:latin typeface="Arial" panose="020B0604020202020204" pitchFamily="34" charset="0"/>
                <a:cs typeface="Arial" panose="020B0604020202020204" pitchFamily="34" charset="0"/>
              </a:rPr>
              <a:t>: </a:t>
            </a:r>
            <a:r>
              <a:rPr lang="pt-BR" sz="1500" dirty="0">
                <a:latin typeface="Arial" panose="020B0604020202020204" pitchFamily="34" charset="0"/>
                <a:cs typeface="Arial" panose="020B0604020202020204" pitchFamily="34" charset="0"/>
              </a:rPr>
              <a:t>o Sistema de Informação da Vigilância da Febre Amarela e Dengue (SISFAD), Sistema de Informação do Programa Nacional de Controle da Dengue (SISPNCD), Sistema Informatizado de Monitoramento da Presidência da República (SIM – PR) ou Sistema Próprio do Estado ou município e fator de multiplicação 100. </a:t>
            </a:r>
          </a:p>
          <a:p>
            <a:pPr algn="just"/>
            <a:endParaRPr lang="pt-BR" sz="1500" b="1" dirty="0">
              <a:latin typeface="Arial" panose="020B0604020202020204" pitchFamily="34" charset="0"/>
              <a:cs typeface="Arial" panose="020B0604020202020204" pitchFamily="34" charset="0"/>
            </a:endParaRPr>
          </a:p>
          <a:p>
            <a:pPr algn="just"/>
            <a:r>
              <a:rPr lang="pt-BR" sz="1500" b="1" dirty="0">
                <a:latin typeface="Arial" panose="020B0604020202020204" pitchFamily="34" charset="0"/>
                <a:cs typeface="Arial" panose="020B0604020202020204" pitchFamily="34" charset="0"/>
              </a:rPr>
              <a:t>MESES E DATA DE EXTRAÇÃO: </a:t>
            </a:r>
            <a:r>
              <a:rPr lang="pt-BR" sz="1500" b="1" dirty="0" smtClean="0">
                <a:latin typeface="Arial" panose="020B0604020202020204" pitchFamily="34" charset="0"/>
                <a:cs typeface="Arial" panose="020B0604020202020204" pitchFamily="34" charset="0"/>
              </a:rPr>
              <a:t>maio a agosto, </a:t>
            </a:r>
            <a:r>
              <a:rPr lang="pt-BR" sz="1500" b="1" dirty="0">
                <a:latin typeface="Arial" panose="020B0604020202020204" pitchFamily="34" charset="0"/>
                <a:cs typeface="Arial" panose="020B0604020202020204" pitchFamily="34" charset="0"/>
              </a:rPr>
              <a:t>extraídos em </a:t>
            </a:r>
            <a:r>
              <a:rPr lang="pt-BR" sz="1500" b="1" dirty="0" smtClean="0">
                <a:latin typeface="Arial" panose="020B0604020202020204" pitchFamily="34" charset="0"/>
                <a:cs typeface="Arial" panose="020B0604020202020204" pitchFamily="34" charset="0"/>
              </a:rPr>
              <a:t>14/09/2021</a:t>
            </a:r>
            <a:r>
              <a:rPr lang="pt-BR" sz="1500" b="1" dirty="0">
                <a:latin typeface="Arial" panose="020B0604020202020204" pitchFamily="34" charset="0"/>
                <a:cs typeface="Arial" panose="020B0604020202020204" pitchFamily="34" charset="0"/>
              </a:rPr>
              <a:t>.</a:t>
            </a:r>
          </a:p>
          <a:p>
            <a:pPr algn="just"/>
            <a:endParaRPr lang="pt-BR" sz="1500" b="1" dirty="0" smtClean="0">
              <a:latin typeface="Arial" panose="020B0604020202020204" pitchFamily="34" charset="0"/>
              <a:cs typeface="Arial" panose="020B0604020202020204" pitchFamily="34" charset="0"/>
            </a:endParaRPr>
          </a:p>
          <a:p>
            <a:pPr algn="just"/>
            <a:r>
              <a:rPr lang="pt-BR" sz="1500" b="1" dirty="0" smtClean="0">
                <a:latin typeface="Arial" panose="020B0604020202020204" pitchFamily="34" charset="0"/>
                <a:cs typeface="Arial" panose="020B0604020202020204" pitchFamily="34" charset="0"/>
              </a:rPr>
              <a:t>METODOLOGIA </a:t>
            </a:r>
            <a:r>
              <a:rPr lang="pt-BR" sz="1500" b="1" dirty="0">
                <a:latin typeface="Arial" panose="020B0604020202020204" pitchFamily="34" charset="0"/>
                <a:cs typeface="Arial" panose="020B0604020202020204" pitchFamily="34" charset="0"/>
              </a:rPr>
              <a:t>DE </a:t>
            </a:r>
            <a:r>
              <a:rPr lang="pt-BR" sz="1500" b="1" dirty="0" smtClean="0">
                <a:latin typeface="Arial" panose="020B0604020202020204" pitchFamily="34" charset="0"/>
                <a:cs typeface="Arial" panose="020B0604020202020204" pitchFamily="34" charset="0"/>
              </a:rPr>
              <a:t>CÁLCULO:  </a:t>
            </a:r>
            <a:r>
              <a:rPr lang="pt-BR" sz="1500" dirty="0" smtClean="0">
                <a:latin typeface="Arial" panose="020B0604020202020204" pitchFamily="34" charset="0"/>
                <a:cs typeface="Arial" panose="020B0604020202020204" pitchFamily="34" charset="0"/>
              </a:rPr>
              <a:t>soma do número de ciclos com mínimo de 80% de cobertura de imóveis visitados. </a:t>
            </a:r>
            <a:endParaRPr lang="pt-BR" sz="1500" dirty="0">
              <a:latin typeface="Arial" panose="020B0604020202020204" pitchFamily="34" charset="0"/>
              <a:cs typeface="Arial" panose="020B0604020202020204" pitchFamily="34" charset="0"/>
            </a:endParaRPr>
          </a:p>
          <a:p>
            <a:pPr algn="just"/>
            <a:endParaRPr lang="pt-BR" sz="1500" dirty="0">
              <a:latin typeface="Arial" panose="020B0604020202020204" pitchFamily="34" charset="0"/>
              <a:cs typeface="Arial" panose="020B0604020202020204" pitchFamily="34" charset="0"/>
            </a:endParaRPr>
          </a:p>
          <a:p>
            <a:pPr algn="just"/>
            <a:r>
              <a:rPr lang="pt-BR" sz="1500" b="1" dirty="0" smtClean="0">
                <a:latin typeface="Arial" panose="020B0604020202020204" pitchFamily="34" charset="0"/>
                <a:cs typeface="Arial" panose="020B0604020202020204" pitchFamily="34" charset="0"/>
              </a:rPr>
              <a:t>ANÁLISE e  CONSIDERAÇÕES:</a:t>
            </a:r>
          </a:p>
          <a:p>
            <a:pPr indent="723900" algn="just"/>
            <a:r>
              <a:rPr lang="pt-BR" sz="1500" dirty="0">
                <a:latin typeface="Arial" panose="020B0604020202020204" pitchFamily="34" charset="0"/>
                <a:cs typeface="Arial" panose="020B0604020202020204" pitchFamily="34" charset="0"/>
              </a:rPr>
              <a:t>N</a:t>
            </a:r>
            <a:r>
              <a:rPr lang="pt-BR" sz="1500" dirty="0" smtClean="0">
                <a:latin typeface="Arial" panose="020B0604020202020204" pitchFamily="34" charset="0"/>
                <a:cs typeface="Arial" panose="020B0604020202020204" pitchFamily="34" charset="0"/>
              </a:rPr>
              <a:t>os </a:t>
            </a:r>
            <a:r>
              <a:rPr lang="pt-BR" sz="1500" dirty="0">
                <a:latin typeface="Arial" panose="020B0604020202020204" pitchFamily="34" charset="0"/>
                <a:cs typeface="Arial" panose="020B0604020202020204" pitchFamily="34" charset="0"/>
              </a:rPr>
              <a:t>meses de janeiro a abril de 2021 o Serviço de Controle do </a:t>
            </a:r>
            <a:r>
              <a:rPr lang="pt-BR" sz="1500" i="1" dirty="0">
                <a:latin typeface="Arial" panose="020B0604020202020204" pitchFamily="34" charset="0"/>
                <a:cs typeface="Arial" panose="020B0604020202020204" pitchFamily="34" charset="0"/>
              </a:rPr>
              <a:t>Aedes aegypti</a:t>
            </a:r>
            <a:r>
              <a:rPr lang="pt-BR" sz="1500" dirty="0">
                <a:latin typeface="Arial" panose="020B0604020202020204" pitchFamily="34" charset="0"/>
                <a:cs typeface="Arial" panose="020B0604020202020204" pitchFamily="34" charset="0"/>
              </a:rPr>
              <a:t> realizou um total de 911.108 visitas, e de maio a agosto um total de </a:t>
            </a:r>
            <a:r>
              <a:rPr lang="pt-BR" sz="1500" dirty="0" smtClean="0">
                <a:latin typeface="Arial" panose="020B0604020202020204" pitchFamily="34" charset="0"/>
                <a:cs typeface="Arial" panose="020B0604020202020204" pitchFamily="34" charset="0"/>
              </a:rPr>
              <a:t>762.045 </a:t>
            </a:r>
            <a:r>
              <a:rPr lang="pt-BR" sz="1500" dirty="0">
                <a:latin typeface="Arial" panose="020B0604020202020204" pitchFamily="34" charset="0"/>
                <a:cs typeface="Arial" panose="020B0604020202020204" pitchFamily="34" charset="0"/>
              </a:rPr>
              <a:t>visitas, atingindo nos dois quadrimestres o mínimo de 80% de cobertura de imóveis visitados para o controle vetorial da Dengue. </a:t>
            </a:r>
            <a:r>
              <a:rPr lang="pt-BR" sz="1500" dirty="0" smtClean="0">
                <a:latin typeface="Arial" panose="020B0604020202020204" pitchFamily="34" charset="0"/>
                <a:cs typeface="Arial" panose="020B0604020202020204" pitchFamily="34" charset="0"/>
              </a:rPr>
              <a:t>Ressaltamos </a:t>
            </a:r>
            <a:r>
              <a:rPr lang="pt-BR" sz="1500" dirty="0">
                <a:latin typeface="Arial" panose="020B0604020202020204" pitchFamily="34" charset="0"/>
                <a:cs typeface="Arial" panose="020B0604020202020204" pitchFamily="34" charset="0"/>
              </a:rPr>
              <a:t>que, demais atividades de controle vetorial mesmo neste período emergencial em decorrência ao Coronavírus – COVID-19, tiveram intensificação em suas ações dentro do possível nos dois quadrimestres, como as atividades nos Pontos Estratégicos, onde foram realizadas um total de 3.910 visitas com tratamento químico, a coleta de 5.320 pneus inservíveis em vias públicas e terrenos baldios, a borrifação espacial (fumacê) em 19.387 quarteirões dos casos notificados de Dengue para bloqueio de transmissão. Considerando ainda a instalação de 9.693 armadilhas do tipo OVITRAMPA, com a expansão do Método ARBOALVO em 2021 nas regiões do </a:t>
            </a:r>
            <a:r>
              <a:rPr lang="pt-BR" sz="1500" dirty="0" smtClean="0">
                <a:latin typeface="Arial" panose="020B0604020202020204" pitchFamily="34" charset="0"/>
                <a:cs typeface="Arial" panose="020B0604020202020204" pitchFamily="34" charset="0"/>
              </a:rPr>
              <a:t>Prosa, Segredo </a:t>
            </a:r>
            <a:r>
              <a:rPr lang="pt-BR" sz="1500" dirty="0">
                <a:latin typeface="Arial" panose="020B0604020202020204" pitchFamily="34" charset="0"/>
                <a:cs typeface="Arial" panose="020B0604020202020204" pitchFamily="34" charset="0"/>
              </a:rPr>
              <a:t>e Centro. </a:t>
            </a:r>
          </a:p>
        </p:txBody>
      </p:sp>
    </p:spTree>
    <p:extLst>
      <p:ext uri="{BB962C8B-B14F-4D97-AF65-F5344CB8AC3E}">
        <p14:creationId xmlns:p14="http://schemas.microsoft.com/office/powerpoint/2010/main" val="624643123"/>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0576704" y="6421549"/>
            <a:ext cx="1596292" cy="404614"/>
          </a:xfrm>
        </p:spPr>
        <p:txBody>
          <a:bodyPr/>
          <a:lstStyle/>
          <a:p>
            <a:pPr rtl="0"/>
            <a:fld id="{B38049E5-7B53-4E85-8972-7D6C4BCE5BB9}" type="slidenum">
              <a:rPr lang="pt-BR" b="1" noProof="0" smtClean="0"/>
              <a:t>108</a:t>
            </a:fld>
            <a:endParaRPr lang="pt-BR" b="1" noProof="0" dirty="0"/>
          </a:p>
        </p:txBody>
      </p:sp>
      <p:sp>
        <p:nvSpPr>
          <p:cNvPr id="9" name="Retângulo 8"/>
          <p:cNvSpPr/>
          <p:nvPr/>
        </p:nvSpPr>
        <p:spPr>
          <a:xfrm>
            <a:off x="779713"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10" name="Tabela 9"/>
          <p:cNvGraphicFramePr>
            <a:graphicFrameLocks noGrp="1"/>
          </p:cNvGraphicFramePr>
          <p:nvPr>
            <p:extLst>
              <p:ext uri="{D42A27DB-BD31-4B8C-83A1-F6EECF244321}">
                <p14:modId xmlns:p14="http://schemas.microsoft.com/office/powerpoint/2010/main" val="824873085"/>
              </p:ext>
            </p:extLst>
          </p:nvPr>
        </p:nvGraphicFramePr>
        <p:xfrm>
          <a:off x="1003985" y="1076333"/>
          <a:ext cx="10357645" cy="4568211"/>
        </p:xfrm>
        <a:graphic>
          <a:graphicData uri="http://schemas.openxmlformats.org/drawingml/2006/table">
            <a:tbl>
              <a:tblPr>
                <a:tableStyleId>{2D5ABB26-0587-4C30-8999-92F81FD0307C}</a:tableStyleId>
              </a:tblPr>
              <a:tblGrid>
                <a:gridCol w="2874422">
                  <a:extLst>
                    <a:ext uri="{9D8B030D-6E8A-4147-A177-3AD203B41FA5}">
                      <a16:colId xmlns:a16="http://schemas.microsoft.com/office/drawing/2014/main" val="20000"/>
                    </a:ext>
                  </a:extLst>
                </a:gridCol>
                <a:gridCol w="1240259">
                  <a:extLst>
                    <a:ext uri="{9D8B030D-6E8A-4147-A177-3AD203B41FA5}">
                      <a16:colId xmlns:a16="http://schemas.microsoft.com/office/drawing/2014/main" val="20001"/>
                    </a:ext>
                  </a:extLst>
                </a:gridCol>
                <a:gridCol w="1560741">
                  <a:extLst>
                    <a:ext uri="{9D8B030D-6E8A-4147-A177-3AD203B41FA5}">
                      <a16:colId xmlns:a16="http://schemas.microsoft.com/office/drawing/2014/main" val="20002"/>
                    </a:ext>
                  </a:extLst>
                </a:gridCol>
                <a:gridCol w="1560741">
                  <a:extLst>
                    <a:ext uri="{9D8B030D-6E8A-4147-A177-3AD203B41FA5}">
                      <a16:colId xmlns:a16="http://schemas.microsoft.com/office/drawing/2014/main" val="20003"/>
                    </a:ext>
                  </a:extLst>
                </a:gridCol>
                <a:gridCol w="1560741">
                  <a:extLst>
                    <a:ext uri="{9D8B030D-6E8A-4147-A177-3AD203B41FA5}">
                      <a16:colId xmlns:a16="http://schemas.microsoft.com/office/drawing/2014/main" val="20004"/>
                    </a:ext>
                  </a:extLst>
                </a:gridCol>
                <a:gridCol w="1560741">
                  <a:extLst>
                    <a:ext uri="{9D8B030D-6E8A-4147-A177-3AD203B41FA5}">
                      <a16:colId xmlns:a16="http://schemas.microsoft.com/office/drawing/2014/main" val="20005"/>
                    </a:ext>
                  </a:extLst>
                </a:gridCol>
              </a:tblGrid>
              <a:tr h="1692939">
                <a:tc>
                  <a:txBody>
                    <a:bodyPr/>
                    <a:lstStyle/>
                    <a:p>
                      <a:pPr algn="ctr">
                        <a:lnSpc>
                          <a:spcPct val="115000"/>
                        </a:lnSpc>
                        <a:spcAft>
                          <a:spcPts val="0"/>
                        </a:spcAft>
                      </a:pPr>
                      <a:r>
                        <a:rPr lang="pt-BR" sz="1600" b="1" dirty="0" smtClean="0">
                          <a:solidFill>
                            <a:schemeClr val="tx2"/>
                          </a:solidFill>
                          <a:effectLst>
                            <a:outerShdw blurRad="38100" dist="38100" dir="2700000" algn="tl">
                              <a:srgbClr val="000000">
                                <a:alpha val="43137"/>
                              </a:srgbClr>
                            </a:outerShdw>
                          </a:effectLst>
                        </a:rPr>
                        <a:t>INDICADOR 22</a:t>
                      </a:r>
                      <a:endParaRPr lang="pt-BR" sz="1600" b="1"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400" b="1" dirty="0" smtClean="0">
                          <a:solidFill>
                            <a:schemeClr val="tx2"/>
                          </a:solidFill>
                        </a:rPr>
                        <a:t>META PACTUADA</a:t>
                      </a:r>
                      <a:endParaRPr lang="pt-BR" sz="1400" b="1" dirty="0" smtClean="0">
                        <a:solidFill>
                          <a:schemeClr val="tx2"/>
                        </a:solidFill>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smtClean="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smtClean="0">
                          <a:solidFill>
                            <a:schemeClr val="tx2"/>
                          </a:solidFill>
                        </a:rPr>
                        <a:t>NO 1º QUADRIMESTRE</a:t>
                      </a:r>
                      <a:endParaRPr lang="pt-BR" sz="1400" b="1" dirty="0" smtClean="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smtClean="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smtClean="0">
                          <a:solidFill>
                            <a:schemeClr val="tx2"/>
                          </a:solidFill>
                        </a:rPr>
                        <a:t>NO 2º QUADRIMESTRE</a:t>
                      </a:r>
                      <a:endParaRPr lang="pt-BR" sz="1400" b="1" dirty="0" smtClean="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smtClean="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smtClean="0">
                          <a:solidFill>
                            <a:schemeClr val="tx2"/>
                          </a:solidFill>
                        </a:rPr>
                        <a:t>NO 3º QUADRIMESTRE</a:t>
                      </a:r>
                      <a:endParaRPr lang="pt-BR" sz="1400" b="1" dirty="0" smtClean="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RESULTADO ANUAL </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pt-BR" sz="1400" b="1" u="none" strike="noStrike" cap="none" normalizeH="0" baseline="0" dirty="0" smtClean="0">
                          <a:ln>
                            <a:noFill/>
                          </a:ln>
                          <a:solidFill>
                            <a:schemeClr val="tx1"/>
                          </a:solidFill>
                          <a:effectLst/>
                        </a:rPr>
                        <a:t>EM 14/09/2021</a:t>
                      </a: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7527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2000" dirty="0" smtClean="0"/>
                        <a:t>Número de ciclos que atingiram mínimo de 80% de cobertura de imóveis visitados para controle vetorial da dengue</a:t>
                      </a:r>
                      <a:r>
                        <a:rPr lang="pt-BR" sz="2000" baseline="0" dirty="0" smtClean="0"/>
                        <a:t> (Nº absoluto)</a:t>
                      </a:r>
                      <a:endParaRPr lang="pt-BR" sz="20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smtClean="0"/>
                        <a:t>6</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2</a:t>
                      </a: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2</a:t>
                      </a: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a:t>
                      </a: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smtClean="0">
                          <a:solidFill>
                            <a:schemeClr val="tx1"/>
                          </a:solidFill>
                        </a:rPr>
                        <a:t>4</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84340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b="1" noProof="0" smtClean="0"/>
              <a:pPr rtl="0"/>
              <a:t>109</a:t>
            </a:fld>
            <a:endParaRPr lang="pt-BR" b="1" noProof="0" dirty="0"/>
          </a:p>
        </p:txBody>
      </p:sp>
      <p:sp>
        <p:nvSpPr>
          <p:cNvPr id="11" name="Retângulo 10"/>
          <p:cNvSpPr/>
          <p:nvPr/>
        </p:nvSpPr>
        <p:spPr>
          <a:xfrm>
            <a:off x="736969" y="1713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2021</a:t>
            </a:r>
          </a:p>
        </p:txBody>
      </p:sp>
      <p:sp>
        <p:nvSpPr>
          <p:cNvPr id="7" name="Título 1"/>
          <p:cNvSpPr txBox="1">
            <a:spLocks/>
          </p:cNvSpPr>
          <p:nvPr/>
        </p:nvSpPr>
        <p:spPr>
          <a:xfrm>
            <a:off x="6088154" y="28063"/>
            <a:ext cx="5583893"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0" name="Retângulo 9"/>
          <p:cNvSpPr/>
          <p:nvPr/>
        </p:nvSpPr>
        <p:spPr>
          <a:xfrm>
            <a:off x="736969" y="591617"/>
            <a:ext cx="10935078" cy="5678478"/>
          </a:xfrm>
          <a:prstGeom prst="rect">
            <a:avLst/>
          </a:prstGeom>
          <a:solidFill>
            <a:schemeClr val="bg1"/>
          </a:solidFill>
        </p:spPr>
        <p:txBody>
          <a:bodyPr wrap="square">
            <a:spAutoFit/>
          </a:bodyPr>
          <a:lstStyle/>
          <a:p>
            <a:pPr algn="just"/>
            <a:r>
              <a:rPr lang="pt-BR" sz="1600" b="1" dirty="0" smtClean="0">
                <a:solidFill>
                  <a:srgbClr val="FF0000"/>
                </a:solidFill>
                <a:latin typeface="Arial" panose="020B0604020202020204" pitchFamily="34" charset="0"/>
                <a:cs typeface="Arial" panose="020B0604020202020204" pitchFamily="34" charset="0"/>
              </a:rPr>
              <a:t>Indicador 23 - Proporção </a:t>
            </a:r>
            <a:r>
              <a:rPr lang="pt-BR" sz="1600" b="1" dirty="0">
                <a:solidFill>
                  <a:srgbClr val="FF0000"/>
                </a:solidFill>
                <a:latin typeface="Arial" panose="020B0604020202020204" pitchFamily="34" charset="0"/>
                <a:cs typeface="Arial" panose="020B0604020202020204" pitchFamily="34" charset="0"/>
              </a:rPr>
              <a:t>de </a:t>
            </a:r>
            <a:r>
              <a:rPr lang="pt-BR" sz="1600" b="1" u="sng" dirty="0">
                <a:solidFill>
                  <a:srgbClr val="FF0000"/>
                </a:solidFill>
                <a:latin typeface="Arial" panose="020B0604020202020204" pitchFamily="34" charset="0"/>
                <a:cs typeface="Arial" panose="020B0604020202020204" pitchFamily="34" charset="0"/>
              </a:rPr>
              <a:t>preenchimento</a:t>
            </a:r>
            <a:r>
              <a:rPr lang="pt-BR" sz="1600" b="1" dirty="0">
                <a:solidFill>
                  <a:srgbClr val="FF0000"/>
                </a:solidFill>
                <a:latin typeface="Arial" panose="020B0604020202020204" pitchFamily="34" charset="0"/>
                <a:cs typeface="Arial" panose="020B0604020202020204" pitchFamily="34" charset="0"/>
              </a:rPr>
              <a:t> do campo “ocupação” nas notificações de agravos relacionados ao trabalho (%)</a:t>
            </a:r>
          </a:p>
          <a:p>
            <a:pPr algn="just"/>
            <a:endParaRPr lang="pt-BR" sz="1600" b="1" dirty="0" smtClean="0">
              <a:latin typeface="Arial" panose="020B0604020202020204" pitchFamily="34" charset="0"/>
              <a:cs typeface="Arial" panose="020B0604020202020204" pitchFamily="34" charset="0"/>
            </a:endParaRPr>
          </a:p>
          <a:p>
            <a:pPr algn="just"/>
            <a:r>
              <a:rPr lang="pt-BR" sz="1500" b="1" dirty="0" smtClean="0">
                <a:latin typeface="Arial" panose="020B0604020202020204" pitchFamily="34" charset="0"/>
                <a:cs typeface="Arial" panose="020B0604020202020204" pitchFamily="34" charset="0"/>
              </a:rPr>
              <a:t>TENDÊNCIA </a:t>
            </a:r>
            <a:r>
              <a:rPr lang="pt-BR" sz="1500" b="1" dirty="0">
                <a:latin typeface="Arial" panose="020B0604020202020204" pitchFamily="34" charset="0"/>
                <a:cs typeface="Arial" panose="020B0604020202020204" pitchFamily="34" charset="0"/>
              </a:rPr>
              <a:t>DO </a:t>
            </a:r>
            <a:r>
              <a:rPr lang="pt-BR" sz="1500" b="1" dirty="0" smtClean="0">
                <a:latin typeface="Arial" panose="020B0604020202020204" pitchFamily="34" charset="0"/>
                <a:cs typeface="Arial" panose="020B0604020202020204" pitchFamily="34" charset="0"/>
              </a:rPr>
              <a:t>INDICADOR: </a:t>
            </a:r>
            <a:r>
              <a:rPr lang="pt-BR" sz="1500" dirty="0">
                <a:latin typeface="Arial" panose="020B0604020202020204" pitchFamily="34" charset="0"/>
                <a:cs typeface="Arial" panose="020B0604020202020204" pitchFamily="34" charset="0"/>
              </a:rPr>
              <a:t>Crescente. </a:t>
            </a:r>
          </a:p>
          <a:p>
            <a:pPr algn="just"/>
            <a:endParaRPr lang="pt-BR" sz="1500" dirty="0">
              <a:latin typeface="Arial" panose="020B0604020202020204" pitchFamily="34" charset="0"/>
              <a:cs typeface="Arial" panose="020B0604020202020204" pitchFamily="34" charset="0"/>
            </a:endParaRPr>
          </a:p>
          <a:p>
            <a:pPr algn="just"/>
            <a:r>
              <a:rPr lang="pt-BR" sz="1500" b="1" dirty="0">
                <a:latin typeface="Arial" panose="020B0604020202020204" pitchFamily="34" charset="0"/>
                <a:cs typeface="Arial" panose="020B0604020202020204" pitchFamily="34" charset="0"/>
              </a:rPr>
              <a:t>FONTE</a:t>
            </a:r>
            <a:r>
              <a:rPr lang="pt-BR" sz="1500" b="1" dirty="0" smtClean="0">
                <a:latin typeface="Arial" panose="020B0604020202020204" pitchFamily="34" charset="0"/>
                <a:cs typeface="Arial" panose="020B0604020202020204" pitchFamily="34" charset="0"/>
              </a:rPr>
              <a:t>: </a:t>
            </a:r>
            <a:r>
              <a:rPr lang="pt-BR" sz="1500" dirty="0">
                <a:latin typeface="Arial" panose="020B0604020202020204" pitchFamily="34" charset="0"/>
                <a:cs typeface="Arial" panose="020B0604020202020204" pitchFamily="34" charset="0"/>
              </a:rPr>
              <a:t>Sistema de Informação de Agravos de Notificação (SINAN</a:t>
            </a:r>
            <a:r>
              <a:rPr lang="pt-BR" sz="1500" dirty="0" smtClean="0">
                <a:latin typeface="Arial" panose="020B0604020202020204" pitchFamily="34" charset="0"/>
                <a:cs typeface="Arial" panose="020B0604020202020204" pitchFamily="34" charset="0"/>
              </a:rPr>
              <a:t>).</a:t>
            </a:r>
            <a:endParaRPr lang="pt-BR" sz="1500" b="1" dirty="0" smtClean="0">
              <a:latin typeface="Arial" panose="020B0604020202020204" pitchFamily="34" charset="0"/>
              <a:cs typeface="Arial" panose="020B0604020202020204" pitchFamily="34" charset="0"/>
            </a:endParaRPr>
          </a:p>
          <a:p>
            <a:pPr algn="just"/>
            <a:endParaRPr lang="pt-BR" sz="1500" b="1" dirty="0">
              <a:latin typeface="Arial" panose="020B0604020202020204" pitchFamily="34" charset="0"/>
              <a:cs typeface="Arial" panose="020B0604020202020204" pitchFamily="34" charset="0"/>
            </a:endParaRPr>
          </a:p>
          <a:p>
            <a:pPr algn="just"/>
            <a:r>
              <a:rPr lang="pt-BR" sz="1500" b="1" dirty="0">
                <a:latin typeface="Arial" panose="020B0604020202020204" pitchFamily="34" charset="0"/>
                <a:cs typeface="Arial" panose="020B0604020202020204" pitchFamily="34" charset="0"/>
              </a:rPr>
              <a:t>MESES E DATA DE EXTRAÇÃO: </a:t>
            </a:r>
            <a:r>
              <a:rPr lang="pt-BR" sz="1500" b="1" dirty="0" smtClean="0">
                <a:latin typeface="Arial" panose="020B0604020202020204" pitchFamily="34" charset="0"/>
                <a:cs typeface="Arial" panose="020B0604020202020204" pitchFamily="34" charset="0"/>
              </a:rPr>
              <a:t>maio a agosto, </a:t>
            </a:r>
            <a:r>
              <a:rPr lang="pt-BR" sz="1500" b="1" dirty="0">
                <a:latin typeface="Arial" panose="020B0604020202020204" pitchFamily="34" charset="0"/>
                <a:cs typeface="Arial" panose="020B0604020202020204" pitchFamily="34" charset="0"/>
              </a:rPr>
              <a:t>extraídos em </a:t>
            </a:r>
            <a:r>
              <a:rPr lang="pt-BR" sz="1500" b="1" dirty="0" smtClean="0">
                <a:latin typeface="Arial" panose="020B0604020202020204" pitchFamily="34" charset="0"/>
                <a:cs typeface="Arial" panose="020B0604020202020204" pitchFamily="34" charset="0"/>
              </a:rPr>
              <a:t>03/09/2021</a:t>
            </a:r>
            <a:r>
              <a:rPr lang="pt-BR" sz="1500" b="1" dirty="0">
                <a:latin typeface="Arial" panose="020B0604020202020204" pitchFamily="34" charset="0"/>
                <a:cs typeface="Arial" panose="020B0604020202020204" pitchFamily="34" charset="0"/>
              </a:rPr>
              <a:t>.</a:t>
            </a:r>
          </a:p>
          <a:p>
            <a:pPr algn="just"/>
            <a:endParaRPr lang="pt-BR" sz="1500" b="1" dirty="0">
              <a:latin typeface="Arial" panose="020B0604020202020204" pitchFamily="34" charset="0"/>
              <a:cs typeface="Arial" panose="020B0604020202020204" pitchFamily="34" charset="0"/>
            </a:endParaRPr>
          </a:p>
          <a:p>
            <a:pPr algn="just"/>
            <a:r>
              <a:rPr lang="pt-BR" sz="1500" b="1" dirty="0" smtClean="0">
                <a:latin typeface="Arial" panose="020B0604020202020204" pitchFamily="34" charset="0"/>
                <a:cs typeface="Arial" panose="020B0604020202020204" pitchFamily="34" charset="0"/>
              </a:rPr>
              <a:t>METODOLOGIA </a:t>
            </a:r>
            <a:r>
              <a:rPr lang="pt-BR" sz="1500" b="1" dirty="0">
                <a:latin typeface="Arial" panose="020B0604020202020204" pitchFamily="34" charset="0"/>
                <a:cs typeface="Arial" panose="020B0604020202020204" pitchFamily="34" charset="0"/>
              </a:rPr>
              <a:t>DE </a:t>
            </a:r>
            <a:r>
              <a:rPr lang="pt-BR" sz="1500" b="1" dirty="0" smtClean="0">
                <a:latin typeface="Arial" panose="020B0604020202020204" pitchFamily="34" charset="0"/>
                <a:cs typeface="Arial" panose="020B0604020202020204" pitchFamily="34" charset="0"/>
              </a:rPr>
              <a:t>CÁLCULO: </a:t>
            </a:r>
            <a:r>
              <a:rPr lang="pt-BR" sz="1500" dirty="0">
                <a:latin typeface="Arial" panose="020B0604020202020204" pitchFamily="34" charset="0"/>
                <a:cs typeface="Arial" panose="020B0604020202020204" pitchFamily="34" charset="0"/>
              </a:rPr>
              <a:t>para o numerador o número de notificações de agravos com o campo “ocupação” preenchido com o Código da Classificação Brasileira de Ocupações (CBO) correspondente, na versão disponibilizada pelo Sistema de Informação de Agravos de Notificação (SINAN) em determinado ano e local de ocorrência do caso, excluindo-se do processamento os registros no campo que se apresentarem em branco ou com a informação de ignorado. Para o denominador o número total de casos de agravos relacionados ao trabalho notificados, em determinado ano e local de ocorrência e fator de multiplicação 100. </a:t>
            </a:r>
            <a:endParaRPr lang="pt-BR" sz="1500" b="1" dirty="0">
              <a:latin typeface="Arial" panose="020B0604020202020204" pitchFamily="34" charset="0"/>
              <a:cs typeface="Arial" panose="020B0604020202020204" pitchFamily="34" charset="0"/>
            </a:endParaRPr>
          </a:p>
          <a:p>
            <a:pPr algn="just"/>
            <a:endParaRPr lang="pt-BR" sz="1500" dirty="0">
              <a:latin typeface="Arial" panose="020B0604020202020204" pitchFamily="34" charset="0"/>
              <a:cs typeface="Arial" panose="020B0604020202020204" pitchFamily="34" charset="0"/>
            </a:endParaRPr>
          </a:p>
          <a:p>
            <a:pPr algn="just"/>
            <a:r>
              <a:rPr lang="pt-BR" sz="1500" b="1" dirty="0" smtClean="0">
                <a:latin typeface="Arial" panose="020B0604020202020204" pitchFamily="34" charset="0"/>
                <a:cs typeface="Arial" panose="020B0604020202020204" pitchFamily="34" charset="0"/>
              </a:rPr>
              <a:t>ANÁLISE e  CONSIDERAÇÕES:</a:t>
            </a:r>
          </a:p>
          <a:p>
            <a:pPr algn="just"/>
            <a:r>
              <a:rPr lang="pt-BR" sz="1500" dirty="0">
                <a:latin typeface="Arial" panose="020B0604020202020204" pitchFamily="34" charset="0"/>
                <a:cs typeface="Arial" panose="020B0604020202020204" pitchFamily="34" charset="0"/>
              </a:rPr>
              <a:t>No segundo quadrimestre de 2021 </a:t>
            </a:r>
            <a:r>
              <a:rPr lang="pt-BR" sz="1500" dirty="0" smtClean="0">
                <a:latin typeface="Arial" panose="020B0604020202020204" pitchFamily="34" charset="0"/>
                <a:cs typeface="Arial" panose="020B0604020202020204" pitchFamily="34" charset="0"/>
              </a:rPr>
              <a:t>tivemos </a:t>
            </a:r>
            <a:r>
              <a:rPr lang="pt-BR" sz="1500" dirty="0">
                <a:latin typeface="Arial" panose="020B0604020202020204" pitchFamily="34" charset="0"/>
                <a:cs typeface="Arial" panose="020B0604020202020204" pitchFamily="34" charset="0"/>
              </a:rPr>
              <a:t>263 </a:t>
            </a:r>
            <a:r>
              <a:rPr lang="pt-BR" sz="1500" dirty="0" smtClean="0">
                <a:latin typeface="Arial" panose="020B0604020202020204" pitchFamily="34" charset="0"/>
                <a:cs typeface="Arial" panose="020B0604020202020204" pitchFamily="34" charset="0"/>
              </a:rPr>
              <a:t>notificações de acidente de trabalho, dentre eles 256 estavam  </a:t>
            </a:r>
            <a:r>
              <a:rPr lang="pt-BR" sz="1500" dirty="0">
                <a:latin typeface="Arial" panose="020B0604020202020204" pitchFamily="34" charset="0"/>
                <a:cs typeface="Arial" panose="020B0604020202020204" pitchFamily="34" charset="0"/>
              </a:rPr>
              <a:t>com campo ocupação preenchido, totalizando 97,33%. </a:t>
            </a:r>
            <a:r>
              <a:rPr lang="pt-BR" sz="1500" dirty="0" smtClean="0">
                <a:latin typeface="Arial" panose="020B0604020202020204" pitchFamily="34" charset="0"/>
                <a:cs typeface="Arial" panose="020B0604020202020204" pitchFamily="34" charset="0"/>
              </a:rPr>
              <a:t>No mesmo </a:t>
            </a:r>
            <a:r>
              <a:rPr lang="pt-BR" sz="1500" dirty="0">
                <a:latin typeface="Arial" panose="020B0604020202020204" pitchFamily="34" charset="0"/>
                <a:cs typeface="Arial" panose="020B0604020202020204" pitchFamily="34" charset="0"/>
              </a:rPr>
              <a:t>período </a:t>
            </a:r>
            <a:r>
              <a:rPr lang="pt-BR" sz="1500" dirty="0" smtClean="0">
                <a:latin typeface="Arial" panose="020B0604020202020204" pitchFamily="34" charset="0"/>
                <a:cs typeface="Arial" panose="020B0604020202020204" pitchFamily="34" charset="0"/>
              </a:rPr>
              <a:t>em </a:t>
            </a:r>
            <a:r>
              <a:rPr lang="pt-BR" sz="1500" dirty="0">
                <a:latin typeface="Arial" panose="020B0604020202020204" pitchFamily="34" charset="0"/>
                <a:cs typeface="Arial" panose="020B0604020202020204" pitchFamily="34" charset="0"/>
              </a:rPr>
              <a:t>2020, </a:t>
            </a:r>
            <a:r>
              <a:rPr lang="pt-BR" sz="1500" dirty="0" smtClean="0">
                <a:latin typeface="Arial" panose="020B0604020202020204" pitchFamily="34" charset="0"/>
                <a:cs typeface="Arial" panose="020B0604020202020204" pitchFamily="34" charset="0"/>
              </a:rPr>
              <a:t>tivemos 357 notificações estando todas com o campo ocupação preenchido totalizando 100%. </a:t>
            </a:r>
            <a:endParaRPr lang="pt-BR" sz="1500" dirty="0">
              <a:latin typeface="Arial" panose="020B0604020202020204" pitchFamily="34" charset="0"/>
              <a:cs typeface="Arial" panose="020B0604020202020204" pitchFamily="34" charset="0"/>
            </a:endParaRPr>
          </a:p>
          <a:p>
            <a:pPr algn="just"/>
            <a:r>
              <a:rPr lang="pt-BR" sz="1500" dirty="0" smtClean="0">
                <a:latin typeface="Arial" panose="020B0604020202020204" pitchFamily="34" charset="0"/>
                <a:cs typeface="Arial" panose="020B0604020202020204" pitchFamily="34" charset="0"/>
              </a:rPr>
              <a:t> </a:t>
            </a:r>
            <a:r>
              <a:rPr lang="pt-BR" sz="1500" dirty="0">
                <a:latin typeface="Arial" panose="020B0604020202020204" pitchFamily="34" charset="0"/>
                <a:cs typeface="Arial" panose="020B0604020202020204" pitchFamily="34" charset="0"/>
              </a:rPr>
              <a:t>A </a:t>
            </a:r>
            <a:r>
              <a:rPr lang="pt-BR" sz="1500" dirty="0" err="1">
                <a:latin typeface="Arial" panose="020B0604020202020204" pitchFamily="34" charset="0"/>
                <a:cs typeface="Arial" panose="020B0604020202020204" pitchFamily="34" charset="0"/>
              </a:rPr>
              <a:t>pactuação</a:t>
            </a:r>
            <a:r>
              <a:rPr lang="pt-BR" sz="1500" dirty="0">
                <a:latin typeface="Arial" panose="020B0604020202020204" pitchFamily="34" charset="0"/>
                <a:cs typeface="Arial" panose="020B0604020202020204" pitchFamily="34" charset="0"/>
              </a:rPr>
              <a:t> </a:t>
            </a:r>
            <a:r>
              <a:rPr lang="pt-BR" sz="1500" dirty="0" err="1" smtClean="0">
                <a:latin typeface="Arial" panose="020B0604020202020204" pitchFamily="34" charset="0"/>
                <a:cs typeface="Arial" panose="020B0604020202020204" pitchFamily="34" charset="0"/>
              </a:rPr>
              <a:t>interfederativa</a:t>
            </a:r>
            <a:r>
              <a:rPr lang="pt-BR" sz="1500" dirty="0" smtClean="0">
                <a:latin typeface="Arial" panose="020B0604020202020204" pitchFamily="34" charset="0"/>
                <a:cs typeface="Arial" panose="020B0604020202020204" pitchFamily="34" charset="0"/>
              </a:rPr>
              <a:t> </a:t>
            </a:r>
            <a:r>
              <a:rPr lang="pt-BR" sz="1500" dirty="0">
                <a:latin typeface="Arial" panose="020B0604020202020204" pitchFamily="34" charset="0"/>
                <a:cs typeface="Arial" panose="020B0604020202020204" pitchFamily="34" charset="0"/>
              </a:rPr>
              <a:t>no ano de 2021 para essa meta é de 96%, estando Campo Grande com resultados acima do pactuado.</a:t>
            </a:r>
          </a:p>
          <a:p>
            <a:pPr algn="just"/>
            <a:r>
              <a:rPr lang="pt-BR" sz="1500" dirty="0">
                <a:latin typeface="Arial" panose="020B0604020202020204" pitchFamily="34" charset="0"/>
                <a:cs typeface="Arial" panose="020B0604020202020204" pitchFamily="34" charset="0"/>
              </a:rPr>
              <a:t>Pretende-se continuar com monitoramento e estratégias de capacitação continuada para os profissionais atuantes na vigilância epidemiológica tanto da rede SUS quanto privadas. </a:t>
            </a:r>
          </a:p>
        </p:txBody>
      </p:sp>
    </p:spTree>
    <p:extLst>
      <p:ext uri="{BB962C8B-B14F-4D97-AF65-F5344CB8AC3E}">
        <p14:creationId xmlns:p14="http://schemas.microsoft.com/office/powerpoint/2010/main" val="15863869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766065" y="754877"/>
            <a:ext cx="10685037" cy="5170646"/>
          </a:xfrm>
          <a:prstGeom prst="rect">
            <a:avLst/>
          </a:prstGeom>
          <a:solidFill>
            <a:schemeClr val="bg1">
              <a:lumMod val="95000"/>
            </a:schemeClr>
          </a:solidFill>
        </p:spPr>
        <p:txBody>
          <a:bodyPr wrap="square">
            <a:spAutoFit/>
          </a:bodyPr>
          <a:lstStyle/>
          <a:p>
            <a:pPr indent="363538" algn="just">
              <a:lnSpc>
                <a:spcPct val="150000"/>
              </a:lnSpc>
            </a:pPr>
            <a:r>
              <a:rPr lang="pt-BR" sz="2000" b="1" dirty="0">
                <a:solidFill>
                  <a:schemeClr val="tx2"/>
                </a:solidFill>
              </a:rPr>
              <a:t>A Lei Complementar 141/2012, em seu artigo 3º, estabelece quais despesas são consideradas como </a:t>
            </a:r>
            <a:r>
              <a:rPr lang="pt-BR" sz="2000" b="1" dirty="0">
                <a:solidFill>
                  <a:schemeClr val="tx2"/>
                </a:solidFill>
                <a:effectLst>
                  <a:outerShdw blurRad="38100" dist="38100" dir="2700000" algn="tl">
                    <a:srgbClr val="000000">
                      <a:alpha val="43137"/>
                    </a:srgbClr>
                  </a:outerShdw>
                </a:effectLst>
              </a:rPr>
              <a:t>“ações e serviços públicos de saúde</a:t>
            </a:r>
            <a:r>
              <a:rPr lang="pt-BR" sz="2000" b="1" dirty="0">
                <a:solidFill>
                  <a:schemeClr val="tx2"/>
                </a:solidFill>
              </a:rPr>
              <a:t>” e no 4º, quais despesas não são </a:t>
            </a:r>
            <a:r>
              <a:rPr lang="pt-BR" sz="2000" b="1" dirty="0" smtClean="0">
                <a:solidFill>
                  <a:schemeClr val="tx2"/>
                </a:solidFill>
              </a:rPr>
              <a:t>consideradas.</a:t>
            </a:r>
          </a:p>
          <a:p>
            <a:pPr indent="363538" algn="just">
              <a:lnSpc>
                <a:spcPct val="150000"/>
              </a:lnSpc>
            </a:pPr>
            <a:r>
              <a:rPr lang="pt-BR" sz="2000" b="1" dirty="0" smtClean="0">
                <a:solidFill>
                  <a:schemeClr val="tx2"/>
                </a:solidFill>
              </a:rPr>
              <a:t>Os </a:t>
            </a:r>
            <a:r>
              <a:rPr lang="pt-BR" sz="2000" b="1" dirty="0">
                <a:solidFill>
                  <a:schemeClr val="tx2"/>
                </a:solidFill>
              </a:rPr>
              <a:t>municípios deverão aplicar, anualmente, em ações e serviços públicos de saúde, </a:t>
            </a:r>
            <a:r>
              <a:rPr lang="pt-BR" sz="2000" b="1" dirty="0">
                <a:solidFill>
                  <a:schemeClr val="tx2"/>
                </a:solidFill>
                <a:effectLst>
                  <a:outerShdw blurRad="38100" dist="38100" dir="2700000" algn="tl">
                    <a:srgbClr val="000000">
                      <a:alpha val="43137"/>
                    </a:srgbClr>
                  </a:outerShdw>
                </a:effectLst>
              </a:rPr>
              <a:t>no mínimo 15% da arrecadação dos impostos </a:t>
            </a:r>
            <a:r>
              <a:rPr lang="pt-BR" sz="2000" b="1" dirty="0">
                <a:solidFill>
                  <a:schemeClr val="tx2"/>
                </a:solidFill>
              </a:rPr>
              <a:t>a que se refere o artigo 156, 158 e 159 da Constituição </a:t>
            </a:r>
            <a:r>
              <a:rPr lang="pt-BR" sz="2000" b="1" dirty="0" smtClean="0">
                <a:solidFill>
                  <a:schemeClr val="tx2"/>
                </a:solidFill>
              </a:rPr>
              <a:t>Federal.</a:t>
            </a:r>
          </a:p>
          <a:p>
            <a:pPr indent="363538" algn="just">
              <a:lnSpc>
                <a:spcPct val="150000"/>
              </a:lnSpc>
            </a:pPr>
            <a:r>
              <a:rPr lang="pt-BR" sz="2000" b="1" dirty="0" smtClean="0">
                <a:solidFill>
                  <a:schemeClr val="tx2"/>
                </a:solidFill>
              </a:rPr>
              <a:t>Compete </a:t>
            </a:r>
            <a:r>
              <a:rPr lang="pt-BR" sz="2000" b="1" dirty="0">
                <a:solidFill>
                  <a:schemeClr val="tx2"/>
                </a:solidFill>
              </a:rPr>
              <a:t>ao Ministério da Saúde definir as diretrizes para o funcionamento deste Sistema Informatizado, bem como os prazos para o registro e homologação das informações do SIOPS.  Os referidos prazos devem estar em conformidade com o artigo 52 da Lei Complementar 101/2000 (Lei de Responsabilidade Fiscal), em atendimento ao que determina o § 3º do art. 165 da Constituição Federal, que estabelece que o </a:t>
            </a:r>
            <a:r>
              <a:rPr lang="pt-BR" sz="2000" b="1" dirty="0">
                <a:solidFill>
                  <a:schemeClr val="tx2"/>
                </a:solidFill>
                <a:effectLst>
                  <a:outerShdw blurRad="38100" dist="38100" dir="2700000" algn="tl">
                    <a:srgbClr val="000000">
                      <a:alpha val="43137"/>
                    </a:srgbClr>
                  </a:outerShdw>
                </a:effectLst>
              </a:rPr>
              <a:t>Relatório Resumido da Execução Orçamentária (RREO</a:t>
            </a:r>
            <a:r>
              <a:rPr lang="pt-BR" sz="2000" b="1" dirty="0">
                <a:solidFill>
                  <a:schemeClr val="tx2"/>
                </a:solidFill>
              </a:rPr>
              <a:t>), deve ser publicado até 30 dias após o encerramento de cada </a:t>
            </a:r>
            <a:r>
              <a:rPr lang="pt-BR" sz="2000" b="1" dirty="0" smtClean="0">
                <a:solidFill>
                  <a:schemeClr val="tx2"/>
                </a:solidFill>
              </a:rPr>
              <a:t>bimestre.</a:t>
            </a:r>
            <a:endParaRPr lang="pt-BR" sz="2000" dirty="0">
              <a:solidFill>
                <a:schemeClr val="tx2"/>
              </a:solidFill>
            </a:endParaRPr>
          </a:p>
        </p:txBody>
      </p:sp>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11</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3357458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1216791" y="6344520"/>
            <a:ext cx="779767" cy="365125"/>
          </a:xfrm>
        </p:spPr>
        <p:txBody>
          <a:bodyPr/>
          <a:lstStyle/>
          <a:p>
            <a:pPr rtl="0"/>
            <a:fld id="{B38049E5-7B53-4E85-8972-7D6C4BCE5BB9}" type="slidenum">
              <a:rPr lang="pt-BR" b="1" noProof="0" smtClean="0"/>
              <a:t>110</a:t>
            </a:fld>
            <a:endParaRPr lang="pt-BR" b="1" noProof="0" dirty="0"/>
          </a:p>
        </p:txBody>
      </p:sp>
      <p:sp>
        <p:nvSpPr>
          <p:cNvPr id="12" name="Retângulo 11"/>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9" name="Group 33"/>
          <p:cNvGraphicFramePr>
            <a:graphicFrameLocks noGrp="1"/>
          </p:cNvGraphicFramePr>
          <p:nvPr>
            <p:extLst>
              <p:ext uri="{D42A27DB-BD31-4B8C-83A1-F6EECF244321}">
                <p14:modId xmlns:p14="http://schemas.microsoft.com/office/powerpoint/2010/main" val="3195866403"/>
              </p:ext>
            </p:extLst>
          </p:nvPr>
        </p:nvGraphicFramePr>
        <p:xfrm>
          <a:off x="1085206" y="1165987"/>
          <a:ext cx="10263704" cy="4579780"/>
        </p:xfrm>
        <a:graphic>
          <a:graphicData uri="http://schemas.openxmlformats.org/drawingml/2006/table">
            <a:tbl>
              <a:tblPr>
                <a:tableStyleId>{2D5ABB26-0587-4C30-8999-92F81FD0307C}</a:tableStyleId>
              </a:tblPr>
              <a:tblGrid>
                <a:gridCol w="2881051">
                  <a:extLst>
                    <a:ext uri="{9D8B030D-6E8A-4147-A177-3AD203B41FA5}">
                      <a16:colId xmlns:a16="http://schemas.microsoft.com/office/drawing/2014/main" val="20000"/>
                    </a:ext>
                  </a:extLst>
                </a:gridCol>
                <a:gridCol w="1175890">
                  <a:extLst>
                    <a:ext uri="{9D8B030D-6E8A-4147-A177-3AD203B41FA5}">
                      <a16:colId xmlns:a16="http://schemas.microsoft.com/office/drawing/2014/main" val="20001"/>
                    </a:ext>
                  </a:extLst>
                </a:gridCol>
                <a:gridCol w="1606004">
                  <a:extLst>
                    <a:ext uri="{9D8B030D-6E8A-4147-A177-3AD203B41FA5}">
                      <a16:colId xmlns:a16="http://schemas.microsoft.com/office/drawing/2014/main" val="20002"/>
                    </a:ext>
                  </a:extLst>
                </a:gridCol>
                <a:gridCol w="1546412">
                  <a:extLst>
                    <a:ext uri="{9D8B030D-6E8A-4147-A177-3AD203B41FA5}">
                      <a16:colId xmlns:a16="http://schemas.microsoft.com/office/drawing/2014/main" val="20003"/>
                    </a:ext>
                  </a:extLst>
                </a:gridCol>
                <a:gridCol w="1481041">
                  <a:extLst>
                    <a:ext uri="{9D8B030D-6E8A-4147-A177-3AD203B41FA5}">
                      <a16:colId xmlns:a16="http://schemas.microsoft.com/office/drawing/2014/main" val="20004"/>
                    </a:ext>
                  </a:extLst>
                </a:gridCol>
                <a:gridCol w="1573306">
                  <a:extLst>
                    <a:ext uri="{9D8B030D-6E8A-4147-A177-3AD203B41FA5}">
                      <a16:colId xmlns:a16="http://schemas.microsoft.com/office/drawing/2014/main" val="20005"/>
                    </a:ext>
                  </a:extLst>
                </a:gridCol>
              </a:tblGrid>
              <a:tr h="157052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800" b="1" u="none" strike="noStrike" cap="none" normalizeH="0" baseline="0" dirty="0" smtClean="0">
                          <a:ln>
                            <a:noFill/>
                          </a:ln>
                          <a:solidFill>
                            <a:schemeClr val="tx2"/>
                          </a:solidFill>
                          <a:effectLst>
                            <a:outerShdw blurRad="38100" dist="38100" dir="2700000" algn="tl">
                              <a:srgbClr val="000000">
                                <a:alpha val="43137"/>
                              </a:srgbClr>
                            </a:outerShdw>
                          </a:effectLst>
                        </a:rPr>
                        <a:t>INDICADOR 23</a:t>
                      </a:r>
                      <a:endParaRPr kumimoji="0" lang="pt-BR" sz="1800" b="1" i="0" u="none" strike="noStrike" cap="none" normalizeH="0" baseline="0" dirty="0" smtClean="0">
                        <a:ln>
                          <a:noFill/>
                        </a:ln>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8489" marR="8489" marT="8489" marB="84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META PACTUADA</a:t>
                      </a:r>
                      <a:endParaRPr kumimoji="0" lang="pt-BR" sz="14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8489" marR="8489" marT="8489" marB="84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RESULTADO</a:t>
                      </a: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NO 1º QUADRIMESTRE</a:t>
                      </a:r>
                      <a:endParaRPr kumimoji="0" lang="pt-BR" sz="1400" b="1" i="0" u="none" strike="noStrike" cap="none" normalizeH="0" baseline="0" dirty="0" smtClean="0">
                        <a:ln>
                          <a:noFill/>
                        </a:ln>
                        <a:solidFill>
                          <a:schemeClr val="tx2"/>
                        </a:solidFill>
                        <a:effectLst/>
                        <a:latin typeface="Arial" charset="0"/>
                        <a:cs typeface="Times New Roman" pitchFamily="18" charset="0"/>
                      </a:endParaRPr>
                    </a:p>
                  </a:txBody>
                  <a:tcPr marL="8489" marR="8489" marT="8489" marB="84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RESULTADO</a:t>
                      </a: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NO 2º QUADRIMESTRE</a:t>
                      </a:r>
                      <a:endParaRPr kumimoji="0" lang="pt-BR" sz="1400" b="1" i="0" u="none" strike="noStrike" cap="none" normalizeH="0" baseline="0" dirty="0" smtClean="0">
                        <a:ln>
                          <a:noFill/>
                        </a:ln>
                        <a:solidFill>
                          <a:schemeClr val="tx2"/>
                        </a:solidFill>
                        <a:effectLst/>
                        <a:latin typeface="Arial" charset="0"/>
                        <a:cs typeface="Times New Roman" pitchFamily="18" charset="0"/>
                      </a:endParaRPr>
                    </a:p>
                  </a:txBody>
                  <a:tcPr marL="8489" marR="8489" marT="8489" marB="84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RESULTADO</a:t>
                      </a: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NO 3º QUADRIMESTRE</a:t>
                      </a:r>
                      <a:endParaRPr kumimoji="0" lang="pt-BR" sz="1400" b="1" i="0" u="none" strike="noStrike" cap="none" normalizeH="0" baseline="0" dirty="0" smtClean="0">
                        <a:ln>
                          <a:noFill/>
                        </a:ln>
                        <a:solidFill>
                          <a:schemeClr val="tx2"/>
                        </a:solidFill>
                        <a:effectLst/>
                        <a:latin typeface="Arial" charset="0"/>
                        <a:cs typeface="Times New Roman" pitchFamily="18" charset="0"/>
                      </a:endParaRPr>
                    </a:p>
                  </a:txBody>
                  <a:tcPr marL="8489" marR="8489" marT="8489" marB="84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RESULTADO ANUAL</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pt-BR" sz="1400" b="1" u="none" strike="noStrike" cap="none" normalizeH="0" baseline="0" dirty="0" smtClean="0">
                          <a:ln>
                            <a:noFill/>
                          </a:ln>
                          <a:solidFill>
                            <a:schemeClr val="tx1"/>
                          </a:solidFill>
                          <a:effectLst/>
                        </a:rPr>
                        <a:t>EM 03/09/2021</a:t>
                      </a:r>
                    </a:p>
                  </a:txBody>
                  <a:tcPr marL="8489" marR="8489" marT="8489" marB="84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092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smtClean="0">
                          <a:ln>
                            <a:noFill/>
                          </a:ln>
                          <a:effectLst/>
                        </a:rPr>
                        <a:t>Proporção de </a:t>
                      </a:r>
                      <a:r>
                        <a:rPr kumimoji="0" lang="pt-BR" sz="2000" u="sng" strike="noStrike" cap="none" normalizeH="0" baseline="0" dirty="0" smtClean="0">
                          <a:ln>
                            <a:noFill/>
                          </a:ln>
                          <a:effectLst/>
                        </a:rPr>
                        <a:t>preenchimento</a:t>
                      </a:r>
                      <a:r>
                        <a:rPr kumimoji="0" lang="pt-BR" sz="2000" u="none" strike="noStrike" cap="none" normalizeH="0" baseline="0" dirty="0" smtClean="0">
                          <a:ln>
                            <a:noFill/>
                          </a:ln>
                          <a:effectLst/>
                        </a:rPr>
                        <a:t> do campo “ocupação” nas notificações de agravos relacionados ao trabalho (%)</a:t>
                      </a:r>
                      <a:endParaRPr kumimoji="0" lang="pt-BR" sz="2000" b="1"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solidFill>
                          <a:effectLst/>
                          <a:latin typeface="Calibri" pitchFamily="34" charset="0"/>
                          <a:cs typeface="Arial" charset="0"/>
                        </a:rPr>
                        <a:t>97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smtClean="0">
                          <a:ln>
                            <a:noFill/>
                          </a:ln>
                          <a:solidFill>
                            <a:schemeClr val="tx1"/>
                          </a:solidFill>
                          <a:effectLst/>
                        </a:rPr>
                        <a:t>98,17(%)</a:t>
                      </a:r>
                      <a:endParaRPr kumimoji="0" lang="pt-BR" sz="2000" b="1"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0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000" u="none" strike="noStrike" cap="none" normalizeH="0" baseline="0" dirty="0" smtClean="0">
                          <a:ln>
                            <a:noFill/>
                          </a:ln>
                          <a:solidFill>
                            <a:schemeClr val="tx1"/>
                          </a:solidFill>
                          <a:effectLst/>
                        </a:rPr>
                        <a:t>97,33(%)</a:t>
                      </a:r>
                      <a:endParaRPr kumimoji="0" lang="pt-BR" sz="2000" b="1" i="0" u="none" strike="noStrike" cap="none" normalizeH="0" baseline="0" dirty="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u="none" strike="noStrike" cap="none" normalizeH="0" baseline="0" dirty="0" smtClean="0">
                          <a:ln>
                            <a:noFill/>
                          </a:ln>
                          <a:solidFill>
                            <a:schemeClr val="tx1"/>
                          </a:solidFill>
                          <a:effectLst/>
                        </a:rPr>
                        <a:t>-</a:t>
                      </a:r>
                      <a:endParaRPr kumimoji="0" lang="pt-BR" sz="20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1" u="none" strike="noStrike" cap="none" normalizeH="0" baseline="0" dirty="0" smtClean="0">
                          <a:ln>
                            <a:noFill/>
                          </a:ln>
                          <a:solidFill>
                            <a:schemeClr val="tx1"/>
                          </a:solidFill>
                          <a:effectLst/>
                        </a:rPr>
                        <a:t> 97,71(%)</a:t>
                      </a:r>
                      <a:endParaRPr kumimoji="0" lang="pt-BR" sz="2000" b="1"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32289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Número de Slide 2"/>
          <p:cNvSpPr>
            <a:spLocks noGrp="1"/>
          </p:cNvSpPr>
          <p:nvPr>
            <p:ph type="sldNum" sz="quarter" idx="12"/>
          </p:nvPr>
        </p:nvSpPr>
        <p:spPr/>
        <p:txBody>
          <a:bodyPr/>
          <a:lstStyle/>
          <a:p>
            <a:pPr rtl="0"/>
            <a:fld id="{B38049E5-7B53-4E85-8972-7D6C4BCE5BB9}" type="slidenum">
              <a:rPr lang="pt-BR" noProof="0" smtClean="0"/>
              <a:t>111</a:t>
            </a:fld>
            <a:endParaRPr lang="pt-BR" noProof="0" dirty="0"/>
          </a:p>
        </p:txBody>
      </p:sp>
    </p:spTree>
    <p:extLst>
      <p:ext uri="{BB962C8B-B14F-4D97-AF65-F5344CB8AC3E}">
        <p14:creationId xmlns:p14="http://schemas.microsoft.com/office/powerpoint/2010/main" val="111139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1324730" y="6417925"/>
            <a:ext cx="779767" cy="365125"/>
          </a:xfrm>
        </p:spPr>
        <p:txBody>
          <a:bodyPr/>
          <a:lstStyle/>
          <a:p>
            <a:pPr rtl="0"/>
            <a:fld id="{B38049E5-7B53-4E85-8972-7D6C4BCE5BB9}" type="slidenum">
              <a:rPr lang="pt-BR" b="1" noProof="0" smtClean="0"/>
              <a:t>112</a:t>
            </a:fld>
            <a:endParaRPr lang="pt-BR" b="1" noProof="0" dirty="0"/>
          </a:p>
        </p:txBody>
      </p:sp>
      <p:sp>
        <p:nvSpPr>
          <p:cNvPr id="5" name="Retângulo 4"/>
          <p:cNvSpPr/>
          <p:nvPr/>
        </p:nvSpPr>
        <p:spPr>
          <a:xfrm>
            <a:off x="770654" y="149881"/>
            <a:ext cx="3656770" cy="307777"/>
          </a:xfrm>
          <a:prstGeom prst="rect">
            <a:avLst/>
          </a:prstGeom>
        </p:spPr>
        <p:txBody>
          <a:bodyPr wrap="none">
            <a:spAutoFit/>
          </a:bodyPr>
          <a:lstStyle/>
          <a:p>
            <a:r>
              <a:rPr lang="pt-BR" altLang="pt-BR" sz="1400" b="1" dirty="0">
                <a:solidFill>
                  <a:schemeClr val="tx2"/>
                </a:solidFill>
              </a:rPr>
              <a:t>1</a:t>
            </a:r>
            <a:r>
              <a:rPr lang="pt-BR" altLang="pt-BR" sz="1400" b="1" dirty="0" smtClean="0">
                <a:solidFill>
                  <a:schemeClr val="tx2"/>
                </a:solidFill>
              </a:rPr>
              <a:t>°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4" name="Retângulo de cantos arredondados 3"/>
          <p:cNvSpPr/>
          <p:nvPr/>
        </p:nvSpPr>
        <p:spPr>
          <a:xfrm>
            <a:off x="1358153" y="2094861"/>
            <a:ext cx="9601200" cy="2625054"/>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3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Programação Anual de Saúde 2021</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517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915885" y="2814620"/>
          <a:ext cx="10452219" cy="3376318"/>
        </p:xfrm>
        <a:graphic>
          <a:graphicData uri="http://schemas.openxmlformats.org/drawingml/2006/table">
            <a:tbl>
              <a:tblPr>
                <a:tableStyleId>{7E9639D4-E3E2-4D34-9284-5A2195B3D0D7}</a:tableStyleId>
              </a:tblPr>
              <a:tblGrid>
                <a:gridCol w="2698486">
                  <a:extLst>
                    <a:ext uri="{9D8B030D-6E8A-4147-A177-3AD203B41FA5}">
                      <a16:colId xmlns:a16="http://schemas.microsoft.com/office/drawing/2014/main" val="20000"/>
                    </a:ext>
                  </a:extLst>
                </a:gridCol>
                <a:gridCol w="1530079">
                  <a:extLst>
                    <a:ext uri="{9D8B030D-6E8A-4147-A177-3AD203B41FA5}">
                      <a16:colId xmlns:a16="http://schemas.microsoft.com/office/drawing/2014/main" val="20001"/>
                    </a:ext>
                  </a:extLst>
                </a:gridCol>
                <a:gridCol w="1555913">
                  <a:extLst>
                    <a:ext uri="{9D8B030D-6E8A-4147-A177-3AD203B41FA5}">
                      <a16:colId xmlns:a16="http://schemas.microsoft.com/office/drawing/2014/main" val="20002"/>
                    </a:ext>
                  </a:extLst>
                </a:gridCol>
                <a:gridCol w="1555914">
                  <a:extLst>
                    <a:ext uri="{9D8B030D-6E8A-4147-A177-3AD203B41FA5}">
                      <a16:colId xmlns:a16="http://schemas.microsoft.com/office/drawing/2014/main" val="20003"/>
                    </a:ext>
                  </a:extLst>
                </a:gridCol>
                <a:gridCol w="1752187">
                  <a:extLst>
                    <a:ext uri="{9D8B030D-6E8A-4147-A177-3AD203B41FA5}">
                      <a16:colId xmlns:a16="http://schemas.microsoft.com/office/drawing/2014/main" val="20004"/>
                    </a:ext>
                  </a:extLst>
                </a:gridCol>
                <a:gridCol w="1359640">
                  <a:extLst>
                    <a:ext uri="{9D8B030D-6E8A-4147-A177-3AD203B41FA5}">
                      <a16:colId xmlns:a16="http://schemas.microsoft.com/office/drawing/2014/main" val="20005"/>
                    </a:ext>
                  </a:extLst>
                </a:gridCol>
              </a:tblGrid>
              <a:tr h="922710">
                <a:tc>
                  <a:txBody>
                    <a:bodyPr/>
                    <a:lstStyle/>
                    <a:p>
                      <a:pPr algn="ctr">
                        <a:lnSpc>
                          <a:spcPct val="115000"/>
                        </a:lnSpc>
                        <a:spcAft>
                          <a:spcPts val="0"/>
                        </a:spcAft>
                      </a:pPr>
                      <a:r>
                        <a:rPr lang="pt-BR" sz="1800" b="1" dirty="0" smtClean="0">
                          <a:solidFill>
                            <a:schemeClr val="tx2"/>
                          </a:solidFill>
                          <a:effectLst>
                            <a:outerShdw blurRad="38100" dist="38100" dir="2700000" algn="tl">
                              <a:srgbClr val="000000">
                                <a:alpha val="43137"/>
                              </a:srgbClr>
                            </a:outerShdw>
                          </a:effectLst>
                        </a:rPr>
                        <a:t>Programação Anual de Saúde (PAS) 2021</a:t>
                      </a:r>
                      <a:endParaRPr lang="pt-BR" sz="1800" b="1"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400" b="1" dirty="0" smtClean="0">
                          <a:solidFill>
                            <a:schemeClr val="tx2"/>
                          </a:solidFill>
                        </a:rPr>
                        <a:t>AÇÕES</a:t>
                      </a:r>
                      <a:r>
                        <a:rPr lang="pt-BR" sz="1400" b="1" baseline="0" dirty="0" smtClean="0">
                          <a:solidFill>
                            <a:schemeClr val="tx2"/>
                          </a:solidFill>
                        </a:rPr>
                        <a:t> PROGRAMADAS</a:t>
                      </a:r>
                    </a:p>
                    <a:p>
                      <a:pPr marL="0" marR="0" indent="0" algn="ctr" defTabSz="457200" rtl="0" eaLnBrk="1" fontAlgn="auto" latinLnBrk="0" hangingPunct="1">
                        <a:lnSpc>
                          <a:spcPct val="115000"/>
                        </a:lnSpc>
                        <a:spcBef>
                          <a:spcPts val="0"/>
                        </a:spcBef>
                        <a:spcAft>
                          <a:spcPts val="0"/>
                        </a:spcAft>
                        <a:buClrTx/>
                        <a:buSzTx/>
                        <a:buFontTx/>
                        <a:buNone/>
                        <a:tabLst/>
                        <a:defRPr/>
                      </a:pPr>
                      <a:r>
                        <a:rPr lang="pt-BR" sz="1400" b="1" baseline="0" dirty="0" smtClean="0"/>
                        <a:t>117</a:t>
                      </a: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smtClean="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smtClean="0">
                          <a:solidFill>
                            <a:schemeClr val="tx2"/>
                          </a:solidFill>
                        </a:rPr>
                        <a:t>NO 1º QUADRIMESTRE</a:t>
                      </a:r>
                      <a:endParaRPr lang="pt-BR" sz="1400" b="1" dirty="0" smtClean="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smtClean="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smtClean="0">
                          <a:solidFill>
                            <a:schemeClr val="tx2"/>
                          </a:solidFill>
                        </a:rPr>
                        <a:t>NO 2º QUADRIMESTRE</a:t>
                      </a:r>
                      <a:endParaRPr lang="pt-BR" sz="1400" b="1" dirty="0" smtClean="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smtClean="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smtClean="0">
                          <a:solidFill>
                            <a:schemeClr val="tx2"/>
                          </a:solidFill>
                        </a:rPr>
                        <a:t>NO 3º QUADRIMESTRE</a:t>
                      </a:r>
                      <a:endParaRPr lang="pt-BR" sz="1400" b="1" dirty="0" smtClean="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RESULTADO ANUAL</a:t>
                      </a: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1"/>
                          </a:solidFill>
                          <a:effectLst/>
                        </a:rPr>
                        <a:t>EM 21/09/2021</a:t>
                      </a: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53608">
                <a:tc>
                  <a:txBody>
                    <a:bodyPr/>
                    <a:lstStyle/>
                    <a:p>
                      <a:pPr marL="0" marR="393065" indent="0" algn="just">
                        <a:lnSpc>
                          <a:spcPct val="150000"/>
                        </a:lnSpc>
                        <a:spcAft>
                          <a:spcPts val="0"/>
                        </a:spcAft>
                      </a:pPr>
                      <a:r>
                        <a:rPr lang="pt-PT" sz="1400" dirty="0" smtClean="0">
                          <a:latin typeface="Arial" panose="020B0604020202020204" pitchFamily="34" charset="0"/>
                          <a:ea typeface="Arial" panose="020B0604020202020204" pitchFamily="34" charset="0"/>
                        </a:rPr>
                        <a:t>O percentual mínimo de execução da PAS considerado </a:t>
                      </a:r>
                      <a:r>
                        <a:rPr lang="pt-PT" sz="1400" baseline="0" dirty="0" smtClean="0">
                          <a:latin typeface="Arial" panose="020B0604020202020204" pitchFamily="34" charset="0"/>
                          <a:ea typeface="Arial" panose="020B0604020202020204" pitchFamily="34" charset="0"/>
                        </a:rPr>
                        <a:t>para aprovação do RAG  é de 70%.</a:t>
                      </a:r>
                      <a:endParaRPr lang="pt-PT" sz="1400" dirty="0" smtClean="0">
                        <a:latin typeface="Arial" panose="020B0604020202020204" pitchFamily="34" charset="0"/>
                        <a:ea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endParaRPr lang="pt-BR" sz="2000" b="1" baseline="0" dirty="0" smtClean="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pt-BR" sz="2000" b="1" baseline="0" dirty="0" smtClean="0">
                          <a:solidFill>
                            <a:schemeClr val="tx1"/>
                          </a:solidFill>
                        </a:rPr>
                        <a:t>70%</a:t>
                      </a:r>
                    </a:p>
                    <a:p>
                      <a:pPr lvl="0" algn="ctr"/>
                      <a:r>
                        <a:rPr lang="pt-BR" sz="2000" b="1" baseline="0" dirty="0" smtClean="0">
                          <a:solidFill>
                            <a:schemeClr val="tx1"/>
                          </a:solidFill>
                        </a:rPr>
                        <a:t>82</a:t>
                      </a:r>
                    </a:p>
                    <a:p>
                      <a:pPr lvl="0" algn="ct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2000" b="0" dirty="0" smtClean="0">
                          <a:solidFill>
                            <a:schemeClr val="tx1"/>
                          </a:solidFill>
                        </a:rPr>
                        <a:t>30,48 (%)</a:t>
                      </a:r>
                    </a:p>
                    <a:p>
                      <a:pPr lvl="0" algn="ctr"/>
                      <a:r>
                        <a:rPr lang="pt-BR" sz="2000" b="0" dirty="0" smtClean="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pt-BR" sz="2000" b="0" dirty="0" smtClean="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pt-BR" sz="2000" b="0" dirty="0" smtClean="0">
                          <a:solidFill>
                            <a:schemeClr val="tx1"/>
                          </a:solidFill>
                        </a:rPr>
                        <a:t>39,02 (%)</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2000" b="0" dirty="0" smtClean="0">
                          <a:solidFill>
                            <a:schemeClr val="tx1"/>
                          </a:solidFill>
                        </a:rPr>
                        <a:t>32</a:t>
                      </a:r>
                    </a:p>
                    <a:p>
                      <a:pPr lvl="0" algn="ct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r>
                        <a:rPr lang="pt-BR" sz="2000" b="1" dirty="0" smtClean="0">
                          <a:solidFill>
                            <a:schemeClr val="tx1"/>
                          </a:solidFill>
                        </a:rPr>
                        <a:t>-</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2000" b="1" dirty="0" smtClean="0">
                          <a:solidFill>
                            <a:schemeClr val="tx1"/>
                          </a:solidFill>
                        </a:rPr>
                        <a:t>69,51(%)</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2000" b="1" dirty="0" smtClean="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Espaço Reservado para Número de Slide 1"/>
          <p:cNvSpPr>
            <a:spLocks noGrp="1"/>
          </p:cNvSpPr>
          <p:nvPr>
            <p:ph type="sldNum" sz="quarter" idx="12"/>
          </p:nvPr>
        </p:nvSpPr>
        <p:spPr>
          <a:xfrm>
            <a:off x="10381059" y="6453386"/>
            <a:ext cx="1596292" cy="404614"/>
          </a:xfrm>
        </p:spPr>
        <p:txBody>
          <a:bodyPr/>
          <a:lstStyle/>
          <a:p>
            <a:pPr rtl="0"/>
            <a:fld id="{B38049E5-7B53-4E85-8972-7D6C4BCE5BB9}" type="slidenum">
              <a:rPr lang="pt-BR" b="1" noProof="0" smtClean="0">
                <a:solidFill>
                  <a:schemeClr val="tx1"/>
                </a:solidFill>
              </a:rPr>
              <a:t>113</a:t>
            </a:fld>
            <a:endParaRPr lang="pt-BR" b="1" noProof="0" dirty="0">
              <a:solidFill>
                <a:schemeClr val="tx1"/>
              </a:solidFill>
            </a:endParaRPr>
          </a:p>
        </p:txBody>
      </p:sp>
      <p:sp>
        <p:nvSpPr>
          <p:cNvPr id="10" name="Retângulo 9"/>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4" name="Retângulo 3"/>
          <p:cNvSpPr/>
          <p:nvPr/>
        </p:nvSpPr>
        <p:spPr>
          <a:xfrm>
            <a:off x="840820" y="624075"/>
            <a:ext cx="10527283" cy="2169825"/>
          </a:xfrm>
          <a:prstGeom prst="rect">
            <a:avLst/>
          </a:prstGeom>
          <a:solidFill>
            <a:schemeClr val="bg1"/>
          </a:solidFill>
        </p:spPr>
        <p:txBody>
          <a:bodyPr wrap="square">
            <a:spAutoFit/>
          </a:bodyPr>
          <a:lstStyle/>
          <a:p>
            <a:pPr marR="393065" lvl="0" indent="900113" algn="just">
              <a:lnSpc>
                <a:spcPct val="150000"/>
              </a:lnSpc>
            </a:pPr>
            <a:r>
              <a:rPr lang="pt-PT" dirty="0" smtClean="0">
                <a:solidFill>
                  <a:prstClr val="black"/>
                </a:solidFill>
                <a:latin typeface="Arial" panose="020B0604020202020204" pitchFamily="34" charset="0"/>
                <a:ea typeface="Arial" panose="020B0604020202020204" pitchFamily="34" charset="0"/>
              </a:rPr>
              <a:t>A Programação </a:t>
            </a:r>
            <a:r>
              <a:rPr lang="pt-PT" dirty="0">
                <a:solidFill>
                  <a:prstClr val="black"/>
                </a:solidFill>
                <a:latin typeface="Arial" panose="020B0604020202020204" pitchFamily="34" charset="0"/>
                <a:ea typeface="Arial" panose="020B0604020202020204" pitchFamily="34" charset="0"/>
              </a:rPr>
              <a:t>Anual de Saúde (PAS) </a:t>
            </a:r>
            <a:r>
              <a:rPr lang="pt-PT" dirty="0" smtClean="0">
                <a:solidFill>
                  <a:prstClr val="black"/>
                </a:solidFill>
                <a:latin typeface="Arial" panose="020B0604020202020204" pitchFamily="34" charset="0"/>
                <a:ea typeface="Arial" panose="020B0604020202020204" pitchFamily="34" charset="0"/>
              </a:rPr>
              <a:t>é o </a:t>
            </a:r>
            <a:r>
              <a:rPr lang="pt-PT" dirty="0">
                <a:solidFill>
                  <a:prstClr val="black"/>
                </a:solidFill>
                <a:latin typeface="Arial" panose="020B0604020202020204" pitchFamily="34" charset="0"/>
                <a:ea typeface="Arial" panose="020B0604020202020204" pitchFamily="34" charset="0"/>
              </a:rPr>
              <a:t>Instrumento de Planejamento do SUS que operacionaliza as intenções expressas no Plano de Saúde, em ações anuais concretas.</a:t>
            </a:r>
          </a:p>
          <a:p>
            <a:pPr marR="393065" lvl="0" indent="900113" algn="just">
              <a:lnSpc>
                <a:spcPct val="150000"/>
              </a:lnSpc>
            </a:pPr>
            <a:r>
              <a:rPr lang="pt-PT" dirty="0">
                <a:solidFill>
                  <a:prstClr val="black"/>
                </a:solidFill>
                <a:latin typeface="Arial" panose="020B0604020202020204" pitchFamily="34" charset="0"/>
                <a:ea typeface="Arial" panose="020B0604020202020204" pitchFamily="34" charset="0"/>
              </a:rPr>
              <a:t>Os resultados alcançados com a execução da PAS são parte integrante do Relatório Anual de Gestão (RAG), assim como orientam eventuais redirecionamentos para o Plano e para </a:t>
            </a:r>
            <a:r>
              <a:rPr lang="pt-PT" dirty="0" smtClean="0">
                <a:solidFill>
                  <a:prstClr val="black"/>
                </a:solidFill>
                <a:latin typeface="Arial" panose="020B0604020202020204" pitchFamily="34" charset="0"/>
                <a:ea typeface="Arial" panose="020B0604020202020204" pitchFamily="34" charset="0"/>
              </a:rPr>
              <a:t>Programações Anuais </a:t>
            </a:r>
            <a:r>
              <a:rPr lang="pt-PT" dirty="0">
                <a:solidFill>
                  <a:prstClr val="black"/>
                </a:solidFill>
                <a:latin typeface="Arial" panose="020B0604020202020204" pitchFamily="34" charset="0"/>
                <a:ea typeface="Arial" panose="020B0604020202020204" pitchFamily="34" charset="0"/>
              </a:rPr>
              <a:t>sucessivas.</a:t>
            </a:r>
            <a:endParaRPr lang="pt-BR" dirty="0">
              <a:solidFill>
                <a:prstClr val="black"/>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95122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6752" y="1008530"/>
            <a:ext cx="9224683" cy="1370868"/>
          </a:xfrm>
        </p:spPr>
        <p:txBody>
          <a:bodyPr>
            <a:noAutofit/>
          </a:bodyPr>
          <a:lstStyle/>
          <a:p>
            <a:r>
              <a:rPr lang="pt-BR" sz="1800" dirty="0">
                <a:solidFill>
                  <a:schemeClr val="tx1"/>
                </a:solidFill>
                <a:latin typeface="Arial" panose="020B0604020202020204" pitchFamily="34" charset="0"/>
                <a:cs typeface="Arial" panose="020B0604020202020204" pitchFamily="34" charset="0"/>
              </a:rPr>
              <a:t>PLANO DE CONTINGÊNCIA MUNICIPAL DE ENFRENTAMENTO À </a:t>
            </a:r>
            <a:r>
              <a:rPr lang="pt-BR" sz="1800" dirty="0" smtClean="0">
                <a:solidFill>
                  <a:schemeClr val="tx1"/>
                </a:solidFill>
                <a:latin typeface="Arial" panose="020B0604020202020204" pitchFamily="34" charset="0"/>
                <a:cs typeface="Arial" panose="020B0604020202020204" pitchFamily="34" charset="0"/>
              </a:rPr>
              <a:t/>
            </a:r>
            <a:br>
              <a:rPr lang="pt-BR" sz="1800" dirty="0" smtClean="0">
                <a:solidFill>
                  <a:schemeClr val="tx1"/>
                </a:solidFill>
                <a:latin typeface="Arial" panose="020B0604020202020204" pitchFamily="34" charset="0"/>
                <a:cs typeface="Arial" panose="020B0604020202020204" pitchFamily="34" charset="0"/>
              </a:rPr>
            </a:br>
            <a:r>
              <a:rPr lang="pt-BR" sz="1800" dirty="0" smtClean="0">
                <a:solidFill>
                  <a:schemeClr val="tx1"/>
                </a:solidFill>
                <a:latin typeface="Arial" panose="020B0604020202020204" pitchFamily="34" charset="0"/>
                <a:cs typeface="Arial" panose="020B0604020202020204" pitchFamily="34" charset="0"/>
              </a:rPr>
              <a:t>DOENÇA </a:t>
            </a:r>
            <a:r>
              <a:rPr lang="pt-BR" sz="1800" dirty="0">
                <a:solidFill>
                  <a:schemeClr val="tx1"/>
                </a:solidFill>
                <a:latin typeface="Arial" panose="020B0604020202020204" pitchFamily="34" charset="0"/>
                <a:cs typeface="Arial" panose="020B0604020202020204" pitchFamily="34" charset="0"/>
              </a:rPr>
              <a:t>PELO CORONAVÍRUS </a:t>
            </a:r>
            <a:r>
              <a:rPr lang="pt-BR" sz="1800" dirty="0" smtClean="0">
                <a:solidFill>
                  <a:schemeClr val="tx1"/>
                </a:solidFill>
                <a:latin typeface="Arial" panose="020B0604020202020204" pitchFamily="34" charset="0"/>
                <a:cs typeface="Arial" panose="020B0604020202020204" pitchFamily="34" charset="0"/>
              </a:rPr>
              <a:t>(</a:t>
            </a:r>
            <a:r>
              <a:rPr lang="pt-BR" sz="1800" dirty="0">
                <a:solidFill>
                  <a:schemeClr val="tx1"/>
                </a:solidFill>
                <a:latin typeface="Arial" panose="020B0604020202020204" pitchFamily="34" charset="0"/>
                <a:cs typeface="Arial" panose="020B0604020202020204" pitchFamily="34" charset="0"/>
              </a:rPr>
              <a:t>COVID-19)</a:t>
            </a:r>
            <a:r>
              <a:rPr lang="pt-BR" sz="1800" b="1" cap="all" dirty="0" smtClean="0">
                <a:solidFill>
                  <a:schemeClr val="tx1"/>
                </a:solidFill>
                <a:latin typeface="Arial" panose="020B0604020202020204" pitchFamily="34" charset="0"/>
                <a:cs typeface="Arial" panose="020B0604020202020204" pitchFamily="34" charset="0"/>
              </a:rPr>
              <a:t/>
            </a:r>
            <a:br>
              <a:rPr lang="pt-BR" sz="1800" b="1" cap="all" dirty="0" smtClean="0">
                <a:solidFill>
                  <a:schemeClr val="tx1"/>
                </a:solidFill>
                <a:latin typeface="Arial" panose="020B0604020202020204" pitchFamily="34" charset="0"/>
                <a:cs typeface="Arial" panose="020B0604020202020204" pitchFamily="34" charset="0"/>
              </a:rPr>
            </a:br>
            <a:r>
              <a:rPr lang="pt-BR" sz="1800" dirty="0">
                <a:latin typeface="Arial" panose="020B0604020202020204" pitchFamily="34" charset="0"/>
                <a:cs typeface="Arial" panose="020B0604020202020204" pitchFamily="34" charset="0"/>
              </a:rPr>
              <a:t/>
            </a:r>
            <a:br>
              <a:rPr lang="pt-BR" sz="1800" dirty="0">
                <a:latin typeface="Arial" panose="020B0604020202020204" pitchFamily="34" charset="0"/>
                <a:cs typeface="Arial" panose="020B0604020202020204" pitchFamily="34" charset="0"/>
              </a:rPr>
            </a:br>
            <a:r>
              <a:rPr lang="pt-BR" sz="2000" dirty="0">
                <a:solidFill>
                  <a:srgbClr val="FF0000"/>
                </a:solidFill>
                <a:latin typeface="Arial" panose="020B0604020202020204" pitchFamily="34" charset="0"/>
                <a:cs typeface="Arial" panose="020B0604020202020204" pitchFamily="34" charset="0"/>
              </a:rPr>
              <a:t> </a:t>
            </a:r>
            <a:r>
              <a:rPr lang="pt-BR" sz="2000" b="1" dirty="0">
                <a:solidFill>
                  <a:srgbClr val="FF0000"/>
                </a:solidFill>
                <a:latin typeface="Arial" panose="020B0604020202020204" pitchFamily="34" charset="0"/>
                <a:cs typeface="Arial" panose="020B0604020202020204" pitchFamily="34" charset="0"/>
              </a:rPr>
              <a:t>8ª Versão: </a:t>
            </a:r>
            <a:r>
              <a:rPr lang="pt-BR" sz="2000" b="1" dirty="0" smtClean="0">
                <a:solidFill>
                  <a:srgbClr val="FF0000"/>
                </a:solidFill>
                <a:latin typeface="Arial" panose="020B0604020202020204" pitchFamily="34" charset="0"/>
                <a:cs typeface="Arial" panose="020B0604020202020204" pitchFamily="34" charset="0"/>
              </a:rPr>
              <a:t>14/07/2021 </a:t>
            </a:r>
            <a:endParaRPr lang="pt-BR" sz="1800" dirty="0">
              <a:solidFill>
                <a:srgbClr val="FF0000"/>
              </a:solidFill>
              <a:latin typeface="Arial" panose="020B0604020202020204" pitchFamily="34" charset="0"/>
              <a:cs typeface="Arial" panose="020B0604020202020204" pitchFamily="34" charset="0"/>
            </a:endParaRPr>
          </a:p>
        </p:txBody>
      </p:sp>
      <p:sp>
        <p:nvSpPr>
          <p:cNvPr id="4" name="Espaço Reservado para Número de Slide 3"/>
          <p:cNvSpPr>
            <a:spLocks noGrp="1"/>
          </p:cNvSpPr>
          <p:nvPr>
            <p:ph type="sldNum" sz="quarter" idx="12"/>
          </p:nvPr>
        </p:nvSpPr>
        <p:spPr>
          <a:xfrm>
            <a:off x="10515433" y="6453386"/>
            <a:ext cx="1596292" cy="404614"/>
          </a:xfrm>
        </p:spPr>
        <p:txBody>
          <a:bodyPr/>
          <a:lstStyle/>
          <a:p>
            <a:pPr rtl="0"/>
            <a:fld id="{B38049E5-7B53-4E85-8972-7D6C4BCE5BB9}" type="slidenum">
              <a:rPr lang="pt-BR" b="1" noProof="0" smtClean="0"/>
              <a:t>114</a:t>
            </a:fld>
            <a:endParaRPr lang="pt-BR" b="1" noProof="0" dirty="0"/>
          </a:p>
        </p:txBody>
      </p:sp>
      <p:pic>
        <p:nvPicPr>
          <p:cNvPr id="3" name="Picture 2" descr="Atualização de casos suspeitos de Coronavírus (COVID-19) em Camp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918" y="2661314"/>
            <a:ext cx="5427451" cy="3182060"/>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779713"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170841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
        <p:nvSpPr>
          <p:cNvPr id="4" name="Espaço Reservado para Número de Slide 3"/>
          <p:cNvSpPr>
            <a:spLocks noGrp="1"/>
          </p:cNvSpPr>
          <p:nvPr>
            <p:ph type="sldNum" sz="quarter" idx="12"/>
          </p:nvPr>
        </p:nvSpPr>
        <p:spPr>
          <a:xfrm>
            <a:off x="11393685" y="6462440"/>
            <a:ext cx="779767" cy="365125"/>
          </a:xfrm>
        </p:spPr>
        <p:txBody>
          <a:bodyPr/>
          <a:lstStyle/>
          <a:p>
            <a:pPr rtl="0"/>
            <a:fld id="{B38049E5-7B53-4E85-8972-7D6C4BCE5BB9}" type="slidenum">
              <a:rPr lang="pt-BR" b="1" noProof="0" smtClean="0"/>
              <a:t>115</a:t>
            </a:fld>
            <a:endParaRPr lang="pt-BR" b="1" noProof="0" dirty="0"/>
          </a:p>
        </p:txBody>
      </p:sp>
      <p:sp>
        <p:nvSpPr>
          <p:cNvPr id="3" name="Retângulo 2"/>
          <p:cNvSpPr/>
          <p:nvPr/>
        </p:nvSpPr>
        <p:spPr>
          <a:xfrm>
            <a:off x="779714" y="743639"/>
            <a:ext cx="10798394"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a:t>
            </a:r>
            <a:r>
              <a:rPr lang="pt-BR" sz="1600" b="1" cap="all" dirty="0" smtClean="0">
                <a:latin typeface="Arial" panose="020B0604020202020204" pitchFamily="34" charset="0"/>
                <a:cs typeface="Arial" panose="020B0604020202020204" pitchFamily="34" charset="0"/>
              </a:rPr>
              <a:t>DE ENFRENTAMENTO AO CORONAVÍRUS (COVID 19)</a:t>
            </a:r>
          </a:p>
        </p:txBody>
      </p:sp>
      <p:sp>
        <p:nvSpPr>
          <p:cNvPr id="8" name="Retângulo 7"/>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2" name="Retângulo 11"/>
          <p:cNvSpPr/>
          <p:nvPr/>
        </p:nvSpPr>
        <p:spPr>
          <a:xfrm>
            <a:off x="779713" y="1503193"/>
            <a:ext cx="10798394" cy="4162165"/>
          </a:xfrm>
          <a:prstGeom prst="rect">
            <a:avLst/>
          </a:prstGeom>
          <a:solidFill>
            <a:schemeClr val="bg1"/>
          </a:solidFill>
        </p:spPr>
        <p:txBody>
          <a:bodyPr wrap="square">
            <a:spAutoFit/>
          </a:bodyPr>
          <a:lstStyle/>
          <a:p>
            <a:pPr marL="742950" lvl="1" algn="just">
              <a:spcAft>
                <a:spcPts val="800"/>
              </a:spcAft>
              <a:buClr>
                <a:srgbClr val="252525"/>
              </a:buClr>
              <a:buSzPct val="100000"/>
            </a:pPr>
            <a:r>
              <a:rPr lang="pt-BR" sz="1600" b="1" dirty="0" smtClean="0">
                <a:solidFill>
                  <a:srgbClr val="1F497D"/>
                </a:solidFill>
                <a:latin typeface="Arial" panose="020B0604020202020204" pitchFamily="34" charset="0"/>
                <a:ea typeface="Times New Roman" panose="02020603050405020304" pitchFamily="18" charset="0"/>
                <a:cs typeface="Arial" panose="020B0604020202020204" pitchFamily="34" charset="0"/>
              </a:rPr>
              <a:t>        NOTAS </a:t>
            </a:r>
            <a:r>
              <a:rPr lang="pt-BR" sz="1600" b="1" dirty="0">
                <a:solidFill>
                  <a:srgbClr val="1F497D"/>
                </a:solidFill>
                <a:latin typeface="Arial" panose="020B0604020202020204" pitchFamily="34" charset="0"/>
                <a:ea typeface="Times New Roman" panose="02020603050405020304" pitchFamily="18" charset="0"/>
                <a:cs typeface="Arial" panose="020B0604020202020204" pitchFamily="34" charset="0"/>
              </a:rPr>
              <a:t>TÉCNICAS ELABORADAS NO PERÍODO DE MAIO A AGOSTO / </a:t>
            </a:r>
            <a:r>
              <a:rPr lang="pt-BR" sz="1600" b="1" dirty="0" smtClean="0">
                <a:solidFill>
                  <a:srgbClr val="1F497D"/>
                </a:solidFill>
                <a:latin typeface="Arial" panose="020B0604020202020204" pitchFamily="34" charset="0"/>
                <a:ea typeface="Times New Roman" panose="02020603050405020304" pitchFamily="18" charset="0"/>
                <a:cs typeface="Arial" panose="020B0604020202020204" pitchFamily="34" charset="0"/>
              </a:rPr>
              <a:t>2021</a:t>
            </a:r>
          </a:p>
          <a:p>
            <a:pPr marL="457200" algn="just">
              <a:lnSpc>
                <a:spcPct val="115000"/>
              </a:lnSpc>
              <a:spcAft>
                <a:spcPts val="800"/>
              </a:spcAft>
              <a:tabLst>
                <a:tab pos="540385" algn="l"/>
              </a:tabLst>
            </a:pPr>
            <a:endParaRPr lang="pt-BR" sz="1600" b="1" dirty="0" smtClean="0">
              <a:solidFill>
                <a:srgbClr val="1F497D"/>
              </a:solidFill>
              <a:latin typeface="Arial" panose="020B0604020202020204" pitchFamily="34" charset="0"/>
              <a:ea typeface="Times New Roman" panose="02020603050405020304" pitchFamily="18" charset="0"/>
              <a:cs typeface="Arial" panose="020B0604020202020204" pitchFamily="34" charset="0"/>
            </a:endParaRPr>
          </a:p>
          <a:p>
            <a:pPr marL="457200" algn="just">
              <a:lnSpc>
                <a:spcPct val="115000"/>
              </a:lnSpc>
              <a:spcAft>
                <a:spcPts val="800"/>
              </a:spcAft>
              <a:tabLst>
                <a:tab pos="540385" algn="l"/>
              </a:tabLst>
            </a:pPr>
            <a:r>
              <a:rPr lang="pt-BR" b="1" dirty="0" smtClean="0">
                <a:solidFill>
                  <a:srgbClr val="1F497D"/>
                </a:solidFill>
                <a:latin typeface="Arial" panose="020B0604020202020204" pitchFamily="34" charset="0"/>
                <a:ea typeface="Times New Roman" panose="02020603050405020304" pitchFamily="18" charset="0"/>
                <a:cs typeface="Arial" panose="020B0604020202020204" pitchFamily="34" charset="0"/>
              </a:rPr>
              <a:t>CIEVS </a:t>
            </a:r>
            <a:r>
              <a:rPr lang="pt-BR" b="1" dirty="0">
                <a:solidFill>
                  <a:srgbClr val="1F497D"/>
                </a:solidFill>
                <a:latin typeface="Arial" panose="020B0604020202020204" pitchFamily="34" charset="0"/>
                <a:ea typeface="Times New Roman" panose="02020603050405020304" pitchFamily="18" charset="0"/>
                <a:cs typeface="Arial" panose="020B0604020202020204" pitchFamily="34" charset="0"/>
              </a:rPr>
              <a:t>- Centro de Informações Estratégicas de Vigilância em </a:t>
            </a:r>
            <a:r>
              <a:rPr lang="pt-BR" b="1" dirty="0" smtClean="0">
                <a:solidFill>
                  <a:srgbClr val="1F497D"/>
                </a:solidFill>
                <a:latin typeface="Arial" panose="020B0604020202020204" pitchFamily="34" charset="0"/>
                <a:ea typeface="Times New Roman" panose="02020603050405020304" pitchFamily="18" charset="0"/>
                <a:cs typeface="Arial" panose="020B0604020202020204" pitchFamily="34" charset="0"/>
              </a:rPr>
              <a:t>Saúde</a:t>
            </a:r>
          </a:p>
          <a:p>
            <a:pPr marL="457200" algn="just">
              <a:lnSpc>
                <a:spcPct val="115000"/>
              </a:lnSpc>
              <a:spcAft>
                <a:spcPts val="800"/>
              </a:spcAft>
              <a:tabLst>
                <a:tab pos="540385" algn="l"/>
              </a:tabLst>
            </a:pPr>
            <a:endParaRPr lang="pt-BR" b="1" dirty="0">
              <a:solidFill>
                <a:srgbClr val="1F497D"/>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buFont typeface="Arial" panose="020B0604020202020204" pitchFamily="34" charset="0"/>
              <a:buChar char="•"/>
            </a:pPr>
            <a:r>
              <a:rPr lang="pt-BR" dirty="0">
                <a:latin typeface="Arial" panose="020B0604020202020204" pitchFamily="34" charset="0"/>
                <a:cs typeface="Arial" panose="020B0604020202020204" pitchFamily="34" charset="0"/>
              </a:rPr>
              <a:t>Nota Técnica 01/2021 - Orientações para notificação de surtos de doenças e/ou agravos de saúde pública no município de Campo Grande</a:t>
            </a:r>
            <a:r>
              <a:rPr lang="pt-BR" cap="all" dirty="0">
                <a:latin typeface="Arial" panose="020B0604020202020204" pitchFamily="34" charset="0"/>
                <a:cs typeface="Arial" panose="020B0604020202020204" pitchFamily="34" charset="0"/>
              </a:rPr>
              <a:t> </a:t>
            </a:r>
            <a:r>
              <a:rPr lang="pt-BR" cap="all" dirty="0" smtClean="0">
                <a:latin typeface="Arial" panose="020B0604020202020204" pitchFamily="34" charset="0"/>
                <a:cs typeface="Arial" panose="020B0604020202020204" pitchFamily="34" charset="0"/>
              </a:rPr>
              <a:t>- </a:t>
            </a:r>
            <a:r>
              <a:rPr lang="pt-BR" cap="all" dirty="0" err="1">
                <a:latin typeface="Arial" panose="020B0604020202020204" pitchFamily="34" charset="0"/>
                <a:cs typeface="Arial" panose="020B0604020202020204" pitchFamily="34" charset="0"/>
              </a:rPr>
              <a:t>ms</a:t>
            </a:r>
            <a:r>
              <a:rPr lang="pt-BR" cap="all" dirty="0">
                <a:latin typeface="Arial" panose="020B0604020202020204" pitchFamily="34" charset="0"/>
                <a:cs typeface="Arial" panose="020B0604020202020204" pitchFamily="34" charset="0"/>
              </a:rPr>
              <a:t>; </a:t>
            </a:r>
          </a:p>
          <a:p>
            <a:pPr marL="285750" lvl="0" indent="-285750" algn="just">
              <a:buFont typeface="Arial" panose="020B0604020202020204" pitchFamily="34" charset="0"/>
              <a:buChar char="•"/>
            </a:pPr>
            <a:r>
              <a:rPr lang="pt-BR" dirty="0">
                <a:latin typeface="Arial" panose="020B0604020202020204" pitchFamily="34" charset="0"/>
                <a:cs typeface="Arial" panose="020B0604020202020204" pitchFamily="34" charset="0"/>
              </a:rPr>
              <a:t>Nota Técnica 02/2021 - Orientações para vigilância e controle de infecções </a:t>
            </a:r>
            <a:r>
              <a:rPr lang="pt-BR" dirty="0" err="1">
                <a:latin typeface="Arial" panose="020B0604020202020204" pitchFamily="34" charset="0"/>
                <a:cs typeface="Arial" panose="020B0604020202020204" pitchFamily="34" charset="0"/>
              </a:rPr>
              <a:t>fúngicas</a:t>
            </a:r>
            <a:r>
              <a:rPr lang="pt-BR" dirty="0">
                <a:latin typeface="Arial" panose="020B0604020202020204" pitchFamily="34" charset="0"/>
                <a:cs typeface="Arial" panose="020B0604020202020204" pitchFamily="34" charset="0"/>
              </a:rPr>
              <a:t> invasivas no contexto da pandemia da COVID-1</a:t>
            </a:r>
            <a:r>
              <a:rPr lang="pt-BR" cap="all" dirty="0">
                <a:latin typeface="Arial" panose="020B0604020202020204" pitchFamily="34" charset="0"/>
                <a:cs typeface="Arial" panose="020B0604020202020204" pitchFamily="34" charset="0"/>
              </a:rPr>
              <a:t>9</a:t>
            </a:r>
            <a:r>
              <a:rPr lang="pt-BR" dirty="0">
                <a:latin typeface="Arial" panose="020B0604020202020204" pitchFamily="34" charset="0"/>
                <a:cs typeface="Arial" panose="020B0604020202020204" pitchFamily="34" charset="0"/>
              </a:rPr>
              <a:t> no município de Campo Grande </a:t>
            </a:r>
            <a:r>
              <a:rPr lang="pt-BR" cap="all" dirty="0">
                <a:latin typeface="Arial" panose="020B0604020202020204" pitchFamily="34" charset="0"/>
                <a:cs typeface="Arial" panose="020B0604020202020204" pitchFamily="34" charset="0"/>
              </a:rPr>
              <a:t>–</a:t>
            </a:r>
            <a:r>
              <a:rPr lang="pt-BR" dirty="0">
                <a:latin typeface="Arial" panose="020B0604020202020204" pitchFamily="34" charset="0"/>
                <a:cs typeface="Arial" panose="020B0604020202020204" pitchFamily="34" charset="0"/>
              </a:rPr>
              <a:t> MS</a:t>
            </a:r>
            <a:r>
              <a:rPr lang="pt-BR" cap="all" dirty="0">
                <a:latin typeface="Arial" panose="020B0604020202020204" pitchFamily="34" charset="0"/>
                <a:cs typeface="Arial" panose="020B0604020202020204" pitchFamily="34" charset="0"/>
              </a:rPr>
              <a:t>; </a:t>
            </a:r>
          </a:p>
          <a:p>
            <a:pPr marL="285750" lvl="0" indent="-285750" algn="just">
              <a:buFont typeface="Arial" panose="020B0604020202020204" pitchFamily="34" charset="0"/>
              <a:buChar char="•"/>
            </a:pPr>
            <a:r>
              <a:rPr lang="pt-BR" dirty="0">
                <a:latin typeface="Arial" panose="020B0604020202020204" pitchFamily="34" charset="0"/>
                <a:cs typeface="Arial" panose="020B0604020202020204" pitchFamily="34" charset="0"/>
              </a:rPr>
              <a:t>Nota Técnica Conjunta 01/2021 com a </a:t>
            </a:r>
            <a:r>
              <a:rPr lang="pt-BR" dirty="0" smtClean="0">
                <a:latin typeface="Arial" panose="020B0604020202020204" pitchFamily="34" charset="0"/>
                <a:cs typeface="Arial" panose="020B0604020202020204" pitchFamily="34" charset="0"/>
              </a:rPr>
              <a:t>Superintendência da Rede de Assistência à Saúde (SRAS) </a:t>
            </a:r>
            <a:r>
              <a:rPr lang="pt-BR" dirty="0">
                <a:latin typeface="Arial" panose="020B0604020202020204" pitchFamily="34" charset="0"/>
                <a:cs typeface="Arial" panose="020B0604020202020204" pitchFamily="34" charset="0"/>
              </a:rPr>
              <a:t>- Utilização de teste rápido antígeno COVID-19 no município de Campo Grande - MS; </a:t>
            </a:r>
          </a:p>
          <a:p>
            <a:pPr marL="285750" lvl="0" indent="-285750" algn="just">
              <a:buFont typeface="Arial" panose="020B0604020202020204" pitchFamily="34" charset="0"/>
              <a:buChar char="•"/>
            </a:pPr>
            <a:r>
              <a:rPr lang="pt-BR" dirty="0">
                <a:latin typeface="Arial" panose="020B0604020202020204" pitchFamily="34" charset="0"/>
                <a:cs typeface="Arial" panose="020B0604020202020204" pitchFamily="34" charset="0"/>
              </a:rPr>
              <a:t>Nota Técnica Conjunta 02/2021 com a </a:t>
            </a:r>
            <a:r>
              <a:rPr lang="pt-BR" dirty="0" smtClean="0">
                <a:latin typeface="Arial" panose="020B0604020202020204" pitchFamily="34" charset="0"/>
                <a:cs typeface="Arial" panose="020B0604020202020204" pitchFamily="34" charset="0"/>
              </a:rPr>
              <a:t>Coordenadoria da Rede de Atenção Básica (CRAB) </a:t>
            </a:r>
            <a:r>
              <a:rPr lang="pt-BR" dirty="0">
                <a:latin typeface="Arial" panose="020B0604020202020204" pitchFamily="34" charset="0"/>
                <a:cs typeface="Arial" panose="020B0604020202020204" pitchFamily="34" charset="0"/>
              </a:rPr>
              <a:t>– Orientações para utilização de teste rápido antígeno COVID-19 em gestantes, parturientes e puérperas assintomáticas quando internadas para procedimentos obstétricos na rede hospitalar</a:t>
            </a:r>
            <a:r>
              <a:rPr lang="pt-BR" dirty="0" smtClean="0">
                <a:latin typeface="Arial" panose="020B0604020202020204" pitchFamily="34" charset="0"/>
                <a:cs typeface="Arial" panose="020B0604020202020204" pitchFamily="34" charset="0"/>
              </a:rPr>
              <a:t>;</a:t>
            </a:r>
            <a:endParaRPr lang="pt-BR" sz="1600" b="1" dirty="0">
              <a:solidFill>
                <a:srgbClr val="1F497D"/>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355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93685" y="6462440"/>
            <a:ext cx="779767" cy="365125"/>
          </a:xfrm>
        </p:spPr>
        <p:txBody>
          <a:bodyPr/>
          <a:lstStyle/>
          <a:p>
            <a:pPr rtl="0"/>
            <a:fld id="{B38049E5-7B53-4E85-8972-7D6C4BCE5BB9}" type="slidenum">
              <a:rPr lang="pt-BR" b="1" noProof="0" smtClean="0"/>
              <a:t>116</a:t>
            </a:fld>
            <a:endParaRPr lang="pt-BR" b="1" noProof="0" dirty="0"/>
          </a:p>
        </p:txBody>
      </p:sp>
      <p:sp>
        <p:nvSpPr>
          <p:cNvPr id="3" name="Retângulo 2"/>
          <p:cNvSpPr/>
          <p:nvPr/>
        </p:nvSpPr>
        <p:spPr>
          <a:xfrm>
            <a:off x="690691" y="655428"/>
            <a:ext cx="10874536" cy="338554"/>
          </a:xfrm>
          <a:prstGeom prst="rect">
            <a:avLst/>
          </a:prstGeom>
        </p:spPr>
        <p:txBody>
          <a:bodyPr wrap="square">
            <a:spAutoFit/>
          </a:bodyPr>
          <a:lstStyle/>
          <a:p>
            <a:pPr algn="ctr"/>
            <a:r>
              <a:rPr lang="pt-BR" sz="1600" b="1" cap="all" dirty="0">
                <a:latin typeface="Roboto Condensed"/>
              </a:rPr>
              <a:t>AÇÕES REALIZADAS </a:t>
            </a:r>
            <a:r>
              <a:rPr lang="pt-BR" sz="1600" b="1" cap="all" dirty="0" smtClean="0">
                <a:latin typeface="Roboto Condensed"/>
              </a:rPr>
              <a:t>DE ENFRENTAMENTO AO CORONAVÍRUS (COVID 19)</a:t>
            </a:r>
          </a:p>
        </p:txBody>
      </p:sp>
      <p:sp>
        <p:nvSpPr>
          <p:cNvPr id="8" name="Retângulo 7"/>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3" name="Retângulo 12"/>
          <p:cNvSpPr/>
          <p:nvPr/>
        </p:nvSpPr>
        <p:spPr>
          <a:xfrm>
            <a:off x="779712" y="962520"/>
            <a:ext cx="10888547" cy="5628977"/>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b="1" cap="all" dirty="0" smtClean="0">
                <a:solidFill>
                  <a:srgbClr val="538135"/>
                </a:solidFill>
                <a:latin typeface="Arial" panose="020B0604020202020204" pitchFamily="34" charset="0"/>
                <a:ea typeface="Times New Roman" panose="02020603050405020304" pitchFamily="18" charset="0"/>
                <a:cs typeface="Times New Roman" panose="02020603050405020304" pitchFamily="18" charset="0"/>
              </a:rPr>
              <a:t>Superintendência </a:t>
            </a:r>
            <a:r>
              <a:rPr lang="pt-BR" b="1" cap="all" dirty="0">
                <a:solidFill>
                  <a:srgbClr val="538135"/>
                </a:solidFill>
                <a:latin typeface="Arial" panose="020B0604020202020204" pitchFamily="34" charset="0"/>
                <a:ea typeface="Times New Roman" panose="02020603050405020304" pitchFamily="18" charset="0"/>
                <a:cs typeface="Times New Roman" panose="02020603050405020304" pitchFamily="18" charset="0"/>
              </a:rPr>
              <a:t>DE Vigilância EM SAÚDE – </a:t>
            </a:r>
            <a:r>
              <a:rPr lang="pt-BR" b="1" cap="all" dirty="0" smtClean="0">
                <a:solidFill>
                  <a:srgbClr val="538135"/>
                </a:solidFill>
                <a:latin typeface="Arial" panose="020B0604020202020204" pitchFamily="34" charset="0"/>
                <a:ea typeface="Times New Roman" panose="02020603050405020304" pitchFamily="18" charset="0"/>
                <a:cs typeface="Times New Roman" panose="02020603050405020304" pitchFamily="18" charset="0"/>
              </a:rPr>
              <a:t>SVS</a:t>
            </a:r>
          </a:p>
          <a:p>
            <a:pPr lvl="0" algn="ctr">
              <a:lnSpc>
                <a:spcPct val="107000"/>
              </a:lnSpc>
              <a:spcAft>
                <a:spcPts val="0"/>
              </a:spcAft>
              <a:buClr>
                <a:srgbClr val="538135"/>
              </a:buClr>
            </a:pPr>
            <a:endParaRPr lang="pt-BR" sz="1700" dirty="0" smtClean="0">
              <a:latin typeface="Arial" panose="020B0604020202020204" pitchFamily="34" charset="0"/>
              <a:ea typeface="Times New Roman" panose="02020603050405020304" pitchFamily="18" charset="0"/>
              <a:cs typeface="Times New Roman" panose="02020603050405020304" pitchFamily="18" charset="0"/>
            </a:endParaRPr>
          </a:p>
          <a:p>
            <a:pPr marL="268288" lvl="1" indent="-268288" algn="just">
              <a:spcAft>
                <a:spcPts val="800"/>
              </a:spcAft>
              <a:buClr>
                <a:srgbClr val="252525"/>
              </a:buClr>
              <a:buSzPct val="100000"/>
              <a:buFont typeface="Wingdings" panose="05000000000000000000" pitchFamily="2" charset="2"/>
              <a:buChar char="ü"/>
              <a:tabLst>
                <a:tab pos="538163" algn="l"/>
              </a:tabLst>
            </a:pPr>
            <a:r>
              <a:rPr lang="pt-BR" sz="1700" dirty="0" smtClean="0">
                <a:latin typeface="Arial" panose="020B0604020202020204" pitchFamily="34" charset="0"/>
                <a:ea typeface="Times New Roman" panose="02020603050405020304" pitchFamily="18" charset="0"/>
              </a:rPr>
              <a:t>Elaboração </a:t>
            </a:r>
            <a:r>
              <a:rPr lang="pt-BR" sz="1700" dirty="0">
                <a:latin typeface="Arial" panose="020B0604020202020204" pitchFamily="34" charset="0"/>
                <a:ea typeface="Times New Roman" panose="02020603050405020304" pitchFamily="18" charset="0"/>
              </a:rPr>
              <a:t>de boletim informativo de atualização diária dos casos suspeitos e confirmados, divulgado no site da Prefeitura Municipal de Campo Grande</a:t>
            </a:r>
            <a:r>
              <a:rPr lang="pt-BR" sz="1700" dirty="0" smtClean="0">
                <a:latin typeface="Arial" panose="020B0604020202020204" pitchFamily="34" charset="0"/>
                <a:ea typeface="Times New Roman" panose="02020603050405020304" pitchFamily="18" charset="0"/>
                <a:cs typeface="Times New Roman" panose="02020603050405020304" pitchFamily="18" charset="0"/>
              </a:rPr>
              <a:t>;  </a:t>
            </a:r>
          </a:p>
          <a:p>
            <a:pPr marL="268288" lvl="1" indent="-268288" algn="just">
              <a:spcAft>
                <a:spcPts val="800"/>
              </a:spcAft>
              <a:buClr>
                <a:srgbClr val="252525"/>
              </a:buClr>
              <a:buSzPct val="100000"/>
              <a:buFont typeface="Wingdings" panose="05000000000000000000" pitchFamily="2" charset="2"/>
              <a:buChar char="ü"/>
              <a:tabLst>
                <a:tab pos="538163" algn="l"/>
              </a:tabLst>
            </a:pPr>
            <a:r>
              <a:rPr lang="pt-BR" sz="1700" dirty="0">
                <a:latin typeface="Arial" panose="020B0604020202020204" pitchFamily="34" charset="0"/>
                <a:ea typeface="Calibri" panose="020F0502020204030204" pitchFamily="34" charset="0"/>
              </a:rPr>
              <a:t>F</a:t>
            </a:r>
            <a:r>
              <a:rPr lang="pt-BR" sz="1700" dirty="0" smtClean="0">
                <a:latin typeface="Arial" panose="020B0604020202020204" pitchFamily="34" charset="0"/>
                <a:ea typeface="Calibri" panose="020F0502020204030204" pitchFamily="34" charset="0"/>
              </a:rPr>
              <a:t>oram ministrados </a:t>
            </a:r>
            <a:r>
              <a:rPr lang="pt-BR" sz="1700" dirty="0">
                <a:latin typeface="Arial" panose="020B0604020202020204" pitchFamily="34" charset="0"/>
                <a:ea typeface="Calibri" panose="020F0502020204030204" pitchFamily="34" charset="0"/>
              </a:rPr>
              <a:t>treinamentos presenciais com professores e administrativos da rede pública de ensino para o retorno seguro das atividades escolares em </a:t>
            </a:r>
            <a:r>
              <a:rPr lang="pt-BR" sz="1700" dirty="0" smtClean="0">
                <a:latin typeface="Arial" panose="020B0604020202020204" pitchFamily="34" charset="0"/>
                <a:ea typeface="Calibri" panose="020F0502020204030204" pitchFamily="34" charset="0"/>
              </a:rPr>
              <a:t>julho/2021 – ação em parceria </a:t>
            </a:r>
            <a:r>
              <a:rPr lang="pt-BR" sz="1700" dirty="0">
                <a:latin typeface="Arial" panose="020B0604020202020204" pitchFamily="34" charset="0"/>
                <a:cs typeface="Arial" panose="020B0604020202020204" pitchFamily="34" charset="0"/>
              </a:rPr>
              <a:t>Comissão Municipal de Controle de Infecção Relacionada à </a:t>
            </a:r>
            <a:r>
              <a:rPr lang="pt-BR" sz="1700" dirty="0" smtClean="0">
                <a:latin typeface="Arial" panose="020B0604020202020204" pitchFamily="34" charset="0"/>
                <a:cs typeface="Arial" panose="020B0604020202020204" pitchFamily="34" charset="0"/>
              </a:rPr>
              <a:t>Assistência </a:t>
            </a:r>
            <a:r>
              <a:rPr lang="pt-BR" sz="1700" dirty="0">
                <a:latin typeface="Arial" panose="020B0604020202020204" pitchFamily="34" charset="0"/>
                <a:cs typeface="Arial" panose="020B0604020202020204" pitchFamily="34" charset="0"/>
              </a:rPr>
              <a:t>à Saúde</a:t>
            </a:r>
            <a:r>
              <a:rPr lang="pt-BR" sz="1700" dirty="0" smtClean="0">
                <a:latin typeface="Arial" panose="020B0604020202020204" pitchFamily="34" charset="0"/>
                <a:ea typeface="Calibri" panose="020F0502020204030204" pitchFamily="34" charset="0"/>
              </a:rPr>
              <a:t> - CMCIRAS, Centro de Informações Estratégicas em Vigilância em Saúde - CIEVS e Vigilância Sanitária;</a:t>
            </a:r>
          </a:p>
          <a:p>
            <a:pPr marL="268288" lvl="1" indent="-268288" algn="just">
              <a:spcAft>
                <a:spcPts val="800"/>
              </a:spcAft>
              <a:buClr>
                <a:srgbClr val="252525"/>
              </a:buClr>
              <a:buSzPct val="100000"/>
              <a:buFont typeface="Wingdings" panose="05000000000000000000" pitchFamily="2" charset="2"/>
              <a:buChar char="ü"/>
              <a:tabLst>
                <a:tab pos="538163" algn="l"/>
              </a:tabLst>
            </a:pPr>
            <a:r>
              <a:rPr lang="pt-BR" sz="1700" dirty="0" smtClean="0">
                <a:latin typeface="Arial" panose="020B0604020202020204" pitchFamily="34" charset="0"/>
                <a:ea typeface="Calibri" panose="020F0502020204030204" pitchFamily="34" charset="0"/>
              </a:rPr>
              <a:t> Capacitação para </a:t>
            </a:r>
            <a:r>
              <a:rPr lang="pt-BR" sz="1700" dirty="0">
                <a:latin typeface="Arial" panose="020B0604020202020204" pitchFamily="34" charset="0"/>
                <a:ea typeface="Calibri" panose="020F0502020204030204" pitchFamily="34" charset="0"/>
              </a:rPr>
              <a:t>a equipe técnica do novo Centro de Testagem Bom Bosco, sobre a utilização dos sistemas </a:t>
            </a:r>
            <a:r>
              <a:rPr lang="pt-BR" sz="1700" dirty="0" smtClean="0">
                <a:latin typeface="Arial" panose="020B0604020202020204" pitchFamily="34" charset="0"/>
                <a:ea typeface="Calibri" panose="020F0502020204030204" pitchFamily="34" charset="0"/>
              </a:rPr>
              <a:t>Gerenciador de Ambiente </a:t>
            </a:r>
            <a:r>
              <a:rPr lang="pt-BR" sz="1700" dirty="0" err="1" smtClean="0">
                <a:latin typeface="Arial" panose="020B0604020202020204" pitchFamily="34" charset="0"/>
                <a:ea typeface="Calibri" panose="020F0502020204030204" pitchFamily="34" charset="0"/>
              </a:rPr>
              <a:t>Laboritorial</a:t>
            </a:r>
            <a:r>
              <a:rPr lang="pt-BR" sz="1700" dirty="0" smtClean="0">
                <a:latin typeface="Arial" panose="020B0604020202020204" pitchFamily="34" charset="0"/>
                <a:ea typeface="Calibri" panose="020F0502020204030204" pitchFamily="34" charset="0"/>
              </a:rPr>
              <a:t> (GAL) </a:t>
            </a:r>
            <a:r>
              <a:rPr lang="pt-BR" sz="1700" dirty="0">
                <a:latin typeface="Arial" panose="020B0604020202020204" pitchFamily="34" charset="0"/>
                <a:ea typeface="Calibri" panose="020F0502020204030204" pitchFamily="34" charset="0"/>
              </a:rPr>
              <a:t>e </a:t>
            </a:r>
            <a:r>
              <a:rPr lang="pt-BR" sz="1700" dirty="0" smtClean="0">
                <a:latin typeface="Arial" panose="020B0604020202020204" pitchFamily="34" charset="0"/>
                <a:ea typeface="Calibri" panose="020F0502020204030204" pitchFamily="34" charset="0"/>
              </a:rPr>
              <a:t>e-SUS </a:t>
            </a:r>
            <a:r>
              <a:rPr lang="pt-BR" sz="1700" dirty="0">
                <a:latin typeface="Arial" panose="020B0604020202020204" pitchFamily="34" charset="0"/>
                <a:ea typeface="Calibri" panose="020F0502020204030204" pitchFamily="34" charset="0"/>
              </a:rPr>
              <a:t>VE, em </a:t>
            </a:r>
            <a:r>
              <a:rPr lang="pt-BR" sz="1700" dirty="0" smtClean="0">
                <a:latin typeface="Arial" panose="020B0604020202020204" pitchFamily="34" charset="0"/>
                <a:ea typeface="Calibri" panose="020F0502020204030204" pitchFamily="34" charset="0"/>
              </a:rPr>
              <a:t>agosto/2021;</a:t>
            </a:r>
          </a:p>
          <a:p>
            <a:pPr marL="268288" lvl="1" indent="-268288" algn="just">
              <a:spcAft>
                <a:spcPts val="800"/>
              </a:spcAft>
              <a:buClr>
                <a:srgbClr val="252525"/>
              </a:buClr>
              <a:buSzPct val="100000"/>
              <a:buFont typeface="Wingdings" panose="05000000000000000000" pitchFamily="2" charset="2"/>
              <a:buChar char="ü"/>
              <a:tabLst>
                <a:tab pos="538163" algn="l"/>
              </a:tabLst>
            </a:pPr>
            <a:r>
              <a:rPr lang="pt-BR" sz="1700" dirty="0">
                <a:latin typeface="Arial" panose="020B0604020202020204" pitchFamily="34" charset="0"/>
                <a:ea typeface="Calibri" panose="020F0502020204030204" pitchFamily="34" charset="0"/>
              </a:rPr>
              <a:t>Nas atividades esportivas ligadas </a:t>
            </a:r>
            <a:r>
              <a:rPr lang="pt-BR" sz="1700" dirty="0" smtClean="0">
                <a:latin typeface="Arial" panose="020B0604020202020204" pitchFamily="34" charset="0"/>
                <a:ea typeface="Calibri" panose="020F0502020204030204" pitchFamily="34" charset="0"/>
              </a:rPr>
              <a:t>à </a:t>
            </a:r>
            <a:r>
              <a:rPr lang="pt-BR" sz="1700" dirty="0">
                <a:latin typeface="Arial" panose="020B0604020202020204" pitchFamily="34" charset="0"/>
                <a:cs typeface="Arial" panose="020B0604020202020204" pitchFamily="34" charset="0"/>
              </a:rPr>
              <a:t>Fundação Municipal de </a:t>
            </a:r>
            <a:r>
              <a:rPr lang="pt-BR" sz="1700" dirty="0" smtClean="0">
                <a:latin typeface="Arial" panose="020B0604020202020204" pitchFamily="34" charset="0"/>
                <a:cs typeface="Arial" panose="020B0604020202020204" pitchFamily="34" charset="0"/>
              </a:rPr>
              <a:t>Esporte -</a:t>
            </a:r>
            <a:r>
              <a:rPr lang="pt-BR" sz="1700" dirty="0" smtClean="0">
                <a:latin typeface="Arial" panose="020B0604020202020204" pitchFamily="34" charset="0"/>
                <a:ea typeface="Calibri" panose="020F0502020204030204" pitchFamily="34" charset="0"/>
                <a:cs typeface="Arial" panose="020B0604020202020204" pitchFamily="34" charset="0"/>
              </a:rPr>
              <a:t> </a:t>
            </a:r>
            <a:r>
              <a:rPr lang="pt-BR" sz="1700" dirty="0">
                <a:latin typeface="Arial" panose="020B0604020202020204" pitchFamily="34" charset="0"/>
                <a:ea typeface="Calibri" panose="020F0502020204030204" pitchFamily="34" charset="0"/>
              </a:rPr>
              <a:t>FUNESP, foi articulada com a </a:t>
            </a:r>
            <a:r>
              <a:rPr lang="pt-BR" sz="1700" dirty="0" smtClean="0">
                <a:latin typeface="Arial" panose="020B0604020202020204" pitchFamily="34" charset="0"/>
                <a:ea typeface="Calibri" panose="020F0502020204030204" pitchFamily="34" charset="0"/>
              </a:rPr>
              <a:t>Superintendência da Rede de Assistência à Saúde (SRAS) </a:t>
            </a:r>
            <a:r>
              <a:rPr lang="pt-BR" sz="1700" dirty="0">
                <a:latin typeface="Arial" panose="020B0604020202020204" pitchFamily="34" charset="0"/>
                <a:ea typeface="Calibri" panose="020F0502020204030204" pitchFamily="34" charset="0"/>
              </a:rPr>
              <a:t>testagem de todos os participantes envolvidos nos Jogos da Juventude iniciados em agosto, com a realização de teste de antígeno antes das </a:t>
            </a:r>
            <a:r>
              <a:rPr lang="pt-BR" sz="1700" dirty="0" smtClean="0">
                <a:latin typeface="Arial" panose="020B0604020202020204" pitchFamily="34" charset="0"/>
                <a:ea typeface="Calibri" panose="020F0502020204030204" pitchFamily="34" charset="0"/>
              </a:rPr>
              <a:t>programações;</a:t>
            </a:r>
          </a:p>
          <a:p>
            <a:pPr marL="268288" lvl="1" indent="-268288" algn="just">
              <a:spcAft>
                <a:spcPts val="800"/>
              </a:spcAft>
              <a:buClr>
                <a:srgbClr val="252525"/>
              </a:buClr>
              <a:buSzPct val="100000"/>
              <a:buFont typeface="Wingdings" panose="05000000000000000000" pitchFamily="2" charset="2"/>
              <a:buChar char="ü"/>
              <a:tabLst>
                <a:tab pos="538163" algn="l"/>
              </a:tabLst>
            </a:pPr>
            <a:r>
              <a:rPr lang="pt-BR" sz="1700" dirty="0">
                <a:latin typeface="Arial" panose="020B0604020202020204" pitchFamily="34" charset="0"/>
                <a:ea typeface="Calibri" panose="020F0502020204030204" pitchFamily="34" charset="0"/>
              </a:rPr>
              <a:t>Várias investigações de surtos foram monitoradas no segundo quadrimestre, com ênfase nas Instituições de Longa Permanência para Idosos do </a:t>
            </a:r>
            <a:r>
              <a:rPr lang="pt-BR" sz="1700" dirty="0" smtClean="0">
                <a:latin typeface="Arial" panose="020B0604020202020204" pitchFamily="34" charset="0"/>
                <a:ea typeface="Calibri" panose="020F0502020204030204" pitchFamily="34" charset="0"/>
              </a:rPr>
              <a:t>município;</a:t>
            </a:r>
          </a:p>
          <a:p>
            <a:pPr marL="268288" lvl="1" indent="-268288" algn="just">
              <a:spcAft>
                <a:spcPts val="800"/>
              </a:spcAft>
              <a:buClr>
                <a:srgbClr val="252525"/>
              </a:buClr>
              <a:buSzPct val="100000"/>
              <a:buFont typeface="Wingdings" panose="05000000000000000000" pitchFamily="2" charset="2"/>
              <a:buChar char="ü"/>
              <a:tabLst>
                <a:tab pos="538163" algn="l"/>
              </a:tabLst>
            </a:pPr>
            <a:r>
              <a:rPr lang="pt-BR" sz="1700" dirty="0">
                <a:latin typeface="Arial" panose="020B0604020202020204" pitchFamily="34" charset="0"/>
                <a:ea typeface="Calibri" panose="020F0502020204030204" pitchFamily="34" charset="0"/>
              </a:rPr>
              <a:t>Participação em reuniões </a:t>
            </a:r>
            <a:r>
              <a:rPr lang="pt-BR" sz="1700" dirty="0" smtClean="0">
                <a:latin typeface="Arial" panose="020B0604020202020204" pitchFamily="34" charset="0"/>
                <a:ea typeface="Calibri" panose="020F0502020204030204" pitchFamily="34" charset="0"/>
              </a:rPr>
              <a:t>com </a:t>
            </a:r>
            <a:r>
              <a:rPr lang="pt-BR" sz="1700" dirty="0">
                <a:latin typeface="Arial" panose="020B0604020202020204" pitchFamily="34" charset="0"/>
                <a:cs typeface="Arial" panose="020B0604020202020204" pitchFamily="34" charset="0"/>
              </a:rPr>
              <a:t>Agência Nacional de Vigilância </a:t>
            </a:r>
            <a:r>
              <a:rPr lang="pt-BR" sz="1700" dirty="0" smtClean="0">
                <a:latin typeface="Arial" panose="020B0604020202020204" pitchFamily="34" charset="0"/>
                <a:cs typeface="Arial" panose="020B0604020202020204" pitchFamily="34" charset="0"/>
              </a:rPr>
              <a:t>Sanitária -</a:t>
            </a:r>
            <a:r>
              <a:rPr lang="pt-BR" sz="1700" dirty="0" smtClean="0">
                <a:latin typeface="Arial" panose="020B0604020202020204" pitchFamily="34" charset="0"/>
                <a:ea typeface="Calibri" panose="020F0502020204030204" pitchFamily="34" charset="0"/>
              </a:rPr>
              <a:t> </a:t>
            </a:r>
            <a:r>
              <a:rPr lang="pt-BR" sz="1700" dirty="0">
                <a:latin typeface="Arial" panose="020B0604020202020204" pitchFamily="34" charset="0"/>
                <a:ea typeface="Calibri" panose="020F0502020204030204" pitchFamily="34" charset="0"/>
              </a:rPr>
              <a:t>ANVISA </a:t>
            </a:r>
            <a:r>
              <a:rPr lang="pt-BR" sz="1700" dirty="0" smtClean="0">
                <a:latin typeface="Arial" panose="020B0604020202020204" pitchFamily="34" charset="0"/>
                <a:ea typeface="Calibri" panose="020F0502020204030204" pitchFamily="34" charset="0"/>
              </a:rPr>
              <a:t>e Secretaria de Estado de Saúde - </a:t>
            </a:r>
            <a:r>
              <a:rPr lang="pt-BR" sz="1700" dirty="0">
                <a:latin typeface="Arial" panose="020B0604020202020204" pitchFamily="34" charset="0"/>
                <a:ea typeface="Calibri" panose="020F0502020204030204" pitchFamily="34" charset="0"/>
              </a:rPr>
              <a:t>SES para construção conjunta do fluxograma de atendimento a pacientes sintomáticos nos aeroportos do estado de Mato Grosso do </a:t>
            </a:r>
            <a:r>
              <a:rPr lang="pt-BR" sz="1700" dirty="0" smtClean="0">
                <a:latin typeface="Arial" panose="020B0604020202020204" pitchFamily="34" charset="0"/>
                <a:ea typeface="Calibri" panose="020F0502020204030204" pitchFamily="34" charset="0"/>
              </a:rPr>
              <a:t>Sul</a:t>
            </a:r>
            <a:endParaRPr lang="pt-BR" sz="1700" dirty="0">
              <a:latin typeface="Arial" panose="020B0604020202020204" pitchFamily="34" charset="0"/>
              <a:ea typeface="Calibri" panose="020F0502020204030204" pitchFamily="34" charset="0"/>
            </a:endParaRPr>
          </a:p>
        </p:txBody>
      </p:sp>
      <p:sp>
        <p:nvSpPr>
          <p:cNvPr id="11"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Tree>
    <p:extLst>
      <p:ext uri="{BB962C8B-B14F-4D97-AF65-F5344CB8AC3E}">
        <p14:creationId xmlns:p14="http://schemas.microsoft.com/office/powerpoint/2010/main" val="407347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a:xfrm>
            <a:off x="11516038" y="6578600"/>
            <a:ext cx="542697" cy="279400"/>
          </a:xfrm>
        </p:spPr>
        <p:txBody>
          <a:bodyPr/>
          <a:lstStyle/>
          <a:p>
            <a:pPr rtl="0"/>
            <a:fld id="{B38049E5-7B53-4E85-8972-7D6C4BCE5BB9}" type="slidenum">
              <a:rPr lang="pt-BR" noProof="0" smtClean="0"/>
              <a:t>117</a:t>
            </a:fld>
            <a:endParaRPr lang="pt-BR" noProof="0" dirty="0"/>
          </a:p>
        </p:txBody>
      </p:sp>
      <p:sp>
        <p:nvSpPr>
          <p:cNvPr id="4" name="Google Shape;189;p1"/>
          <p:cNvSpPr txBox="1"/>
          <p:nvPr/>
        </p:nvSpPr>
        <p:spPr>
          <a:xfrm>
            <a:off x="1635024" y="1532679"/>
            <a:ext cx="5885646" cy="1200288"/>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Arial"/>
                <a:ea typeface="Comfortaa"/>
                <a:cs typeface="Comfortaa"/>
                <a:sym typeface="Comfortaa"/>
              </a:rPr>
              <a:t> Publicação do CLIPPING </a:t>
            </a:r>
            <a:endParaRPr kumimoji="0" lang="pt-BR" sz="3600" b="1" i="0" u="none"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Arial"/>
              <a:ea typeface="Comfortaa"/>
              <a:cs typeface="Comfortaa"/>
              <a:sym typeface="Comforta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3600" b="1" i="0" u="none" strike="noStrike" kern="1200" cap="none" spc="0" normalizeH="0" baseline="0" noProof="0" dirty="0">
              <a:ln>
                <a:noFill/>
              </a:ln>
              <a:solidFill>
                <a:srgbClr val="0967AD"/>
              </a:solidFill>
              <a:effectLst/>
              <a:uLnTx/>
              <a:uFillTx/>
              <a:latin typeface="Arial"/>
              <a:ea typeface="Comfortaa"/>
              <a:cs typeface="Comfortaa"/>
              <a:sym typeface="Comfortaa"/>
            </a:endParaRPr>
          </a:p>
        </p:txBody>
      </p:sp>
      <p:pic>
        <p:nvPicPr>
          <p:cNvPr id="5" name="Imagem 4"/>
          <p:cNvPicPr>
            <a:picLocks noChangeAspect="1"/>
          </p:cNvPicPr>
          <p:nvPr/>
        </p:nvPicPr>
        <p:blipFill>
          <a:blip r:embed="rId2"/>
          <a:stretch>
            <a:fillRect/>
          </a:stretch>
        </p:blipFill>
        <p:spPr>
          <a:xfrm>
            <a:off x="7861369" y="639126"/>
            <a:ext cx="3654669" cy="5592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aixaDeTexto 5"/>
          <p:cNvSpPr txBox="1"/>
          <p:nvPr/>
        </p:nvSpPr>
        <p:spPr>
          <a:xfrm>
            <a:off x="1294325" y="2343952"/>
            <a:ext cx="6567045" cy="3693319"/>
          </a:xfrm>
          <a:prstGeom prst="rect">
            <a:avLst/>
          </a:prstGeom>
          <a:noFill/>
        </p:spPr>
        <p:txBody>
          <a:bodyPr wrap="square" rtlCol="0">
            <a:spAutoFit/>
          </a:bodyPr>
          <a:lstStyle/>
          <a:p>
            <a:endParaRPr lang="pt-BR" dirty="0" smtClean="0"/>
          </a:p>
          <a:p>
            <a:r>
              <a:rPr lang="pt-BR" dirty="0" smtClean="0"/>
              <a:t>	</a:t>
            </a:r>
            <a:r>
              <a:rPr lang="pt-BR" dirty="0">
                <a:latin typeface="Arial" panose="020B0604020202020204" pitchFamily="34" charset="0"/>
                <a:cs typeface="Arial" panose="020B0604020202020204" pitchFamily="34" charset="0"/>
              </a:rPr>
              <a:t>C</a:t>
            </a:r>
            <a:r>
              <a:rPr lang="pt-BR" dirty="0" smtClean="0">
                <a:latin typeface="Arial" panose="020B0604020202020204" pitchFamily="34" charset="0"/>
                <a:cs typeface="Arial" panose="020B0604020202020204" pitchFamily="34" charset="0"/>
              </a:rPr>
              <a:t>aptura </a:t>
            </a:r>
            <a:r>
              <a:rPr lang="pt-BR" dirty="0">
                <a:latin typeface="Arial" panose="020B0604020202020204" pitchFamily="34" charset="0"/>
                <a:cs typeface="Arial" panose="020B0604020202020204" pitchFamily="34" charset="0"/>
              </a:rPr>
              <a:t>de notícias diárias e periodicidade de publicação semanal com rumores por semana epidemiológica que objetiva aos profissionais de saúde a caracterização e verificação do risco de ocorrência e relevância de tais eventos além de subsidiar a tomada de decisão dos gestores. </a:t>
            </a:r>
          </a:p>
          <a:p>
            <a:endParaRPr lang="pt-BR" dirty="0" smtClean="0">
              <a:latin typeface="Arial" panose="020B0604020202020204" pitchFamily="34" charset="0"/>
              <a:cs typeface="Arial" panose="020B0604020202020204" pitchFamily="34" charset="0"/>
            </a:endParaRPr>
          </a:p>
          <a:p>
            <a:pPr algn="ctr"/>
            <a:r>
              <a:rPr lang="pt-BR" dirty="0" smtClean="0">
                <a:latin typeface="Arial" panose="020B0604020202020204" pitchFamily="34" charset="0"/>
                <a:cs typeface="Arial" panose="020B0604020202020204" pitchFamily="34" charset="0"/>
              </a:rPr>
              <a:t>- Impacto sobre a saúde pública</a:t>
            </a:r>
          </a:p>
          <a:p>
            <a:pPr algn="ctr"/>
            <a:r>
              <a:rPr lang="pt-BR" dirty="0" smtClean="0">
                <a:latin typeface="Arial" panose="020B0604020202020204" pitchFamily="34" charset="0"/>
                <a:cs typeface="Arial" panose="020B0604020202020204" pitchFamily="34" charset="0"/>
              </a:rPr>
              <a:t>- Incomum ou inesperado</a:t>
            </a:r>
          </a:p>
          <a:p>
            <a:pPr algn="ctr"/>
            <a:r>
              <a:rPr lang="pt-BR" dirty="0" smtClean="0">
                <a:latin typeface="Arial" panose="020B0604020202020204" pitchFamily="34" charset="0"/>
                <a:cs typeface="Arial" panose="020B0604020202020204" pitchFamily="34" charset="0"/>
              </a:rPr>
              <a:t>- Risco significativo de propagação</a:t>
            </a:r>
          </a:p>
          <a:p>
            <a:pPr algn="ctr"/>
            <a:r>
              <a:rPr lang="pt-BR" dirty="0" smtClean="0">
                <a:latin typeface="Arial" panose="020B0604020202020204" pitchFamily="34" charset="0"/>
                <a:cs typeface="Arial" panose="020B0604020202020204" pitchFamily="34" charset="0"/>
              </a:rPr>
              <a:t>- Risco significativo de viagens internacionais ou restrições comercias</a:t>
            </a:r>
          </a:p>
          <a:p>
            <a:pPr algn="ctr"/>
            <a:endParaRPr lang="pt-BR" dirty="0"/>
          </a:p>
        </p:txBody>
      </p:sp>
    </p:spTree>
    <p:extLst>
      <p:ext uri="{BB962C8B-B14F-4D97-AF65-F5344CB8AC3E}">
        <p14:creationId xmlns:p14="http://schemas.microsoft.com/office/powerpoint/2010/main" val="1569964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a:xfrm>
            <a:off x="11529559" y="6458857"/>
            <a:ext cx="542697" cy="279400"/>
          </a:xfrm>
        </p:spPr>
        <p:txBody>
          <a:bodyPr/>
          <a:lstStyle/>
          <a:p>
            <a:pPr rtl="0"/>
            <a:fld id="{B38049E5-7B53-4E85-8972-7D6C4BCE5BB9}" type="slidenum">
              <a:rPr lang="pt-BR" noProof="0" smtClean="0"/>
              <a:t>118</a:t>
            </a:fld>
            <a:endParaRPr lang="pt-BR" noProof="0" dirty="0"/>
          </a:p>
        </p:txBody>
      </p:sp>
      <p:sp>
        <p:nvSpPr>
          <p:cNvPr id="4" name="Google Shape;189;p1"/>
          <p:cNvSpPr txBox="1"/>
          <p:nvPr/>
        </p:nvSpPr>
        <p:spPr>
          <a:xfrm>
            <a:off x="946402" y="1292432"/>
            <a:ext cx="6755165" cy="1015622"/>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Arial"/>
                <a:ea typeface="Comfortaa"/>
                <a:cs typeface="Comfortaa"/>
                <a:sym typeface="Comfortaa"/>
              </a:rPr>
              <a:t>Publicação da Comunicação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3000" b="1" dirty="0" smtClean="0">
                <a:solidFill>
                  <a:schemeClr val="accent4"/>
                </a:solidFill>
                <a:effectLst>
                  <a:outerShdw blurRad="38100" dist="38100" dir="2700000" algn="tl">
                    <a:srgbClr val="000000">
                      <a:alpha val="43137"/>
                    </a:srgbClr>
                  </a:outerShdw>
                </a:effectLst>
                <a:latin typeface="Arial"/>
                <a:ea typeface="Comfortaa"/>
                <a:cs typeface="Comfortaa"/>
                <a:sym typeface="Comfortaa"/>
              </a:rPr>
              <a:t>De Risco</a:t>
            </a:r>
            <a:endParaRPr kumimoji="0" lang="pt-BR" sz="3600" b="1" i="0" u="none" strike="noStrike" kern="1200" cap="none" spc="0" normalizeH="0" baseline="0" noProof="0" dirty="0">
              <a:ln>
                <a:noFill/>
              </a:ln>
              <a:solidFill>
                <a:srgbClr val="0967AD"/>
              </a:solidFill>
              <a:effectLst/>
              <a:uLnTx/>
              <a:uFillTx/>
              <a:latin typeface="Arial"/>
              <a:ea typeface="Comfortaa"/>
              <a:cs typeface="Comfortaa"/>
              <a:sym typeface="Comfortaa"/>
            </a:endParaRPr>
          </a:p>
        </p:txBody>
      </p:sp>
      <p:pic>
        <p:nvPicPr>
          <p:cNvPr id="5" name="Imagem 4"/>
          <p:cNvPicPr>
            <a:picLocks noChangeAspect="1"/>
          </p:cNvPicPr>
          <p:nvPr/>
        </p:nvPicPr>
        <p:blipFill>
          <a:blip r:embed="rId2"/>
          <a:stretch>
            <a:fillRect/>
          </a:stretch>
        </p:blipFill>
        <p:spPr>
          <a:xfrm>
            <a:off x="7140305" y="761999"/>
            <a:ext cx="4428407" cy="5499279"/>
          </a:xfrm>
          <a:prstGeom prst="rect">
            <a:avLst/>
          </a:prstGeom>
        </p:spPr>
      </p:pic>
      <p:sp>
        <p:nvSpPr>
          <p:cNvPr id="6" name="CaixaDeTexto 5"/>
          <p:cNvSpPr txBox="1"/>
          <p:nvPr/>
        </p:nvSpPr>
        <p:spPr>
          <a:xfrm>
            <a:off x="1429555" y="2956542"/>
            <a:ext cx="5710750" cy="2446824"/>
          </a:xfrm>
          <a:prstGeom prst="rect">
            <a:avLst/>
          </a:prstGeom>
          <a:noFill/>
        </p:spPr>
        <p:txBody>
          <a:bodyPr wrap="square" rtlCol="0">
            <a:spAutoFit/>
          </a:bodyPr>
          <a:lstStyle/>
          <a:p>
            <a:r>
              <a:rPr lang="pt-BR" b="1" dirty="0" smtClean="0"/>
              <a:t>        </a:t>
            </a:r>
            <a:r>
              <a:rPr lang="pt-BR" b="1" dirty="0" smtClean="0">
                <a:latin typeface="Arial" panose="020B0604020202020204" pitchFamily="34" charset="0"/>
                <a:cs typeface="Arial" panose="020B0604020202020204" pitchFamily="34" charset="0"/>
              </a:rPr>
              <a:t>OBJETIVO:</a:t>
            </a:r>
          </a:p>
          <a:p>
            <a:pPr algn="just">
              <a:lnSpc>
                <a:spcPct val="150000"/>
              </a:lnSpc>
            </a:pPr>
            <a:r>
              <a:rPr lang="pt-BR" b="1"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Apoiar na divulgação rápida e eficaz de conhecimentos à populações, parceiros e partes possibilitando acesso às informações fidedignas para apoiar tomada de medidas de proteção e controle em situações de emergência em saúde pública.</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31746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pPr rtl="0"/>
            <a:fld id="{B38049E5-7B53-4E85-8972-7D6C4BCE5BB9}" type="slidenum">
              <a:rPr lang="pt-BR" noProof="0" smtClean="0"/>
              <a:t>119</a:t>
            </a:fld>
            <a:endParaRPr lang="pt-BR" noProof="0" dirty="0"/>
          </a:p>
        </p:txBody>
      </p:sp>
      <p:sp>
        <p:nvSpPr>
          <p:cNvPr id="4" name="Retângulo 3"/>
          <p:cNvSpPr/>
          <p:nvPr/>
        </p:nvSpPr>
        <p:spPr>
          <a:xfrm>
            <a:off x="792591" y="1284000"/>
            <a:ext cx="10772635" cy="4039824"/>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b="1" cap="all" dirty="0" smtClean="0">
                <a:solidFill>
                  <a:srgbClr val="538135"/>
                </a:solidFill>
                <a:latin typeface="Arial" panose="020B0604020202020204" pitchFamily="34" charset="0"/>
                <a:ea typeface="Times New Roman" panose="02020603050405020304" pitchFamily="18" charset="0"/>
                <a:cs typeface="Times New Roman" panose="02020603050405020304" pitchFamily="18" charset="0"/>
              </a:rPr>
              <a:t>Superintendência </a:t>
            </a:r>
            <a:r>
              <a:rPr lang="pt-BR" b="1" cap="all" dirty="0">
                <a:solidFill>
                  <a:srgbClr val="538135"/>
                </a:solidFill>
                <a:latin typeface="Arial" panose="020B0604020202020204" pitchFamily="34" charset="0"/>
                <a:ea typeface="Times New Roman" panose="02020603050405020304" pitchFamily="18" charset="0"/>
                <a:cs typeface="Times New Roman" panose="02020603050405020304" pitchFamily="18" charset="0"/>
              </a:rPr>
              <a:t>DE Vigilância EM SAÚDE – </a:t>
            </a:r>
            <a:r>
              <a:rPr lang="pt-BR" b="1" cap="all" dirty="0" smtClean="0">
                <a:solidFill>
                  <a:srgbClr val="538135"/>
                </a:solidFill>
                <a:latin typeface="Arial" panose="020B0604020202020204" pitchFamily="34" charset="0"/>
                <a:ea typeface="Times New Roman" panose="02020603050405020304" pitchFamily="18" charset="0"/>
                <a:cs typeface="Times New Roman" panose="02020603050405020304" pitchFamily="18" charset="0"/>
              </a:rPr>
              <a:t>SVS </a:t>
            </a:r>
          </a:p>
          <a:p>
            <a:pPr lvl="0" algn="ctr">
              <a:lnSpc>
                <a:spcPct val="107000"/>
              </a:lnSpc>
              <a:spcAft>
                <a:spcPts val="0"/>
              </a:spcAft>
              <a:buClr>
                <a:srgbClr val="538135"/>
              </a:buClr>
            </a:pPr>
            <a:endParaRPr lang="pt-BR" b="1" cap="all" dirty="0">
              <a:solidFill>
                <a:srgbClr val="538135"/>
              </a:solidFill>
              <a:latin typeface="Arial" panose="020B0604020202020204" pitchFamily="34" charset="0"/>
              <a:ea typeface="Times New Roman" panose="02020603050405020304" pitchFamily="18" charset="0"/>
              <a:cs typeface="Times New Roman" panose="02020603050405020304" pitchFamily="18" charset="0"/>
            </a:endParaRPr>
          </a:p>
          <a:p>
            <a:pPr marL="742950" lvl="1" indent="-742950" algn="just">
              <a:spcAft>
                <a:spcPts val="800"/>
              </a:spcAft>
              <a:buClr>
                <a:srgbClr val="252525"/>
              </a:buClr>
              <a:buSzPct val="100000"/>
              <a:buFont typeface="Wingdings" panose="05000000000000000000" pitchFamily="2" charset="2"/>
              <a:buChar char="ü"/>
            </a:pPr>
            <a:r>
              <a:rPr lang="pt-BR" dirty="0">
                <a:latin typeface="Arial" panose="020B0604020202020204" pitchFamily="34" charset="0"/>
                <a:ea typeface="Times New Roman" panose="02020603050405020304" pitchFamily="18" charset="0"/>
              </a:rPr>
              <a:t>Ações Noturnas de Fiscalização das Medidas de Controle da </a:t>
            </a:r>
            <a:r>
              <a:rPr lang="pt-BR" dirty="0" smtClean="0">
                <a:latin typeface="Arial" panose="020B0604020202020204" pitchFamily="34" charset="0"/>
                <a:ea typeface="Times New Roman" panose="02020603050405020304" pitchFamily="18" charset="0"/>
              </a:rPr>
              <a:t>COVID-19;</a:t>
            </a:r>
          </a:p>
          <a:p>
            <a:pPr marL="742950" lvl="1" indent="-742950" algn="just">
              <a:spcAft>
                <a:spcPts val="800"/>
              </a:spcAft>
              <a:buClr>
                <a:srgbClr val="252525"/>
              </a:buClr>
              <a:buSzPct val="100000"/>
              <a:buFont typeface="Wingdings" panose="05000000000000000000" pitchFamily="2" charset="2"/>
              <a:buChar char="ü"/>
            </a:pPr>
            <a:r>
              <a:rPr lang="pt-BR" dirty="0" smtClean="0">
                <a:latin typeface="Arial" panose="020B0604020202020204" pitchFamily="34" charset="0"/>
                <a:ea typeface="Calibri" panose="020F0502020204030204" pitchFamily="34" charset="0"/>
              </a:rPr>
              <a:t>Capacitação </a:t>
            </a:r>
            <a:r>
              <a:rPr lang="pt-BR" dirty="0">
                <a:latin typeface="Arial" panose="020B0604020202020204" pitchFamily="34" charset="0"/>
                <a:ea typeface="Calibri" panose="020F0502020204030204" pitchFamily="34" charset="0"/>
              </a:rPr>
              <a:t>presencial para os coordenadores dos CRAS </a:t>
            </a:r>
            <a:r>
              <a:rPr lang="pt-BR" dirty="0" smtClean="0">
                <a:latin typeface="Arial" panose="020B0604020202020204" pitchFamily="34" charset="0"/>
                <a:ea typeface="Calibri" panose="020F0502020204030204" pitchFamily="34" charset="0"/>
              </a:rPr>
              <a:t>– SAS (Centro </a:t>
            </a:r>
            <a:r>
              <a:rPr lang="pt-BR" dirty="0">
                <a:latin typeface="Arial" panose="020B0604020202020204" pitchFamily="34" charset="0"/>
                <a:ea typeface="Calibri" panose="020F0502020204030204" pitchFamily="34" charset="0"/>
              </a:rPr>
              <a:t>de </a:t>
            </a:r>
            <a:r>
              <a:rPr lang="pt-BR" dirty="0" smtClean="0">
                <a:latin typeface="Arial" panose="020B0604020202020204" pitchFamily="34" charset="0"/>
                <a:ea typeface="Calibri" panose="020F0502020204030204" pitchFamily="34" charset="0"/>
              </a:rPr>
              <a:t>Referência </a:t>
            </a:r>
            <a:r>
              <a:rPr lang="pt-BR" dirty="0">
                <a:latin typeface="Arial" panose="020B0604020202020204" pitchFamily="34" charset="0"/>
                <a:ea typeface="Calibri" panose="020F0502020204030204" pitchFamily="34" charset="0"/>
              </a:rPr>
              <a:t>da </a:t>
            </a:r>
            <a:r>
              <a:rPr lang="pt-BR" dirty="0" smtClean="0">
                <a:latin typeface="Arial" panose="020B0604020202020204" pitchFamily="34" charset="0"/>
                <a:ea typeface="Calibri" panose="020F0502020204030204" pitchFamily="34" charset="0"/>
              </a:rPr>
              <a:t>Assistência Social – Secretaria de Assistência Social) e </a:t>
            </a:r>
            <a:r>
              <a:rPr lang="pt-BR" dirty="0">
                <a:latin typeface="Arial" panose="020B0604020202020204" pitchFamily="34" charset="0"/>
                <a:ea typeface="Calibri" panose="020F0502020204030204" pitchFamily="34" charset="0"/>
              </a:rPr>
              <a:t>OSCS </a:t>
            </a:r>
            <a:r>
              <a:rPr lang="pt-BR" dirty="0" smtClean="0">
                <a:latin typeface="Arial" panose="020B0604020202020204" pitchFamily="34" charset="0"/>
                <a:ea typeface="Calibri" panose="020F0502020204030204" pitchFamily="34" charset="0"/>
              </a:rPr>
              <a:t>(Organizações </a:t>
            </a:r>
            <a:r>
              <a:rPr lang="pt-BR" dirty="0">
                <a:latin typeface="Arial" panose="020B0604020202020204" pitchFamily="34" charset="0"/>
                <a:ea typeface="Calibri" panose="020F0502020204030204" pitchFamily="34" charset="0"/>
              </a:rPr>
              <a:t>da </a:t>
            </a:r>
            <a:r>
              <a:rPr lang="pt-BR" dirty="0" smtClean="0">
                <a:latin typeface="Arial" panose="020B0604020202020204" pitchFamily="34" charset="0"/>
                <a:ea typeface="Calibri" panose="020F0502020204030204" pitchFamily="34" charset="0"/>
              </a:rPr>
              <a:t>Sociedade </a:t>
            </a:r>
            <a:r>
              <a:rPr lang="pt-BR" dirty="0">
                <a:latin typeface="Arial" panose="020B0604020202020204" pitchFamily="34" charset="0"/>
                <a:ea typeface="Calibri" panose="020F0502020204030204" pitchFamily="34" charset="0"/>
              </a:rPr>
              <a:t>C</a:t>
            </a:r>
            <a:r>
              <a:rPr lang="pt-BR" dirty="0" smtClean="0">
                <a:latin typeface="Arial" panose="020B0604020202020204" pitchFamily="34" charset="0"/>
                <a:ea typeface="Calibri" panose="020F0502020204030204" pitchFamily="34" charset="0"/>
              </a:rPr>
              <a:t>ivil- </a:t>
            </a:r>
            <a:r>
              <a:rPr lang="pt-BR" dirty="0">
                <a:latin typeface="Arial" panose="020B0604020202020204" pitchFamily="34" charset="0"/>
                <a:ea typeface="Calibri" panose="020F0502020204030204" pitchFamily="34" charset="0"/>
              </a:rPr>
              <a:t>instituições que desenvolvem projetos sociais com finalidade pública) sobre as regras de biossegurança para retorno das </a:t>
            </a:r>
            <a:r>
              <a:rPr lang="pt-BR" dirty="0" smtClean="0">
                <a:latin typeface="Arial" panose="020B0604020202020204" pitchFamily="34" charset="0"/>
                <a:ea typeface="Calibri" panose="020F0502020204030204" pitchFamily="34" charset="0"/>
              </a:rPr>
              <a:t>atividades;</a:t>
            </a:r>
          </a:p>
          <a:p>
            <a:pPr marL="742950" lvl="1" indent="-742950" algn="just">
              <a:spcAft>
                <a:spcPts val="800"/>
              </a:spcAft>
              <a:buClr>
                <a:srgbClr val="252525"/>
              </a:buClr>
              <a:buSzPct val="100000"/>
              <a:buFont typeface="Wingdings" panose="05000000000000000000" pitchFamily="2" charset="2"/>
              <a:buChar char="ü"/>
            </a:pPr>
            <a:r>
              <a:rPr lang="pt-BR" dirty="0">
                <a:latin typeface="Arial" panose="020B0604020202020204" pitchFamily="34" charset="0"/>
                <a:ea typeface="Calibri" panose="020F0502020204030204" pitchFamily="34" charset="0"/>
              </a:rPr>
              <a:t>G</a:t>
            </a:r>
            <a:r>
              <a:rPr lang="pt-BR" dirty="0" smtClean="0">
                <a:latin typeface="Arial" panose="020B0604020202020204" pitchFamily="34" charset="0"/>
                <a:ea typeface="Calibri" panose="020F0502020204030204" pitchFamily="34" charset="0"/>
              </a:rPr>
              <a:t>ravação </a:t>
            </a:r>
            <a:r>
              <a:rPr lang="pt-BR" dirty="0">
                <a:latin typeface="Arial" panose="020B0604020202020204" pitchFamily="34" charset="0"/>
                <a:ea typeface="Calibri" panose="020F0502020204030204" pitchFamily="34" charset="0"/>
              </a:rPr>
              <a:t>de vídeo aula na TV REME sobre as regras de biossegurança para ser transmitida para os funcionários /servidores dos </a:t>
            </a:r>
            <a:r>
              <a:rPr lang="pt-BR" dirty="0" smtClean="0">
                <a:latin typeface="Arial" panose="020B0604020202020204" pitchFamily="34" charset="0"/>
                <a:ea typeface="Calibri" panose="020F0502020204030204" pitchFamily="34" charset="0"/>
              </a:rPr>
              <a:t>CRAS e </a:t>
            </a:r>
            <a:r>
              <a:rPr lang="pt-BR" dirty="0">
                <a:latin typeface="Arial" panose="020B0604020202020204" pitchFamily="34" charset="0"/>
                <a:ea typeface="Calibri" panose="020F0502020204030204" pitchFamily="34" charset="0"/>
              </a:rPr>
              <a:t>OSCS. Até a data de hoje aproximadamente 750 funcionários já assistiram a </a:t>
            </a:r>
            <a:r>
              <a:rPr lang="pt-BR" dirty="0" smtClean="0">
                <a:latin typeface="Arial" panose="020B0604020202020204" pitchFamily="34" charset="0"/>
                <a:ea typeface="Calibri" panose="020F0502020204030204" pitchFamily="34" charset="0"/>
              </a:rPr>
              <a:t>essa </a:t>
            </a:r>
            <a:r>
              <a:rPr lang="pt-BR" dirty="0">
                <a:latin typeface="Arial" panose="020B0604020202020204" pitchFamily="34" charset="0"/>
                <a:ea typeface="Calibri" panose="020F0502020204030204" pitchFamily="34" charset="0"/>
              </a:rPr>
              <a:t>vídeo </a:t>
            </a:r>
            <a:r>
              <a:rPr lang="pt-BR" dirty="0" smtClean="0">
                <a:latin typeface="Arial" panose="020B0604020202020204" pitchFamily="34" charset="0"/>
                <a:ea typeface="Calibri" panose="020F0502020204030204" pitchFamily="34" charset="0"/>
              </a:rPr>
              <a:t>aula; </a:t>
            </a:r>
          </a:p>
          <a:p>
            <a:pPr marL="742950" lvl="1" indent="-742950" algn="just">
              <a:spcAft>
                <a:spcPts val="800"/>
              </a:spcAft>
              <a:buClr>
                <a:srgbClr val="252525"/>
              </a:buClr>
              <a:buSzPct val="100000"/>
              <a:buFont typeface="Wingdings" panose="05000000000000000000" pitchFamily="2" charset="2"/>
              <a:buChar char="ü"/>
            </a:pPr>
            <a:r>
              <a:rPr lang="pt-BR" dirty="0">
                <a:latin typeface="Arial" panose="020B0604020202020204" pitchFamily="34" charset="0"/>
                <a:ea typeface="Calibri" panose="020F0502020204030204" pitchFamily="34" charset="0"/>
                <a:cs typeface="Times New Roman" panose="02020603050405020304" pitchFamily="18" charset="0"/>
              </a:rPr>
              <a:t>T</a:t>
            </a:r>
            <a:r>
              <a:rPr lang="pt-BR" dirty="0" smtClean="0">
                <a:latin typeface="Arial" panose="020B0604020202020204" pitchFamily="34" charset="0"/>
                <a:ea typeface="Calibri" panose="020F0502020204030204" pitchFamily="34" charset="0"/>
                <a:cs typeface="Times New Roman" panose="02020603050405020304" pitchFamily="18" charset="0"/>
              </a:rPr>
              <a:t>ransmissão de </a:t>
            </a:r>
            <a:r>
              <a:rPr lang="pt-BR" dirty="0">
                <a:latin typeface="Arial" panose="020B0604020202020204" pitchFamily="34" charset="0"/>
                <a:ea typeface="Calibri" panose="020F0502020204030204" pitchFamily="34" charset="0"/>
                <a:cs typeface="Times New Roman" panose="02020603050405020304" pitchFamily="18" charset="0"/>
              </a:rPr>
              <a:t>vídeo aula sobre regras de biossegurança e realização de </a:t>
            </a:r>
            <a:r>
              <a:rPr lang="pt-BR" i="1" dirty="0" err="1">
                <a:latin typeface="Arial" panose="020B0604020202020204" pitchFamily="34" charset="0"/>
                <a:ea typeface="Calibri" panose="020F0502020204030204" pitchFamily="34" charset="0"/>
                <a:cs typeface="Times New Roman" panose="02020603050405020304" pitchFamily="18" charset="0"/>
              </a:rPr>
              <a:t>live</a:t>
            </a:r>
            <a:r>
              <a:rPr lang="pt-BR" dirty="0">
                <a:latin typeface="Arial" panose="020B0604020202020204" pitchFamily="34" charset="0"/>
                <a:ea typeface="Calibri" panose="020F0502020204030204" pitchFamily="34" charset="0"/>
                <a:cs typeface="Times New Roman" panose="02020603050405020304" pitchFamily="18" charset="0"/>
              </a:rPr>
              <a:t> para esclarecimento de dúvidas para mais de 7.000 professores, diretores e adjuntos </a:t>
            </a:r>
            <a:r>
              <a:rPr lang="pt-BR" dirty="0" smtClean="0">
                <a:latin typeface="Arial" panose="020B0604020202020204" pitchFamily="34" charset="0"/>
                <a:ea typeface="Calibri" panose="020F0502020204030204" pitchFamily="34" charset="0"/>
                <a:cs typeface="Times New Roman" panose="02020603050405020304" pitchFamily="18" charset="0"/>
              </a:rPr>
              <a:t>com mais de </a:t>
            </a:r>
            <a:r>
              <a:rPr lang="pt-BR" dirty="0">
                <a:latin typeface="Arial" panose="020B0604020202020204" pitchFamily="34" charset="0"/>
                <a:ea typeface="Calibri" panose="020F0502020204030204" pitchFamily="34" charset="0"/>
                <a:cs typeface="Times New Roman" panose="02020603050405020304" pitchFamily="18" charset="0"/>
              </a:rPr>
              <a:t>17.000 visualizações e esclarecimentos de dúvidas via </a:t>
            </a:r>
            <a:r>
              <a:rPr lang="pt-BR" dirty="0" smtClean="0">
                <a:latin typeface="Arial" panose="020B0604020202020204" pitchFamily="34" charset="0"/>
                <a:ea typeface="Calibri" panose="020F0502020204030204" pitchFamily="34" charset="0"/>
                <a:cs typeface="Times New Roman" panose="02020603050405020304" pitchFamily="18" charset="0"/>
              </a:rPr>
              <a:t>chat;</a:t>
            </a:r>
            <a:endParaRPr lang="pt-BR" b="1" cap="all" dirty="0" smtClean="0">
              <a:solidFill>
                <a:srgbClr val="538135"/>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tângulo 4"/>
          <p:cNvSpPr/>
          <p:nvPr/>
        </p:nvSpPr>
        <p:spPr>
          <a:xfrm>
            <a:off x="792592" y="666046"/>
            <a:ext cx="10772635"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a:t>
            </a:r>
            <a:r>
              <a:rPr lang="pt-BR" sz="1600" b="1" cap="all" dirty="0" smtClean="0">
                <a:latin typeface="Arial" panose="020B0604020202020204" pitchFamily="34" charset="0"/>
                <a:cs typeface="Arial" panose="020B0604020202020204" pitchFamily="34" charset="0"/>
              </a:rPr>
              <a:t>DE ENFRENTAMENTO AO CORONAVÍRUS (COVID 19)</a:t>
            </a:r>
          </a:p>
        </p:txBody>
      </p:sp>
      <p:sp>
        <p:nvSpPr>
          <p:cNvPr id="6"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Tree>
    <p:extLst>
      <p:ext uri="{BB962C8B-B14F-4D97-AF65-F5344CB8AC3E}">
        <p14:creationId xmlns:p14="http://schemas.microsoft.com/office/powerpoint/2010/main" val="3183866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862319" y="1981175"/>
            <a:ext cx="10502194" cy="2862322"/>
          </a:xfrm>
          <a:prstGeom prst="rect">
            <a:avLst/>
          </a:prstGeom>
          <a:solidFill>
            <a:schemeClr val="bg1">
              <a:lumMod val="95000"/>
            </a:schemeClr>
          </a:solidFill>
        </p:spPr>
        <p:txBody>
          <a:bodyPr wrap="square">
            <a:spAutoFit/>
          </a:bodyPr>
          <a:lstStyle/>
          <a:p>
            <a:pPr indent="363538" algn="just">
              <a:lnSpc>
                <a:spcPct val="150000"/>
              </a:lnSpc>
            </a:pPr>
            <a:r>
              <a:rPr lang="pt-BR" sz="2000" b="1" dirty="0" smtClean="0">
                <a:solidFill>
                  <a:schemeClr val="tx2"/>
                </a:solidFill>
              </a:rPr>
              <a:t>Considerando que até o presente momento o </a:t>
            </a:r>
            <a:r>
              <a:rPr lang="pt-BR" sz="2000" b="1" dirty="0" smtClean="0">
                <a:solidFill>
                  <a:schemeClr val="tx2"/>
                </a:solidFill>
                <a:effectLst>
                  <a:outerShdw blurRad="38100" dist="38100" dir="2700000" algn="tl">
                    <a:srgbClr val="000000">
                      <a:alpha val="43137"/>
                    </a:srgbClr>
                  </a:outerShdw>
                </a:effectLst>
              </a:rPr>
              <a:t>Ministério da Saúde </a:t>
            </a:r>
            <a:r>
              <a:rPr lang="pt-BR" sz="2000" b="1" u="sng" dirty="0" smtClean="0">
                <a:solidFill>
                  <a:schemeClr val="tx2"/>
                </a:solidFill>
              </a:rPr>
              <a:t>disponibilizou apenas o arquivo de estrutura para preenchimento </a:t>
            </a:r>
            <a:r>
              <a:rPr lang="pt-BR" sz="2000" b="1" dirty="0" smtClean="0">
                <a:solidFill>
                  <a:schemeClr val="tx2"/>
                </a:solidFill>
              </a:rPr>
              <a:t>do </a:t>
            </a:r>
            <a:r>
              <a:rPr lang="pt-BR" sz="2000" b="1" dirty="0" smtClean="0">
                <a:solidFill>
                  <a:schemeClr val="tx2"/>
                </a:solidFill>
                <a:effectLst>
                  <a:outerShdw blurRad="38100" dist="38100" dir="2700000" algn="tl">
                    <a:srgbClr val="000000">
                      <a:alpha val="43137"/>
                    </a:srgbClr>
                  </a:outerShdw>
                </a:effectLst>
              </a:rPr>
              <a:t>1º bimestre de 2.021</a:t>
            </a:r>
            <a:r>
              <a:rPr lang="pt-BR" sz="2000" b="1" dirty="0" smtClean="0">
                <a:solidFill>
                  <a:schemeClr val="tx2"/>
                </a:solidFill>
              </a:rPr>
              <a:t>, impactando na liberação </a:t>
            </a:r>
            <a:r>
              <a:rPr lang="pt-BR" sz="2000" b="1" dirty="0" smtClean="0">
                <a:solidFill>
                  <a:schemeClr val="tx2"/>
                </a:solidFill>
                <a:effectLst>
                  <a:outerShdw blurRad="38100" dist="38100" dir="2700000" algn="tl">
                    <a:srgbClr val="000000">
                      <a:alpha val="43137"/>
                    </a:srgbClr>
                  </a:outerShdw>
                </a:effectLst>
              </a:rPr>
              <a:t>dos demais bimestres de 2.021</a:t>
            </a:r>
            <a:r>
              <a:rPr lang="pt-BR" sz="2000" b="1" dirty="0" smtClean="0">
                <a:solidFill>
                  <a:schemeClr val="tx2"/>
                </a:solidFill>
              </a:rPr>
              <a:t>, </a:t>
            </a:r>
            <a:r>
              <a:rPr lang="pt-BR" sz="2000" b="1" u="sng" dirty="0" smtClean="0">
                <a:solidFill>
                  <a:schemeClr val="tx2"/>
                </a:solidFill>
              </a:rPr>
              <a:t>impossibilitando a transmissão dos dados e a homologação </a:t>
            </a:r>
            <a:r>
              <a:rPr lang="pt-BR" sz="2000" b="1" dirty="0" smtClean="0">
                <a:solidFill>
                  <a:schemeClr val="tx2"/>
                </a:solidFill>
              </a:rPr>
              <a:t>do SIOPS do </a:t>
            </a:r>
            <a:r>
              <a:rPr lang="pt-BR" sz="2000" b="1" dirty="0" smtClean="0">
                <a:solidFill>
                  <a:schemeClr val="tx2"/>
                </a:solidFill>
                <a:effectLst>
                  <a:outerShdw blurRad="38100" dist="38100" dir="2700000" algn="tl">
                    <a:srgbClr val="000000">
                      <a:alpha val="43137"/>
                    </a:srgbClr>
                  </a:outerShdw>
                </a:effectLst>
              </a:rPr>
              <a:t>1º quadrimestre de 2.021 </a:t>
            </a:r>
            <a:r>
              <a:rPr lang="pt-BR" sz="2000" b="1" dirty="0" smtClean="0">
                <a:solidFill>
                  <a:schemeClr val="tx2"/>
                </a:solidFill>
              </a:rPr>
              <a:t>e do </a:t>
            </a:r>
            <a:r>
              <a:rPr lang="pt-BR" sz="2000" b="1" dirty="0" smtClean="0">
                <a:solidFill>
                  <a:schemeClr val="tx2"/>
                </a:solidFill>
                <a:effectLst>
                  <a:outerShdw blurRad="38100" dist="38100" dir="2700000" algn="tl">
                    <a:srgbClr val="000000">
                      <a:alpha val="43137"/>
                    </a:srgbClr>
                  </a:outerShdw>
                </a:effectLst>
              </a:rPr>
              <a:t>2º quadrimestre de 2.021</a:t>
            </a:r>
            <a:r>
              <a:rPr lang="pt-BR" sz="2000" b="1" dirty="0" smtClean="0">
                <a:solidFill>
                  <a:schemeClr val="tx2"/>
                </a:solidFill>
              </a:rPr>
              <a:t>, e a </a:t>
            </a:r>
            <a:r>
              <a:rPr lang="pt-BR" sz="2000" b="1" dirty="0" smtClean="0">
                <a:solidFill>
                  <a:schemeClr val="tx2"/>
                </a:solidFill>
                <a:effectLst>
                  <a:outerShdw blurRad="38100" dist="38100" dir="2700000" algn="tl">
                    <a:srgbClr val="000000">
                      <a:alpha val="43137"/>
                    </a:srgbClr>
                  </a:outerShdw>
                </a:effectLst>
              </a:rPr>
              <a:t>geração do Relatório Resumido da Execução Orçamentária (RREO)</a:t>
            </a:r>
            <a:r>
              <a:rPr lang="pt-BR" sz="2000" b="1" dirty="0" smtClean="0">
                <a:solidFill>
                  <a:schemeClr val="tx2"/>
                </a:solidFill>
              </a:rPr>
              <a:t>, na página da internet do Ministério da Saúde.</a:t>
            </a:r>
          </a:p>
          <a:p>
            <a:pPr indent="363538" algn="just">
              <a:lnSpc>
                <a:spcPct val="150000"/>
              </a:lnSpc>
            </a:pPr>
            <a:endParaRPr lang="pt-BR" sz="2000" b="1" dirty="0" smtClean="0">
              <a:solidFill>
                <a:schemeClr val="tx2"/>
              </a:solidFill>
            </a:endParaRPr>
          </a:p>
        </p:txBody>
      </p:sp>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12</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2666846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a:xfrm>
            <a:off x="11552348" y="6458858"/>
            <a:ext cx="542697" cy="279400"/>
          </a:xfrm>
        </p:spPr>
        <p:txBody>
          <a:bodyPr/>
          <a:lstStyle/>
          <a:p>
            <a:pPr rtl="0"/>
            <a:fld id="{B38049E5-7B53-4E85-8972-7D6C4BCE5BB9}" type="slidenum">
              <a:rPr lang="pt-BR" noProof="0" smtClean="0"/>
              <a:t>120</a:t>
            </a:fld>
            <a:endParaRPr lang="pt-BR" noProof="0" dirty="0"/>
          </a:p>
        </p:txBody>
      </p:sp>
      <p:sp>
        <p:nvSpPr>
          <p:cNvPr id="4" name="Retângulo 3"/>
          <p:cNvSpPr/>
          <p:nvPr/>
        </p:nvSpPr>
        <p:spPr>
          <a:xfrm>
            <a:off x="772732" y="662602"/>
            <a:ext cx="10779617"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all" spc="0" normalizeH="0" baseline="0" noProof="0" dirty="0">
                <a:ln>
                  <a:noFill/>
                </a:ln>
                <a:solidFill>
                  <a:prstClr val="black"/>
                </a:solidFill>
                <a:effectLst/>
                <a:uLnTx/>
                <a:uFillTx/>
                <a:latin typeface="Arial" panose="020B0604020202020204" pitchFamily="34" charset="0"/>
                <a:cs typeface="Arial" panose="020B0604020202020204" pitchFamily="34" charset="0"/>
              </a:rPr>
              <a:t>AÇÕES REALIZADAS </a:t>
            </a:r>
            <a:r>
              <a:rPr kumimoji="0" lang="pt-BR" sz="1600" b="1" i="0" u="none" strike="noStrike" kern="1200" cap="all"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 ENFRENTAMENTO AO CORONAVÍRUS (COVID 19)</a:t>
            </a:r>
          </a:p>
        </p:txBody>
      </p:sp>
      <p:sp>
        <p:nvSpPr>
          <p:cNvPr id="5" name="Retângulo 4"/>
          <p:cNvSpPr/>
          <p:nvPr/>
        </p:nvSpPr>
        <p:spPr>
          <a:xfrm>
            <a:off x="772731" y="1239411"/>
            <a:ext cx="10779617" cy="4286045"/>
          </a:xfrm>
          <a:prstGeom prst="rect">
            <a:avLst/>
          </a:prstGeom>
          <a:solidFill>
            <a:schemeClr val="bg1"/>
          </a:solidFill>
        </p:spPr>
        <p:txBody>
          <a:bodyPr wrap="square">
            <a:spAutoFit/>
          </a:bodyPr>
          <a:lstStyle/>
          <a:p>
            <a:pPr marL="0" marR="0" lvl="0" indent="0" algn="ctr" defTabSz="457200" rtl="0" eaLnBrk="1" fontAlgn="auto" latinLnBrk="0" hangingPunct="1">
              <a:lnSpc>
                <a:spcPct val="107000"/>
              </a:lnSpc>
              <a:spcBef>
                <a:spcPts val="0"/>
              </a:spcBef>
              <a:spcAft>
                <a:spcPts val="0"/>
              </a:spcAft>
              <a:buClr>
                <a:srgbClr val="538135"/>
              </a:buClr>
              <a:buSzTx/>
              <a:buFontTx/>
              <a:buNone/>
              <a:tabLst/>
              <a:defRPr/>
            </a:pPr>
            <a:r>
              <a:rPr kumimoji="0" lang="pt-BR" sz="1800" b="1" i="0" u="none" strike="noStrike" kern="1200" cap="all" spc="0" normalizeH="0" baseline="0" noProof="0" dirty="0" smtClean="0">
                <a:ln>
                  <a:noFill/>
                </a:ln>
                <a:solidFill>
                  <a:srgbClr val="538135"/>
                </a:solidFill>
                <a:effectLst/>
                <a:uLnTx/>
                <a:uFillTx/>
                <a:latin typeface="Arial" panose="020B0604020202020204" pitchFamily="34" charset="0"/>
                <a:ea typeface="Times New Roman" panose="02020603050405020304" pitchFamily="18" charset="0"/>
                <a:cs typeface="Arial" panose="020B0604020202020204" pitchFamily="34" charset="0"/>
              </a:rPr>
              <a:t>Superintendência </a:t>
            </a:r>
            <a:r>
              <a:rPr kumimoji="0" lang="pt-BR" sz="1800" b="1" i="0" u="none" strike="noStrike" kern="1200" cap="all" spc="0" normalizeH="0" baseline="0" noProof="0" dirty="0">
                <a:ln>
                  <a:noFill/>
                </a:ln>
                <a:solidFill>
                  <a:srgbClr val="538135"/>
                </a:solidFill>
                <a:effectLst/>
                <a:uLnTx/>
                <a:uFillTx/>
                <a:latin typeface="Arial" panose="020B0604020202020204" pitchFamily="34" charset="0"/>
                <a:ea typeface="Times New Roman" panose="02020603050405020304" pitchFamily="18" charset="0"/>
                <a:cs typeface="Arial" panose="020B0604020202020204" pitchFamily="34" charset="0"/>
              </a:rPr>
              <a:t>DE Vigilância EM SAÚDE – </a:t>
            </a:r>
            <a:r>
              <a:rPr kumimoji="0" lang="pt-BR" sz="1800" b="1" i="0" u="none" strike="noStrike" kern="1200" cap="all" spc="0" normalizeH="0" baseline="0" noProof="0" dirty="0" smtClean="0">
                <a:ln>
                  <a:noFill/>
                </a:ln>
                <a:solidFill>
                  <a:srgbClr val="538135"/>
                </a:solidFill>
                <a:effectLst/>
                <a:uLnTx/>
                <a:uFillTx/>
                <a:latin typeface="Arial" panose="020B0604020202020204" pitchFamily="34" charset="0"/>
                <a:ea typeface="Times New Roman" panose="02020603050405020304" pitchFamily="18" charset="0"/>
                <a:cs typeface="Arial" panose="020B0604020202020204" pitchFamily="34" charset="0"/>
              </a:rPr>
              <a:t>SVS </a:t>
            </a:r>
          </a:p>
          <a:p>
            <a:pPr marL="0" marR="0" lvl="0" indent="0" algn="ctr" defTabSz="457200" rtl="0" eaLnBrk="1" fontAlgn="auto" latinLnBrk="0" hangingPunct="1">
              <a:lnSpc>
                <a:spcPct val="107000"/>
              </a:lnSpc>
              <a:spcBef>
                <a:spcPts val="0"/>
              </a:spcBef>
              <a:spcAft>
                <a:spcPts val="0"/>
              </a:spcAft>
              <a:buClr>
                <a:srgbClr val="538135"/>
              </a:buClr>
              <a:buSzTx/>
              <a:buFontTx/>
              <a:buNone/>
              <a:tabLst/>
              <a:defRPr/>
            </a:pPr>
            <a:endParaRPr kumimoji="0" lang="pt-BR" sz="1800" b="1" i="0" u="none" strike="noStrike" kern="1200" cap="all" spc="0" normalizeH="0" baseline="0" noProof="0" dirty="0">
              <a:ln>
                <a:noFill/>
              </a:ln>
              <a:solidFill>
                <a:srgbClr val="538135"/>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42950" lvl="1" indent="-742950" algn="just">
              <a:spcAft>
                <a:spcPts val="800"/>
              </a:spcAft>
              <a:buClr>
                <a:srgbClr val="252525"/>
              </a:buClr>
              <a:buSzPct val="100000"/>
              <a:buFont typeface="Wingdings" panose="05000000000000000000" pitchFamily="2" charset="2"/>
              <a:buChar char="ü"/>
            </a:pPr>
            <a:r>
              <a:rPr lang="pt-BR" dirty="0">
                <a:solidFill>
                  <a:prstClr val="black"/>
                </a:solidFill>
                <a:latin typeface="Arial" panose="020B0604020202020204" pitchFamily="34" charset="0"/>
                <a:ea typeface="Times New Roman" panose="02020603050405020304" pitchFamily="18" charset="0"/>
                <a:cs typeface="Arial" panose="020B0604020202020204" pitchFamily="34" charset="0"/>
              </a:rPr>
              <a:t>R</a:t>
            </a:r>
            <a:r>
              <a:rPr lang="pt-BR"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ealizado </a:t>
            </a:r>
            <a:r>
              <a:rPr lang="pt-BR" dirty="0">
                <a:solidFill>
                  <a:prstClr val="black"/>
                </a:solidFill>
                <a:latin typeface="Arial" panose="020B0604020202020204" pitchFamily="34" charset="0"/>
                <a:ea typeface="Times New Roman" panose="02020603050405020304" pitchFamily="18" charset="0"/>
                <a:cs typeface="Arial" panose="020B0604020202020204" pitchFamily="34" charset="0"/>
              </a:rPr>
              <a:t>continuamente o monitoramento das farmácias e drogarias autorizadas a realizar a testagem rápida para </a:t>
            </a:r>
            <a:r>
              <a:rPr lang="pt-BR"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covid-19; </a:t>
            </a:r>
          </a:p>
          <a:p>
            <a:pPr marL="742950" lvl="1" indent="-742950" algn="just">
              <a:spcAft>
                <a:spcPts val="800"/>
              </a:spcAft>
              <a:buClr>
                <a:srgbClr val="252525"/>
              </a:buClr>
              <a:buSzPct val="100000"/>
              <a:buFont typeface="Wingdings" panose="05000000000000000000" pitchFamily="2" charset="2"/>
              <a:buChar char="ü"/>
            </a:pPr>
            <a:endParaRPr lang="pt-BR"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0" lvl="1" algn="just">
              <a:spcAft>
                <a:spcPts val="800"/>
              </a:spcAft>
              <a:buClr>
                <a:srgbClr val="252525"/>
              </a:buClr>
              <a:buSzPct val="100000"/>
            </a:pPr>
            <a:r>
              <a:rPr lang="pt-BR"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BALANÇO </a:t>
            </a:r>
            <a:r>
              <a:rPr lang="pt-BR" dirty="0">
                <a:solidFill>
                  <a:prstClr val="black"/>
                </a:solidFill>
                <a:latin typeface="Arial" panose="020B0604020202020204" pitchFamily="34" charset="0"/>
                <a:ea typeface="Times New Roman" panose="02020603050405020304" pitchFamily="18" charset="0"/>
                <a:cs typeface="Arial" panose="020B0604020202020204" pitchFamily="34" charset="0"/>
              </a:rPr>
              <a:t>AÇÕES NOTURNAS DURANTE A SEMANA E FINAIS DE SEMANA MARÇO/2020 A AGOSTO/2021</a:t>
            </a:r>
          </a:p>
          <a:p>
            <a:r>
              <a:rPr lang="pt-BR"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a:p>
            <a:pPr marL="1200150" lvl="2" indent="-285750">
              <a:buFont typeface="Wingdings" panose="05000000000000000000" pitchFamily="2" charset="2"/>
              <a:buChar char="v"/>
            </a:pPr>
            <a:r>
              <a:rPr lang="pt-BR" dirty="0">
                <a:solidFill>
                  <a:prstClr val="black"/>
                </a:solidFill>
                <a:latin typeface="Arial" panose="020B0604020202020204" pitchFamily="34" charset="0"/>
                <a:ea typeface="Times New Roman" panose="02020603050405020304" pitchFamily="18" charset="0"/>
                <a:cs typeface="Arial" panose="020B0604020202020204" pitchFamily="34" charset="0"/>
              </a:rPr>
              <a:t>Estabelecimentos fiscalizados: </a:t>
            </a:r>
            <a:r>
              <a:rPr lang="pt-BR"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7037 </a:t>
            </a:r>
          </a:p>
          <a:p>
            <a:pPr marL="1200150" lvl="2" indent="-285750">
              <a:buFont typeface="Wingdings" panose="05000000000000000000" pitchFamily="2" charset="2"/>
              <a:buChar char="v"/>
            </a:pPr>
            <a:r>
              <a:rPr lang="pt-BR"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Boletins </a:t>
            </a:r>
            <a:r>
              <a:rPr lang="pt-BR" dirty="0">
                <a:solidFill>
                  <a:prstClr val="black"/>
                </a:solidFill>
                <a:latin typeface="Arial" panose="020B0604020202020204" pitchFamily="34" charset="0"/>
                <a:ea typeface="Times New Roman" panose="02020603050405020304" pitchFamily="18" charset="0"/>
                <a:cs typeface="Arial" panose="020B0604020202020204" pitchFamily="34" charset="0"/>
              </a:rPr>
              <a:t>de vistoria expedidos: </a:t>
            </a:r>
            <a:r>
              <a:rPr lang="pt-BR"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2366 </a:t>
            </a:r>
          </a:p>
          <a:p>
            <a:pPr marL="1200150" lvl="2" indent="-285750">
              <a:buFont typeface="Wingdings" panose="05000000000000000000" pitchFamily="2" charset="2"/>
              <a:buChar char="v"/>
            </a:pPr>
            <a:r>
              <a:rPr lang="pt-BR"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Autuações</a:t>
            </a:r>
            <a:r>
              <a:rPr lang="pt-BR"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pt-BR"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270 </a:t>
            </a:r>
          </a:p>
          <a:p>
            <a:pPr marL="1200150" lvl="2" indent="-285750">
              <a:buFont typeface="Wingdings" panose="05000000000000000000" pitchFamily="2" charset="2"/>
              <a:buChar char="v"/>
            </a:pPr>
            <a:r>
              <a:rPr lang="pt-BR"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Interdições</a:t>
            </a:r>
            <a:r>
              <a:rPr lang="pt-BR"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pt-BR"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104 </a:t>
            </a:r>
          </a:p>
          <a:p>
            <a:pPr marL="1200150" lvl="2" indent="-285750">
              <a:buFont typeface="Wingdings" panose="05000000000000000000" pitchFamily="2" charset="2"/>
              <a:buChar char="v"/>
            </a:pPr>
            <a:r>
              <a:rPr lang="pt-BR"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Demandas </a:t>
            </a:r>
            <a:r>
              <a:rPr lang="pt-BR" dirty="0">
                <a:solidFill>
                  <a:prstClr val="black"/>
                </a:solidFill>
                <a:latin typeface="Arial" panose="020B0604020202020204" pitchFamily="34" charset="0"/>
                <a:ea typeface="Times New Roman" panose="02020603050405020304" pitchFamily="18" charset="0"/>
                <a:cs typeface="Arial" panose="020B0604020202020204" pitchFamily="34" charset="0"/>
              </a:rPr>
              <a:t>atendidas: 6095</a:t>
            </a:r>
          </a:p>
          <a:p>
            <a:pPr marL="742950" marR="0" lvl="1" indent="0" algn="just" defTabSz="457200" rtl="0" eaLnBrk="1" fontAlgn="auto" latinLnBrk="0" hangingPunct="1">
              <a:lnSpc>
                <a:spcPct val="100000"/>
              </a:lnSpc>
              <a:spcBef>
                <a:spcPts val="0"/>
              </a:spcBef>
              <a:spcAft>
                <a:spcPts val="800"/>
              </a:spcAft>
              <a:buClr>
                <a:srgbClr val="252525"/>
              </a:buClr>
              <a:buSzPct val="100000"/>
              <a:buFontTx/>
              <a:buNone/>
              <a:tabLst/>
              <a:defRPr/>
            </a:pPr>
            <a:endParaRPr kumimoji="0" lang="pt-BR"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Tree>
    <p:extLst>
      <p:ext uri="{BB962C8B-B14F-4D97-AF65-F5344CB8AC3E}">
        <p14:creationId xmlns:p14="http://schemas.microsoft.com/office/powerpoint/2010/main" val="350152075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pPr rtl="0"/>
            <a:fld id="{B38049E5-7B53-4E85-8972-7D6C4BCE5BB9}" type="slidenum">
              <a:rPr lang="pt-BR" noProof="0" smtClean="0"/>
              <a:t>121</a:t>
            </a:fld>
            <a:endParaRPr lang="pt-BR" noProof="0" dirty="0"/>
          </a:p>
        </p:txBody>
      </p:sp>
      <p:sp>
        <p:nvSpPr>
          <p:cNvPr id="4" name="Retângulo 3"/>
          <p:cNvSpPr/>
          <p:nvPr/>
        </p:nvSpPr>
        <p:spPr>
          <a:xfrm>
            <a:off x="1362103" y="1740785"/>
            <a:ext cx="3894015" cy="1323439"/>
          </a:xfrm>
          <a:prstGeom prst="rect">
            <a:avLst/>
          </a:prstGeom>
          <a:solidFill>
            <a:srgbClr val="0070C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dirty="0" smtClean="0">
              <a:ln>
                <a:noFill/>
              </a:ln>
              <a:solidFill>
                <a:prstClr val="white"/>
              </a:solidFill>
              <a:effectLst/>
              <a:uLnTx/>
              <a:uFillTx/>
              <a:latin typeface="system-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smtClean="0">
                <a:ln>
                  <a:noFill/>
                </a:ln>
                <a:solidFill>
                  <a:prstClr val="white"/>
                </a:solidFill>
                <a:effectLst/>
                <a:uLnTx/>
                <a:uFillTx/>
                <a:latin typeface="system-ui"/>
                <a:cs typeface="+mn-cs"/>
              </a:rPr>
              <a:t>Receberam </a:t>
            </a:r>
            <a:r>
              <a:rPr kumimoji="0" lang="pt-BR" sz="3200" b="0" i="0" u="none" strike="noStrike" kern="1200" cap="none" spc="0" normalizeH="0" baseline="0" noProof="0" dirty="0">
                <a:ln>
                  <a:noFill/>
                </a:ln>
                <a:solidFill>
                  <a:prstClr val="white"/>
                </a:solidFill>
                <a:effectLst/>
                <a:uLnTx/>
                <a:uFillTx/>
                <a:latin typeface="system-ui"/>
                <a:cs typeface="+mn-cs"/>
              </a:rPr>
              <a:t>a 1ª </a:t>
            </a:r>
            <a:r>
              <a:rPr kumimoji="0" lang="pt-BR" sz="3200" b="0" i="0" u="none" strike="noStrike" kern="1200" cap="none" spc="0" normalizeH="0" baseline="0" noProof="0" dirty="0" smtClean="0">
                <a:ln>
                  <a:noFill/>
                </a:ln>
                <a:solidFill>
                  <a:prstClr val="white"/>
                </a:solidFill>
                <a:effectLst/>
                <a:uLnTx/>
                <a:uFillTx/>
                <a:latin typeface="system-ui"/>
                <a:cs typeface="+mn-cs"/>
              </a:rPr>
              <a:t>dose</a:t>
            </a:r>
          </a:p>
        </p:txBody>
      </p:sp>
      <p:sp>
        <p:nvSpPr>
          <p:cNvPr id="5" name="Retângulo 4"/>
          <p:cNvSpPr/>
          <p:nvPr/>
        </p:nvSpPr>
        <p:spPr>
          <a:xfrm>
            <a:off x="6643511" y="1740784"/>
            <a:ext cx="4253087" cy="1323439"/>
          </a:xfrm>
          <a:prstGeom prst="rect">
            <a:avLst/>
          </a:prstGeom>
          <a:solidFill>
            <a:srgbClr val="0070C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dirty="0" smtClean="0">
              <a:ln>
                <a:noFill/>
              </a:ln>
              <a:solidFill>
                <a:prstClr val="white"/>
              </a:solidFill>
              <a:effectLst/>
              <a:uLnTx/>
              <a:uFillTx/>
              <a:latin typeface="system-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smtClean="0">
                <a:ln>
                  <a:noFill/>
                </a:ln>
                <a:solidFill>
                  <a:prstClr val="white"/>
                </a:solidFill>
                <a:effectLst/>
                <a:uLnTx/>
                <a:uFillTx/>
                <a:latin typeface="system-ui"/>
                <a:cs typeface="+mn-cs"/>
              </a:rPr>
              <a:t>Receberam </a:t>
            </a:r>
            <a:r>
              <a:rPr kumimoji="0" lang="pt-BR" sz="3200" b="0" i="0" u="none" strike="noStrike" kern="1200" cap="none" spc="0" normalizeH="0" baseline="0" noProof="0" dirty="0">
                <a:ln>
                  <a:noFill/>
                </a:ln>
                <a:solidFill>
                  <a:prstClr val="white"/>
                </a:solidFill>
                <a:effectLst/>
                <a:uLnTx/>
                <a:uFillTx/>
                <a:latin typeface="system-ui"/>
                <a:cs typeface="+mn-cs"/>
              </a:rPr>
              <a:t>a 2ª </a:t>
            </a:r>
            <a:r>
              <a:rPr kumimoji="0" lang="pt-BR" sz="3200" b="0" i="0" u="none" strike="noStrike" kern="1200" cap="none" spc="0" normalizeH="0" baseline="0" noProof="0" dirty="0" smtClean="0">
                <a:ln>
                  <a:noFill/>
                </a:ln>
                <a:solidFill>
                  <a:prstClr val="white"/>
                </a:solidFill>
                <a:effectLst/>
                <a:uLnTx/>
                <a:uFillTx/>
                <a:latin typeface="system-ui"/>
                <a:cs typeface="+mn-cs"/>
              </a:rPr>
              <a:t>dose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smtClean="0">
                <a:ln>
                  <a:noFill/>
                </a:ln>
                <a:solidFill>
                  <a:prstClr val="white"/>
                </a:solidFill>
                <a:effectLst/>
                <a:uLnTx/>
                <a:uFillTx/>
                <a:latin typeface="system-ui"/>
                <a:cs typeface="+mn-cs"/>
              </a:rPr>
              <a:t>ou dose única</a:t>
            </a:r>
            <a:endParaRPr kumimoji="0" lang="pt-BR" sz="3200" b="0" i="0" u="none" strike="noStrike" kern="1200" cap="none" spc="0" normalizeH="0" baseline="0" noProof="0" dirty="0">
              <a:ln>
                <a:noFill/>
              </a:ln>
              <a:solidFill>
                <a:prstClr val="white"/>
              </a:solidFill>
              <a:effectLst/>
              <a:uLnTx/>
              <a:uFillTx/>
              <a:latin typeface="Arial"/>
              <a:cs typeface="+mn-cs"/>
            </a:endParaRPr>
          </a:p>
        </p:txBody>
      </p:sp>
      <p:sp>
        <p:nvSpPr>
          <p:cNvPr id="6" name="Retângulo 5"/>
          <p:cNvSpPr/>
          <p:nvPr/>
        </p:nvSpPr>
        <p:spPr>
          <a:xfrm>
            <a:off x="1362103" y="3271109"/>
            <a:ext cx="3894015" cy="1323439"/>
          </a:xfrm>
          <a:prstGeom prst="rect">
            <a:avLst/>
          </a:prstGeom>
          <a:solidFill>
            <a:schemeClr val="accent4">
              <a:lumMod val="60000"/>
              <a:lumOff val="4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8000" b="1" i="0" u="none" strike="noStrike" kern="1200" cap="none" spc="0" normalizeH="0" baseline="0" noProof="0" dirty="0" smtClean="0">
                <a:ln>
                  <a:noFill/>
                </a:ln>
                <a:effectLst/>
                <a:uLnTx/>
                <a:uFillTx/>
                <a:latin typeface="system-ui"/>
                <a:cs typeface="+mn-cs"/>
              </a:rPr>
              <a:t>633.732</a:t>
            </a:r>
            <a:endParaRPr kumimoji="0" lang="pt-BR" sz="8000" b="0" i="0" u="none" strike="noStrike" kern="1200" cap="none" spc="0" normalizeH="0" baseline="0" noProof="0" dirty="0">
              <a:ln>
                <a:noFill/>
              </a:ln>
              <a:effectLst/>
              <a:uLnTx/>
              <a:uFillTx/>
              <a:latin typeface="Arial"/>
              <a:cs typeface="+mn-cs"/>
            </a:endParaRPr>
          </a:p>
        </p:txBody>
      </p:sp>
      <p:sp>
        <p:nvSpPr>
          <p:cNvPr id="7" name="Retângulo 6"/>
          <p:cNvSpPr/>
          <p:nvPr/>
        </p:nvSpPr>
        <p:spPr>
          <a:xfrm>
            <a:off x="6643511" y="3249272"/>
            <a:ext cx="4253087" cy="1323439"/>
          </a:xfrm>
          <a:prstGeom prst="rect">
            <a:avLst/>
          </a:prstGeom>
          <a:solidFill>
            <a:schemeClr val="accent4">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8000" b="1" dirty="0" smtClean="0">
                <a:latin typeface="system-ui"/>
              </a:rPr>
              <a:t>519</a:t>
            </a:r>
            <a:r>
              <a:rPr kumimoji="0" lang="pt-BR" sz="8000" b="1" i="0" u="none" strike="noStrike" kern="1200" cap="none" spc="0" normalizeH="0" baseline="0" noProof="0" dirty="0" smtClean="0">
                <a:ln>
                  <a:noFill/>
                </a:ln>
                <a:effectLst/>
                <a:uLnTx/>
                <a:uFillTx/>
                <a:latin typeface="system-ui"/>
                <a:cs typeface="+mn-cs"/>
              </a:rPr>
              <a:t>.419</a:t>
            </a:r>
            <a:endParaRPr kumimoji="0" lang="pt-BR" sz="8000" b="0" i="0" u="none" strike="noStrike" kern="1200" cap="none" spc="0" normalizeH="0" baseline="0" noProof="0" dirty="0">
              <a:ln>
                <a:noFill/>
              </a:ln>
              <a:effectLst/>
              <a:uLnTx/>
              <a:uFillTx/>
              <a:latin typeface="Arial"/>
              <a:cs typeface="+mn-cs"/>
            </a:endParaRPr>
          </a:p>
        </p:txBody>
      </p:sp>
      <p:sp>
        <p:nvSpPr>
          <p:cNvPr id="8" name="Retângulo 7"/>
          <p:cNvSpPr/>
          <p:nvPr/>
        </p:nvSpPr>
        <p:spPr>
          <a:xfrm>
            <a:off x="2521875" y="4569755"/>
            <a:ext cx="157447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smtClean="0">
                <a:ln>
                  <a:noFill/>
                </a:ln>
                <a:effectLst/>
                <a:uLnTx/>
                <a:uFillTx/>
                <a:latin typeface="system-ui"/>
                <a:cs typeface="+mn-cs"/>
              </a:rPr>
              <a:t>69.94%</a:t>
            </a:r>
            <a:endParaRPr kumimoji="0" lang="pt-BR" sz="3200" b="0" i="0" u="none" strike="noStrike" kern="1200" cap="none" spc="0" normalizeH="0" baseline="0" noProof="0" dirty="0">
              <a:ln>
                <a:noFill/>
              </a:ln>
              <a:effectLst/>
              <a:uLnTx/>
              <a:uFillTx/>
              <a:latin typeface="system-ui"/>
              <a:cs typeface="+mn-cs"/>
            </a:endParaRPr>
          </a:p>
        </p:txBody>
      </p:sp>
      <p:sp>
        <p:nvSpPr>
          <p:cNvPr id="9" name="Retângulo 8"/>
          <p:cNvSpPr/>
          <p:nvPr/>
        </p:nvSpPr>
        <p:spPr>
          <a:xfrm>
            <a:off x="7982819" y="4569755"/>
            <a:ext cx="157447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smtClean="0">
                <a:ln>
                  <a:noFill/>
                </a:ln>
                <a:effectLst/>
                <a:uLnTx/>
                <a:uFillTx/>
                <a:latin typeface="system-ui"/>
                <a:cs typeface="+mn-cs"/>
              </a:rPr>
              <a:t>57.33%</a:t>
            </a:r>
            <a:endParaRPr kumimoji="0" lang="pt-BR" sz="3200" b="0" i="0" u="none" strike="noStrike" kern="1200" cap="none" spc="0" normalizeH="0" baseline="0" noProof="0" dirty="0">
              <a:ln>
                <a:noFill/>
              </a:ln>
              <a:effectLst/>
              <a:uLnTx/>
              <a:uFillTx/>
              <a:latin typeface="system-ui"/>
              <a:cs typeface="+mn-cs"/>
            </a:endParaRPr>
          </a:p>
        </p:txBody>
      </p:sp>
      <p:sp>
        <p:nvSpPr>
          <p:cNvPr id="10" name="Retângulo 9"/>
          <p:cNvSpPr/>
          <p:nvPr/>
        </p:nvSpPr>
        <p:spPr>
          <a:xfrm>
            <a:off x="772731" y="5288080"/>
            <a:ext cx="10797819" cy="3142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smtClean="0">
                <a:ln>
                  <a:noFill/>
                </a:ln>
                <a:effectLst/>
                <a:uLnTx/>
                <a:uFillTx/>
                <a:latin typeface="system-ui"/>
                <a:cs typeface="+mn-cs"/>
              </a:rPr>
              <a:t>Fonte</a:t>
            </a:r>
            <a:r>
              <a:rPr kumimoji="0" lang="pt-BR" sz="1400" b="0" i="0" u="none" strike="noStrike" kern="1200" cap="none" spc="0" normalizeH="0" baseline="0" noProof="0" dirty="0">
                <a:ln>
                  <a:noFill/>
                </a:ln>
                <a:effectLst/>
                <a:uLnTx/>
                <a:uFillTx/>
                <a:latin typeface="system-ui"/>
                <a:cs typeface="+mn-cs"/>
              </a:rPr>
              <a:t>: </a:t>
            </a:r>
            <a:r>
              <a:rPr kumimoji="0" lang="pt-BR" sz="1400" b="0" i="0" u="none" strike="noStrike" kern="1200" cap="none" spc="0" normalizeH="0" baseline="0" noProof="0" dirty="0" smtClean="0">
                <a:ln>
                  <a:noFill/>
                </a:ln>
                <a:effectLst/>
                <a:uLnTx/>
                <a:uFillTx/>
                <a:latin typeface="system-ui"/>
                <a:cs typeface="+mn-cs"/>
              </a:rPr>
              <a:t>vacina.campogrande.ms.gov.br – Atualizado </a:t>
            </a:r>
            <a:r>
              <a:rPr kumimoji="0" lang="pt-BR" sz="1400" b="0" i="0" u="none" strike="noStrike" kern="1200" cap="none" spc="0" normalizeH="0" baseline="0" noProof="0" dirty="0">
                <a:ln>
                  <a:noFill/>
                </a:ln>
                <a:effectLst/>
                <a:uLnTx/>
                <a:uFillTx/>
                <a:latin typeface="system-ui"/>
                <a:cs typeface="+mn-cs"/>
              </a:rPr>
              <a:t>em </a:t>
            </a:r>
            <a:r>
              <a:rPr lang="pt-BR" sz="1400" dirty="0" smtClean="0">
                <a:latin typeface="system-ui"/>
              </a:rPr>
              <a:t>23</a:t>
            </a:r>
            <a:r>
              <a:rPr kumimoji="0" lang="pt-BR" sz="1400" b="0" i="0" u="none" strike="noStrike" kern="1200" cap="none" spc="0" normalizeH="0" baseline="0" noProof="0" dirty="0" smtClean="0">
                <a:ln>
                  <a:noFill/>
                </a:ln>
                <a:effectLst/>
                <a:uLnTx/>
                <a:uFillTx/>
                <a:latin typeface="system-ui"/>
                <a:cs typeface="+mn-cs"/>
              </a:rPr>
              <a:t>/09/2021 </a:t>
            </a:r>
            <a:r>
              <a:rPr kumimoji="0" lang="pt-BR" sz="1400" b="0" i="0" u="none" strike="noStrike" kern="1200" cap="none" spc="0" normalizeH="0" baseline="0" noProof="0" dirty="0">
                <a:ln>
                  <a:noFill/>
                </a:ln>
                <a:effectLst/>
                <a:uLnTx/>
                <a:uFillTx/>
                <a:latin typeface="system-ui"/>
                <a:cs typeface="+mn-cs"/>
              </a:rPr>
              <a:t>às </a:t>
            </a:r>
            <a:r>
              <a:rPr kumimoji="0" lang="pt-BR" sz="1400" b="0" i="0" u="none" strike="noStrike" kern="1200" cap="none" spc="0" normalizeH="0" baseline="0" noProof="0" dirty="0" smtClean="0">
                <a:ln>
                  <a:noFill/>
                </a:ln>
                <a:effectLst/>
                <a:uLnTx/>
                <a:uFillTx/>
                <a:latin typeface="system-ui"/>
                <a:cs typeface="+mn-cs"/>
              </a:rPr>
              <a:t>11h dados considerando a população total do município</a:t>
            </a:r>
            <a:endParaRPr kumimoji="0" lang="pt-BR" sz="1400" b="0" i="0" u="none" strike="noStrike" kern="1200" cap="none" spc="0" normalizeH="0" baseline="0" noProof="0" dirty="0">
              <a:ln>
                <a:noFill/>
              </a:ln>
              <a:effectLst/>
              <a:uLnTx/>
              <a:uFillTx/>
              <a:latin typeface="Arial"/>
              <a:cs typeface="+mn-cs"/>
            </a:endParaRPr>
          </a:p>
        </p:txBody>
      </p:sp>
      <p:pic>
        <p:nvPicPr>
          <p:cNvPr id="11" name="Imagem 10"/>
          <p:cNvPicPr>
            <a:picLocks noChangeAspect="1"/>
          </p:cNvPicPr>
          <p:nvPr/>
        </p:nvPicPr>
        <p:blipFill>
          <a:blip r:embed="rId2"/>
          <a:stretch>
            <a:fillRect/>
          </a:stretch>
        </p:blipFill>
        <p:spPr>
          <a:xfrm>
            <a:off x="4998541" y="5711772"/>
            <a:ext cx="833454" cy="514455"/>
          </a:xfrm>
          <a:prstGeom prst="rect">
            <a:avLst/>
          </a:prstGeom>
        </p:spPr>
      </p:pic>
      <p:pic>
        <p:nvPicPr>
          <p:cNvPr id="12" name="Picture 10" descr="http://vacina.campogrande.ms.gov.br/Content/img/pmcg-top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87" b="8361"/>
          <a:stretch/>
        </p:blipFill>
        <p:spPr bwMode="auto">
          <a:xfrm>
            <a:off x="5955364" y="5711772"/>
            <a:ext cx="780288" cy="514455"/>
          </a:xfrm>
          <a:prstGeom prst="rect">
            <a:avLst/>
          </a:prstGeom>
          <a:solidFill>
            <a:srgbClr val="005DA2"/>
          </a:solidFill>
          <a:effectLst>
            <a:outerShdw blurRad="50800" dist="50800" dir="5400000" algn="ctr" rotWithShape="0">
              <a:schemeClr val="tx1"/>
            </a:outerShdw>
          </a:effectLst>
          <a:extLst/>
        </p:spPr>
      </p:pic>
      <p:sp>
        <p:nvSpPr>
          <p:cNvPr id="13" name="Retângulo 12"/>
          <p:cNvSpPr/>
          <p:nvPr/>
        </p:nvSpPr>
        <p:spPr>
          <a:xfrm>
            <a:off x="710710" y="633057"/>
            <a:ext cx="1081781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VACINAÇÃO</a:t>
            </a:r>
            <a:endParaRPr kumimoji="0" lang="pt-BR" sz="48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9272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pPr rtl="0"/>
            <a:fld id="{B38049E5-7B53-4E85-8972-7D6C4BCE5BB9}" type="slidenum">
              <a:rPr lang="pt-BR" noProof="0" smtClean="0"/>
              <a:t>122</a:t>
            </a:fld>
            <a:endParaRPr lang="pt-BR" noProof="0" dirty="0"/>
          </a:p>
        </p:txBody>
      </p:sp>
      <p:sp>
        <p:nvSpPr>
          <p:cNvPr id="4" name="Retângulo 3"/>
          <p:cNvSpPr/>
          <p:nvPr/>
        </p:nvSpPr>
        <p:spPr>
          <a:xfrm>
            <a:off x="743919" y="1020898"/>
            <a:ext cx="1081781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POPULAÇÃO</a:t>
            </a:r>
            <a:endParaRPr kumimoji="0" lang="pt-BR" sz="48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 name="Retângulo 4"/>
          <p:cNvSpPr/>
          <p:nvPr/>
        </p:nvSpPr>
        <p:spPr>
          <a:xfrm>
            <a:off x="1310764" y="2479720"/>
            <a:ext cx="3617697" cy="1446550"/>
          </a:xfrm>
          <a:prstGeom prst="rect">
            <a:avLst/>
          </a:prstGeom>
          <a:solidFill>
            <a:srgbClr val="0070C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smtClean="0">
                <a:ln>
                  <a:noFill/>
                </a:ln>
                <a:effectLst/>
                <a:uLnTx/>
                <a:uFillTx/>
                <a:latin typeface="system-ui"/>
                <a:cs typeface="+mn-cs"/>
              </a:rPr>
              <a:t>População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smtClean="0">
                <a:ln>
                  <a:noFill/>
                </a:ln>
                <a:effectLst/>
                <a:uLnTx/>
                <a:uFillTx/>
                <a:latin typeface="system-ui"/>
                <a:cs typeface="+mn-cs"/>
              </a:rPr>
              <a:t>Total </a:t>
            </a:r>
            <a:endParaRPr kumimoji="0" lang="pt-BR" sz="4400" b="0" i="0" u="none" strike="noStrike" kern="1200" cap="none" spc="0" normalizeH="0" baseline="0" noProof="0" dirty="0">
              <a:ln>
                <a:noFill/>
              </a:ln>
              <a:effectLst/>
              <a:uLnTx/>
              <a:uFillTx/>
              <a:latin typeface="Arial"/>
              <a:cs typeface="+mn-cs"/>
            </a:endParaRPr>
          </a:p>
        </p:txBody>
      </p:sp>
      <p:sp>
        <p:nvSpPr>
          <p:cNvPr id="6" name="Retângulo 5"/>
          <p:cNvSpPr/>
          <p:nvPr/>
        </p:nvSpPr>
        <p:spPr>
          <a:xfrm>
            <a:off x="5346681" y="2479720"/>
            <a:ext cx="5549917" cy="1446550"/>
          </a:xfrm>
          <a:prstGeom prst="rect">
            <a:avLst/>
          </a:prstGeom>
          <a:solidFill>
            <a:srgbClr val="0070C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smtClean="0">
                <a:ln>
                  <a:noFill/>
                </a:ln>
                <a:effectLst/>
                <a:uLnTx/>
                <a:uFillTx/>
                <a:latin typeface="system-ui"/>
                <a:cs typeface="+mn-cs"/>
              </a:rPr>
              <a:t>População Adulta</a:t>
            </a:r>
            <a:br>
              <a:rPr kumimoji="0" lang="pt-BR" sz="4400" b="1" i="0" u="none" strike="noStrike" kern="1200" cap="none" spc="0" normalizeH="0" baseline="0" noProof="0" dirty="0" smtClean="0">
                <a:ln>
                  <a:noFill/>
                </a:ln>
                <a:effectLst/>
                <a:uLnTx/>
                <a:uFillTx/>
                <a:latin typeface="system-ui"/>
                <a:cs typeface="+mn-cs"/>
              </a:rPr>
            </a:br>
            <a:r>
              <a:rPr kumimoji="0" lang="pt-BR" sz="4400" b="1" i="0" u="none" strike="noStrike" kern="1200" cap="none" spc="0" normalizeH="0" baseline="0" noProof="0" dirty="0" smtClean="0">
                <a:ln>
                  <a:noFill/>
                </a:ln>
                <a:effectLst/>
                <a:uLnTx/>
                <a:uFillTx/>
                <a:latin typeface="system-ui"/>
                <a:cs typeface="+mn-cs"/>
              </a:rPr>
              <a:t>(a partir de 18 anos)</a:t>
            </a:r>
            <a:endParaRPr kumimoji="0" lang="pt-BR" sz="4400" b="0" i="0" u="none" strike="noStrike" kern="1200" cap="none" spc="0" normalizeH="0" baseline="0" noProof="0" dirty="0">
              <a:ln>
                <a:noFill/>
              </a:ln>
              <a:effectLst/>
              <a:uLnTx/>
              <a:uFillTx/>
              <a:latin typeface="Arial"/>
              <a:cs typeface="+mn-cs"/>
            </a:endParaRPr>
          </a:p>
        </p:txBody>
      </p:sp>
      <p:sp>
        <p:nvSpPr>
          <p:cNvPr id="7" name="Retângulo 6"/>
          <p:cNvSpPr/>
          <p:nvPr/>
        </p:nvSpPr>
        <p:spPr>
          <a:xfrm>
            <a:off x="1310763" y="4087062"/>
            <a:ext cx="3617697" cy="830997"/>
          </a:xfrm>
          <a:prstGeom prst="rect">
            <a:avLst/>
          </a:prstGeom>
          <a:solidFill>
            <a:schemeClr val="accent4">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0" i="0" u="none" strike="noStrike" kern="1200" cap="none" spc="0" normalizeH="0" baseline="0" noProof="0" dirty="0">
                <a:ln>
                  <a:noFill/>
                </a:ln>
                <a:effectLst/>
                <a:uLnTx/>
                <a:uFillTx/>
                <a:latin typeface="system-ui"/>
                <a:cs typeface="+mn-cs"/>
              </a:rPr>
              <a:t>906.092</a:t>
            </a:r>
            <a:endParaRPr kumimoji="0" lang="pt-BR" sz="4800" b="0" i="0" u="none" strike="noStrike" kern="1200" cap="none" spc="0" normalizeH="0" baseline="0" noProof="0" dirty="0">
              <a:ln>
                <a:noFill/>
              </a:ln>
              <a:effectLst/>
              <a:uLnTx/>
              <a:uFillTx/>
              <a:latin typeface="Arial"/>
              <a:cs typeface="+mn-cs"/>
            </a:endParaRPr>
          </a:p>
        </p:txBody>
      </p:sp>
      <p:sp>
        <p:nvSpPr>
          <p:cNvPr id="9" name="Retângulo 8"/>
          <p:cNvSpPr/>
          <p:nvPr/>
        </p:nvSpPr>
        <p:spPr>
          <a:xfrm>
            <a:off x="5346681" y="4087062"/>
            <a:ext cx="5549917" cy="830997"/>
          </a:xfrm>
          <a:prstGeom prst="rect">
            <a:avLst/>
          </a:prstGeom>
          <a:solidFill>
            <a:schemeClr val="accent4">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0" i="0" u="none" strike="noStrike" kern="1200" cap="none" spc="0" normalizeH="0" baseline="0" noProof="0" dirty="0" smtClean="0">
                <a:ln>
                  <a:noFill/>
                </a:ln>
                <a:effectLst/>
                <a:uLnTx/>
                <a:uFillTx/>
                <a:latin typeface="system-ui"/>
                <a:cs typeface="+mn-cs"/>
              </a:rPr>
              <a:t>676.772</a:t>
            </a:r>
            <a:r>
              <a:rPr kumimoji="0" lang="pt-BR" sz="4800" b="0" i="0" u="none" strike="noStrike" kern="1200" cap="none" spc="0" normalizeH="0" noProof="0" dirty="0" smtClean="0">
                <a:ln>
                  <a:noFill/>
                </a:ln>
                <a:effectLst/>
                <a:uLnTx/>
                <a:uFillTx/>
                <a:latin typeface="system-ui"/>
                <a:cs typeface="+mn-cs"/>
              </a:rPr>
              <a:t> </a:t>
            </a:r>
            <a:r>
              <a:rPr kumimoji="0" lang="pt-BR" sz="1800" b="0" i="0" u="none" strike="noStrike" kern="1200" cap="none" spc="0" normalizeH="0" baseline="0" noProof="0" dirty="0" smtClean="0">
                <a:ln>
                  <a:noFill/>
                </a:ln>
                <a:effectLst/>
                <a:uLnTx/>
                <a:uFillTx/>
                <a:latin typeface="system-ui"/>
                <a:cs typeface="+mn-cs"/>
              </a:rPr>
              <a:t>(74,69%)</a:t>
            </a:r>
            <a:endParaRPr kumimoji="0" lang="pt-BR" sz="1800" b="0" i="0" u="none" strike="noStrike" kern="1200" cap="none" spc="0" normalizeH="0" baseline="0" noProof="0" dirty="0">
              <a:ln>
                <a:noFill/>
              </a:ln>
              <a:effectLst/>
              <a:uLnTx/>
              <a:uFillTx/>
              <a:latin typeface="Arial"/>
              <a:cs typeface="+mn-cs"/>
            </a:endParaRPr>
          </a:p>
        </p:txBody>
      </p:sp>
      <p:sp>
        <p:nvSpPr>
          <p:cNvPr id="10" name="Retângulo 9"/>
          <p:cNvSpPr/>
          <p:nvPr/>
        </p:nvSpPr>
        <p:spPr>
          <a:xfrm>
            <a:off x="743920" y="5181491"/>
            <a:ext cx="108178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smtClean="0">
                <a:ln>
                  <a:noFill/>
                </a:ln>
                <a:effectLst/>
                <a:uLnTx/>
                <a:uFillTx/>
                <a:latin typeface="system-ui"/>
                <a:cs typeface="+mn-cs"/>
              </a:rPr>
              <a:t>Fonte</a:t>
            </a:r>
            <a:r>
              <a:rPr kumimoji="0" lang="pt-BR" sz="1400" b="0" i="0" u="none" strike="noStrike" kern="1200" cap="none" spc="0" normalizeH="0" baseline="0" noProof="0" dirty="0">
                <a:ln>
                  <a:noFill/>
                </a:ln>
                <a:effectLst/>
                <a:uLnTx/>
                <a:uFillTx/>
                <a:latin typeface="system-ui"/>
                <a:cs typeface="+mn-cs"/>
              </a:rPr>
              <a:t>: </a:t>
            </a:r>
            <a:r>
              <a:rPr kumimoji="0" lang="pt-BR" sz="1400" b="0" i="0" u="none" strike="noStrike" kern="1200" cap="none" spc="0" normalizeH="0" baseline="0" noProof="0" dirty="0" smtClean="0">
                <a:ln>
                  <a:noFill/>
                </a:ln>
                <a:effectLst/>
                <a:uLnTx/>
                <a:uFillTx/>
                <a:latin typeface="system-ui"/>
                <a:cs typeface="+mn-cs"/>
              </a:rPr>
              <a:t>Estimativas </a:t>
            </a:r>
            <a:r>
              <a:rPr kumimoji="0" lang="pt-BR" sz="1400" b="0" i="0" u="none" strike="noStrike" kern="1200" cap="none" spc="0" normalizeH="0" baseline="0" noProof="0" dirty="0">
                <a:ln>
                  <a:noFill/>
                </a:ln>
                <a:effectLst/>
                <a:uLnTx/>
                <a:uFillTx/>
                <a:latin typeface="system-ui"/>
                <a:cs typeface="+mn-cs"/>
              </a:rPr>
              <a:t>preliminares elaboradas pelo Ministério da </a:t>
            </a:r>
            <a:r>
              <a:rPr kumimoji="0" lang="pt-BR" sz="1400" b="0" i="0" u="none" strike="noStrike" kern="1200" cap="none" spc="0" normalizeH="0" baseline="0" noProof="0" dirty="0" smtClean="0">
                <a:ln>
                  <a:noFill/>
                </a:ln>
                <a:effectLst/>
                <a:uLnTx/>
                <a:uFillTx/>
                <a:latin typeface="system-ui"/>
                <a:cs typeface="+mn-cs"/>
              </a:rPr>
              <a:t>Saúde/SVS/DASNT/CGIAE - </a:t>
            </a:r>
            <a:r>
              <a:rPr kumimoji="0" lang="pt-BR" sz="1400" b="0" i="0" u="none" strike="noStrike" kern="1200" cap="none" spc="0" normalizeH="0" baseline="0" noProof="0" dirty="0">
                <a:ln>
                  <a:noFill/>
                </a:ln>
                <a:effectLst/>
                <a:uLnTx/>
                <a:uFillTx/>
                <a:latin typeface="system-ui"/>
                <a:cs typeface="+mn-cs"/>
              </a:rPr>
              <a:t>Período: 2020 - 2000 a 2020 -</a:t>
            </a:r>
            <a:endParaRPr kumimoji="0" lang="pt-BR" sz="1400" b="0" i="0" u="none" strike="noStrike" kern="1200" cap="none" spc="0" normalizeH="0" baseline="0" noProof="0" dirty="0" smtClean="0">
              <a:ln>
                <a:noFill/>
              </a:ln>
              <a:effectLst/>
              <a:uLnTx/>
              <a:uFillTx/>
              <a:latin typeface="system-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smtClean="0">
                <a:ln>
                  <a:noFill/>
                </a:ln>
                <a:effectLst/>
                <a:uLnTx/>
                <a:uFillTx/>
                <a:latin typeface="system-ui"/>
                <a:cs typeface="+mn-cs"/>
              </a:rPr>
              <a:t>http</a:t>
            </a:r>
            <a:r>
              <a:rPr kumimoji="0" lang="pt-BR" sz="1400" b="0" i="0" u="none" strike="noStrike" kern="1200" cap="none" spc="0" normalizeH="0" baseline="0" noProof="0" dirty="0">
                <a:ln>
                  <a:noFill/>
                </a:ln>
                <a:effectLst/>
                <a:uLnTx/>
                <a:uFillTx/>
                <a:latin typeface="system-ui"/>
                <a:cs typeface="+mn-cs"/>
              </a:rPr>
              <a:t>://tabnet.datasus.gov.br/cgi/tabcgi.exe?popsvs/cnv/popbr.def </a:t>
            </a:r>
            <a:endParaRPr kumimoji="0" lang="pt-BR" sz="1400" b="0" i="0" u="none" strike="noStrike" kern="1200" cap="none" spc="0" normalizeH="0" baseline="0" noProof="0" dirty="0">
              <a:ln>
                <a:noFill/>
              </a:ln>
              <a:effectLst/>
              <a:uLnTx/>
              <a:uFillTx/>
              <a:latin typeface="Arial"/>
              <a:cs typeface="+mn-cs"/>
            </a:endParaRPr>
          </a:p>
        </p:txBody>
      </p:sp>
      <p:pic>
        <p:nvPicPr>
          <p:cNvPr id="11" name="Imagem 10"/>
          <p:cNvPicPr>
            <a:picLocks noChangeAspect="1"/>
          </p:cNvPicPr>
          <p:nvPr/>
        </p:nvPicPr>
        <p:blipFill>
          <a:blip r:embed="rId2"/>
          <a:stretch>
            <a:fillRect/>
          </a:stretch>
        </p:blipFill>
        <p:spPr>
          <a:xfrm>
            <a:off x="5251137" y="5733945"/>
            <a:ext cx="833454" cy="514455"/>
          </a:xfrm>
          <a:prstGeom prst="rect">
            <a:avLst/>
          </a:prstGeom>
        </p:spPr>
      </p:pic>
      <p:pic>
        <p:nvPicPr>
          <p:cNvPr id="12" name="Picture 10" descr="http://vacina.campogrande.ms.gov.br/Content/img/pmcg-top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87" b="8361"/>
          <a:stretch/>
        </p:blipFill>
        <p:spPr bwMode="auto">
          <a:xfrm>
            <a:off x="6152827" y="5688785"/>
            <a:ext cx="780288" cy="514455"/>
          </a:xfrm>
          <a:prstGeom prst="rect">
            <a:avLst/>
          </a:prstGeom>
          <a:solidFill>
            <a:srgbClr val="005DA2"/>
          </a:solidFill>
          <a:effectLst>
            <a:outerShdw blurRad="50800" dist="50800" dir="5400000" algn="ctr" rotWithShape="0">
              <a:schemeClr val="tx1"/>
            </a:outerShdw>
          </a:effectLst>
          <a:extLst/>
        </p:spPr>
      </p:pic>
    </p:spTree>
    <p:extLst>
      <p:ext uri="{BB962C8B-B14F-4D97-AF65-F5344CB8AC3E}">
        <p14:creationId xmlns:p14="http://schemas.microsoft.com/office/powerpoint/2010/main" val="58422796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pPr rtl="0"/>
            <a:fld id="{B38049E5-7B53-4E85-8972-7D6C4BCE5BB9}" type="slidenum">
              <a:rPr lang="pt-BR" noProof="0" smtClean="0"/>
              <a:t>123</a:t>
            </a:fld>
            <a:endParaRPr lang="pt-BR" noProof="0" dirty="0"/>
          </a:p>
        </p:txBody>
      </p:sp>
      <p:sp>
        <p:nvSpPr>
          <p:cNvPr id="4" name="Retângulo 3"/>
          <p:cNvSpPr/>
          <p:nvPr/>
        </p:nvSpPr>
        <p:spPr>
          <a:xfrm>
            <a:off x="743917" y="681925"/>
            <a:ext cx="1084881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META DE VACINAÇÃO </a:t>
            </a:r>
            <a:endParaRPr kumimoji="0" lang="pt-BR" sz="48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 name="Retângulo 4"/>
          <p:cNvSpPr/>
          <p:nvPr/>
        </p:nvSpPr>
        <p:spPr>
          <a:xfrm>
            <a:off x="743916" y="1577523"/>
            <a:ext cx="10848813" cy="1815882"/>
          </a:xfrm>
          <a:prstGeom prst="rect">
            <a:avLst/>
          </a:prstGeom>
          <a:solidFill>
            <a:srgbClr val="0070C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0" b="1" i="0" u="none" strike="noStrike" kern="1200" cap="none" spc="0" normalizeH="0" baseline="0" noProof="0" dirty="0" smtClean="0">
                <a:ln>
                  <a:noFill/>
                </a:ln>
                <a:effectLst/>
                <a:uLnTx/>
                <a:uFillTx/>
                <a:latin typeface="system-ui"/>
                <a:cs typeface="+mn-cs"/>
              </a:rPr>
              <a:t>676.772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smtClean="0">
                <a:ln>
                  <a:noFill/>
                </a:ln>
                <a:effectLst/>
                <a:uLnTx/>
                <a:uFillTx/>
                <a:latin typeface="system-ui"/>
                <a:cs typeface="+mn-cs"/>
              </a:rPr>
              <a:t>(100%  – pop a partir de 18 anos)</a:t>
            </a:r>
            <a:endParaRPr kumimoji="0" lang="pt-BR" sz="3200" b="0" i="0" u="none" strike="noStrike" kern="1200" cap="none" spc="0" normalizeH="0" baseline="0" noProof="0" dirty="0">
              <a:ln>
                <a:noFill/>
              </a:ln>
              <a:effectLst/>
              <a:uLnTx/>
              <a:uFillTx/>
              <a:latin typeface="Arial"/>
              <a:cs typeface="+mn-cs"/>
            </a:endParaRPr>
          </a:p>
        </p:txBody>
      </p:sp>
      <p:sp>
        <p:nvSpPr>
          <p:cNvPr id="7" name="Retângulo 6"/>
          <p:cNvSpPr/>
          <p:nvPr/>
        </p:nvSpPr>
        <p:spPr>
          <a:xfrm>
            <a:off x="743917" y="3393405"/>
            <a:ext cx="10848811" cy="1815882"/>
          </a:xfrm>
          <a:prstGeom prst="rect">
            <a:avLst/>
          </a:prstGeom>
          <a:solidFill>
            <a:schemeClr val="accent4">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smtClean="0">
                <a:ln>
                  <a:noFill/>
                </a:ln>
                <a:effectLst/>
                <a:uLnTx/>
                <a:uFillTx/>
                <a:latin typeface="system-ui"/>
                <a:cs typeface="+mn-cs"/>
              </a:rPr>
              <a:t>Campo Grande MS, já vacinou com D1:</a:t>
            </a:r>
            <a:endParaRPr kumimoji="0" lang="pt-BR" sz="3200" b="1" i="0" u="none" strike="noStrike" kern="1200" cap="none" spc="0" normalizeH="0" baseline="0" noProof="0" dirty="0">
              <a:ln>
                <a:noFill/>
              </a:ln>
              <a:effectLst/>
              <a:uLnTx/>
              <a:uFillTx/>
              <a:latin typeface="system-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0" b="1" i="0" u="none" strike="noStrike" kern="1200" cap="none" spc="0" normalizeH="0" baseline="0" noProof="0" dirty="0" smtClean="0">
                <a:ln>
                  <a:noFill/>
                </a:ln>
                <a:effectLst/>
                <a:uLnTx/>
                <a:uFillTx/>
                <a:latin typeface="system-ui"/>
                <a:cs typeface="+mn-cs"/>
              </a:rPr>
              <a:t>579.428 </a:t>
            </a:r>
            <a:r>
              <a:rPr kumimoji="0" lang="pt-BR" sz="3200" b="1" i="0" u="none" strike="noStrike" kern="1200" cap="none" spc="0" normalizeH="0" baseline="0" noProof="0" dirty="0" smtClean="0">
                <a:ln>
                  <a:noFill/>
                </a:ln>
                <a:effectLst/>
                <a:uLnTx/>
                <a:uFillTx/>
                <a:latin typeface="system-ui"/>
                <a:cs typeface="+mn-cs"/>
              </a:rPr>
              <a:t>(85,6%</a:t>
            </a:r>
            <a:r>
              <a:rPr kumimoji="0" lang="pt-BR" sz="3200" b="1" i="0" u="none" strike="noStrike" kern="1200" cap="none" spc="0" normalizeH="0" noProof="0" dirty="0" smtClean="0">
                <a:ln>
                  <a:noFill/>
                </a:ln>
                <a:effectLst/>
                <a:uLnTx/>
                <a:uFillTx/>
                <a:latin typeface="system-ui"/>
                <a:cs typeface="+mn-cs"/>
              </a:rPr>
              <a:t> </a:t>
            </a:r>
            <a:r>
              <a:rPr kumimoji="0" lang="pt-BR" sz="3200" b="1" i="0" u="none" strike="noStrike" kern="1200" cap="none" spc="0" normalizeH="0" baseline="0" noProof="0" dirty="0" smtClean="0">
                <a:ln>
                  <a:noFill/>
                </a:ln>
                <a:effectLst/>
                <a:uLnTx/>
                <a:uFillTx/>
                <a:latin typeface="system-ui"/>
                <a:cs typeface="+mn-cs"/>
              </a:rPr>
              <a:t>da população adulta)</a:t>
            </a:r>
            <a:endParaRPr kumimoji="0" lang="pt-BR" sz="8000" b="1" i="0" u="none" strike="noStrike" kern="1200" cap="none" spc="0" normalizeH="0" baseline="0" noProof="0" dirty="0">
              <a:ln>
                <a:noFill/>
              </a:ln>
              <a:effectLst/>
              <a:uLnTx/>
              <a:uFillTx/>
              <a:latin typeface="system-ui"/>
              <a:cs typeface="+mn-cs"/>
            </a:endParaRPr>
          </a:p>
        </p:txBody>
      </p:sp>
      <p:sp>
        <p:nvSpPr>
          <p:cNvPr id="8" name="Retângulo 7"/>
          <p:cNvSpPr/>
          <p:nvPr/>
        </p:nvSpPr>
        <p:spPr>
          <a:xfrm>
            <a:off x="729983" y="5220709"/>
            <a:ext cx="10862745"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smtClean="0">
                <a:ln>
                  <a:noFill/>
                </a:ln>
                <a:effectLst/>
                <a:uLnTx/>
                <a:uFillTx/>
                <a:latin typeface="system-ui"/>
                <a:cs typeface="+mn-cs"/>
              </a:rPr>
              <a:t>Fonte</a:t>
            </a:r>
            <a:r>
              <a:rPr kumimoji="0" lang="pt-BR" sz="1400" b="0" i="0" u="none" strike="noStrike" kern="1200" cap="none" spc="0" normalizeH="0" baseline="0" noProof="0" dirty="0">
                <a:ln>
                  <a:noFill/>
                </a:ln>
                <a:effectLst/>
                <a:uLnTx/>
                <a:uFillTx/>
                <a:latin typeface="system-ui"/>
                <a:cs typeface="+mn-cs"/>
              </a:rPr>
              <a:t>: </a:t>
            </a:r>
            <a:r>
              <a:rPr kumimoji="0" lang="pt-BR" sz="1400" b="0" i="0" u="none" strike="noStrike" kern="1200" cap="none" spc="0" normalizeH="0" baseline="0" noProof="0" dirty="0" smtClean="0">
                <a:ln>
                  <a:noFill/>
                </a:ln>
                <a:effectLst/>
                <a:uLnTx/>
                <a:uFillTx/>
                <a:latin typeface="system-ui"/>
                <a:cs typeface="+mn-cs"/>
              </a:rPr>
              <a:t>Estimativas </a:t>
            </a:r>
            <a:r>
              <a:rPr kumimoji="0" lang="pt-BR" sz="1400" b="0" i="0" u="none" strike="noStrike" kern="1200" cap="none" spc="0" normalizeH="0" baseline="0" noProof="0" dirty="0">
                <a:ln>
                  <a:noFill/>
                </a:ln>
                <a:effectLst/>
                <a:uLnTx/>
                <a:uFillTx/>
                <a:latin typeface="system-ui"/>
                <a:cs typeface="+mn-cs"/>
              </a:rPr>
              <a:t>preliminares elaboradas pelo Ministério da </a:t>
            </a:r>
            <a:r>
              <a:rPr kumimoji="0" lang="pt-BR" sz="1400" b="0" i="0" u="none" strike="noStrike" kern="1200" cap="none" spc="0" normalizeH="0" baseline="0" noProof="0" dirty="0" smtClean="0">
                <a:ln>
                  <a:noFill/>
                </a:ln>
                <a:effectLst/>
                <a:uLnTx/>
                <a:uFillTx/>
                <a:latin typeface="system-ui"/>
                <a:cs typeface="+mn-cs"/>
              </a:rPr>
              <a:t>Saúde/SVS/DASNT/CGIAE - </a:t>
            </a:r>
            <a:r>
              <a:rPr kumimoji="0" lang="pt-BR" sz="1400" b="0" i="0" u="none" strike="noStrike" kern="1200" cap="none" spc="0" normalizeH="0" baseline="0" noProof="0" dirty="0">
                <a:ln>
                  <a:noFill/>
                </a:ln>
                <a:effectLst/>
                <a:uLnTx/>
                <a:uFillTx/>
                <a:latin typeface="system-ui"/>
                <a:cs typeface="+mn-cs"/>
              </a:rPr>
              <a:t>Período: 2020 - 2000 a 2020 -</a:t>
            </a:r>
            <a:endParaRPr kumimoji="0" lang="pt-BR" sz="1400" b="0" i="0" u="none" strike="noStrike" kern="1200" cap="none" spc="0" normalizeH="0" baseline="0" noProof="0" dirty="0" smtClean="0">
              <a:ln>
                <a:noFill/>
              </a:ln>
              <a:effectLst/>
              <a:uLnTx/>
              <a:uFillTx/>
              <a:latin typeface="system-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smtClean="0">
                <a:ln>
                  <a:noFill/>
                </a:ln>
                <a:effectLst/>
                <a:uLnTx/>
                <a:uFillTx/>
                <a:latin typeface="system-ui"/>
                <a:cs typeface="+mn-cs"/>
              </a:rPr>
              <a:t>http</a:t>
            </a:r>
            <a:r>
              <a:rPr kumimoji="0" lang="pt-BR" sz="1400" b="0" i="0" u="none" strike="noStrike" kern="1200" cap="none" spc="0" normalizeH="0" baseline="0" noProof="0" dirty="0">
                <a:ln>
                  <a:noFill/>
                </a:ln>
                <a:effectLst/>
                <a:uLnTx/>
                <a:uFillTx/>
                <a:latin typeface="system-ui"/>
                <a:cs typeface="+mn-cs"/>
              </a:rPr>
              <a:t>://tabnet.datasus.gov.br/cgi/tabcgi.exe?popsvs/cnv/popbr.def </a:t>
            </a:r>
            <a:r>
              <a:rPr kumimoji="0" lang="pt-BR" sz="1400" b="0" i="0" u="none" strike="noStrike" kern="1200" cap="none" spc="0" normalizeH="0" baseline="0" noProof="0" dirty="0" smtClean="0">
                <a:ln>
                  <a:noFill/>
                </a:ln>
                <a:effectLst/>
                <a:uLnTx/>
                <a:uFillTx/>
                <a:latin typeface="system-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smtClean="0">
                <a:ln>
                  <a:noFill/>
                </a:ln>
                <a:effectLst/>
                <a:uLnTx/>
                <a:uFillTx/>
                <a:latin typeface="system-ui"/>
                <a:cs typeface="+mn-cs"/>
              </a:rPr>
              <a:t>OBSERVAÇÃO:</a:t>
            </a:r>
            <a:r>
              <a:rPr kumimoji="0" lang="pt-BR" sz="1400" b="0" i="0" u="none" strike="noStrike" kern="1200" cap="none" spc="0" normalizeH="0" baseline="0" noProof="0" dirty="0" smtClean="0">
                <a:ln>
                  <a:noFill/>
                </a:ln>
                <a:effectLst/>
                <a:uLnTx/>
                <a:uFillTx/>
                <a:latin typeface="system-ui"/>
                <a:cs typeface="+mn-cs"/>
              </a:rPr>
              <a:t> Excluir aplicação dose única e vacinação de 12 a 17 anos)</a:t>
            </a:r>
            <a:endParaRPr kumimoji="0" lang="pt-BR" sz="1400" b="0" i="0" u="none" strike="noStrike" kern="1200" cap="none" spc="0" normalizeH="0" baseline="0" noProof="0" dirty="0">
              <a:ln>
                <a:noFill/>
              </a:ln>
              <a:effectLst/>
              <a:uLnTx/>
              <a:uFillTx/>
              <a:latin typeface="Arial"/>
              <a:cs typeface="+mn-cs"/>
            </a:endParaRPr>
          </a:p>
        </p:txBody>
      </p:sp>
      <p:pic>
        <p:nvPicPr>
          <p:cNvPr id="9" name="Imagem 8"/>
          <p:cNvPicPr>
            <a:picLocks noChangeAspect="1"/>
          </p:cNvPicPr>
          <p:nvPr/>
        </p:nvPicPr>
        <p:blipFill>
          <a:blip r:embed="rId2"/>
          <a:stretch>
            <a:fillRect/>
          </a:stretch>
        </p:blipFill>
        <p:spPr>
          <a:xfrm>
            <a:off x="5195383" y="5969001"/>
            <a:ext cx="833454" cy="416302"/>
          </a:xfrm>
          <a:prstGeom prst="rect">
            <a:avLst/>
          </a:prstGeom>
        </p:spPr>
      </p:pic>
      <p:pic>
        <p:nvPicPr>
          <p:cNvPr id="10" name="Picture 10" descr="http://vacina.campogrande.ms.gov.br/Content/img/pmcg-top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87" b="8361"/>
          <a:stretch/>
        </p:blipFill>
        <p:spPr bwMode="auto">
          <a:xfrm>
            <a:off x="6168322" y="5969000"/>
            <a:ext cx="780288" cy="383731"/>
          </a:xfrm>
          <a:prstGeom prst="rect">
            <a:avLst/>
          </a:prstGeom>
          <a:solidFill>
            <a:srgbClr val="005DA2"/>
          </a:solidFill>
          <a:effectLst>
            <a:outerShdw blurRad="50800" dist="50800" dir="5400000" algn="ctr" rotWithShape="0">
              <a:schemeClr val="tx1"/>
            </a:outerShdw>
          </a:effectLst>
          <a:extLst/>
        </p:spPr>
      </p:pic>
    </p:spTree>
    <p:extLst>
      <p:ext uri="{BB962C8B-B14F-4D97-AF65-F5344CB8AC3E}">
        <p14:creationId xmlns:p14="http://schemas.microsoft.com/office/powerpoint/2010/main" val="40021003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pPr rtl="0"/>
            <a:fld id="{B38049E5-7B53-4E85-8972-7D6C4BCE5BB9}" type="slidenum">
              <a:rPr lang="pt-BR" noProof="0" smtClean="0"/>
              <a:t>124</a:t>
            </a:fld>
            <a:endParaRPr lang="pt-BR" noProof="0" dirty="0"/>
          </a:p>
        </p:txBody>
      </p:sp>
      <p:sp>
        <p:nvSpPr>
          <p:cNvPr id="4" name="Retângulo 3"/>
          <p:cNvSpPr/>
          <p:nvPr/>
        </p:nvSpPr>
        <p:spPr>
          <a:xfrm>
            <a:off x="684149" y="796418"/>
            <a:ext cx="1089308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META DE VACINAÇÃO SEGUNDA DOSE</a:t>
            </a:r>
            <a:endParaRPr kumimoji="0" lang="pt-BR" sz="4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 name="Retângulo 4"/>
          <p:cNvSpPr/>
          <p:nvPr/>
        </p:nvSpPr>
        <p:spPr>
          <a:xfrm>
            <a:off x="684149" y="1565859"/>
            <a:ext cx="10893086" cy="1815882"/>
          </a:xfrm>
          <a:prstGeom prst="rect">
            <a:avLst/>
          </a:prstGeom>
          <a:solidFill>
            <a:srgbClr val="0070C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0" b="1" i="0" u="none" strike="noStrike" kern="1200" cap="none" spc="0" normalizeH="0" baseline="0" noProof="0" dirty="0" smtClean="0">
                <a:ln>
                  <a:noFill/>
                </a:ln>
                <a:effectLst/>
                <a:uLnTx/>
                <a:uFillTx/>
                <a:latin typeface="system-ui"/>
                <a:cs typeface="+mn-cs"/>
              </a:rPr>
              <a:t>676.772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smtClean="0">
                <a:ln>
                  <a:noFill/>
                </a:ln>
                <a:effectLst/>
                <a:uLnTx/>
                <a:uFillTx/>
                <a:latin typeface="system-ui"/>
                <a:cs typeface="+mn-cs"/>
              </a:rPr>
              <a:t>(100%  – pop a partir de 18 anos)</a:t>
            </a:r>
            <a:endParaRPr kumimoji="0" lang="pt-BR" sz="3200" b="0" i="0" u="none" strike="noStrike" kern="1200" cap="none" spc="0" normalizeH="0" baseline="0" noProof="0" dirty="0">
              <a:ln>
                <a:noFill/>
              </a:ln>
              <a:effectLst/>
              <a:uLnTx/>
              <a:uFillTx/>
              <a:latin typeface="Arial"/>
              <a:cs typeface="+mn-cs"/>
            </a:endParaRPr>
          </a:p>
        </p:txBody>
      </p:sp>
      <p:sp>
        <p:nvSpPr>
          <p:cNvPr id="6" name="Retângulo 5"/>
          <p:cNvSpPr/>
          <p:nvPr/>
        </p:nvSpPr>
        <p:spPr>
          <a:xfrm>
            <a:off x="684149" y="3381741"/>
            <a:ext cx="10893087" cy="1815882"/>
          </a:xfrm>
          <a:prstGeom prst="rect">
            <a:avLst/>
          </a:prstGeom>
          <a:solidFill>
            <a:schemeClr val="accent4">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smtClean="0">
                <a:ln>
                  <a:noFill/>
                </a:ln>
                <a:effectLst/>
                <a:uLnTx/>
                <a:uFillTx/>
                <a:latin typeface="system-ui"/>
                <a:cs typeface="+mn-cs"/>
              </a:rPr>
              <a:t>Campo Grande MS, já vacinou D2 ou Dose única:</a:t>
            </a:r>
            <a:endParaRPr kumimoji="0" lang="pt-BR" sz="3200" b="1" i="0" u="none" strike="noStrike" kern="1200" cap="none" spc="0" normalizeH="0" baseline="0" noProof="0" dirty="0">
              <a:ln>
                <a:noFill/>
              </a:ln>
              <a:effectLst/>
              <a:uLnTx/>
              <a:uFillTx/>
              <a:latin typeface="system-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8000" b="1" dirty="0" smtClean="0">
                <a:latin typeface="system-ui"/>
              </a:rPr>
              <a:t>50</a:t>
            </a:r>
            <a:r>
              <a:rPr kumimoji="0" lang="pt-BR" sz="8000" b="1" i="0" u="none" strike="noStrike" kern="1200" cap="none" spc="0" normalizeH="0" baseline="0" noProof="0" dirty="0" smtClean="0">
                <a:ln>
                  <a:noFill/>
                </a:ln>
                <a:effectLst/>
                <a:uLnTx/>
                <a:uFillTx/>
                <a:latin typeface="system-ui"/>
                <a:cs typeface="+mn-cs"/>
              </a:rPr>
              <a:t>7.568 </a:t>
            </a:r>
            <a:r>
              <a:rPr kumimoji="0" lang="pt-BR" sz="3200" b="1" i="0" u="none" strike="noStrike" kern="1200" cap="none" spc="0" normalizeH="0" baseline="0" noProof="0" dirty="0" smtClean="0">
                <a:ln>
                  <a:noFill/>
                </a:ln>
                <a:effectLst/>
                <a:uLnTx/>
                <a:uFillTx/>
                <a:latin typeface="system-ui"/>
                <a:cs typeface="+mn-cs"/>
              </a:rPr>
              <a:t>(</a:t>
            </a:r>
            <a:r>
              <a:rPr lang="pt-BR" sz="3200" b="1" dirty="0" smtClean="0">
                <a:latin typeface="system-ui"/>
              </a:rPr>
              <a:t>74,9</a:t>
            </a:r>
            <a:r>
              <a:rPr kumimoji="0" lang="pt-BR" sz="3200" b="1" i="0" u="none" strike="noStrike" kern="1200" cap="none" spc="0" normalizeH="0" baseline="0" noProof="0" dirty="0" smtClean="0">
                <a:ln>
                  <a:noFill/>
                </a:ln>
                <a:effectLst/>
                <a:uLnTx/>
                <a:uFillTx/>
                <a:latin typeface="system-ui"/>
                <a:cs typeface="+mn-cs"/>
              </a:rPr>
              <a:t>% da população adulta)</a:t>
            </a:r>
            <a:endParaRPr kumimoji="0" lang="pt-BR" sz="8000" b="1" i="0" u="none" strike="noStrike" kern="1200" cap="none" spc="0" normalizeH="0" baseline="0" noProof="0" dirty="0">
              <a:ln>
                <a:noFill/>
              </a:ln>
              <a:effectLst/>
              <a:uLnTx/>
              <a:uFillTx/>
              <a:latin typeface="system-ui"/>
              <a:cs typeface="+mn-cs"/>
            </a:endParaRPr>
          </a:p>
        </p:txBody>
      </p:sp>
      <p:sp>
        <p:nvSpPr>
          <p:cNvPr id="7" name="Retângulo 6"/>
          <p:cNvSpPr/>
          <p:nvPr/>
        </p:nvSpPr>
        <p:spPr>
          <a:xfrm>
            <a:off x="684149" y="5187815"/>
            <a:ext cx="10893086" cy="984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smtClean="0">
                <a:ln>
                  <a:noFill/>
                </a:ln>
                <a:effectLst/>
                <a:uLnTx/>
                <a:uFillTx/>
                <a:latin typeface="system-ui"/>
                <a:cs typeface="+mn-cs"/>
              </a:rPr>
              <a:t>Fonte</a:t>
            </a:r>
            <a:r>
              <a:rPr kumimoji="0" lang="pt-BR" sz="1400" b="0" i="0" u="none" strike="noStrike" kern="1200" cap="none" spc="0" normalizeH="0" baseline="0" noProof="0" dirty="0">
                <a:ln>
                  <a:noFill/>
                </a:ln>
                <a:effectLst/>
                <a:uLnTx/>
                <a:uFillTx/>
                <a:latin typeface="system-ui"/>
                <a:cs typeface="+mn-cs"/>
              </a:rPr>
              <a:t>: </a:t>
            </a:r>
            <a:r>
              <a:rPr kumimoji="0" lang="pt-BR" sz="1400" b="0" i="0" u="none" strike="noStrike" kern="1200" cap="none" spc="0" normalizeH="0" baseline="0" noProof="0" dirty="0" smtClean="0">
                <a:ln>
                  <a:noFill/>
                </a:ln>
                <a:effectLst/>
                <a:uLnTx/>
                <a:uFillTx/>
                <a:latin typeface="system-ui"/>
                <a:cs typeface="+mn-cs"/>
              </a:rPr>
              <a:t>Estimativas </a:t>
            </a:r>
            <a:r>
              <a:rPr kumimoji="0" lang="pt-BR" sz="1400" b="0" i="0" u="none" strike="noStrike" kern="1200" cap="none" spc="0" normalizeH="0" baseline="0" noProof="0" dirty="0">
                <a:ln>
                  <a:noFill/>
                </a:ln>
                <a:effectLst/>
                <a:uLnTx/>
                <a:uFillTx/>
                <a:latin typeface="system-ui"/>
                <a:cs typeface="+mn-cs"/>
              </a:rPr>
              <a:t>preliminares elaboradas pelo Ministério da </a:t>
            </a:r>
            <a:r>
              <a:rPr kumimoji="0" lang="pt-BR" sz="1400" b="0" i="0" u="none" strike="noStrike" kern="1200" cap="none" spc="0" normalizeH="0" baseline="0" noProof="0" dirty="0" smtClean="0">
                <a:ln>
                  <a:noFill/>
                </a:ln>
                <a:effectLst/>
                <a:uLnTx/>
                <a:uFillTx/>
                <a:latin typeface="system-ui"/>
                <a:cs typeface="+mn-cs"/>
              </a:rPr>
              <a:t>Saúde/SVS/DASNT/CGIAE - </a:t>
            </a:r>
            <a:r>
              <a:rPr kumimoji="0" lang="pt-BR" sz="1400" b="0" i="0" u="none" strike="noStrike" kern="1200" cap="none" spc="0" normalizeH="0" baseline="0" noProof="0" dirty="0">
                <a:ln>
                  <a:noFill/>
                </a:ln>
                <a:effectLst/>
                <a:uLnTx/>
                <a:uFillTx/>
                <a:latin typeface="system-ui"/>
                <a:cs typeface="+mn-cs"/>
              </a:rPr>
              <a:t>Período: 2020 - 2000 a 2020 -</a:t>
            </a:r>
            <a:endParaRPr kumimoji="0" lang="pt-BR" sz="1400" b="0" i="0" u="none" strike="noStrike" kern="1200" cap="none" spc="0" normalizeH="0" baseline="0" noProof="0" dirty="0" smtClean="0">
              <a:ln>
                <a:noFill/>
              </a:ln>
              <a:effectLst/>
              <a:uLnTx/>
              <a:uFillTx/>
              <a:latin typeface="system-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smtClean="0">
                <a:ln>
                  <a:noFill/>
                </a:ln>
                <a:effectLst/>
                <a:uLnTx/>
                <a:uFillTx/>
                <a:latin typeface="system-ui"/>
                <a:cs typeface="+mn-cs"/>
              </a:rPr>
              <a:t>http</a:t>
            </a:r>
            <a:r>
              <a:rPr kumimoji="0" lang="pt-BR" sz="1400" b="0" i="0" u="none" strike="noStrike" kern="1200" cap="none" spc="0" normalizeH="0" baseline="0" noProof="0" dirty="0">
                <a:ln>
                  <a:noFill/>
                </a:ln>
                <a:effectLst/>
                <a:uLnTx/>
                <a:uFillTx/>
                <a:latin typeface="system-ui"/>
                <a:cs typeface="+mn-cs"/>
              </a:rPr>
              <a:t>://tabnet.datasus.gov.br/cgi/tabcgi.exe?popsvs/cnv/popbr.def </a:t>
            </a:r>
            <a:endParaRPr kumimoji="0" lang="pt-BR" sz="1400" b="0" i="0" u="none" strike="noStrike" kern="1200" cap="none" spc="0" normalizeH="0" baseline="0" noProof="0" dirty="0" smtClean="0">
              <a:ln>
                <a:noFill/>
              </a:ln>
              <a:effectLst/>
              <a:uLnTx/>
              <a:uFillTx/>
              <a:latin typeface="system-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effectLst/>
                <a:uLnTx/>
                <a:uFillTx/>
                <a:latin typeface="system-ui"/>
                <a:cs typeface="+mn-cs"/>
              </a:rPr>
              <a:t>OBSERVAÇÃO:</a:t>
            </a:r>
            <a:r>
              <a:rPr kumimoji="0" lang="pt-BR" sz="1400" b="0" i="0" u="none" strike="noStrike" kern="1200" cap="none" spc="0" normalizeH="0" baseline="0" noProof="0" dirty="0">
                <a:ln>
                  <a:noFill/>
                </a:ln>
                <a:effectLst/>
                <a:uLnTx/>
                <a:uFillTx/>
                <a:latin typeface="system-ui"/>
                <a:cs typeface="+mn-cs"/>
              </a:rPr>
              <a:t> </a:t>
            </a:r>
            <a:r>
              <a:rPr kumimoji="0" lang="pt-BR" sz="1400" b="0" i="0" u="none" strike="noStrike" kern="1200" cap="none" spc="0" normalizeH="0" baseline="0" noProof="0" dirty="0" smtClean="0">
                <a:ln>
                  <a:noFill/>
                </a:ln>
                <a:effectLst/>
                <a:uLnTx/>
                <a:uFillTx/>
                <a:latin typeface="system-ui"/>
                <a:cs typeface="+mn-cs"/>
              </a:rPr>
              <a:t>Incluir </a:t>
            </a:r>
            <a:r>
              <a:rPr kumimoji="0" lang="pt-BR" sz="1400" b="0" i="0" u="none" strike="noStrike" kern="1200" cap="none" spc="0" normalizeH="0" baseline="0" noProof="0" dirty="0">
                <a:ln>
                  <a:noFill/>
                </a:ln>
                <a:effectLst/>
                <a:uLnTx/>
                <a:uFillTx/>
                <a:latin typeface="system-ui"/>
                <a:cs typeface="+mn-cs"/>
              </a:rPr>
              <a:t>aplicação dose única e </a:t>
            </a:r>
            <a:r>
              <a:rPr kumimoji="0" lang="pt-BR" sz="1400" b="0" i="0" u="none" strike="noStrike" kern="1200" cap="none" spc="0" normalizeH="0" baseline="0" noProof="0" dirty="0" smtClean="0">
                <a:ln>
                  <a:noFill/>
                </a:ln>
                <a:effectLst/>
                <a:uLnTx/>
                <a:uFillTx/>
                <a:latin typeface="system-ui"/>
                <a:cs typeface="+mn-cs"/>
              </a:rPr>
              <a:t>excluir D 2 vacinação </a:t>
            </a:r>
            <a:r>
              <a:rPr kumimoji="0" lang="pt-BR" sz="1400" b="0" i="0" u="none" strike="noStrike" kern="1200" cap="none" spc="0" normalizeH="0" baseline="0" noProof="0" dirty="0">
                <a:ln>
                  <a:noFill/>
                </a:ln>
                <a:effectLst/>
                <a:uLnTx/>
                <a:uFillTx/>
                <a:latin typeface="system-ui"/>
                <a:cs typeface="+mn-cs"/>
              </a:rPr>
              <a:t>de 12 a 17 anos)</a:t>
            </a:r>
            <a:endParaRPr kumimoji="0" lang="pt-BR" sz="1400" b="0" i="0" u="none" strike="noStrike" kern="1200" cap="none" spc="0" normalizeH="0" baseline="0" noProof="0" dirty="0">
              <a:ln>
                <a:noFill/>
              </a:ln>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dirty="0">
              <a:ln>
                <a:noFill/>
              </a:ln>
              <a:effectLst/>
              <a:uLnTx/>
              <a:uFillTx/>
              <a:latin typeface="Arial"/>
              <a:cs typeface="+mn-cs"/>
            </a:endParaRPr>
          </a:p>
        </p:txBody>
      </p:sp>
      <p:pic>
        <p:nvPicPr>
          <p:cNvPr id="8" name="Imagem 7"/>
          <p:cNvPicPr>
            <a:picLocks noChangeAspect="1"/>
          </p:cNvPicPr>
          <p:nvPr/>
        </p:nvPicPr>
        <p:blipFill>
          <a:blip r:embed="rId2"/>
          <a:stretch>
            <a:fillRect/>
          </a:stretch>
        </p:blipFill>
        <p:spPr>
          <a:xfrm>
            <a:off x="5032079" y="5987081"/>
            <a:ext cx="833454" cy="416302"/>
          </a:xfrm>
          <a:prstGeom prst="rect">
            <a:avLst/>
          </a:prstGeom>
        </p:spPr>
      </p:pic>
      <p:pic>
        <p:nvPicPr>
          <p:cNvPr id="9" name="Picture 10" descr="http://vacina.campogrande.ms.gov.br/Content/img/pmcg-top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87" b="8361"/>
          <a:stretch/>
        </p:blipFill>
        <p:spPr bwMode="auto">
          <a:xfrm>
            <a:off x="5903609" y="5969000"/>
            <a:ext cx="780288" cy="383731"/>
          </a:xfrm>
          <a:prstGeom prst="rect">
            <a:avLst/>
          </a:prstGeom>
          <a:solidFill>
            <a:srgbClr val="005DA2"/>
          </a:solidFill>
          <a:effectLst>
            <a:outerShdw blurRad="50800" dist="50800" dir="5400000" algn="ctr" rotWithShape="0">
              <a:schemeClr val="tx1"/>
            </a:outerShdw>
          </a:effectLst>
          <a:extLst/>
        </p:spPr>
      </p:pic>
    </p:spTree>
    <p:extLst>
      <p:ext uri="{BB962C8B-B14F-4D97-AF65-F5344CB8AC3E}">
        <p14:creationId xmlns:p14="http://schemas.microsoft.com/office/powerpoint/2010/main" val="105529893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pPr rtl="0"/>
            <a:fld id="{B38049E5-7B53-4E85-8972-7D6C4BCE5BB9}" type="slidenum">
              <a:rPr lang="pt-BR" noProof="0" smtClean="0"/>
              <a:t>125</a:t>
            </a:fld>
            <a:endParaRPr lang="pt-BR" noProof="0" dirty="0"/>
          </a:p>
        </p:txBody>
      </p:sp>
      <p:sp>
        <p:nvSpPr>
          <p:cNvPr id="4" name="Retângulo 3"/>
          <p:cNvSpPr/>
          <p:nvPr/>
        </p:nvSpPr>
        <p:spPr>
          <a:xfrm>
            <a:off x="774916" y="734425"/>
            <a:ext cx="10802318"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2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VACINAÇÃO MENORES DE 18 ANOS</a:t>
            </a:r>
            <a:endParaRPr kumimoji="0" lang="pt-BR" sz="42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 name="Retângulo 4"/>
          <p:cNvSpPr/>
          <p:nvPr/>
        </p:nvSpPr>
        <p:spPr>
          <a:xfrm>
            <a:off x="720671" y="1473089"/>
            <a:ext cx="10996048" cy="1815882"/>
          </a:xfrm>
          <a:prstGeom prst="rect">
            <a:avLst/>
          </a:prstGeom>
          <a:solidFill>
            <a:srgbClr val="0070C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0" b="1" i="0" u="none" strike="noStrike" kern="1200" cap="none" spc="0" normalizeH="0" baseline="0" noProof="0" dirty="0" smtClean="0">
                <a:ln>
                  <a:noFill/>
                </a:ln>
                <a:effectLst/>
                <a:uLnTx/>
                <a:uFillTx/>
                <a:latin typeface="system-ui"/>
                <a:cs typeface="+mn-cs"/>
              </a:rPr>
              <a:t>64.827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smtClean="0">
                <a:ln>
                  <a:noFill/>
                </a:ln>
                <a:effectLst/>
                <a:uLnTx/>
                <a:uFillTx/>
                <a:latin typeface="system-ui"/>
                <a:cs typeface="+mn-cs"/>
              </a:rPr>
              <a:t>(estimativa populacional a partir de 12 a 17 anos)</a:t>
            </a:r>
            <a:endParaRPr kumimoji="0" lang="pt-BR" sz="3200" b="0" i="0" u="none" strike="noStrike" kern="1200" cap="none" spc="0" normalizeH="0" baseline="0" noProof="0" dirty="0">
              <a:ln>
                <a:noFill/>
              </a:ln>
              <a:effectLst/>
              <a:uLnTx/>
              <a:uFillTx/>
              <a:latin typeface="Arial"/>
              <a:cs typeface="+mn-cs"/>
            </a:endParaRPr>
          </a:p>
        </p:txBody>
      </p:sp>
      <p:sp>
        <p:nvSpPr>
          <p:cNvPr id="6" name="Retângulo 5"/>
          <p:cNvSpPr/>
          <p:nvPr/>
        </p:nvSpPr>
        <p:spPr>
          <a:xfrm>
            <a:off x="720671" y="3288971"/>
            <a:ext cx="10996048" cy="2077492"/>
          </a:xfrm>
          <a:prstGeom prst="rect">
            <a:avLst/>
          </a:prstGeom>
          <a:solidFill>
            <a:schemeClr val="accent4">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300" b="1" i="0" u="none" strike="noStrike" kern="1200" cap="none" spc="0" normalizeH="0" baseline="0" noProof="0" dirty="0" smtClean="0">
                <a:ln>
                  <a:noFill/>
                </a:ln>
                <a:effectLst/>
                <a:uLnTx/>
                <a:uFillTx/>
                <a:latin typeface="system-ui"/>
              </a:rPr>
              <a:t>Campo Grande MS, já vacinou D 1:</a:t>
            </a:r>
            <a:endParaRPr kumimoji="0" lang="pt-BR" sz="4300" b="1" i="0" u="none" strike="noStrike" kern="1200" cap="none" spc="0" normalizeH="0" baseline="0" noProof="0" dirty="0">
              <a:ln>
                <a:noFill/>
              </a:ln>
              <a:effectLst/>
              <a:uLnTx/>
              <a:uFillTx/>
              <a:latin typeface="system-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300" b="1" i="0" u="none" strike="noStrike" kern="1200" cap="none" spc="0" normalizeH="0" baseline="0" noProof="0" dirty="0" smtClean="0">
                <a:ln>
                  <a:noFill/>
                </a:ln>
                <a:effectLst/>
                <a:uLnTx/>
                <a:uFillTx/>
                <a:latin typeface="system-ui"/>
              </a:rPr>
              <a:t>54.305 (83%)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300" b="1" i="0" u="none" strike="noStrike" kern="1200" cap="none" spc="0" normalizeH="0" baseline="0" noProof="0" dirty="0" smtClean="0">
                <a:ln>
                  <a:noFill/>
                </a:ln>
                <a:effectLst/>
                <a:uLnTx/>
                <a:uFillTx/>
                <a:latin typeface="system-ui"/>
              </a:rPr>
              <a:t>D 2: </a:t>
            </a:r>
            <a:r>
              <a:rPr lang="pt-BR" sz="4300" b="1" dirty="0" smtClean="0">
                <a:latin typeface="system-ui"/>
              </a:rPr>
              <a:t>11.851</a:t>
            </a:r>
            <a:r>
              <a:rPr kumimoji="0" lang="pt-BR" sz="4300" b="1" i="0" u="none" strike="noStrike" kern="1200" cap="none" spc="0" normalizeH="0" baseline="0" noProof="0" dirty="0" smtClean="0">
                <a:ln>
                  <a:noFill/>
                </a:ln>
                <a:effectLst/>
                <a:uLnTx/>
                <a:uFillTx/>
                <a:latin typeface="system-ui"/>
              </a:rPr>
              <a:t> (0,18%)</a:t>
            </a:r>
            <a:endParaRPr kumimoji="0" lang="pt-BR" sz="4300" b="1" i="0" u="none" strike="noStrike" kern="1200" cap="none" spc="0" normalizeH="0" baseline="0" noProof="0" dirty="0">
              <a:ln>
                <a:noFill/>
              </a:ln>
              <a:effectLst/>
              <a:uLnTx/>
              <a:uFillTx/>
              <a:latin typeface="system-ui"/>
            </a:endParaRPr>
          </a:p>
        </p:txBody>
      </p:sp>
      <p:sp>
        <p:nvSpPr>
          <p:cNvPr id="7" name="Retângulo 6"/>
          <p:cNvSpPr/>
          <p:nvPr/>
        </p:nvSpPr>
        <p:spPr>
          <a:xfrm>
            <a:off x="747793" y="5366463"/>
            <a:ext cx="1085656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smtClean="0">
                <a:ln>
                  <a:noFill/>
                </a:ln>
                <a:effectLst/>
                <a:uLnTx/>
                <a:uFillTx/>
                <a:latin typeface="system-ui"/>
                <a:cs typeface="+mn-cs"/>
              </a:rPr>
              <a:t>Fonte</a:t>
            </a:r>
            <a:r>
              <a:rPr kumimoji="0" lang="pt-BR" sz="1400" b="0" i="0" u="none" strike="noStrike" kern="1200" cap="none" spc="0" normalizeH="0" baseline="0" noProof="0" dirty="0">
                <a:ln>
                  <a:noFill/>
                </a:ln>
                <a:effectLst/>
                <a:uLnTx/>
                <a:uFillTx/>
                <a:latin typeface="system-ui"/>
                <a:cs typeface="+mn-cs"/>
              </a:rPr>
              <a:t>: </a:t>
            </a:r>
            <a:r>
              <a:rPr kumimoji="0" lang="pt-BR" sz="1400" b="0" i="0" u="none" strike="noStrike" kern="1200" cap="none" spc="0" normalizeH="0" baseline="0" noProof="0" dirty="0" smtClean="0">
                <a:ln>
                  <a:noFill/>
                </a:ln>
                <a:effectLst/>
                <a:uLnTx/>
                <a:uFillTx/>
                <a:latin typeface="system-ui"/>
                <a:cs typeface="+mn-cs"/>
              </a:rPr>
              <a:t>População E-SUS AB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smtClean="0">
                <a:ln>
                  <a:noFill/>
                </a:ln>
                <a:effectLst/>
                <a:uLnTx/>
                <a:uFillTx/>
                <a:latin typeface="system-ui"/>
                <a:cs typeface="+mn-cs"/>
              </a:rPr>
              <a:t>OBSERVAÇÃO: Considerar vacinados 12 a 17 com e sem comorbidades do monitora</a:t>
            </a:r>
            <a:endParaRPr kumimoji="0" lang="pt-BR" sz="1400" b="0" i="0" u="none" strike="noStrike" kern="1200" cap="none" spc="0" normalizeH="0" baseline="0" noProof="0" dirty="0">
              <a:ln>
                <a:noFill/>
              </a:ln>
              <a:effectLst/>
              <a:uLnTx/>
              <a:uFillTx/>
              <a:latin typeface="Arial"/>
              <a:cs typeface="+mn-cs"/>
            </a:endParaRPr>
          </a:p>
        </p:txBody>
      </p:sp>
      <p:pic>
        <p:nvPicPr>
          <p:cNvPr id="8" name="Imagem 7"/>
          <p:cNvPicPr>
            <a:picLocks noChangeAspect="1"/>
          </p:cNvPicPr>
          <p:nvPr/>
        </p:nvPicPr>
        <p:blipFill>
          <a:blip r:embed="rId2"/>
          <a:stretch>
            <a:fillRect/>
          </a:stretch>
        </p:blipFill>
        <p:spPr>
          <a:xfrm>
            <a:off x="5218633" y="5969000"/>
            <a:ext cx="833454" cy="416302"/>
          </a:xfrm>
          <a:prstGeom prst="rect">
            <a:avLst/>
          </a:prstGeom>
        </p:spPr>
      </p:pic>
      <p:pic>
        <p:nvPicPr>
          <p:cNvPr id="9" name="Picture 10" descr="http://vacina.campogrande.ms.gov.br/Content/img/pmcg-top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87" b="8361"/>
          <a:stretch/>
        </p:blipFill>
        <p:spPr bwMode="auto">
          <a:xfrm>
            <a:off x="6176074" y="5969000"/>
            <a:ext cx="780288" cy="383731"/>
          </a:xfrm>
          <a:prstGeom prst="rect">
            <a:avLst/>
          </a:prstGeom>
          <a:solidFill>
            <a:srgbClr val="005DA2"/>
          </a:solidFill>
          <a:effectLst>
            <a:outerShdw blurRad="50800" dist="50800" dir="5400000" algn="ctr" rotWithShape="0">
              <a:schemeClr val="tx1"/>
            </a:outerShdw>
          </a:effectLst>
          <a:extLst/>
        </p:spPr>
      </p:pic>
    </p:spTree>
    <p:extLst>
      <p:ext uri="{BB962C8B-B14F-4D97-AF65-F5344CB8AC3E}">
        <p14:creationId xmlns:p14="http://schemas.microsoft.com/office/powerpoint/2010/main" val="215201413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pPr rtl="0"/>
            <a:fld id="{B38049E5-7B53-4E85-8972-7D6C4BCE5BB9}" type="slidenum">
              <a:rPr lang="pt-BR" noProof="0" smtClean="0"/>
              <a:pPr rtl="0"/>
              <a:t>126</a:t>
            </a:fld>
            <a:endParaRPr lang="pt-BR" noProof="0" dirty="0"/>
          </a:p>
        </p:txBody>
      </p:sp>
      <p:sp>
        <p:nvSpPr>
          <p:cNvPr id="8" name="Retângulo 7"/>
          <p:cNvSpPr/>
          <p:nvPr/>
        </p:nvSpPr>
        <p:spPr>
          <a:xfrm>
            <a:off x="779713" y="743639"/>
            <a:ext cx="10785515"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DE ENFRENTAMENTO AO CORONAVÍRUS (COVID 19)</a:t>
            </a:r>
          </a:p>
        </p:txBody>
      </p:sp>
      <p:sp>
        <p:nvSpPr>
          <p:cNvPr id="13" name="Retângulo 12"/>
          <p:cNvSpPr/>
          <p:nvPr/>
        </p:nvSpPr>
        <p:spPr>
          <a:xfrm>
            <a:off x="779713" y="154056"/>
            <a:ext cx="3656770" cy="307777"/>
          </a:xfrm>
          <a:prstGeom prst="rect">
            <a:avLst/>
          </a:prstGeom>
        </p:spPr>
        <p:txBody>
          <a:bodyPr wrap="none">
            <a:spAutoFit/>
          </a:bodyPr>
          <a:lstStyle/>
          <a:p>
            <a:r>
              <a:rPr lang="pt-BR" altLang="pt-BR" sz="1400" b="1" dirty="0">
                <a:solidFill>
                  <a:schemeClr val="tx2"/>
                </a:solidFill>
              </a:rPr>
              <a:t>1</a:t>
            </a:r>
            <a:r>
              <a:rPr lang="pt-BR" altLang="pt-BR" sz="1400" b="1" dirty="0" smtClean="0">
                <a:solidFill>
                  <a:schemeClr val="tx2"/>
                </a:solidFill>
              </a:rPr>
              <a:t>°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4" name="Image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1" name="Retângulo 10"/>
          <p:cNvSpPr/>
          <p:nvPr/>
        </p:nvSpPr>
        <p:spPr>
          <a:xfrm>
            <a:off x="779713" y="1267031"/>
            <a:ext cx="10746540" cy="4805033"/>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sz="1600" b="1" cap="all" dirty="0">
                <a:solidFill>
                  <a:srgbClr val="538135"/>
                </a:solidFill>
                <a:latin typeface="Arial" panose="020B0604020202020204" pitchFamily="34" charset="0"/>
                <a:ea typeface="Times New Roman" panose="02020603050405020304" pitchFamily="18" charset="0"/>
                <a:cs typeface="Arial" panose="020B0604020202020204" pitchFamily="34" charset="0"/>
              </a:rPr>
              <a:t>Superintendência DA REDE DE ATENÇÃO À SAÚDE – </a:t>
            </a:r>
            <a:r>
              <a:rPr lang="pt-BR" sz="1600" b="1" cap="all" dirty="0" smtClean="0">
                <a:solidFill>
                  <a:srgbClr val="538135"/>
                </a:solidFill>
                <a:latin typeface="Arial" panose="020B0604020202020204" pitchFamily="34" charset="0"/>
                <a:ea typeface="Times New Roman" panose="02020603050405020304" pitchFamily="18" charset="0"/>
                <a:cs typeface="Arial" panose="020B0604020202020204" pitchFamily="34" charset="0"/>
              </a:rPr>
              <a:t>SRAS</a:t>
            </a:r>
          </a:p>
          <a:p>
            <a:pPr lvl="0" algn="ctr">
              <a:lnSpc>
                <a:spcPct val="107000"/>
              </a:lnSpc>
              <a:spcAft>
                <a:spcPts val="0"/>
              </a:spcAft>
              <a:buClr>
                <a:srgbClr val="538135"/>
              </a:buClr>
            </a:pPr>
            <a:endParaRPr lang="pt-BR" sz="1600" b="1" cap="all" dirty="0">
              <a:solidFill>
                <a:srgbClr val="538135"/>
              </a:solidFill>
              <a:latin typeface="Arial" panose="020B0604020202020204" pitchFamily="34" charset="0"/>
              <a:ea typeface="Times New Roman" panose="02020603050405020304" pitchFamily="18" charset="0"/>
              <a:cs typeface="Arial" panose="020B0604020202020204" pitchFamily="34" charset="0"/>
            </a:endParaRPr>
          </a:p>
          <a:p>
            <a:r>
              <a:rPr lang="pt-BR" sz="1600" dirty="0">
                <a:latin typeface="Arial" panose="020B0604020202020204" pitchFamily="34" charset="0"/>
                <a:cs typeface="Arial" panose="020B0604020202020204" pitchFamily="34" charset="0"/>
              </a:rPr>
              <a:t>	</a:t>
            </a:r>
            <a:r>
              <a:rPr lang="pt-BR" sz="1700" b="1" dirty="0" smtClean="0">
                <a:latin typeface="Arial" panose="020B0604020202020204" pitchFamily="34" charset="0"/>
                <a:cs typeface="Arial" panose="020B0604020202020204" pitchFamily="34" charset="0"/>
              </a:rPr>
              <a:t>Atenção </a:t>
            </a:r>
            <a:r>
              <a:rPr lang="pt-BR" sz="1700" b="1" dirty="0">
                <a:latin typeface="Arial" panose="020B0604020202020204" pitchFamily="34" charset="0"/>
                <a:cs typeface="Arial" panose="020B0604020202020204" pitchFamily="34" charset="0"/>
              </a:rPr>
              <a:t>Primária à Saúde –</a:t>
            </a:r>
            <a:r>
              <a:rPr lang="pt-BR" sz="1700" b="1" dirty="0" smtClean="0">
                <a:latin typeface="Arial" panose="020B0604020202020204" pitchFamily="34" charset="0"/>
                <a:cs typeface="Arial" panose="020B0604020202020204" pitchFamily="34" charset="0"/>
              </a:rPr>
              <a:t>APS/SRAS</a:t>
            </a:r>
          </a:p>
          <a:p>
            <a:endParaRPr lang="pt-BR" sz="1700" dirty="0">
              <a:solidFill>
                <a:srgbClr val="FF0000"/>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ü"/>
            </a:pPr>
            <a:r>
              <a:rPr lang="pt-BR" sz="1700" dirty="0" smtClean="0">
                <a:latin typeface="Arial" panose="020B0604020202020204" pitchFamily="34" charset="0"/>
                <a:cs typeface="Arial" panose="020B0604020202020204" pitchFamily="34" charset="0"/>
              </a:rPr>
              <a:t>Mantido </a:t>
            </a:r>
            <a:r>
              <a:rPr lang="pt-BR" sz="1700" dirty="0">
                <a:latin typeface="Arial" panose="020B0604020202020204" pitchFamily="34" charset="0"/>
                <a:cs typeface="Arial" panose="020B0604020202020204" pitchFamily="34" charset="0"/>
              </a:rPr>
              <a:t>o </a:t>
            </a:r>
            <a:r>
              <a:rPr lang="pt-BR" sz="1700" dirty="0" err="1">
                <a:latin typeface="Arial" panose="020B0604020202020204" pitchFamily="34" charset="0"/>
                <a:cs typeface="Arial" panose="020B0604020202020204" pitchFamily="34" charset="0"/>
              </a:rPr>
              <a:t>teleatendimento</a:t>
            </a:r>
            <a:r>
              <a:rPr lang="pt-BR" sz="1700" dirty="0">
                <a:latin typeface="Arial" panose="020B0604020202020204" pitchFamily="34" charset="0"/>
                <a:cs typeface="Arial" panose="020B0604020202020204" pitchFamily="34" charset="0"/>
              </a:rPr>
              <a:t>, </a:t>
            </a:r>
            <a:r>
              <a:rPr lang="pt-BR" sz="1700" dirty="0" err="1">
                <a:latin typeface="Arial" panose="020B0604020202020204" pitchFamily="34" charset="0"/>
                <a:cs typeface="Arial" panose="020B0604020202020204" pitchFamily="34" charset="0"/>
              </a:rPr>
              <a:t>telemonitoramento</a:t>
            </a:r>
            <a:r>
              <a:rPr lang="pt-BR" sz="1700" dirty="0">
                <a:latin typeface="Arial" panose="020B0604020202020204" pitchFamily="34" charset="0"/>
                <a:cs typeface="Arial" panose="020B0604020202020204" pitchFamily="34" charset="0"/>
              </a:rPr>
              <a:t> e rastreio dos casos de COVID-19 nas unidades de Atenção primária à Saúde;</a:t>
            </a:r>
          </a:p>
          <a:p>
            <a:pPr marL="342900" lvl="0" indent="-342900" algn="just">
              <a:buFont typeface="Wingdings" panose="05000000000000000000" pitchFamily="2" charset="2"/>
              <a:buChar char="ü"/>
            </a:pPr>
            <a:r>
              <a:rPr lang="pt-BR" sz="1700" dirty="0" smtClean="0">
                <a:latin typeface="Arial" panose="020B0604020202020204" pitchFamily="34" charset="0"/>
                <a:cs typeface="Arial" panose="020B0604020202020204" pitchFamily="34" charset="0"/>
              </a:rPr>
              <a:t>Mantidos </a:t>
            </a:r>
            <a:r>
              <a:rPr lang="pt-BR" sz="1700" dirty="0">
                <a:latin typeface="Arial" panose="020B0604020202020204" pitchFamily="34" charset="0"/>
                <a:cs typeface="Arial" panose="020B0604020202020204" pitchFamily="34" charset="0"/>
              </a:rPr>
              <a:t>atendimentos em ação conjunta com a SAS e equipe itinerante do consultório na rua nos períodos diurno e noturno; </a:t>
            </a:r>
          </a:p>
          <a:p>
            <a:pPr marL="342900" lvl="0" indent="-342900" algn="just">
              <a:buFont typeface="Wingdings" panose="05000000000000000000" pitchFamily="2" charset="2"/>
              <a:buChar char="ü"/>
            </a:pPr>
            <a:r>
              <a:rPr lang="pt-BR" sz="1700" dirty="0" smtClean="0">
                <a:latin typeface="Arial" panose="020B0604020202020204" pitchFamily="34" charset="0"/>
                <a:cs typeface="Arial" panose="020B0604020202020204" pitchFamily="34" charset="0"/>
              </a:rPr>
              <a:t>Entrega </a:t>
            </a:r>
            <a:r>
              <a:rPr lang="pt-BR" sz="1700" dirty="0">
                <a:latin typeface="Arial" panose="020B0604020202020204" pitchFamily="34" charset="0"/>
                <a:cs typeface="Arial" panose="020B0604020202020204" pitchFamily="34" charset="0"/>
              </a:rPr>
              <a:t>dos testes rápidos que são realizados nas 72 unidades da APS;</a:t>
            </a:r>
          </a:p>
          <a:p>
            <a:pPr marL="342900" lvl="0" indent="-342900" algn="just">
              <a:buFont typeface="Wingdings" panose="05000000000000000000" pitchFamily="2" charset="2"/>
              <a:buChar char="ü"/>
            </a:pPr>
            <a:r>
              <a:rPr lang="pt-BR" sz="1700" dirty="0" smtClean="0">
                <a:latin typeface="Arial" panose="020B0604020202020204" pitchFamily="34" charset="0"/>
                <a:cs typeface="Arial" panose="020B0604020202020204" pitchFamily="34" charset="0"/>
              </a:rPr>
              <a:t>Realizadas </a:t>
            </a:r>
            <a:r>
              <a:rPr lang="pt-BR" sz="1700" dirty="0">
                <a:latin typeface="Arial" panose="020B0604020202020204" pitchFamily="34" charset="0"/>
                <a:cs typeface="Arial" panose="020B0604020202020204" pitchFamily="34" charset="0"/>
              </a:rPr>
              <a:t>04 reuniões de integração com a participação dos Agentes Comunitários de Saúde (ACS) e Agentes de controle de Endemias (ACE) envolvendo todos os Distritos Sanitários. Na oportunidade foi abordada a temática da COVID-19, destacando as ações de promoção e prevenção, busca ativa e monitoramento na comunidade;</a:t>
            </a:r>
          </a:p>
          <a:p>
            <a:pPr marL="342900" lvl="0" indent="-342900" algn="just">
              <a:buFont typeface="Wingdings" panose="05000000000000000000" pitchFamily="2" charset="2"/>
              <a:buChar char="ü"/>
            </a:pPr>
            <a:r>
              <a:rPr lang="pt-BR" sz="1700" dirty="0" smtClean="0">
                <a:latin typeface="Arial" panose="020B0604020202020204" pitchFamily="34" charset="0"/>
                <a:cs typeface="Arial" panose="020B0604020202020204" pitchFamily="34" charset="0"/>
              </a:rPr>
              <a:t>Mantida </a:t>
            </a:r>
            <a:r>
              <a:rPr lang="pt-BR" sz="1700" dirty="0">
                <a:latin typeface="Arial" panose="020B0604020202020204" pitchFamily="34" charset="0"/>
                <a:cs typeface="Arial" panose="020B0604020202020204" pitchFamily="34" charset="0"/>
              </a:rPr>
              <a:t>a coleta de RT-PCT nas 34 unidades da APS;</a:t>
            </a:r>
          </a:p>
          <a:p>
            <a:pPr marL="342900" lvl="0" indent="-342900" algn="just">
              <a:buFont typeface="Wingdings" panose="05000000000000000000" pitchFamily="2" charset="2"/>
              <a:buChar char="ü"/>
            </a:pPr>
            <a:r>
              <a:rPr lang="pt-BR" sz="1700" dirty="0" smtClean="0">
                <a:latin typeface="Arial" panose="020B0604020202020204" pitchFamily="34" charset="0"/>
                <a:cs typeface="Arial" panose="020B0604020202020204" pitchFamily="34" charset="0"/>
              </a:rPr>
              <a:t>Inauguração </a:t>
            </a:r>
            <a:r>
              <a:rPr lang="pt-BR" sz="1700" dirty="0">
                <a:latin typeface="Arial" panose="020B0604020202020204" pitchFamily="34" charset="0"/>
                <a:cs typeface="Arial" panose="020B0604020202020204" pitchFamily="34" charset="0"/>
              </a:rPr>
              <a:t>do Centro de Testagem da COVID-19 Missão Salesiana de Mato Grosso;</a:t>
            </a:r>
          </a:p>
          <a:p>
            <a:pPr marL="342900" lvl="0" indent="-342900" algn="just">
              <a:buFont typeface="Wingdings" panose="05000000000000000000" pitchFamily="2" charset="2"/>
              <a:buChar char="ü"/>
            </a:pPr>
            <a:r>
              <a:rPr lang="pt-BR" sz="1700" dirty="0" smtClean="0">
                <a:latin typeface="Arial" panose="020B0604020202020204" pitchFamily="34" charset="0"/>
                <a:cs typeface="Arial" panose="020B0604020202020204" pitchFamily="34" charset="0"/>
              </a:rPr>
              <a:t>Seguindo </a:t>
            </a:r>
            <a:r>
              <a:rPr lang="pt-BR" sz="1700" dirty="0">
                <a:latin typeface="Arial" panose="020B0604020202020204" pitchFamily="34" charset="0"/>
                <a:cs typeface="Arial" panose="020B0604020202020204" pitchFamily="34" charset="0"/>
              </a:rPr>
              <a:t>plano Municipal de Imunização, a vacina para COVID-19 é realizada em 55 unidades da APS;</a:t>
            </a:r>
          </a:p>
          <a:p>
            <a:pPr marL="342900" lvl="0" indent="-342900" algn="just">
              <a:buFont typeface="Wingdings" panose="05000000000000000000" pitchFamily="2" charset="2"/>
              <a:buChar char="ü"/>
            </a:pPr>
            <a:r>
              <a:rPr lang="pt-BR" sz="1700" dirty="0" smtClean="0">
                <a:latin typeface="Arial" panose="020B0604020202020204" pitchFamily="34" charset="0"/>
                <a:cs typeface="Arial" panose="020B0604020202020204" pitchFamily="34" charset="0"/>
              </a:rPr>
              <a:t>Vacinação </a:t>
            </a:r>
            <a:r>
              <a:rPr lang="pt-BR" sz="1700" dirty="0">
                <a:latin typeface="Arial" panose="020B0604020202020204" pitchFamily="34" charset="0"/>
                <a:cs typeface="Arial" panose="020B0604020202020204" pitchFamily="34" charset="0"/>
              </a:rPr>
              <a:t>contra COVID-19 e influenza na população privada de liberdade nos 06 estabelecimentos penais.</a:t>
            </a:r>
          </a:p>
        </p:txBody>
      </p:sp>
      <p:sp>
        <p:nvSpPr>
          <p:cNvPr id="10" name="Título 1"/>
          <p:cNvSpPr txBox="1">
            <a:spLocks/>
          </p:cNvSpPr>
          <p:nvPr/>
        </p:nvSpPr>
        <p:spPr>
          <a:xfrm>
            <a:off x="9750549" y="1"/>
            <a:ext cx="2448596" cy="743638"/>
          </a:xfrm>
          <a:prstGeom prst="rect">
            <a:avLst/>
          </a:prstGeom>
          <a:solidFill>
            <a:schemeClr val="bg1"/>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000" b="1" i="1" cap="all" smtClean="0">
                <a:solidFill>
                  <a:srgbClr val="255E8B"/>
                </a:solidFill>
                <a:latin typeface="Roboto Condensed"/>
              </a:rPr>
              <a:t>PLANO DE CONTINGÊNCIA MUNICIPAL DE ENFRENTAMENTO AO CORONAVÍRUS (COVID/19) </a:t>
            </a:r>
            <a:r>
              <a:rPr lang="pt-BR" sz="1000" b="1" i="1" smtClean="0">
                <a:solidFill>
                  <a:srgbClr val="FF0000"/>
                </a:solidFill>
                <a:latin typeface="Roboto Condensed"/>
              </a:rPr>
              <a:t>Versão 8 – 14/07/2021</a:t>
            </a:r>
            <a:r>
              <a:rPr lang="pt-BR" sz="1000" b="1" i="1" cap="all" smtClean="0">
                <a:solidFill>
                  <a:srgbClr val="FF0000"/>
                </a:solidFill>
                <a:latin typeface="Roboto Condensed"/>
              </a:rPr>
              <a:t/>
            </a:r>
            <a:br>
              <a:rPr lang="pt-BR" sz="1000" b="1" i="1" cap="all" smtClean="0">
                <a:solidFill>
                  <a:srgbClr val="FF0000"/>
                </a:solidFill>
                <a:latin typeface="Roboto Condensed"/>
              </a:rPr>
            </a:br>
            <a:endParaRPr lang="pt-BR" sz="1000" i="1" dirty="0"/>
          </a:p>
        </p:txBody>
      </p:sp>
    </p:spTree>
    <p:extLst>
      <p:ext uri="{BB962C8B-B14F-4D97-AF65-F5344CB8AC3E}">
        <p14:creationId xmlns:p14="http://schemas.microsoft.com/office/powerpoint/2010/main" val="246777351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pPr rtl="0"/>
            <a:fld id="{B38049E5-7B53-4E85-8972-7D6C4BCE5BB9}" type="slidenum">
              <a:rPr lang="pt-BR" noProof="0" smtClean="0"/>
              <a:pPr rtl="0"/>
              <a:t>127</a:t>
            </a:fld>
            <a:endParaRPr lang="pt-BR" noProof="0" dirty="0"/>
          </a:p>
        </p:txBody>
      </p:sp>
      <p:sp>
        <p:nvSpPr>
          <p:cNvPr id="8" name="Retângulo 7"/>
          <p:cNvSpPr/>
          <p:nvPr/>
        </p:nvSpPr>
        <p:spPr>
          <a:xfrm>
            <a:off x="779713" y="651500"/>
            <a:ext cx="10785515"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DE ENFRENTAMENTO AO CORONAVÍRUS (COVID 19)</a:t>
            </a:r>
          </a:p>
        </p:txBody>
      </p:sp>
      <p:sp>
        <p:nvSpPr>
          <p:cNvPr id="12" name="Retângulo 11"/>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3" name="Image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1" name="Retângulo 10"/>
          <p:cNvSpPr/>
          <p:nvPr/>
        </p:nvSpPr>
        <p:spPr>
          <a:xfrm>
            <a:off x="904121" y="1056814"/>
            <a:ext cx="10661107" cy="4767202"/>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sz="1500" b="1" dirty="0" smtClean="0">
                <a:latin typeface="Arial" panose="020B0604020202020204" pitchFamily="34" charset="0"/>
                <a:ea typeface="Times New Roman" panose="02020603050405020304" pitchFamily="18" charset="0"/>
                <a:cs typeface="Arial" panose="020B0604020202020204" pitchFamily="34" charset="0"/>
              </a:rPr>
              <a:t>Coordenadoria da Rede de Atenção Especializada </a:t>
            </a:r>
            <a:r>
              <a:rPr lang="pt-BR" sz="1500" b="1" cap="all" dirty="0" smtClean="0">
                <a:latin typeface="Arial" panose="020B0604020202020204" pitchFamily="34" charset="0"/>
                <a:ea typeface="Times New Roman" panose="02020603050405020304" pitchFamily="18" charset="0"/>
                <a:cs typeface="Arial" panose="020B0604020202020204" pitchFamily="34" charset="0"/>
              </a:rPr>
              <a:t>– CRAE/SRAS </a:t>
            </a:r>
          </a:p>
          <a:p>
            <a:pPr lvl="0">
              <a:lnSpc>
                <a:spcPct val="107000"/>
              </a:lnSpc>
              <a:spcAft>
                <a:spcPts val="0"/>
              </a:spcAft>
              <a:buClr>
                <a:srgbClr val="538135"/>
              </a:buClr>
            </a:pPr>
            <a:endParaRPr lang="pt-BR" sz="1500" b="1" cap="all" dirty="0" smtClean="0">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0"/>
              </a:spcAft>
              <a:buClr>
                <a:srgbClr val="538135"/>
              </a:buClr>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Considerando a Pandemia do Covid-19 foi publicada a Resolução Conjunta SESAU/SEMADUR N.06, de 08 de maio de 2020 a qual define que o funcionamento dos locais com atendimento ao público, permitido lotação máxima de 60% (sessenta por cento) de sua capacidade normal, respeitando-se o limite de 1 (uma) pessoa a cada 10m² (dez metros quadrados), o que resultou em redução de produção assistencial ambulatorial especializada.</a:t>
            </a:r>
          </a:p>
          <a:p>
            <a:pPr marL="285750" lvl="0" indent="-285750" algn="just">
              <a:lnSpc>
                <a:spcPct val="107000"/>
              </a:lnSpc>
              <a:spcAft>
                <a:spcPts val="0"/>
              </a:spcAft>
              <a:buClr>
                <a:srgbClr val="538135"/>
              </a:buClr>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Foi autorizado o retorno da oferta de atendimentos ambulatoriais especializados em rede própria em 100% a partir de setembro de 2021, após apresentação da proposta em 12 de agosto de 2021 ao COE (Centro de Operações de Emergências) ao qual autorizou a ampliação.</a:t>
            </a:r>
          </a:p>
          <a:p>
            <a:pPr lvl="0" algn="just">
              <a:lnSpc>
                <a:spcPct val="107000"/>
              </a:lnSpc>
              <a:spcAft>
                <a:spcPts val="0"/>
              </a:spcAft>
              <a:buClr>
                <a:srgbClr val="538135"/>
              </a:buClr>
            </a:pPr>
            <a:endParaRPr lang="pt-BR" sz="1500" b="1" cap="all" dirty="0" smtClean="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07000"/>
              </a:lnSpc>
              <a:spcAft>
                <a:spcPts val="0"/>
              </a:spcAft>
              <a:buClr>
                <a:srgbClr val="538135"/>
              </a:buClr>
            </a:pPr>
            <a:r>
              <a:rPr lang="pt-BR" sz="1500" b="1" cap="all" dirty="0" smtClean="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	Reabilitação pós - </a:t>
            </a:r>
            <a:r>
              <a:rPr lang="pt-BR" sz="1500" b="1" cap="all" dirty="0" err="1" smtClean="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covid</a:t>
            </a:r>
            <a:endParaRPr lang="pt-BR" sz="1500" b="1" cap="all" dirty="0" smtClean="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0"/>
              </a:spcAft>
              <a:buClr>
                <a:srgbClr val="538135"/>
              </a:buClr>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Foi implantado o serviço de Reabilitação Pós-infecção por Covid-19 em janeiro de 2021 na Unidade Especializada em Reabilitação e Diagnóstico (UERD), onde são ofertados atendimentos de Fisioterapia, Profissional de Educação Física, Psicologia e Nutrição. </a:t>
            </a:r>
          </a:p>
          <a:p>
            <a:pPr marL="285750" lvl="0" indent="-285750" algn="just">
              <a:lnSpc>
                <a:spcPct val="107000"/>
              </a:lnSpc>
              <a:spcAft>
                <a:spcPts val="0"/>
              </a:spcAft>
              <a:buClr>
                <a:srgbClr val="538135"/>
              </a:buClr>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O acesso ao atendimento é através do SISREG, sendo direcionado à usuários pós-infecção por COVID-19, necessitando de reabilitação cardiorrespiratória que estejam apresentando: fraqueza muscular e respiratória; fadiga; cansaço; dispneia; instabilidade postural e incapacidade funcional para realizar as atividades de vida diária. </a:t>
            </a:r>
          </a:p>
          <a:p>
            <a:pPr marL="285750" lvl="0" indent="-285750" algn="just">
              <a:lnSpc>
                <a:spcPct val="107000"/>
              </a:lnSpc>
              <a:spcAft>
                <a:spcPts val="0"/>
              </a:spcAft>
              <a:buClr>
                <a:srgbClr val="538135"/>
              </a:buClr>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Foram realizados 773 atendimentos pelo programa de Reabilitação Pós-Infecção por Covid-19 na UERD no 2º Quadrimestre DE 2021.</a:t>
            </a:r>
            <a:endParaRPr lang="pt-BR" sz="1500" dirty="0">
              <a:latin typeface="Arial" panose="020B0604020202020204" pitchFamily="34" charset="0"/>
              <a:cs typeface="Arial" panose="020B0604020202020204" pitchFamily="34" charset="0"/>
            </a:endParaRPr>
          </a:p>
        </p:txBody>
      </p:sp>
      <p:sp>
        <p:nvSpPr>
          <p:cNvPr id="14" name="Título 1"/>
          <p:cNvSpPr txBox="1">
            <a:spLocks/>
          </p:cNvSpPr>
          <p:nvPr/>
        </p:nvSpPr>
        <p:spPr>
          <a:xfrm>
            <a:off x="9750549" y="1"/>
            <a:ext cx="2448596" cy="743638"/>
          </a:xfrm>
          <a:prstGeom prst="rect">
            <a:avLst/>
          </a:prstGeom>
          <a:solidFill>
            <a:schemeClr val="bg1"/>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000" b="1" i="1" cap="all" smtClean="0">
                <a:solidFill>
                  <a:srgbClr val="255E8B"/>
                </a:solidFill>
                <a:latin typeface="Roboto Condensed"/>
              </a:rPr>
              <a:t>PLANO DE CONTINGÊNCIA MUNICIPAL DE ENFRENTAMENTO AO CORONAVÍRUS (COVID/19) </a:t>
            </a:r>
            <a:r>
              <a:rPr lang="pt-BR" sz="1000" b="1" i="1" smtClean="0">
                <a:solidFill>
                  <a:srgbClr val="FF0000"/>
                </a:solidFill>
                <a:latin typeface="Roboto Condensed"/>
              </a:rPr>
              <a:t>Versão 8 – 14/07/2021</a:t>
            </a:r>
            <a:r>
              <a:rPr lang="pt-BR" sz="1000" b="1" i="1" cap="all" smtClean="0">
                <a:solidFill>
                  <a:srgbClr val="FF0000"/>
                </a:solidFill>
                <a:latin typeface="Roboto Condensed"/>
              </a:rPr>
              <a:t/>
            </a:r>
            <a:br>
              <a:rPr lang="pt-BR" sz="1000" b="1" i="1" cap="all" smtClean="0">
                <a:solidFill>
                  <a:srgbClr val="FF0000"/>
                </a:solidFill>
                <a:latin typeface="Roboto Condensed"/>
              </a:rPr>
            </a:br>
            <a:endParaRPr lang="pt-BR" sz="1000" i="1" dirty="0"/>
          </a:p>
        </p:txBody>
      </p:sp>
    </p:spTree>
    <p:extLst>
      <p:ext uri="{BB962C8B-B14F-4D97-AF65-F5344CB8AC3E}">
        <p14:creationId xmlns:p14="http://schemas.microsoft.com/office/powerpoint/2010/main" val="72731459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pPr rtl="0"/>
            <a:fld id="{B38049E5-7B53-4E85-8972-7D6C4BCE5BB9}" type="slidenum">
              <a:rPr lang="pt-BR" noProof="0" smtClean="0"/>
              <a:pPr rtl="0"/>
              <a:t>128</a:t>
            </a:fld>
            <a:endParaRPr lang="pt-BR" noProof="0" dirty="0"/>
          </a:p>
        </p:txBody>
      </p:sp>
      <p:sp>
        <p:nvSpPr>
          <p:cNvPr id="8" name="Retângulo 7"/>
          <p:cNvSpPr/>
          <p:nvPr/>
        </p:nvSpPr>
        <p:spPr>
          <a:xfrm>
            <a:off x="779714" y="652772"/>
            <a:ext cx="10772636"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DE ENFRENTAMENTO AO CORONAVÍRUS (COVID 19)</a:t>
            </a:r>
          </a:p>
        </p:txBody>
      </p:sp>
      <p:sp>
        <p:nvSpPr>
          <p:cNvPr id="12" name="Retângulo 11"/>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3" name="Image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1" name="Retângulo 10"/>
          <p:cNvSpPr/>
          <p:nvPr/>
        </p:nvSpPr>
        <p:spPr>
          <a:xfrm>
            <a:off x="761425" y="990054"/>
            <a:ext cx="10958350" cy="5432256"/>
          </a:xfrm>
          <a:prstGeom prst="rect">
            <a:avLst/>
          </a:prstGeom>
          <a:solidFill>
            <a:schemeClr val="bg1"/>
          </a:solidFill>
        </p:spPr>
        <p:txBody>
          <a:bodyPr wrap="square">
            <a:spAutoFit/>
          </a:bodyPr>
          <a:lstStyle/>
          <a:p>
            <a:pPr algn="ctr"/>
            <a:r>
              <a:rPr lang="pt-BR" sz="1600" dirty="0"/>
              <a:t>	</a:t>
            </a:r>
            <a:r>
              <a:rPr lang="pt-BR" sz="1500" b="1" dirty="0" smtClean="0">
                <a:latin typeface="Arial" panose="020B0604020202020204" pitchFamily="34" charset="0"/>
                <a:cs typeface="Arial" panose="020B0604020202020204" pitchFamily="34" charset="0"/>
              </a:rPr>
              <a:t>Coordenadoria de Urgências –CUR/ SRAS</a:t>
            </a:r>
          </a:p>
          <a:p>
            <a:endParaRPr lang="pt-BR" sz="1500" dirty="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Organização do fluxo de ações para o atendimento e controle do Coronavírus nas Unidades de Urgência e Emergência da REMUS;</a:t>
            </a:r>
          </a:p>
          <a:p>
            <a:pPr marL="342900" lvl="0" indent="-342900" algn="just">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Oferta do atendimento de urgência e emergência e manejo adequado reduzindo às complicações dos agravos a saúde;</a:t>
            </a:r>
          </a:p>
          <a:p>
            <a:pPr marL="342900" lvl="0" indent="-342900" algn="just">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Monitoramento do Plano de Ação que contempla o </a:t>
            </a:r>
            <a:r>
              <a:rPr lang="pt-BR" sz="1500" b="1" dirty="0" smtClean="0">
                <a:latin typeface="Arial" panose="020B0604020202020204" pitchFamily="34" charset="0"/>
                <a:cs typeface="Arial" panose="020B0604020202020204" pitchFamily="34" charset="0"/>
              </a:rPr>
              <a:t>Fluxograma de Atendimento dos Pacientes Sintomáticos Respiratório e Não Sintomáticos</a:t>
            </a:r>
            <a:r>
              <a:rPr lang="pt-BR" sz="1500" dirty="0" smtClean="0">
                <a:latin typeface="Arial" panose="020B0604020202020204" pitchFamily="34" charset="0"/>
                <a:cs typeface="Arial" panose="020B0604020202020204" pitchFamily="34" charset="0"/>
              </a:rPr>
              <a:t> (Anexo), e que tem a finalidade de reordenamento do atendimento aos pacientes sintomáticos respiratórios e acometidos pela COVID-19, nas Unidades de Urgência e Emergência da Rede Municipal de Saúde (REMUS);</a:t>
            </a:r>
          </a:p>
          <a:p>
            <a:pPr marL="342900" lvl="0" indent="-342900" algn="just">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Realização de Teste Rápido Antígeno COVID-19, nas 10 (dez) Unidades de Urgência e Emergência da REMUS, de acordo com os critérios definidos em Nota Técnica e a coleta de RT PCR em pacientes com Tubo Orotraqueal (TOT) e óbito, além do CRS Coophavilla e UPA Coronel Antonino atuarem como referência para coleta de RT PCR para os profissionais;</a:t>
            </a:r>
          </a:p>
          <a:p>
            <a:pPr marL="342900" lvl="0" indent="-342900" algn="just">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Instalação de tendas nas Unidades de Urgência e Emergência para auxiliar no fluxo assistencial dos pacientes sintomáticos e assintomáticos;</a:t>
            </a:r>
          </a:p>
          <a:p>
            <a:pPr marL="342900" lvl="0" indent="-342900" algn="just">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Implementação do Serviço de Nutrição Enteral para os pacientes entubados;</a:t>
            </a:r>
          </a:p>
          <a:p>
            <a:pPr marL="342900" lvl="0" indent="-342900" algn="just">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Implementação do Serviço de Fisioterapia;</a:t>
            </a:r>
          </a:p>
          <a:p>
            <a:pPr marL="342900" lvl="0" indent="-342900" algn="just">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Aquisição de 28 bolhas respiratórias individual controladas e implementação pelo serviço de fisioterapia;</a:t>
            </a:r>
          </a:p>
          <a:p>
            <a:pPr marL="342900" lvl="0" indent="-342900" algn="just">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Monitoramento na Sala de Situação da Coordenadoria de Urgências dos pacientes em dispositivo de oxigênio, entubados e óbitos;</a:t>
            </a:r>
          </a:p>
          <a:p>
            <a:pPr marL="342900" lvl="0" indent="-342900" algn="just">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Implementação de Projeto da Sala de Acolhimento para os familiares de pacientes em observação, através de vídeo chamadas;</a:t>
            </a:r>
          </a:p>
          <a:p>
            <a:pPr marL="342900" lvl="0" indent="-342900" algn="just">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Elaboração e implementação do Boletim Médico;</a:t>
            </a:r>
          </a:p>
          <a:p>
            <a:pPr marL="342900" lvl="0" indent="-342900" algn="just">
              <a:buFont typeface="Wingdings" panose="05000000000000000000" pitchFamily="2" charset="2"/>
              <a:buChar char="ü"/>
            </a:pPr>
            <a:r>
              <a:rPr lang="pt-BR" sz="1500" dirty="0" smtClean="0">
                <a:latin typeface="Arial" panose="020B0604020202020204" pitchFamily="34" charset="0"/>
                <a:cs typeface="Arial" panose="020B0604020202020204" pitchFamily="34" charset="0"/>
              </a:rPr>
              <a:t>Implementação do Apoio Psicológico aos profissionais das Unidades de Urgência e Emergência</a:t>
            </a:r>
            <a:r>
              <a:rPr lang="pt-BR" sz="1600" dirty="0" smtClean="0"/>
              <a:t>.</a:t>
            </a:r>
          </a:p>
        </p:txBody>
      </p:sp>
      <p:sp>
        <p:nvSpPr>
          <p:cNvPr id="10"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Tree>
    <p:extLst>
      <p:ext uri="{BB962C8B-B14F-4D97-AF65-F5344CB8AC3E}">
        <p14:creationId xmlns:p14="http://schemas.microsoft.com/office/powerpoint/2010/main" val="35205602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pPr rtl="0"/>
            <a:fld id="{B38049E5-7B53-4E85-8972-7D6C4BCE5BB9}" type="slidenum">
              <a:rPr lang="pt-BR" noProof="0" smtClean="0"/>
              <a:pPr rtl="0"/>
              <a:t>129</a:t>
            </a:fld>
            <a:endParaRPr lang="pt-BR" noProof="0" dirty="0"/>
          </a:p>
        </p:txBody>
      </p:sp>
      <p:sp>
        <p:nvSpPr>
          <p:cNvPr id="8" name="Retângulo 7"/>
          <p:cNvSpPr/>
          <p:nvPr/>
        </p:nvSpPr>
        <p:spPr>
          <a:xfrm>
            <a:off x="779714" y="652772"/>
            <a:ext cx="10785514"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DE ENFRENTAMENTO AO CORONAVÍRUS (COVID 19)</a:t>
            </a:r>
          </a:p>
        </p:txBody>
      </p:sp>
      <p:sp>
        <p:nvSpPr>
          <p:cNvPr id="12" name="Retângulo 11"/>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3" name="Image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1" name="Retângulo 10"/>
          <p:cNvSpPr/>
          <p:nvPr/>
        </p:nvSpPr>
        <p:spPr>
          <a:xfrm>
            <a:off x="779712" y="1211952"/>
            <a:ext cx="10785515" cy="4558043"/>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sz="1700" b="1" dirty="0" smtClean="0">
                <a:latin typeface="Arial" panose="020B0604020202020204" pitchFamily="34" charset="0"/>
                <a:cs typeface="Arial" panose="020B0604020202020204" pitchFamily="34" charset="0"/>
              </a:rPr>
              <a:t>      Coordenadoria da Rede de Atenção Odontológica - CRAO</a:t>
            </a:r>
          </a:p>
          <a:p>
            <a:endParaRPr lang="pt-BR" sz="1700" dirty="0" smtClean="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ü"/>
            </a:pPr>
            <a:r>
              <a:rPr lang="pt-BR" sz="1700" dirty="0" smtClean="0">
                <a:latin typeface="Arial" panose="020B0604020202020204" pitchFamily="34" charset="0"/>
                <a:cs typeface="Arial" panose="020B0604020202020204" pitchFamily="34" charset="0"/>
              </a:rPr>
              <a:t> </a:t>
            </a:r>
            <a:r>
              <a:rPr lang="pt-BR" sz="1700" b="1" dirty="0">
                <a:latin typeface="Arial" panose="020B0604020202020204" pitchFamily="34" charset="0"/>
                <a:cs typeface="Arial" panose="020B0604020202020204" pitchFamily="34" charset="0"/>
              </a:rPr>
              <a:t>Retorno dos atendimentos eletivos na Atenção Primária </a:t>
            </a:r>
            <a:r>
              <a:rPr lang="pt-BR" sz="1700" dirty="0">
                <a:latin typeface="Arial" panose="020B0604020202020204" pitchFamily="34" charset="0"/>
                <a:cs typeface="Arial" panose="020B0604020202020204" pitchFamily="34" charset="0"/>
              </a:rPr>
              <a:t>(JULHO/2021): diante da necessidade de reorganização dos serviços e prática clínica, o Ministério da Saúde, através do Guia de Orientações para Atenção Odontológica no Contexto da COVID-19 </a:t>
            </a:r>
            <a:r>
              <a:rPr lang="pt-BR" sz="1700" dirty="0" smtClean="0">
                <a:latin typeface="Arial" panose="020B0604020202020204" pitchFamily="34" charset="0"/>
                <a:cs typeface="Arial" panose="020B0604020202020204" pitchFamily="34" charset="0"/>
              </a:rPr>
              <a:t>apresentou </a:t>
            </a:r>
            <a:r>
              <a:rPr lang="pt-BR" sz="1700" dirty="0">
                <a:latin typeface="Arial" panose="020B0604020202020204" pitchFamily="34" charset="0"/>
                <a:cs typeface="Arial" panose="020B0604020202020204" pitchFamily="34" charset="0"/>
              </a:rPr>
              <a:t>uma proposta de categorização das necessidades de atenção em saúde bucal em tipos de atendimento a serem ofertados localmente nos diversos pontos de atenção à saúde bucal, de acordo com o cenário epidemiológico e outros parâmetros. Neste sentido, o município elaborou Nota Técnica para Retorno dos Atendimentos Eletivos na APS </a:t>
            </a:r>
            <a:r>
              <a:rPr lang="pt-BR" sz="1700" dirty="0" smtClean="0">
                <a:latin typeface="Arial" panose="020B0604020202020204" pitchFamily="34" charset="0"/>
                <a:cs typeface="Arial" panose="020B0604020202020204" pitchFamily="34" charset="0"/>
              </a:rPr>
              <a:t>orientando </a:t>
            </a:r>
            <a:r>
              <a:rPr lang="pt-BR" sz="1700" dirty="0">
                <a:latin typeface="Arial" panose="020B0604020202020204" pitchFamily="34" charset="0"/>
                <a:cs typeface="Arial" panose="020B0604020202020204" pitchFamily="34" charset="0"/>
              </a:rPr>
              <a:t>a retomada de maneira reduzida e gradual, priorizando os atendimentos eletivos essenciais (condições sem risco de vida iminente, mas cujo adiamento prolongado da assistência pode trazer repercussões sobre a saúde geral: pré-natal odontológico, atendimento de diabéticos, hipertensos e outras condições sistêmicas e pessoas com deficiência), garantindo ainda os atendimentos de urgência e emergência</a:t>
            </a:r>
            <a:r>
              <a:rPr lang="pt-BR" sz="1700" dirty="0" smtClean="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ü"/>
            </a:pPr>
            <a:r>
              <a:rPr lang="pt-BR" sz="1700" b="1" dirty="0" smtClean="0">
                <a:latin typeface="Arial" panose="020B0604020202020204" pitchFamily="34" charset="0"/>
                <a:cs typeface="Arial" panose="020B0604020202020204" pitchFamily="34" charset="0"/>
              </a:rPr>
              <a:t>Manutenção </a:t>
            </a:r>
            <a:r>
              <a:rPr lang="pt-BR" sz="1700" b="1" dirty="0">
                <a:latin typeface="Arial" panose="020B0604020202020204" pitchFamily="34" charset="0"/>
                <a:cs typeface="Arial" panose="020B0604020202020204" pitchFamily="34" charset="0"/>
              </a:rPr>
              <a:t>dos atendimentos odontológicos especializados nos Centros de Especialidades Odontológicas – CEO</a:t>
            </a:r>
            <a:r>
              <a:rPr lang="pt-BR" sz="1700" dirty="0">
                <a:latin typeface="Arial" panose="020B0604020202020204" pitchFamily="34" charset="0"/>
                <a:cs typeface="Arial" panose="020B0604020202020204" pitchFamily="34" charset="0"/>
              </a:rPr>
              <a:t> (ainda com abertura de vagas reduzidas), visando o atendimento de casos prioritários para suporte da Atenção Primária e das Unidades de Pronto-Atendimento,   normatizado através da Nota Técnica para Retorno dos Atendimentos Eletivos nos </a:t>
            </a:r>
            <a:r>
              <a:rPr lang="pt-BR" sz="1700" dirty="0" smtClean="0">
                <a:latin typeface="Arial" panose="020B0604020202020204" pitchFamily="34" charset="0"/>
                <a:cs typeface="Arial" panose="020B0604020202020204" pitchFamily="34" charset="0"/>
              </a:rPr>
              <a:t>CEO.</a:t>
            </a:r>
            <a:endParaRPr lang="pt-BR" sz="1700" b="1" dirty="0">
              <a:latin typeface="Arial" panose="020B0604020202020204" pitchFamily="34" charset="0"/>
              <a:cs typeface="Arial" panose="020B0604020202020204" pitchFamily="34" charset="0"/>
            </a:endParaRPr>
          </a:p>
        </p:txBody>
      </p:sp>
      <p:sp>
        <p:nvSpPr>
          <p:cNvPr id="10" name="Título 1"/>
          <p:cNvSpPr txBox="1">
            <a:spLocks/>
          </p:cNvSpPr>
          <p:nvPr/>
        </p:nvSpPr>
        <p:spPr>
          <a:xfrm>
            <a:off x="9750549" y="1"/>
            <a:ext cx="2448596" cy="743638"/>
          </a:xfrm>
          <a:prstGeom prst="rect">
            <a:avLst/>
          </a:prstGeom>
          <a:solidFill>
            <a:schemeClr val="bg1"/>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000" b="1" i="1" cap="all" smtClean="0">
                <a:solidFill>
                  <a:srgbClr val="255E8B"/>
                </a:solidFill>
                <a:latin typeface="Roboto Condensed"/>
              </a:rPr>
              <a:t>PLANO DE CONTINGÊNCIA MUNICIPAL DE ENFRENTAMENTO AO CORONAVÍRUS (COVID/19) </a:t>
            </a:r>
            <a:r>
              <a:rPr lang="pt-BR" sz="1000" b="1" i="1" smtClean="0">
                <a:solidFill>
                  <a:srgbClr val="FF0000"/>
                </a:solidFill>
                <a:latin typeface="Roboto Condensed"/>
              </a:rPr>
              <a:t>Versão 8 – 14/07/2021</a:t>
            </a:r>
            <a:r>
              <a:rPr lang="pt-BR" sz="1000" b="1" i="1" cap="all" smtClean="0">
                <a:solidFill>
                  <a:srgbClr val="FF0000"/>
                </a:solidFill>
                <a:latin typeface="Roboto Condensed"/>
              </a:rPr>
              <a:t/>
            </a:r>
            <a:br>
              <a:rPr lang="pt-BR" sz="1000" b="1" i="1" cap="all" smtClean="0">
                <a:solidFill>
                  <a:srgbClr val="FF0000"/>
                </a:solidFill>
                <a:latin typeface="Roboto Condensed"/>
              </a:rPr>
            </a:br>
            <a:endParaRPr lang="pt-BR" sz="1000" i="1" dirty="0"/>
          </a:p>
        </p:txBody>
      </p:sp>
    </p:spTree>
    <p:extLst>
      <p:ext uri="{BB962C8B-B14F-4D97-AF65-F5344CB8AC3E}">
        <p14:creationId xmlns:p14="http://schemas.microsoft.com/office/powerpoint/2010/main" val="19709859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876387" y="1958965"/>
            <a:ext cx="10502194" cy="2862322"/>
          </a:xfrm>
          <a:prstGeom prst="rect">
            <a:avLst/>
          </a:prstGeom>
          <a:solidFill>
            <a:schemeClr val="bg1">
              <a:lumMod val="95000"/>
            </a:schemeClr>
          </a:solidFill>
        </p:spPr>
        <p:txBody>
          <a:bodyPr wrap="square">
            <a:spAutoFit/>
          </a:bodyPr>
          <a:lstStyle/>
          <a:p>
            <a:pPr indent="363538" algn="just">
              <a:lnSpc>
                <a:spcPct val="150000"/>
              </a:lnSpc>
            </a:pPr>
            <a:r>
              <a:rPr lang="pt-BR" sz="2000" b="1" dirty="0" smtClean="0">
                <a:solidFill>
                  <a:schemeClr val="tx2"/>
                </a:solidFill>
              </a:rPr>
              <a:t>Sendo assim, informamos que para a apresentação da prestação de contas do Relatório Detalhado do Quadrimestre Anterior (RDQA) será efetuado com base no </a:t>
            </a:r>
            <a:r>
              <a:rPr lang="pt-BR" sz="2000" b="1" dirty="0" smtClean="0">
                <a:solidFill>
                  <a:schemeClr val="tx2"/>
                </a:solidFill>
                <a:effectLst>
                  <a:outerShdw blurRad="38100" dist="38100" dir="2700000" algn="tl">
                    <a:srgbClr val="000000">
                      <a:alpha val="43137"/>
                    </a:srgbClr>
                  </a:outerShdw>
                </a:effectLst>
              </a:rPr>
              <a:t>Relatório Resumido da Execução Orçamentária</a:t>
            </a:r>
            <a:r>
              <a:rPr lang="pt-BR" sz="2000" b="1" dirty="0" smtClean="0">
                <a:solidFill>
                  <a:schemeClr val="tx2"/>
                </a:solidFill>
              </a:rPr>
              <a:t>, Demonstrativo das Receitas e Despesas com Ações e Serviços Públicos de Saúde, Orçamento Fiscal e da Seguridade Social, janeiro a agosto 2021/4º bimestre (maio a agosto), do </a:t>
            </a:r>
            <a:r>
              <a:rPr lang="pt-BR" sz="2000" b="1" dirty="0" smtClean="0">
                <a:solidFill>
                  <a:schemeClr val="tx2"/>
                </a:solidFill>
                <a:effectLst>
                  <a:outerShdw blurRad="38100" dist="38100" dir="2700000" algn="tl">
                    <a:srgbClr val="000000">
                      <a:alpha val="43137"/>
                    </a:srgbClr>
                  </a:outerShdw>
                </a:effectLst>
              </a:rPr>
              <a:t>Município de Campo Grande</a:t>
            </a:r>
            <a:r>
              <a:rPr lang="pt-BR" sz="2000" b="1" dirty="0" smtClean="0">
                <a:solidFill>
                  <a:schemeClr val="tx2"/>
                </a:solidFill>
              </a:rPr>
              <a:t>, publicado no </a:t>
            </a:r>
            <a:r>
              <a:rPr lang="pt-BR" sz="2000" b="1" dirty="0" smtClean="0">
                <a:solidFill>
                  <a:schemeClr val="tx2"/>
                </a:solidFill>
                <a:effectLst>
                  <a:outerShdw blurRad="38100" dist="38100" dir="2700000" algn="tl">
                    <a:srgbClr val="000000">
                      <a:alpha val="43137"/>
                    </a:srgbClr>
                  </a:outerShdw>
                </a:effectLst>
              </a:rPr>
              <a:t>DIOGRANDE nº 6.423 (edição suplemento), páginas 14 e 15, quinta-feira, 23 de setembro de 2021.</a:t>
            </a:r>
            <a:endParaRPr lang="pt-BR" sz="2000" b="1" dirty="0">
              <a:solidFill>
                <a:schemeClr val="tx2"/>
              </a:solidFill>
              <a:effectLst>
                <a:outerShdw blurRad="38100" dist="38100" dir="2700000" algn="tl">
                  <a:srgbClr val="000000">
                    <a:alpha val="43137"/>
                  </a:srgbClr>
                </a:outerShdw>
              </a:effectLst>
            </a:endParaRPr>
          </a:p>
        </p:txBody>
      </p:sp>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13</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329504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a:xfrm>
            <a:off x="11431587" y="6578600"/>
            <a:ext cx="542697" cy="279400"/>
          </a:xfrm>
        </p:spPr>
        <p:txBody>
          <a:bodyPr/>
          <a:lstStyle/>
          <a:p>
            <a:pPr rtl="0"/>
            <a:fld id="{B38049E5-7B53-4E85-8972-7D6C4BCE5BB9}" type="slidenum">
              <a:rPr lang="pt-BR" noProof="0" smtClean="0"/>
              <a:t>130</a:t>
            </a:fld>
            <a:endParaRPr lang="pt-BR" noProof="0" dirty="0"/>
          </a:p>
        </p:txBody>
      </p:sp>
      <p:sp>
        <p:nvSpPr>
          <p:cNvPr id="4" name="Retângulo 3"/>
          <p:cNvSpPr/>
          <p:nvPr/>
        </p:nvSpPr>
        <p:spPr>
          <a:xfrm>
            <a:off x="759854" y="1327459"/>
            <a:ext cx="10805374" cy="397738"/>
          </a:xfrm>
          <a:prstGeom prst="rect">
            <a:avLst/>
          </a:prstGeom>
        </p:spPr>
        <p:txBody>
          <a:bodyPr wrap="square">
            <a:spAutoFit/>
          </a:bodyPr>
          <a:lstStyle/>
          <a:p>
            <a:pPr lvl="0" algn="ctr">
              <a:lnSpc>
                <a:spcPct val="107000"/>
              </a:lnSpc>
              <a:spcAft>
                <a:spcPts val="0"/>
              </a:spcAft>
              <a:buClr>
                <a:srgbClr val="538135"/>
              </a:buClr>
            </a:pPr>
            <a:r>
              <a:rPr lang="pt-BR" sz="2000" b="1" dirty="0">
                <a:latin typeface="Arial" panose="020B0604020202020204" pitchFamily="34" charset="0"/>
                <a:cs typeface="Arial" panose="020B0604020202020204" pitchFamily="34" charset="0"/>
              </a:rPr>
              <a:t>Coordenadoria da Rede de Atenção </a:t>
            </a:r>
            <a:r>
              <a:rPr lang="pt-BR" sz="2000" b="1" dirty="0" smtClean="0">
                <a:latin typeface="Arial" panose="020B0604020202020204" pitchFamily="34" charset="0"/>
                <a:cs typeface="Arial" panose="020B0604020202020204" pitchFamily="34" charset="0"/>
              </a:rPr>
              <a:t>Odontológica – CRAO/SRAS</a:t>
            </a:r>
            <a:endParaRPr lang="pt-BR" sz="2000" b="1" dirty="0">
              <a:latin typeface="Arial" panose="020B0604020202020204" pitchFamily="34" charset="0"/>
              <a:cs typeface="Arial" panose="020B0604020202020204" pitchFamily="34" charset="0"/>
            </a:endParaRPr>
          </a:p>
        </p:txBody>
      </p:sp>
      <p:sp>
        <p:nvSpPr>
          <p:cNvPr id="5" name="Retângulo 4"/>
          <p:cNvSpPr/>
          <p:nvPr/>
        </p:nvSpPr>
        <p:spPr>
          <a:xfrm>
            <a:off x="759854" y="652772"/>
            <a:ext cx="10805374"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DE ENFRENTAMENTO AO CORONAVÍRUS (COVID 19</a:t>
            </a:r>
            <a:r>
              <a:rPr lang="pt-BR" sz="1600" b="1" cap="all" dirty="0" smtClean="0">
                <a:latin typeface="Arial" panose="020B0604020202020204" pitchFamily="34" charset="0"/>
                <a:cs typeface="Arial" panose="020B0604020202020204" pitchFamily="34" charset="0"/>
              </a:rPr>
              <a:t>) </a:t>
            </a:r>
            <a:endParaRPr lang="pt-BR" sz="1600" b="1" cap="all" dirty="0">
              <a:latin typeface="Arial" panose="020B0604020202020204" pitchFamily="34" charset="0"/>
              <a:cs typeface="Arial" panose="020B0604020202020204" pitchFamily="34" charset="0"/>
            </a:endParaRPr>
          </a:p>
        </p:txBody>
      </p:sp>
      <p:sp>
        <p:nvSpPr>
          <p:cNvPr id="6" name="Retângulo 5"/>
          <p:cNvSpPr/>
          <p:nvPr/>
        </p:nvSpPr>
        <p:spPr>
          <a:xfrm>
            <a:off x="759854" y="2075660"/>
            <a:ext cx="10805374" cy="3754874"/>
          </a:xfrm>
          <a:prstGeom prst="rect">
            <a:avLst/>
          </a:prstGeom>
          <a:solidFill>
            <a:schemeClr val="bg1"/>
          </a:solidFill>
        </p:spPr>
        <p:txBody>
          <a:bodyPr wrap="square">
            <a:spAutoFit/>
          </a:bodyPr>
          <a:lstStyle/>
          <a:p>
            <a:pPr marL="285750" lvl="0" indent="-285750" algn="just">
              <a:buFont typeface="Wingdings" panose="05000000000000000000" pitchFamily="2" charset="2"/>
              <a:buChar char="ü"/>
            </a:pPr>
            <a:r>
              <a:rPr lang="pt-BR" sz="1700" b="1" dirty="0">
                <a:latin typeface="Arial" panose="020B0604020202020204" pitchFamily="34" charset="0"/>
                <a:cs typeface="Arial" panose="020B0604020202020204" pitchFamily="34" charset="0"/>
              </a:rPr>
              <a:t>Adequação da logística, fluxo e organização de atendimentos de urgências odontológicas </a:t>
            </a:r>
            <a:r>
              <a:rPr lang="pt-BR" sz="1700" dirty="0">
                <a:latin typeface="Arial" panose="020B0604020202020204" pitchFamily="34" charset="0"/>
                <a:cs typeface="Arial" panose="020B0604020202020204" pitchFamily="34" charset="0"/>
              </a:rPr>
              <a:t>e suas pertinências em horários alternativos nas Unidades de Pronto-Atendimento: UPA Coronel Antonino, UPA Leblon, UPA Universitário, UPA Vila Almeida, UPA Moreninha, CRS Aero Rancho, CRS Nova Bahia e CRS </a:t>
            </a:r>
            <a:r>
              <a:rPr lang="pt-BR" sz="1700" dirty="0" err="1">
                <a:latin typeface="Arial" panose="020B0604020202020204" pitchFamily="34" charset="0"/>
                <a:cs typeface="Arial" panose="020B0604020202020204" pitchFamily="34" charset="0"/>
              </a:rPr>
              <a:t>Coophavila</a:t>
            </a:r>
            <a:r>
              <a:rPr lang="pt-BR" sz="1700" dirty="0">
                <a:latin typeface="Arial" panose="020B0604020202020204" pitchFamily="34" charset="0"/>
                <a:cs typeface="Arial" panose="020B0604020202020204" pitchFamily="34" charset="0"/>
              </a:rPr>
              <a:t> em consonância com a Nota Técnica para Atendimentos Odontológicos de </a:t>
            </a:r>
            <a:r>
              <a:rPr lang="pt-BR" sz="1700" dirty="0" smtClean="0">
                <a:latin typeface="Arial" panose="020B0604020202020204" pitchFamily="34" charset="0"/>
                <a:cs typeface="Arial" panose="020B0604020202020204" pitchFamily="34" charset="0"/>
              </a:rPr>
              <a:t>Urgência.</a:t>
            </a:r>
          </a:p>
          <a:p>
            <a:pPr lvl="0" algn="just"/>
            <a:endParaRPr lang="pt-BR" sz="17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pt-BR" sz="1700" b="1" dirty="0">
                <a:latin typeface="Arial" panose="020B0604020202020204" pitchFamily="34" charset="0"/>
                <a:cs typeface="Arial" panose="020B0604020202020204" pitchFamily="34" charset="0"/>
              </a:rPr>
              <a:t>Colaboração dos profissionais de nível superior dos Centros de Especialidades Odontológicas e Policlínicas Odontológicas para atuar no Serviço de </a:t>
            </a:r>
            <a:r>
              <a:rPr lang="pt-BR" sz="1700" b="1" dirty="0" err="1">
                <a:latin typeface="Arial" panose="020B0604020202020204" pitchFamily="34" charset="0"/>
                <a:cs typeface="Arial" panose="020B0604020202020204" pitchFamily="34" charset="0"/>
              </a:rPr>
              <a:t>Teleatendimento</a:t>
            </a:r>
            <a:r>
              <a:rPr lang="pt-BR" sz="1700" b="1" dirty="0">
                <a:latin typeface="Arial" panose="020B0604020202020204" pitchFamily="34" charset="0"/>
                <a:cs typeface="Arial" panose="020B0604020202020204" pitchFamily="34" charset="0"/>
              </a:rPr>
              <a:t> e dos Auxiliares de Saúde Bucal para atuar como Agentes </a:t>
            </a:r>
            <a:r>
              <a:rPr lang="pt-BR" sz="1700" b="1" dirty="0" err="1">
                <a:latin typeface="Arial" panose="020B0604020202020204" pitchFamily="34" charset="0"/>
                <a:cs typeface="Arial" panose="020B0604020202020204" pitchFamily="34" charset="0"/>
              </a:rPr>
              <a:t>Segregadores</a:t>
            </a:r>
            <a:r>
              <a:rPr lang="pt-BR" sz="1700" b="1" dirty="0">
                <a:latin typeface="Arial" panose="020B0604020202020204" pitchFamily="34" charset="0"/>
                <a:cs typeface="Arial" panose="020B0604020202020204" pitchFamily="34" charset="0"/>
              </a:rPr>
              <a:t> nas Unidades de Pronto Atendimento</a:t>
            </a:r>
            <a:r>
              <a:rPr lang="pt-BR" sz="1700" b="1" dirty="0" smtClean="0">
                <a:latin typeface="Arial" panose="020B0604020202020204" pitchFamily="34" charset="0"/>
                <a:cs typeface="Arial" panose="020B0604020202020204" pitchFamily="34" charset="0"/>
              </a:rPr>
              <a:t>;</a:t>
            </a:r>
          </a:p>
          <a:p>
            <a:pPr lvl="0" algn="just"/>
            <a:endParaRPr lang="pt-BR" sz="17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pt-BR" sz="1700" b="1" dirty="0">
                <a:latin typeface="Arial" panose="020B0604020202020204" pitchFamily="34" charset="0"/>
                <a:cs typeface="Arial" panose="020B0604020202020204" pitchFamily="34" charset="0"/>
              </a:rPr>
              <a:t>Disponibilidade de cirurgiões-dentistas para aplicação de vacinas de COVID-19</a:t>
            </a:r>
            <a:r>
              <a:rPr lang="pt-BR" sz="1700" dirty="0">
                <a:latin typeface="Arial" panose="020B0604020202020204" pitchFamily="34" charset="0"/>
                <a:cs typeface="Arial" panose="020B0604020202020204" pitchFamily="34" charset="0"/>
              </a:rPr>
              <a:t>, conforme a Decisão CRO/MS Nº 01/2021, que considerando a excepcionalidade, bem como, a necessidade de ampliação de postos de vacinação em todos os municípios do Estado do Mato Grosso do Sul, confirmou que os Cirurgiões-Dentistas são aptos e legalmente habilitados a realizarem a aplicação da vacina contra COVID-19.</a:t>
            </a:r>
            <a:endParaRPr lang="pt-BR" sz="1700" b="1" dirty="0">
              <a:latin typeface="Arial" panose="020B0604020202020204" pitchFamily="34" charset="0"/>
              <a:cs typeface="Arial" panose="020B0604020202020204" pitchFamily="34" charset="0"/>
            </a:endParaRPr>
          </a:p>
        </p:txBody>
      </p:sp>
      <p:sp>
        <p:nvSpPr>
          <p:cNvPr id="7"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Tree>
    <p:extLst>
      <p:ext uri="{BB962C8B-B14F-4D97-AF65-F5344CB8AC3E}">
        <p14:creationId xmlns:p14="http://schemas.microsoft.com/office/powerpoint/2010/main" val="273078342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a:xfrm>
            <a:off x="11565228" y="6409871"/>
            <a:ext cx="542697" cy="279400"/>
          </a:xfrm>
        </p:spPr>
        <p:txBody>
          <a:bodyPr/>
          <a:lstStyle/>
          <a:p>
            <a:pPr rtl="0"/>
            <a:fld id="{B38049E5-7B53-4E85-8972-7D6C4BCE5BB9}" type="slidenum">
              <a:rPr lang="pt-BR" noProof="0" smtClean="0"/>
              <a:t>131</a:t>
            </a:fld>
            <a:endParaRPr lang="pt-BR" noProof="0" dirty="0"/>
          </a:p>
        </p:txBody>
      </p:sp>
      <p:sp>
        <p:nvSpPr>
          <p:cNvPr id="4" name="Retângulo 3"/>
          <p:cNvSpPr/>
          <p:nvPr/>
        </p:nvSpPr>
        <p:spPr>
          <a:xfrm>
            <a:off x="759854" y="652772"/>
            <a:ext cx="10805374"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DE ENFRENTAMENTO AO CORONAVÍRUS (COVID 19</a:t>
            </a:r>
            <a:r>
              <a:rPr lang="pt-BR" sz="1600" b="1" cap="all" dirty="0" smtClean="0">
                <a:latin typeface="Arial" panose="020B0604020202020204" pitchFamily="34" charset="0"/>
                <a:cs typeface="Arial" panose="020B0604020202020204" pitchFamily="34" charset="0"/>
              </a:rPr>
              <a:t>) </a:t>
            </a:r>
            <a:endParaRPr lang="pt-BR" sz="1600" b="1" cap="all" dirty="0">
              <a:latin typeface="Arial" panose="020B0604020202020204" pitchFamily="34" charset="0"/>
              <a:cs typeface="Arial" panose="020B0604020202020204" pitchFamily="34" charset="0"/>
            </a:endParaRPr>
          </a:p>
        </p:txBody>
      </p:sp>
      <p:sp>
        <p:nvSpPr>
          <p:cNvPr id="5" name="Retângulo 4"/>
          <p:cNvSpPr/>
          <p:nvPr/>
        </p:nvSpPr>
        <p:spPr>
          <a:xfrm>
            <a:off x="759854" y="1096960"/>
            <a:ext cx="10805374" cy="369332"/>
          </a:xfrm>
          <a:prstGeom prst="rect">
            <a:avLst/>
          </a:prstGeom>
        </p:spPr>
        <p:txBody>
          <a:bodyPr wrap="square">
            <a:spAutoFit/>
          </a:bodyPr>
          <a:lstStyle/>
          <a:p>
            <a:pPr algn="ctr"/>
            <a:r>
              <a:rPr lang="pt-BR" b="1" dirty="0" smtClean="0">
                <a:latin typeface="Arial" panose="020B0604020202020204" pitchFamily="34" charset="0"/>
                <a:cs typeface="Arial" panose="020B0604020202020204" pitchFamily="34" charset="0"/>
              </a:rPr>
              <a:t>Coordenadoria da Rede de Atenção Psicossocial </a:t>
            </a:r>
            <a:r>
              <a:rPr lang="pt-BR" b="1" cap="all" dirty="0" smtClean="0">
                <a:latin typeface="Arial" panose="020B0604020202020204" pitchFamily="34" charset="0"/>
                <a:cs typeface="Arial" panose="020B0604020202020204" pitchFamily="34" charset="0"/>
              </a:rPr>
              <a:t>– </a:t>
            </a:r>
            <a:r>
              <a:rPr lang="pt-BR" b="1" cap="all" dirty="0">
                <a:latin typeface="Arial" panose="020B0604020202020204" pitchFamily="34" charset="0"/>
                <a:cs typeface="Arial" panose="020B0604020202020204" pitchFamily="34" charset="0"/>
              </a:rPr>
              <a:t>CRAP/</a:t>
            </a:r>
            <a:r>
              <a:rPr lang="pt-BR" b="1" cap="all" dirty="0" err="1">
                <a:latin typeface="Arial" panose="020B0604020202020204" pitchFamily="34" charset="0"/>
                <a:cs typeface="Arial" panose="020B0604020202020204" pitchFamily="34" charset="0"/>
              </a:rPr>
              <a:t>sras</a:t>
            </a:r>
            <a:endParaRPr lang="pt-BR" dirty="0">
              <a:latin typeface="Arial" panose="020B0604020202020204" pitchFamily="34" charset="0"/>
              <a:cs typeface="Arial" panose="020B0604020202020204" pitchFamily="34" charset="0"/>
            </a:endParaRPr>
          </a:p>
        </p:txBody>
      </p:sp>
      <p:sp>
        <p:nvSpPr>
          <p:cNvPr id="6" name="Retângulo 5"/>
          <p:cNvSpPr/>
          <p:nvPr/>
        </p:nvSpPr>
        <p:spPr>
          <a:xfrm>
            <a:off x="867430" y="1571926"/>
            <a:ext cx="10447038" cy="4491807"/>
          </a:xfrm>
          <a:prstGeom prst="rect">
            <a:avLst/>
          </a:prstGeom>
          <a:solidFill>
            <a:schemeClr val="bg1"/>
          </a:solidFill>
        </p:spPr>
        <p:txBody>
          <a:bodyPr wrap="square">
            <a:spAutoFit/>
          </a:bodyPr>
          <a:lstStyle/>
          <a:p>
            <a:pPr indent="449263" algn="just">
              <a:lnSpc>
                <a:spcPct val="150000"/>
              </a:lnSpc>
              <a:spcAft>
                <a:spcPts val="800"/>
              </a:spcAft>
            </a:pPr>
            <a:r>
              <a:rPr lang="pt-BR" sz="1700" dirty="0" smtClean="0">
                <a:latin typeface="Arial" panose="020B0604020202020204" pitchFamily="34" charset="0"/>
                <a:ea typeface="Calibri" panose="020F0502020204030204" pitchFamily="34" charset="0"/>
                <a:cs typeface="Arial" panose="020B0604020202020204" pitchFamily="34" charset="0"/>
              </a:rPr>
              <a:t>As ações desse quadrimestre foi relacionada </a:t>
            </a:r>
            <a:r>
              <a:rPr lang="pt-BR" sz="1700" dirty="0">
                <a:latin typeface="Arial" panose="020B0604020202020204" pitchFamily="34" charset="0"/>
                <a:ea typeface="Calibri" panose="020F0502020204030204" pitchFamily="34" charset="0"/>
                <a:cs typeface="Arial" panose="020B0604020202020204" pitchFamily="34" charset="0"/>
              </a:rPr>
              <a:t>ao Plano de Contingência Municipal de Enfrentamento à Doença pelo </a:t>
            </a:r>
            <a:r>
              <a:rPr lang="pt-BR" sz="1700" dirty="0" err="1">
                <a:latin typeface="Arial" panose="020B0604020202020204" pitchFamily="34" charset="0"/>
                <a:ea typeface="Calibri" panose="020F0502020204030204" pitchFamily="34" charset="0"/>
                <a:cs typeface="Arial" panose="020B0604020202020204" pitchFamily="34" charset="0"/>
              </a:rPr>
              <a:t>Coronavírus</a:t>
            </a:r>
            <a:r>
              <a:rPr lang="pt-BR" sz="1700" dirty="0">
                <a:latin typeface="Arial" panose="020B0604020202020204" pitchFamily="34" charset="0"/>
                <a:ea typeface="Calibri" panose="020F0502020204030204" pitchFamily="34" charset="0"/>
                <a:cs typeface="Arial" panose="020B0604020202020204" pitchFamily="34" charset="0"/>
              </a:rPr>
              <a:t> 2019 (COVID-19) neste 2º Quadrimestre foi através da organização dos atendimentos ambulatoriais, de acordo com a Resolução SESAU n. 523 de 18 de março de 2020. Ficaram com atendimentos reduzidos: os atendimentos ambulatoriais do Ambulatório de Saúde Mental/CEM e dos Centros de Atenção Psicossocial/CAPS, os Grupos e Oficinas sendo mantidos os serviços de demanda espontânea, atendimento à crise e atendimento aos pacientes acolhimentos nos CAPS. A partir do início de agosto do corrente ano, os atendimentos nessas Unidades estão sendo retomados de forma gradativa, atendendo às recomendações de prevenção ao contágio pelo COVID-19. </a:t>
            </a:r>
          </a:p>
          <a:p>
            <a:pPr indent="449263" algn="just">
              <a:lnSpc>
                <a:spcPct val="150000"/>
              </a:lnSpc>
              <a:spcAft>
                <a:spcPts val="800"/>
              </a:spcAft>
            </a:pPr>
            <a:r>
              <a:rPr lang="pt-BR" sz="1700" dirty="0" smtClean="0">
                <a:latin typeface="Arial" panose="020B0604020202020204" pitchFamily="34" charset="0"/>
                <a:ea typeface="Calibri" panose="020F0502020204030204" pitchFamily="34" charset="0"/>
                <a:cs typeface="Arial" panose="020B0604020202020204" pitchFamily="34" charset="0"/>
              </a:rPr>
              <a:t> Todas </a:t>
            </a:r>
            <a:r>
              <a:rPr lang="pt-BR" sz="1700" dirty="0">
                <a:latin typeface="Arial" panose="020B0604020202020204" pitchFamily="34" charset="0"/>
                <a:ea typeface="Calibri" panose="020F0502020204030204" pitchFamily="34" charset="0"/>
                <a:cs typeface="Arial" panose="020B0604020202020204" pitchFamily="34" charset="0"/>
              </a:rPr>
              <a:t>as ações seguiram as orientações das Notas Técnicas da Vigilância Epidemiológica do Estado de Mato Grosso do Sul – Revisão 20 de 03/03/2021 do Ministério da Saúde e da ANVISA, ambos atualizados</a:t>
            </a:r>
            <a:r>
              <a:rPr lang="pt-BR" dirty="0">
                <a:ea typeface="Calibri" panose="020F0502020204030204" pitchFamily="34" charset="0"/>
                <a:cs typeface="Times New Roman" panose="02020603050405020304" pitchFamily="18" charset="0"/>
              </a:rPr>
              <a:t>.</a:t>
            </a:r>
            <a:endParaRPr lang="pt-BR" dirty="0">
              <a:effectLst/>
              <a:ea typeface="Calibri" panose="020F0502020204030204" pitchFamily="34" charset="0"/>
              <a:cs typeface="Times New Roman" panose="02020603050405020304" pitchFamily="18" charset="0"/>
            </a:endParaRPr>
          </a:p>
        </p:txBody>
      </p:sp>
      <p:sp>
        <p:nvSpPr>
          <p:cNvPr id="7"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Tree>
    <p:extLst>
      <p:ext uri="{BB962C8B-B14F-4D97-AF65-F5344CB8AC3E}">
        <p14:creationId xmlns:p14="http://schemas.microsoft.com/office/powerpoint/2010/main" val="405897243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a:xfrm>
            <a:off x="11565227" y="6426200"/>
            <a:ext cx="542697" cy="279400"/>
          </a:xfrm>
        </p:spPr>
        <p:txBody>
          <a:bodyPr/>
          <a:lstStyle/>
          <a:p>
            <a:pPr rtl="0"/>
            <a:fld id="{B38049E5-7B53-4E85-8972-7D6C4BCE5BB9}" type="slidenum">
              <a:rPr lang="pt-BR" noProof="0" smtClean="0"/>
              <a:t>132</a:t>
            </a:fld>
            <a:endParaRPr lang="pt-BR" noProof="0" dirty="0"/>
          </a:p>
        </p:txBody>
      </p:sp>
      <p:sp>
        <p:nvSpPr>
          <p:cNvPr id="4" name="Retângulo 3"/>
          <p:cNvSpPr/>
          <p:nvPr/>
        </p:nvSpPr>
        <p:spPr>
          <a:xfrm>
            <a:off x="759854" y="1367830"/>
            <a:ext cx="10805373" cy="367216"/>
          </a:xfrm>
          <a:prstGeom prst="rect">
            <a:avLst/>
          </a:prstGeom>
        </p:spPr>
        <p:txBody>
          <a:bodyPr wrap="square">
            <a:spAutoFit/>
          </a:bodyPr>
          <a:lstStyle/>
          <a:p>
            <a:pPr lvl="0" algn="ctr">
              <a:lnSpc>
                <a:spcPct val="107000"/>
              </a:lnSpc>
              <a:spcAft>
                <a:spcPts val="0"/>
              </a:spcAft>
              <a:buClr>
                <a:srgbClr val="538135"/>
              </a:buClr>
            </a:pPr>
            <a:r>
              <a:rPr lang="pt-BR" b="1" dirty="0" smtClean="0">
                <a:latin typeface="Arial" panose="020B0604020202020204" pitchFamily="34" charset="0"/>
                <a:cs typeface="Arial" panose="020B0604020202020204" pitchFamily="34" charset="0"/>
              </a:rPr>
              <a:t>Serviço de Atendimento </a:t>
            </a:r>
            <a:r>
              <a:rPr lang="pt-BR" b="1" dirty="0">
                <a:latin typeface="Arial" panose="020B0604020202020204" pitchFamily="34" charset="0"/>
                <a:cs typeface="Arial" panose="020B0604020202020204" pitchFamily="34" charset="0"/>
              </a:rPr>
              <a:t>M</a:t>
            </a:r>
            <a:r>
              <a:rPr lang="pt-BR" b="1" dirty="0" smtClean="0">
                <a:latin typeface="Arial" panose="020B0604020202020204" pitchFamily="34" charset="0"/>
                <a:cs typeface="Arial" panose="020B0604020202020204" pitchFamily="34" charset="0"/>
              </a:rPr>
              <a:t>óvel de Urgência – SAMU/SRAS</a:t>
            </a:r>
            <a:endParaRPr lang="pt-BR" b="1" dirty="0">
              <a:latin typeface="Arial" panose="020B0604020202020204" pitchFamily="34" charset="0"/>
              <a:cs typeface="Arial" panose="020B0604020202020204" pitchFamily="34" charset="0"/>
            </a:endParaRPr>
          </a:p>
        </p:txBody>
      </p:sp>
      <p:sp>
        <p:nvSpPr>
          <p:cNvPr id="5" name="Retângulo 4"/>
          <p:cNvSpPr/>
          <p:nvPr/>
        </p:nvSpPr>
        <p:spPr>
          <a:xfrm>
            <a:off x="759854" y="652772"/>
            <a:ext cx="10805374"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DE ENFRENTAMENTO AO CORONAVÍRUS (COVID 19</a:t>
            </a:r>
            <a:r>
              <a:rPr lang="pt-BR" sz="1600" b="1" cap="all" dirty="0" smtClean="0">
                <a:latin typeface="Arial" panose="020B0604020202020204" pitchFamily="34" charset="0"/>
                <a:cs typeface="Arial" panose="020B0604020202020204" pitchFamily="34" charset="0"/>
              </a:rPr>
              <a:t>) </a:t>
            </a:r>
            <a:endParaRPr lang="pt-BR" sz="1600" b="1" cap="all" dirty="0">
              <a:latin typeface="Arial" panose="020B0604020202020204" pitchFamily="34" charset="0"/>
              <a:cs typeface="Arial" panose="020B0604020202020204" pitchFamily="34" charset="0"/>
            </a:endParaRPr>
          </a:p>
        </p:txBody>
      </p:sp>
      <p:sp>
        <p:nvSpPr>
          <p:cNvPr id="6" name="Retângulo 5"/>
          <p:cNvSpPr/>
          <p:nvPr/>
        </p:nvSpPr>
        <p:spPr>
          <a:xfrm>
            <a:off x="1017430" y="1987475"/>
            <a:ext cx="10328857" cy="2585323"/>
          </a:xfrm>
          <a:prstGeom prst="rect">
            <a:avLst/>
          </a:prstGeom>
          <a:solidFill>
            <a:schemeClr val="bg1"/>
          </a:solidFill>
        </p:spPr>
        <p:txBody>
          <a:bodyPr wrap="square">
            <a:spAutoFit/>
          </a:bodyPr>
          <a:lstStyle/>
          <a:p>
            <a:pPr marL="342900" lvl="0" indent="-342900">
              <a:lnSpc>
                <a:spcPct val="150000"/>
              </a:lnSpc>
              <a:buFont typeface="Wingdings" panose="05000000000000000000" pitchFamily="2" charset="2"/>
              <a:buChar char="Ø"/>
            </a:pPr>
            <a:r>
              <a:rPr lang="pt-BR" dirty="0">
                <a:latin typeface="Arial" panose="020B0604020202020204" pitchFamily="34" charset="0"/>
                <a:cs typeface="Arial" panose="020B0604020202020204" pitchFamily="34" charset="0"/>
              </a:rPr>
              <a:t>Monitoramento e manutenção do Plano de contingência para enfrentamento do COVID no SAMU;</a:t>
            </a:r>
          </a:p>
          <a:p>
            <a:pPr marL="342900" lvl="0" indent="-342900">
              <a:lnSpc>
                <a:spcPct val="150000"/>
              </a:lnSpc>
              <a:buFont typeface="Wingdings" panose="05000000000000000000" pitchFamily="2" charset="2"/>
              <a:buChar char="Ø"/>
            </a:pPr>
            <a:r>
              <a:rPr lang="pt-BR" dirty="0">
                <a:latin typeface="Arial" panose="020B0604020202020204" pitchFamily="34" charset="0"/>
                <a:cs typeface="Arial" panose="020B0604020202020204" pitchFamily="34" charset="0"/>
              </a:rPr>
              <a:t>Acompanhamento dos casos suspeitos e confirmados dos profissionais do serviço;</a:t>
            </a:r>
          </a:p>
          <a:p>
            <a:pPr marL="342900" lvl="0" indent="-342900">
              <a:lnSpc>
                <a:spcPct val="150000"/>
              </a:lnSpc>
              <a:buFont typeface="Wingdings" panose="05000000000000000000" pitchFamily="2" charset="2"/>
              <a:buChar char="Ø"/>
            </a:pPr>
            <a:r>
              <a:rPr lang="pt-BR" dirty="0">
                <a:latin typeface="Arial" panose="020B0604020202020204" pitchFamily="34" charset="0"/>
                <a:cs typeface="Arial" panose="020B0604020202020204" pitchFamily="34" charset="0"/>
              </a:rPr>
              <a:t>Reuniões técnicas e periódicas na modalidade virtual com os servidores;</a:t>
            </a:r>
          </a:p>
          <a:p>
            <a:pPr marL="342900" indent="-342900">
              <a:lnSpc>
                <a:spcPct val="150000"/>
              </a:lnSpc>
              <a:buFont typeface="Wingdings" panose="05000000000000000000" pitchFamily="2" charset="2"/>
              <a:buChar char="Ø"/>
            </a:pPr>
            <a:r>
              <a:rPr lang="pt-BR" dirty="0">
                <a:latin typeface="Arial" panose="020B0604020202020204" pitchFamily="34" charset="0"/>
                <a:cs typeface="Arial" panose="020B0604020202020204" pitchFamily="34" charset="0"/>
              </a:rPr>
              <a:t>Admissão de profissionais da enfermagem e telefonistas auxiliares de regulação médica (TARM) no quadro fixo com reposição de vacâncias</a:t>
            </a:r>
            <a:endParaRPr lang="pt-BR" b="1" dirty="0">
              <a:latin typeface="Arial" panose="020B0604020202020204" pitchFamily="34" charset="0"/>
              <a:cs typeface="Arial" panose="020B0604020202020204" pitchFamily="34" charset="0"/>
            </a:endParaRPr>
          </a:p>
        </p:txBody>
      </p:sp>
      <p:sp>
        <p:nvSpPr>
          <p:cNvPr id="7"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Tree>
    <p:extLst>
      <p:ext uri="{BB962C8B-B14F-4D97-AF65-F5344CB8AC3E}">
        <p14:creationId xmlns:p14="http://schemas.microsoft.com/office/powerpoint/2010/main" val="234675390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pPr rtl="0"/>
            <a:fld id="{B38049E5-7B53-4E85-8972-7D6C4BCE5BB9}" type="slidenum">
              <a:rPr lang="pt-BR" noProof="0" smtClean="0"/>
              <a:pPr rtl="0"/>
              <a:t>133</a:t>
            </a:fld>
            <a:endParaRPr lang="pt-BR" noProof="0" dirty="0"/>
          </a:p>
        </p:txBody>
      </p:sp>
      <p:sp>
        <p:nvSpPr>
          <p:cNvPr id="8" name="Retângulo 7"/>
          <p:cNvSpPr/>
          <p:nvPr/>
        </p:nvSpPr>
        <p:spPr>
          <a:xfrm>
            <a:off x="779713" y="611402"/>
            <a:ext cx="10785515"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a:t>
            </a:r>
            <a:r>
              <a:rPr lang="pt-BR" sz="1600" b="1" cap="all" dirty="0" smtClean="0">
                <a:latin typeface="Arial" panose="020B0604020202020204" pitchFamily="34" charset="0"/>
                <a:cs typeface="Arial" panose="020B0604020202020204" pitchFamily="34" charset="0"/>
              </a:rPr>
              <a:t>DE ENFRENTAMENTO AO CORONAVÍRUS (COVID 19)</a:t>
            </a:r>
          </a:p>
        </p:txBody>
      </p:sp>
      <p:sp>
        <p:nvSpPr>
          <p:cNvPr id="13" name="Retângulo 12"/>
          <p:cNvSpPr/>
          <p:nvPr/>
        </p:nvSpPr>
        <p:spPr>
          <a:xfrm>
            <a:off x="779713" y="154056"/>
            <a:ext cx="3656770" cy="307777"/>
          </a:xfrm>
          <a:prstGeom prst="rect">
            <a:avLst/>
          </a:prstGeom>
        </p:spPr>
        <p:txBody>
          <a:bodyPr wrap="none">
            <a:spAutoFit/>
          </a:bodyPr>
          <a:lstStyle/>
          <a:p>
            <a:r>
              <a:rPr lang="pt-BR" altLang="pt-BR" sz="1400" b="1" dirty="0">
                <a:solidFill>
                  <a:schemeClr val="tx2"/>
                </a:solidFill>
              </a:rPr>
              <a:t>1</a:t>
            </a:r>
            <a:r>
              <a:rPr lang="pt-BR" altLang="pt-BR" sz="1400" b="1" dirty="0" smtClean="0">
                <a:solidFill>
                  <a:schemeClr val="tx2"/>
                </a:solidFill>
              </a:rPr>
              <a:t>°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4" name="Image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6" name="Retângulo 15"/>
          <p:cNvSpPr/>
          <p:nvPr/>
        </p:nvSpPr>
        <p:spPr>
          <a:xfrm>
            <a:off x="901521" y="913995"/>
            <a:ext cx="10663707" cy="3320524"/>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b="1" cap="all" dirty="0">
                <a:solidFill>
                  <a:srgbClr val="538135"/>
                </a:solidFill>
                <a:latin typeface="Arial" panose="020B0604020202020204" pitchFamily="34" charset="0"/>
                <a:ea typeface="Times New Roman" panose="02020603050405020304" pitchFamily="18" charset="0"/>
                <a:cs typeface="Times New Roman" panose="02020603050405020304" pitchFamily="18" charset="0"/>
              </a:rPr>
              <a:t>Superintendência DE Relações INSTITUCIONAIS DE SAÚDE </a:t>
            </a:r>
            <a:r>
              <a:rPr lang="pt-BR" b="1" cap="all" dirty="0" smtClean="0">
                <a:solidFill>
                  <a:srgbClr val="538135"/>
                </a:solidFill>
                <a:latin typeface="Arial" panose="020B0604020202020204" pitchFamily="34" charset="0"/>
                <a:ea typeface="Times New Roman" panose="02020603050405020304" pitchFamily="18" charset="0"/>
                <a:cs typeface="Times New Roman" panose="02020603050405020304" pitchFamily="18" charset="0"/>
              </a:rPr>
              <a:t>– SUPRIS</a:t>
            </a:r>
          </a:p>
          <a:p>
            <a:pPr lvl="0" algn="ctr">
              <a:lnSpc>
                <a:spcPct val="107000"/>
              </a:lnSpc>
              <a:spcAft>
                <a:spcPts val="0"/>
              </a:spcAft>
              <a:buClr>
                <a:srgbClr val="538135"/>
              </a:buClr>
            </a:pPr>
            <a:r>
              <a:rPr lang="pt-BR" b="1" dirty="0" smtClean="0">
                <a:latin typeface="Arial" panose="020B0604020202020204" pitchFamily="34" charset="0"/>
                <a:cs typeface="Arial" panose="020B0604020202020204" pitchFamily="34" charset="0"/>
              </a:rPr>
              <a:t>Gerência </a:t>
            </a:r>
            <a:r>
              <a:rPr lang="pt-BR" b="1" dirty="0">
                <a:latin typeface="Arial" panose="020B0604020202020204" pitchFamily="34" charset="0"/>
                <a:cs typeface="Arial" panose="020B0604020202020204" pitchFamily="34" charset="0"/>
              </a:rPr>
              <a:t>de C</a:t>
            </a:r>
            <a:r>
              <a:rPr lang="pt-BR" b="1" dirty="0" smtClean="0">
                <a:latin typeface="Arial" panose="020B0604020202020204" pitchFamily="34" charset="0"/>
                <a:cs typeface="Arial" panose="020B0604020202020204" pitchFamily="34" charset="0"/>
              </a:rPr>
              <a:t>ontrole </a:t>
            </a:r>
            <a:r>
              <a:rPr lang="pt-BR" b="1" dirty="0">
                <a:latin typeface="Arial" panose="020B0604020202020204" pitchFamily="34" charset="0"/>
                <a:cs typeface="Arial" panose="020B0604020202020204" pitchFamily="34" charset="0"/>
              </a:rPr>
              <a:t>e </a:t>
            </a:r>
            <a:r>
              <a:rPr lang="pt-BR" b="1" dirty="0" smtClean="0">
                <a:latin typeface="Arial" panose="020B0604020202020204" pitchFamily="34" charset="0"/>
                <a:cs typeface="Arial" panose="020B0604020202020204" pitchFamily="34" charset="0"/>
              </a:rPr>
              <a:t>Avaliação – GCA</a:t>
            </a:r>
            <a:r>
              <a:rPr lang="pt-BR" b="1" cap="all" dirty="0" smtClean="0">
                <a:latin typeface="Arial" panose="020B0604020202020204" pitchFamily="34" charset="0"/>
                <a:cs typeface="Arial" panose="020B0604020202020204" pitchFamily="34" charset="0"/>
              </a:rPr>
              <a:t> </a:t>
            </a:r>
          </a:p>
          <a:p>
            <a:pPr lvl="0" algn="just">
              <a:lnSpc>
                <a:spcPct val="107000"/>
              </a:lnSpc>
              <a:spcAft>
                <a:spcPts val="0"/>
              </a:spcAft>
              <a:buClr>
                <a:srgbClr val="538135"/>
              </a:buClr>
            </a:pPr>
            <a:endParaRPr lang="pt-BR" dirty="0" smtClean="0">
              <a:latin typeface="Arial" panose="020B0604020202020204" pitchFamily="34" charset="0"/>
              <a:cs typeface="Arial" panose="020B0604020202020204" pitchFamily="34" charset="0"/>
            </a:endParaRPr>
          </a:p>
          <a:p>
            <a:r>
              <a:rPr lang="pt-BR" sz="1600" dirty="0" smtClean="0"/>
              <a:t>	</a:t>
            </a:r>
            <a:r>
              <a:rPr lang="pt-BR" sz="1900" dirty="0" smtClean="0">
                <a:latin typeface="Arial" panose="020B0604020202020204" pitchFamily="34" charset="0"/>
                <a:cs typeface="Arial" panose="020B0604020202020204" pitchFamily="34" charset="0"/>
              </a:rPr>
              <a:t>Em decorrência da demanda por internações hospitalares neste quadrimestre, em especial nos meses de maio e junho/2021, houve a manutenção dos leitos clínicos e ampliação dos leitos de UTI destinados à assistência dos pacientes com COVID-19, através da solicitação de novas autorizações e manutenção dos leitos de UTI COVID-19 junto ao Ministério da Saúde, bem como a celebrações de termos aditivos aos convênios vigentes com os hospitais.</a:t>
            </a:r>
          </a:p>
          <a:p>
            <a:pPr algn="just"/>
            <a:r>
              <a:rPr lang="pt-BR" sz="1900" dirty="0" smtClean="0">
                <a:latin typeface="Arial" panose="020B0604020202020204" pitchFamily="34" charset="0"/>
                <a:cs typeface="Arial" panose="020B0604020202020204" pitchFamily="34" charset="0"/>
              </a:rPr>
              <a:t>	No final de julho e agosto/2021, com a diminuição das internações e consequentemente a redução da taxa de ocupação dos leitos exclusivos para COVID-19 foi solicitado ao Ministério da Saúde o cancelamento da autorização de leitos de UTI COVID-19 (HAP e HRMS).</a:t>
            </a:r>
          </a:p>
        </p:txBody>
      </p:sp>
      <p:graphicFrame>
        <p:nvGraphicFramePr>
          <p:cNvPr id="17" name="Tabela 16"/>
          <p:cNvGraphicFramePr>
            <a:graphicFrameLocks noGrp="1"/>
          </p:cNvGraphicFramePr>
          <p:nvPr>
            <p:extLst>
              <p:ext uri="{D42A27DB-BD31-4B8C-83A1-F6EECF244321}">
                <p14:modId xmlns:p14="http://schemas.microsoft.com/office/powerpoint/2010/main" val="1615797491"/>
              </p:ext>
            </p:extLst>
          </p:nvPr>
        </p:nvGraphicFramePr>
        <p:xfrm>
          <a:off x="901524" y="4327451"/>
          <a:ext cx="10560676" cy="1333219"/>
        </p:xfrm>
        <a:graphic>
          <a:graphicData uri="http://schemas.openxmlformats.org/drawingml/2006/table">
            <a:tbl>
              <a:tblPr firstRow="1" bandRow="1">
                <a:tableStyleId>{F5AB1C69-6EDB-4FF4-983F-18BD219EF322}</a:tableStyleId>
              </a:tblPr>
              <a:tblGrid>
                <a:gridCol w="1321869">
                  <a:extLst>
                    <a:ext uri="{9D8B030D-6E8A-4147-A177-3AD203B41FA5}">
                      <a16:colId xmlns:a16="http://schemas.microsoft.com/office/drawing/2014/main" val="20000"/>
                    </a:ext>
                  </a:extLst>
                </a:gridCol>
                <a:gridCol w="1024951">
                  <a:extLst>
                    <a:ext uri="{9D8B030D-6E8A-4147-A177-3AD203B41FA5}">
                      <a16:colId xmlns:a16="http://schemas.microsoft.com/office/drawing/2014/main" val="20001"/>
                    </a:ext>
                  </a:extLst>
                </a:gridCol>
                <a:gridCol w="1173408">
                  <a:extLst>
                    <a:ext uri="{9D8B030D-6E8A-4147-A177-3AD203B41FA5}">
                      <a16:colId xmlns:a16="http://schemas.microsoft.com/office/drawing/2014/main" val="20002"/>
                    </a:ext>
                  </a:extLst>
                </a:gridCol>
                <a:gridCol w="1173408">
                  <a:extLst>
                    <a:ext uri="{9D8B030D-6E8A-4147-A177-3AD203B41FA5}">
                      <a16:colId xmlns:a16="http://schemas.microsoft.com/office/drawing/2014/main" val="20003"/>
                    </a:ext>
                  </a:extLst>
                </a:gridCol>
                <a:gridCol w="1173408">
                  <a:extLst>
                    <a:ext uri="{9D8B030D-6E8A-4147-A177-3AD203B41FA5}">
                      <a16:colId xmlns:a16="http://schemas.microsoft.com/office/drawing/2014/main" val="20004"/>
                    </a:ext>
                  </a:extLst>
                </a:gridCol>
                <a:gridCol w="1173408">
                  <a:extLst>
                    <a:ext uri="{9D8B030D-6E8A-4147-A177-3AD203B41FA5}">
                      <a16:colId xmlns:a16="http://schemas.microsoft.com/office/drawing/2014/main" val="20005"/>
                    </a:ext>
                  </a:extLst>
                </a:gridCol>
                <a:gridCol w="1173408">
                  <a:extLst>
                    <a:ext uri="{9D8B030D-6E8A-4147-A177-3AD203B41FA5}">
                      <a16:colId xmlns:a16="http://schemas.microsoft.com/office/drawing/2014/main" val="20006"/>
                    </a:ext>
                  </a:extLst>
                </a:gridCol>
                <a:gridCol w="1173408">
                  <a:extLst>
                    <a:ext uri="{9D8B030D-6E8A-4147-A177-3AD203B41FA5}">
                      <a16:colId xmlns:a16="http://schemas.microsoft.com/office/drawing/2014/main" val="20007"/>
                    </a:ext>
                  </a:extLst>
                </a:gridCol>
                <a:gridCol w="1173408">
                  <a:extLst>
                    <a:ext uri="{9D8B030D-6E8A-4147-A177-3AD203B41FA5}">
                      <a16:colId xmlns:a16="http://schemas.microsoft.com/office/drawing/2014/main" val="20008"/>
                    </a:ext>
                  </a:extLst>
                </a:gridCol>
              </a:tblGrid>
              <a:tr h="527087">
                <a:tc>
                  <a:txBody>
                    <a:bodyPr/>
                    <a:lstStyle/>
                    <a:p>
                      <a:pPr algn="ctr"/>
                      <a:r>
                        <a:rPr lang="pt-BR" sz="1400" dirty="0" smtClean="0"/>
                        <a:t>LEITO</a:t>
                      </a:r>
                      <a:endParaRPr lang="pt-BR"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smtClean="0"/>
                        <a:t>HRMS</a:t>
                      </a:r>
                      <a:endParaRPr lang="pt-BR"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smtClean="0"/>
                        <a:t>SANTA </a:t>
                      </a:r>
                      <a:r>
                        <a:rPr lang="pt-BR" sz="1400" baseline="0" dirty="0" smtClean="0"/>
                        <a:t>CASA</a:t>
                      </a:r>
                      <a:endParaRPr lang="pt-BR"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smtClean="0"/>
                        <a:t>HCAA</a:t>
                      </a:r>
                      <a:endParaRPr lang="pt-BR"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smtClean="0"/>
                        <a:t>CCG*</a:t>
                      </a:r>
                      <a:endParaRPr lang="pt-BR"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smtClean="0"/>
                        <a:t>EL</a:t>
                      </a:r>
                      <a:r>
                        <a:rPr lang="pt-BR" sz="1400" baseline="0" dirty="0" smtClean="0"/>
                        <a:t> KADRI*</a:t>
                      </a:r>
                      <a:endParaRPr lang="pt-BR"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smtClean="0"/>
                        <a:t>HAP</a:t>
                      </a:r>
                      <a:endParaRPr lang="pt-BR"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smtClean="0"/>
                        <a:t>HUMAP</a:t>
                      </a:r>
                      <a:endParaRPr lang="pt-BR"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dirty="0" smtClean="0"/>
                        <a:t>TOTAL</a:t>
                      </a:r>
                      <a:endParaRPr lang="pt-BR"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3066">
                <a:tc>
                  <a:txBody>
                    <a:bodyPr/>
                    <a:lstStyle/>
                    <a:p>
                      <a:pPr algn="ctr"/>
                      <a:r>
                        <a:rPr lang="pt-BR" sz="1400" dirty="0" smtClean="0"/>
                        <a:t>CLÍNICO</a:t>
                      </a:r>
                      <a:endParaRPr lang="pt-BR"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156</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90</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0</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10</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5</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25</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10</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b="1" dirty="0" smtClean="0"/>
                        <a:t>296</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3066">
                <a:tc>
                  <a:txBody>
                    <a:bodyPr/>
                    <a:lstStyle/>
                    <a:p>
                      <a:pPr algn="ctr"/>
                      <a:r>
                        <a:rPr lang="pt-BR" sz="1400" dirty="0" smtClean="0"/>
                        <a:t>UTI</a:t>
                      </a:r>
                      <a:endParaRPr lang="pt-BR"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117</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87</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10</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25</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20</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dirty="0" smtClean="0"/>
                        <a:t>46</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b="0" dirty="0" smtClean="0">
                          <a:solidFill>
                            <a:schemeClr val="tx1"/>
                          </a:solidFill>
                        </a:rPr>
                        <a:t>18</a:t>
                      </a:r>
                      <a:endParaRPr lang="pt-B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b="1" dirty="0" smtClean="0"/>
                        <a:t>323</a:t>
                      </a:r>
                      <a:endParaRPr lang="pt-B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8" name="CaixaDeTexto 17"/>
          <p:cNvSpPr txBox="1"/>
          <p:nvPr/>
        </p:nvSpPr>
        <p:spPr>
          <a:xfrm>
            <a:off x="690283" y="5663001"/>
            <a:ext cx="10969263" cy="646331"/>
          </a:xfrm>
          <a:prstGeom prst="rect">
            <a:avLst/>
          </a:prstGeom>
          <a:noFill/>
        </p:spPr>
        <p:txBody>
          <a:bodyPr wrap="square" rtlCol="0">
            <a:spAutoFit/>
          </a:bodyPr>
          <a:lstStyle/>
          <a:p>
            <a:r>
              <a:rPr lang="pt-BR" sz="1200" cap="all" dirty="0" smtClean="0">
                <a:latin typeface="Arial" panose="020B0604020202020204" pitchFamily="34" charset="0"/>
                <a:cs typeface="Arial" panose="020B0604020202020204" pitchFamily="34" charset="0"/>
              </a:rPr>
              <a:t>FONTE:</a:t>
            </a:r>
            <a:r>
              <a:rPr lang="pt-BR" sz="1200" dirty="0" smtClean="0">
                <a:latin typeface="Arial" panose="020B0604020202020204" pitchFamily="34" charset="0"/>
                <a:cs typeface="Arial" panose="020B0604020202020204" pitchFamily="34" charset="0"/>
              </a:rPr>
              <a:t> Resolução CIB nº 183 - mapa hospitalar de leitos clínicos e de UTI do Plano de Contingência Estadual para Infecção Humana pelo </a:t>
            </a:r>
            <a:r>
              <a:rPr lang="pt-BR" sz="1200" dirty="0" err="1" smtClean="0">
                <a:latin typeface="Arial" panose="020B0604020202020204" pitchFamily="34" charset="0"/>
                <a:cs typeface="Arial" panose="020B0604020202020204" pitchFamily="34" charset="0"/>
              </a:rPr>
              <a:t>Coronavírus</a:t>
            </a:r>
            <a:r>
              <a:rPr lang="pt-BR" sz="1200" dirty="0" smtClean="0">
                <a:latin typeface="Arial" panose="020B0604020202020204" pitchFamily="34" charset="0"/>
                <a:cs typeface="Arial" panose="020B0604020202020204" pitchFamily="34" charset="0"/>
              </a:rPr>
              <a:t> – COVID-19 do Estado de Mato Grosso do Sul e a Planilha da Taxa de Ocupação Global de Leitos UTI Adulto/DMH. </a:t>
            </a:r>
          </a:p>
          <a:p>
            <a:r>
              <a:rPr lang="pt-BR" sz="1200" dirty="0" smtClean="0">
                <a:latin typeface="Arial" panose="020B0604020202020204" pitchFamily="34" charset="0"/>
                <a:cs typeface="Arial" panose="020B0604020202020204" pitchFamily="34" charset="0"/>
              </a:rPr>
              <a:t>*A modalidade contratual com os hospitais privados prevê a ocupação de leitos em conformidade com a disponibilidade.</a:t>
            </a:r>
          </a:p>
        </p:txBody>
      </p:sp>
      <p:sp>
        <p:nvSpPr>
          <p:cNvPr id="11" name="Título 1"/>
          <p:cNvSpPr txBox="1">
            <a:spLocks/>
          </p:cNvSpPr>
          <p:nvPr/>
        </p:nvSpPr>
        <p:spPr>
          <a:xfrm>
            <a:off x="9750549" y="1"/>
            <a:ext cx="2448596" cy="743638"/>
          </a:xfrm>
          <a:prstGeom prst="rect">
            <a:avLst/>
          </a:prstGeom>
          <a:solidFill>
            <a:schemeClr val="bg1"/>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000" b="1" i="1" cap="all" smtClean="0">
                <a:solidFill>
                  <a:srgbClr val="255E8B"/>
                </a:solidFill>
                <a:latin typeface="Roboto Condensed"/>
              </a:rPr>
              <a:t>PLANO DE CONTINGÊNCIA MUNICIPAL DE ENFRENTAMENTO AO CORONAVÍRUS (COVID/19) </a:t>
            </a:r>
            <a:r>
              <a:rPr lang="pt-BR" sz="1000" b="1" i="1" smtClean="0">
                <a:solidFill>
                  <a:srgbClr val="FF0000"/>
                </a:solidFill>
                <a:latin typeface="Roboto Condensed"/>
              </a:rPr>
              <a:t>Versão 8 – 14/07/2021</a:t>
            </a:r>
            <a:r>
              <a:rPr lang="pt-BR" sz="1000" b="1" i="1" cap="all" smtClean="0">
                <a:solidFill>
                  <a:srgbClr val="FF0000"/>
                </a:solidFill>
                <a:latin typeface="Roboto Condensed"/>
              </a:rPr>
              <a:t/>
            </a:r>
            <a:br>
              <a:rPr lang="pt-BR" sz="1000" b="1" i="1" cap="all" smtClean="0">
                <a:solidFill>
                  <a:srgbClr val="FF0000"/>
                </a:solidFill>
                <a:latin typeface="Roboto Condensed"/>
              </a:rPr>
            </a:br>
            <a:endParaRPr lang="pt-BR" sz="1000" i="1" dirty="0"/>
          </a:p>
        </p:txBody>
      </p:sp>
    </p:spTree>
    <p:extLst>
      <p:ext uri="{BB962C8B-B14F-4D97-AF65-F5344CB8AC3E}">
        <p14:creationId xmlns:p14="http://schemas.microsoft.com/office/powerpoint/2010/main" val="98638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pPr rtl="0"/>
            <a:fld id="{B38049E5-7B53-4E85-8972-7D6C4BCE5BB9}" type="slidenum">
              <a:rPr lang="pt-BR" noProof="0" smtClean="0"/>
              <a:pPr rtl="0"/>
              <a:t>134</a:t>
            </a:fld>
            <a:endParaRPr lang="pt-BR" noProof="0" dirty="0"/>
          </a:p>
        </p:txBody>
      </p:sp>
      <p:sp>
        <p:nvSpPr>
          <p:cNvPr id="8" name="Retângulo 7"/>
          <p:cNvSpPr/>
          <p:nvPr/>
        </p:nvSpPr>
        <p:spPr>
          <a:xfrm>
            <a:off x="779714" y="786100"/>
            <a:ext cx="10772636"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a:t>
            </a:r>
            <a:r>
              <a:rPr lang="pt-BR" sz="1600" b="1" cap="all" dirty="0" smtClean="0">
                <a:latin typeface="Arial" panose="020B0604020202020204" pitchFamily="34" charset="0"/>
                <a:cs typeface="Arial" panose="020B0604020202020204" pitchFamily="34" charset="0"/>
              </a:rPr>
              <a:t>DE ENFRENTAMENTO AO CORONAVÍRUS (COVID 19)</a:t>
            </a:r>
          </a:p>
        </p:txBody>
      </p:sp>
      <p:sp>
        <p:nvSpPr>
          <p:cNvPr id="13" name="Retângulo 12"/>
          <p:cNvSpPr/>
          <p:nvPr/>
        </p:nvSpPr>
        <p:spPr>
          <a:xfrm>
            <a:off x="779713" y="154056"/>
            <a:ext cx="3656770" cy="307777"/>
          </a:xfrm>
          <a:prstGeom prst="rect">
            <a:avLst/>
          </a:prstGeom>
        </p:spPr>
        <p:txBody>
          <a:bodyPr wrap="none">
            <a:spAutoFit/>
          </a:bodyPr>
          <a:lstStyle/>
          <a:p>
            <a:r>
              <a:rPr lang="pt-BR" altLang="pt-BR" sz="1400" b="1" dirty="0">
                <a:solidFill>
                  <a:schemeClr val="tx2"/>
                </a:solidFill>
              </a:rPr>
              <a:t>1</a:t>
            </a:r>
            <a:r>
              <a:rPr lang="pt-BR" altLang="pt-BR" sz="1400" b="1" dirty="0" smtClean="0">
                <a:solidFill>
                  <a:schemeClr val="tx2"/>
                </a:solidFill>
              </a:rPr>
              <a:t>°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4" name="Image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0"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
        <p:nvSpPr>
          <p:cNvPr id="15" name="Retângulo 14"/>
          <p:cNvSpPr/>
          <p:nvPr/>
        </p:nvSpPr>
        <p:spPr>
          <a:xfrm>
            <a:off x="1039091" y="1502034"/>
            <a:ext cx="10230572" cy="2629887"/>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b="1" cap="all" dirty="0">
                <a:solidFill>
                  <a:srgbClr val="538135"/>
                </a:solidFill>
                <a:latin typeface="Arial" panose="020B0604020202020204" pitchFamily="34" charset="0"/>
                <a:ea typeface="Times New Roman" panose="02020603050405020304" pitchFamily="18" charset="0"/>
                <a:cs typeface="Arial" panose="020B0604020202020204" pitchFamily="34" charset="0"/>
              </a:rPr>
              <a:t>Superintendência DE Relações INSTITUCIONAIS DE SAÚDE </a:t>
            </a:r>
            <a:r>
              <a:rPr lang="pt-BR" b="1" cap="all" dirty="0" smtClean="0">
                <a:solidFill>
                  <a:srgbClr val="538135"/>
                </a:solidFill>
                <a:latin typeface="Arial" panose="020B0604020202020204" pitchFamily="34" charset="0"/>
                <a:ea typeface="Times New Roman" panose="02020603050405020304" pitchFamily="18" charset="0"/>
                <a:cs typeface="Arial" panose="020B0604020202020204" pitchFamily="34" charset="0"/>
              </a:rPr>
              <a:t>– SUPRIS</a:t>
            </a:r>
          </a:p>
          <a:p>
            <a:pPr lvl="0" algn="just">
              <a:lnSpc>
                <a:spcPct val="107000"/>
              </a:lnSpc>
              <a:spcAft>
                <a:spcPts val="0"/>
              </a:spcAft>
              <a:buClr>
                <a:srgbClr val="538135"/>
              </a:buClr>
            </a:pPr>
            <a:endParaRPr lang="pt-BR" sz="1600" b="1" dirty="0" smtClean="0">
              <a:latin typeface="Arial" panose="020B0604020202020204" pitchFamily="34" charset="0"/>
              <a:cs typeface="Arial" panose="020B0604020202020204" pitchFamily="34" charset="0"/>
            </a:endParaRPr>
          </a:p>
          <a:p>
            <a:pPr lvl="0" algn="ctr">
              <a:lnSpc>
                <a:spcPct val="107000"/>
              </a:lnSpc>
              <a:spcAft>
                <a:spcPts val="0"/>
              </a:spcAft>
              <a:buClr>
                <a:srgbClr val="538135"/>
              </a:buClr>
            </a:pPr>
            <a:r>
              <a:rPr lang="pt-BR" b="1" dirty="0" smtClean="0">
                <a:latin typeface="Arial" panose="020B0604020202020204" pitchFamily="34" charset="0"/>
                <a:cs typeface="Arial" panose="020B0604020202020204" pitchFamily="34" charset="0"/>
              </a:rPr>
              <a:t>Gerência </a:t>
            </a:r>
            <a:r>
              <a:rPr lang="pt-BR" b="1" dirty="0">
                <a:latin typeface="Arial" panose="020B0604020202020204" pitchFamily="34" charset="0"/>
                <a:cs typeface="Arial" panose="020B0604020202020204" pitchFamily="34" charset="0"/>
              </a:rPr>
              <a:t>de C</a:t>
            </a:r>
            <a:r>
              <a:rPr lang="pt-BR" b="1" dirty="0" smtClean="0">
                <a:latin typeface="Arial" panose="020B0604020202020204" pitchFamily="34" charset="0"/>
                <a:cs typeface="Arial" panose="020B0604020202020204" pitchFamily="34" charset="0"/>
              </a:rPr>
              <a:t>ontrole </a:t>
            </a:r>
            <a:r>
              <a:rPr lang="pt-BR" b="1" dirty="0">
                <a:latin typeface="Arial" panose="020B0604020202020204" pitchFamily="34" charset="0"/>
                <a:cs typeface="Arial" panose="020B0604020202020204" pitchFamily="34" charset="0"/>
              </a:rPr>
              <a:t>e </a:t>
            </a:r>
            <a:r>
              <a:rPr lang="pt-BR" b="1" dirty="0" smtClean="0">
                <a:latin typeface="Arial" panose="020B0604020202020204" pitchFamily="34" charset="0"/>
                <a:cs typeface="Arial" panose="020B0604020202020204" pitchFamily="34" charset="0"/>
              </a:rPr>
              <a:t>Avaliação – GCA</a:t>
            </a:r>
            <a:r>
              <a:rPr lang="pt-BR" b="1" cap="all" dirty="0" smtClean="0">
                <a:latin typeface="Arial" panose="020B0604020202020204" pitchFamily="34" charset="0"/>
                <a:cs typeface="Arial" panose="020B0604020202020204" pitchFamily="34" charset="0"/>
              </a:rPr>
              <a:t> </a:t>
            </a:r>
          </a:p>
          <a:p>
            <a:pPr lvl="0" algn="just">
              <a:lnSpc>
                <a:spcPct val="107000"/>
              </a:lnSpc>
              <a:spcAft>
                <a:spcPts val="0"/>
              </a:spcAft>
              <a:buClr>
                <a:srgbClr val="538135"/>
              </a:buClr>
            </a:pPr>
            <a:endParaRPr lang="pt-BR" dirty="0" smtClean="0">
              <a:latin typeface="Arial" panose="020B0604020202020204" pitchFamily="34" charset="0"/>
              <a:cs typeface="Arial" panose="020B0604020202020204" pitchFamily="34" charset="0"/>
            </a:endParaRPr>
          </a:p>
          <a:p>
            <a:pPr algn="just"/>
            <a:r>
              <a:rPr lang="pt-BR" dirty="0" smtClean="0">
                <a:latin typeface="Arial" panose="020B0604020202020204" pitchFamily="34" charset="0"/>
                <a:cs typeface="Arial" panose="020B0604020202020204" pitchFamily="34" charset="0"/>
              </a:rPr>
              <a:t>	O monitoramento hospitalar contínuo impactou e implementou novas ações e resultados para supervisão hospitalar em conformidade dos serviços </a:t>
            </a:r>
            <a:r>
              <a:rPr lang="pt-BR" dirty="0" err="1" smtClean="0">
                <a:latin typeface="Arial" panose="020B0604020202020204" pitchFamily="34" charset="0"/>
                <a:cs typeface="Arial" panose="020B0604020202020204" pitchFamily="34" charset="0"/>
              </a:rPr>
              <a:t>contratualizados</a:t>
            </a:r>
            <a:r>
              <a:rPr lang="pt-BR" dirty="0" smtClean="0">
                <a:latin typeface="Arial" panose="020B0604020202020204" pitchFamily="34" charset="0"/>
                <a:cs typeface="Arial" panose="020B0604020202020204" pitchFamily="34" charset="0"/>
              </a:rPr>
              <a:t>/conveniados visando a garantia da assistência ao usuário.</a:t>
            </a:r>
          </a:p>
          <a:p>
            <a:pPr algn="just"/>
            <a:r>
              <a:rPr lang="pt-BR" dirty="0" smtClean="0">
                <a:latin typeface="Arial" panose="020B0604020202020204" pitchFamily="34" charset="0"/>
                <a:cs typeface="Arial" panose="020B0604020202020204" pitchFamily="34" charset="0"/>
              </a:rPr>
              <a:t>	As visitas e notificações para a conformidade no quadrimestre (maio a agosto), estão expressas no quadro abaixo:</a:t>
            </a:r>
            <a:endParaRPr lang="pt-BR"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6" name="Tabela 15"/>
          <p:cNvGraphicFramePr>
            <a:graphicFrameLocks noGrp="1"/>
          </p:cNvGraphicFramePr>
          <p:nvPr>
            <p:extLst>
              <p:ext uri="{D42A27DB-BD31-4B8C-83A1-F6EECF244321}">
                <p14:modId xmlns:p14="http://schemas.microsoft.com/office/powerpoint/2010/main" val="823609811"/>
              </p:ext>
            </p:extLst>
          </p:nvPr>
        </p:nvGraphicFramePr>
        <p:xfrm>
          <a:off x="1039091" y="4196958"/>
          <a:ext cx="10230572" cy="1452323"/>
        </p:xfrm>
        <a:graphic>
          <a:graphicData uri="http://schemas.openxmlformats.org/drawingml/2006/table">
            <a:tbl>
              <a:tblPr firstRow="1" bandRow="1">
                <a:tableStyleId>{F5AB1C69-6EDB-4FF4-983F-18BD219EF322}</a:tableStyleId>
              </a:tblPr>
              <a:tblGrid>
                <a:gridCol w="5115286">
                  <a:extLst>
                    <a:ext uri="{9D8B030D-6E8A-4147-A177-3AD203B41FA5}">
                      <a16:colId xmlns:a16="http://schemas.microsoft.com/office/drawing/2014/main" val="20000"/>
                    </a:ext>
                  </a:extLst>
                </a:gridCol>
                <a:gridCol w="5115286">
                  <a:extLst>
                    <a:ext uri="{9D8B030D-6E8A-4147-A177-3AD203B41FA5}">
                      <a16:colId xmlns:a16="http://schemas.microsoft.com/office/drawing/2014/main" val="20001"/>
                    </a:ext>
                  </a:extLst>
                </a:gridCol>
              </a:tblGrid>
              <a:tr h="1032859">
                <a:tc>
                  <a:txBody>
                    <a:bodyPr/>
                    <a:lstStyle/>
                    <a:p>
                      <a:pPr algn="ctr"/>
                      <a:r>
                        <a:rPr lang="pt-BR" sz="1400" kern="1200" cap="all" dirty="0" smtClean="0"/>
                        <a:t>QUANTIDADE DE VISITAS TÉNICAS HOSPITALARES</a:t>
                      </a:r>
                      <a:endParaRPr lang="pt-BR" sz="1400" b="1" dirty="0">
                        <a:solidFill>
                          <a:schemeClr val="tx1"/>
                        </a:solidFill>
                        <a:latin typeface="+mj-lt"/>
                      </a:endParaRPr>
                    </a:p>
                  </a:txBody>
                  <a:tcPr anchor="ctr"/>
                </a:tc>
                <a:tc>
                  <a:txBody>
                    <a:bodyPr/>
                    <a:lstStyle/>
                    <a:p>
                      <a:pPr marL="457200" algn="ctr">
                        <a:lnSpc>
                          <a:spcPct val="107000"/>
                        </a:lnSpc>
                        <a:spcAft>
                          <a:spcPts val="0"/>
                        </a:spcAft>
                      </a:pPr>
                      <a:r>
                        <a:rPr lang="pt-BR" sz="1400" cap="all" dirty="0"/>
                        <a:t>QUANTIDADE DE </a:t>
                      </a:r>
                      <a:r>
                        <a:rPr lang="pt-BR" sz="1400" cap="all" dirty="0" smtClean="0"/>
                        <a:t>NOTIFICAÇÕES/INFORMAÇÕES/</a:t>
                      </a:r>
                    </a:p>
                    <a:p>
                      <a:pPr marL="457200" algn="ctr">
                        <a:lnSpc>
                          <a:spcPct val="107000"/>
                        </a:lnSpc>
                        <a:spcAft>
                          <a:spcPts val="0"/>
                        </a:spcAft>
                      </a:pPr>
                      <a:r>
                        <a:rPr lang="pt-BR" sz="1400" cap="all" dirty="0" smtClean="0"/>
                        <a:t>ORIENTAÇÕES/SOLICITAÇÕES </a:t>
                      </a:r>
                      <a:r>
                        <a:rPr lang="pt-BR" sz="1400" cap="all" dirty="0"/>
                        <a:t>EMITIDOS POR ESTA GERÊNCIA</a:t>
                      </a:r>
                      <a:endParaRPr lang="pt-BR" sz="1400" b="1" dirty="0">
                        <a:solidFill>
                          <a:schemeClr val="tx1"/>
                        </a:solidFill>
                        <a:latin typeface="+mj-lt"/>
                        <a:ea typeface="Calibri"/>
                        <a:cs typeface="Times New Roman"/>
                      </a:endParaRPr>
                    </a:p>
                  </a:txBody>
                  <a:tcPr marL="68580" marR="68580" marT="0" marB="0"/>
                </a:tc>
                <a:extLst>
                  <a:ext uri="{0D108BD9-81ED-4DB2-BD59-A6C34878D82A}">
                    <a16:rowId xmlns:a16="http://schemas.microsoft.com/office/drawing/2014/main" val="10000"/>
                  </a:ext>
                </a:extLst>
              </a:tr>
              <a:tr h="419464">
                <a:tc>
                  <a:txBody>
                    <a:bodyPr/>
                    <a:lstStyle/>
                    <a:p>
                      <a:pPr algn="ctr"/>
                      <a:r>
                        <a:rPr lang="pt-BR" sz="1800" b="1" dirty="0" smtClean="0"/>
                        <a:t>42</a:t>
                      </a:r>
                      <a:endParaRPr lang="pt-BR" sz="1800" b="1" dirty="0">
                        <a:solidFill>
                          <a:schemeClr val="tx1"/>
                        </a:solidFill>
                        <a:latin typeface="+mj-lt"/>
                      </a:endParaRPr>
                    </a:p>
                  </a:txBody>
                  <a:tcPr/>
                </a:tc>
                <a:tc>
                  <a:txBody>
                    <a:bodyPr/>
                    <a:lstStyle/>
                    <a:p>
                      <a:pPr algn="ctr"/>
                      <a:r>
                        <a:rPr lang="pt-BR" sz="1800" b="1" dirty="0" smtClean="0"/>
                        <a:t>180</a:t>
                      </a:r>
                      <a:endParaRPr lang="pt-BR" sz="1800" b="1" dirty="0">
                        <a:solidFill>
                          <a:schemeClr val="tx1"/>
                        </a:solidFill>
                        <a:latin typeface="+mj-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712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pPr rtl="0"/>
            <a:fld id="{B38049E5-7B53-4E85-8972-7D6C4BCE5BB9}" type="slidenum">
              <a:rPr lang="pt-BR" noProof="0" smtClean="0"/>
              <a:pPr rtl="0"/>
              <a:t>135</a:t>
            </a:fld>
            <a:endParaRPr lang="pt-BR" noProof="0" dirty="0"/>
          </a:p>
        </p:txBody>
      </p:sp>
      <p:sp>
        <p:nvSpPr>
          <p:cNvPr id="8" name="Retângulo 7"/>
          <p:cNvSpPr/>
          <p:nvPr/>
        </p:nvSpPr>
        <p:spPr>
          <a:xfrm>
            <a:off x="779713" y="786100"/>
            <a:ext cx="10760007"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a:t>
            </a:r>
            <a:r>
              <a:rPr lang="pt-BR" sz="1600" b="1" cap="all" dirty="0" smtClean="0">
                <a:latin typeface="Arial" panose="020B0604020202020204" pitchFamily="34" charset="0"/>
                <a:cs typeface="Arial" panose="020B0604020202020204" pitchFamily="34" charset="0"/>
              </a:rPr>
              <a:t>DE ENFRENTAMENTO AO CORONAVÍRUS (COVID 19)</a:t>
            </a:r>
          </a:p>
        </p:txBody>
      </p:sp>
      <p:sp>
        <p:nvSpPr>
          <p:cNvPr id="11" name="Retângulo 10"/>
          <p:cNvSpPr/>
          <p:nvPr/>
        </p:nvSpPr>
        <p:spPr>
          <a:xfrm>
            <a:off x="779713" y="1470911"/>
            <a:ext cx="10760007" cy="3763659"/>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b="1" cap="all" dirty="0">
                <a:solidFill>
                  <a:srgbClr val="538135"/>
                </a:solidFill>
                <a:latin typeface="Arial" panose="020B0604020202020204" pitchFamily="34" charset="0"/>
                <a:ea typeface="Times New Roman" panose="02020603050405020304" pitchFamily="18" charset="0"/>
                <a:cs typeface="Arial" panose="020B0604020202020204" pitchFamily="34" charset="0"/>
              </a:rPr>
              <a:t>Superintendência DE Relações INSTITUCIONAIS DE SAÚDE – SUPRIS</a:t>
            </a:r>
          </a:p>
          <a:p>
            <a:pPr lvl="0" algn="ctr">
              <a:lnSpc>
                <a:spcPct val="107000"/>
              </a:lnSpc>
              <a:spcAft>
                <a:spcPts val="0"/>
              </a:spcAft>
              <a:buClr>
                <a:srgbClr val="538135"/>
              </a:buClr>
            </a:pPr>
            <a:endParaRPr lang="pt-BR" sz="1600" b="1" cap="all" dirty="0" smtClean="0">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buClr>
                <a:srgbClr val="538135"/>
              </a:buClr>
            </a:pPr>
            <a:r>
              <a:rPr lang="pt-BR" sz="1600" b="1" cap="all" dirty="0" smtClean="0">
                <a:latin typeface="Arial" panose="020B0604020202020204" pitchFamily="34" charset="0"/>
                <a:ea typeface="Times New Roman" panose="02020603050405020304" pitchFamily="18" charset="0"/>
                <a:cs typeface="Arial" panose="020B0604020202020204" pitchFamily="34" charset="0"/>
              </a:rPr>
              <a:t>    </a:t>
            </a:r>
            <a:r>
              <a:rPr lang="pt-BR" sz="1600" b="1" dirty="0" smtClean="0">
                <a:latin typeface="Arial" panose="020B0604020202020204" pitchFamily="34" charset="0"/>
                <a:cs typeface="Arial" panose="020B0604020202020204" pitchFamily="34" charset="0"/>
              </a:rPr>
              <a:t>Gerência de Regulação Hospitalar - GRH</a:t>
            </a: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latin typeface="Arial" panose="020B0604020202020204" pitchFamily="34" charset="0"/>
              <a:ea typeface="Times New Roman" panose="02020603050405020304" pitchFamily="18" charset="0"/>
              <a:cs typeface="Times New Roman" panose="02020603050405020304" pitchFamily="18" charset="0"/>
            </a:endParaRPr>
          </a:p>
          <a:p>
            <a:pPr indent="363538" algn="just"/>
            <a:endParaRPr lang="pt-BR" sz="1600" dirty="0" smtClean="0">
              <a:solidFill>
                <a:srgbClr val="FF0000"/>
              </a:solidFill>
              <a:latin typeface="Calibri" panose="020F0502020204030204" pitchFamily="34" charset="0"/>
              <a:cs typeface="Times New Roman" panose="02020603050405020304" pitchFamily="18" charset="0"/>
            </a:endParaRPr>
          </a:p>
          <a:p>
            <a:pPr marL="457200" algn="just">
              <a:lnSpc>
                <a:spcPct val="107000"/>
              </a:lnSpc>
              <a:spcAft>
                <a:spcPts val="0"/>
              </a:spcAft>
            </a:pPr>
            <a:endParaRPr lang="pt-BR"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ela 13"/>
          <p:cNvGraphicFramePr>
            <a:graphicFrameLocks noGrp="1"/>
          </p:cNvGraphicFramePr>
          <p:nvPr>
            <p:extLst>
              <p:ext uri="{D42A27DB-BD31-4B8C-83A1-F6EECF244321}">
                <p14:modId xmlns:p14="http://schemas.microsoft.com/office/powerpoint/2010/main" val="1061230802"/>
              </p:ext>
            </p:extLst>
          </p:nvPr>
        </p:nvGraphicFramePr>
        <p:xfrm>
          <a:off x="1098389" y="2707451"/>
          <a:ext cx="10171274" cy="2221357"/>
        </p:xfrm>
        <a:graphic>
          <a:graphicData uri="http://schemas.openxmlformats.org/drawingml/2006/table">
            <a:tbl>
              <a:tblPr/>
              <a:tblGrid>
                <a:gridCol w="2818786">
                  <a:extLst>
                    <a:ext uri="{9D8B030D-6E8A-4147-A177-3AD203B41FA5}">
                      <a16:colId xmlns:a16="http://schemas.microsoft.com/office/drawing/2014/main" val="20000"/>
                    </a:ext>
                  </a:extLst>
                </a:gridCol>
                <a:gridCol w="2819891">
                  <a:extLst>
                    <a:ext uri="{9D8B030D-6E8A-4147-A177-3AD203B41FA5}">
                      <a16:colId xmlns:a16="http://schemas.microsoft.com/office/drawing/2014/main" val="20001"/>
                    </a:ext>
                  </a:extLst>
                </a:gridCol>
                <a:gridCol w="2502763">
                  <a:extLst>
                    <a:ext uri="{9D8B030D-6E8A-4147-A177-3AD203B41FA5}">
                      <a16:colId xmlns:a16="http://schemas.microsoft.com/office/drawing/2014/main" val="20002"/>
                    </a:ext>
                  </a:extLst>
                </a:gridCol>
                <a:gridCol w="2029834">
                  <a:extLst>
                    <a:ext uri="{9D8B030D-6E8A-4147-A177-3AD203B41FA5}">
                      <a16:colId xmlns:a16="http://schemas.microsoft.com/office/drawing/2014/main" val="20003"/>
                    </a:ext>
                  </a:extLst>
                </a:gridCol>
              </a:tblGrid>
              <a:tr h="0">
                <a:tc gridSpan="4">
                  <a:txBody>
                    <a:bodyPr/>
                    <a:lstStyle/>
                    <a:p>
                      <a:pPr marL="457200" algn="ctr">
                        <a:lnSpc>
                          <a:spcPct val="107000"/>
                        </a:lnSpc>
                        <a:spcAft>
                          <a:spcPts val="800"/>
                        </a:spcAft>
                      </a:pPr>
                      <a:r>
                        <a:rPr lang="pt-BR" sz="2200" b="1" dirty="0">
                          <a:solidFill>
                            <a:srgbClr val="FF0000"/>
                          </a:solidFill>
                          <a:latin typeface="Arial"/>
                          <a:ea typeface="Times New Roman"/>
                          <a:cs typeface="Times New Roman"/>
                        </a:rPr>
                        <a:t>Nº de casos Regulados de </a:t>
                      </a:r>
                      <a:r>
                        <a:rPr lang="pt-BR" sz="2200" b="1" dirty="0" smtClean="0">
                          <a:solidFill>
                            <a:srgbClr val="FF0000"/>
                          </a:solidFill>
                          <a:latin typeface="Arial"/>
                          <a:ea typeface="Times New Roman"/>
                          <a:cs typeface="Times New Roman"/>
                        </a:rPr>
                        <a:t>COVID  2021</a:t>
                      </a:r>
                      <a:endParaRPr lang="pt-BR" sz="2200" dirty="0">
                        <a:solidFill>
                          <a:srgbClr val="FF0000"/>
                        </a:solidFill>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26539">
                <a:tc>
                  <a:txBody>
                    <a:bodyPr/>
                    <a:lstStyle/>
                    <a:p>
                      <a:pPr marL="457200" algn="ctr">
                        <a:lnSpc>
                          <a:spcPct val="107000"/>
                        </a:lnSpc>
                        <a:spcAft>
                          <a:spcPts val="0"/>
                        </a:spcAft>
                      </a:pPr>
                      <a:r>
                        <a:rPr lang="pt-BR" sz="1800" b="1" dirty="0">
                          <a:latin typeface="Arial"/>
                          <a:ea typeface="Times New Roman"/>
                          <a:cs typeface="Times New Roman"/>
                        </a:rPr>
                        <a:t>No 1º quadrimestre</a:t>
                      </a:r>
                      <a:endParaRPr lang="pt-BR" sz="1800" dirty="0">
                        <a:latin typeface="Calibri"/>
                        <a:ea typeface="Calibri"/>
                        <a:cs typeface="Times New Roman"/>
                      </a:endParaRPr>
                    </a:p>
                    <a:p>
                      <a:pPr marL="457200" algn="ctr">
                        <a:lnSpc>
                          <a:spcPct val="107000"/>
                        </a:lnSpc>
                        <a:spcAft>
                          <a:spcPts val="0"/>
                        </a:spcAft>
                      </a:pPr>
                      <a:r>
                        <a:rPr lang="pt-BR" sz="1800" b="1" dirty="0">
                          <a:latin typeface="Arial"/>
                          <a:ea typeface="Times New Roman"/>
                          <a:cs typeface="Times New Roman"/>
                        </a:rPr>
                        <a:t>(Janeiro, Fevereiro, Março, Abril)</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pt-BR" sz="1800" b="1" dirty="0">
                          <a:latin typeface="Arial"/>
                          <a:ea typeface="Times New Roman"/>
                          <a:cs typeface="Times New Roman"/>
                        </a:rPr>
                        <a:t>No 2º quadrimestre</a:t>
                      </a:r>
                      <a:endParaRPr lang="pt-BR" sz="1800" dirty="0">
                        <a:latin typeface="Calibri"/>
                        <a:ea typeface="Calibri"/>
                        <a:cs typeface="Times New Roman"/>
                      </a:endParaRPr>
                    </a:p>
                    <a:p>
                      <a:pPr marL="457200" algn="ctr">
                        <a:lnSpc>
                          <a:spcPct val="107000"/>
                        </a:lnSpc>
                        <a:spcAft>
                          <a:spcPts val="800"/>
                        </a:spcAft>
                      </a:pPr>
                      <a:r>
                        <a:rPr lang="pt-BR" sz="1800" b="1" dirty="0">
                          <a:latin typeface="Arial"/>
                          <a:ea typeface="Times New Roman"/>
                          <a:cs typeface="Times New Roman"/>
                        </a:rPr>
                        <a:t>(Maio, Junho, Julho, Agosto)</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800" b="1" cap="all" dirty="0">
                          <a:latin typeface="Arial"/>
                          <a:ea typeface="Times New Roman"/>
                          <a:cs typeface="Times New Roman"/>
                        </a:rPr>
                        <a:t>N</a:t>
                      </a:r>
                      <a:r>
                        <a:rPr lang="pt-BR" sz="1800" b="1" dirty="0">
                          <a:latin typeface="Arial"/>
                          <a:ea typeface="Times New Roman"/>
                          <a:cs typeface="Times New Roman"/>
                        </a:rPr>
                        <a:t>o 3° quadrimestre</a:t>
                      </a:r>
                      <a:endParaRPr lang="pt-BR" sz="1800" dirty="0">
                        <a:latin typeface="Calibri"/>
                        <a:ea typeface="Calibri"/>
                        <a:cs typeface="Times New Roman"/>
                      </a:endParaRPr>
                    </a:p>
                    <a:p>
                      <a:pPr algn="ctr">
                        <a:lnSpc>
                          <a:spcPct val="107000"/>
                        </a:lnSpc>
                        <a:spcAft>
                          <a:spcPts val="800"/>
                        </a:spcAft>
                      </a:pPr>
                      <a:r>
                        <a:rPr lang="pt-BR" sz="1800" b="1" dirty="0">
                          <a:latin typeface="Arial"/>
                          <a:ea typeface="Times New Roman"/>
                          <a:cs typeface="Times New Roman"/>
                        </a:rPr>
                        <a:t>(</a:t>
                      </a:r>
                      <a:r>
                        <a:rPr lang="pt-BR" sz="1800" b="1" dirty="0" err="1">
                          <a:latin typeface="Arial"/>
                          <a:ea typeface="Times New Roman"/>
                          <a:cs typeface="Times New Roman"/>
                        </a:rPr>
                        <a:t>Setembro,Outubro</a:t>
                      </a:r>
                      <a:r>
                        <a:rPr lang="pt-BR" sz="1800" b="1" dirty="0">
                          <a:latin typeface="Arial"/>
                          <a:ea typeface="Times New Roman"/>
                          <a:cs typeface="Times New Roman"/>
                        </a:rPr>
                        <a:t>, Novembro, Dezembro)</a:t>
                      </a:r>
                      <a:endParaRPr lang="pt-BR" sz="18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800"/>
                        </a:spcAft>
                      </a:pPr>
                      <a:r>
                        <a:rPr lang="pt-BR" sz="1800" b="1" dirty="0">
                          <a:solidFill>
                            <a:schemeClr val="tx1"/>
                          </a:solidFill>
                          <a:latin typeface="Arial"/>
                          <a:ea typeface="Times New Roman"/>
                          <a:cs typeface="Times New Roman"/>
                        </a:rPr>
                        <a:t>Total de casos </a:t>
                      </a:r>
                      <a:r>
                        <a:rPr lang="pt-BR" sz="1800" b="1" dirty="0" smtClean="0">
                          <a:solidFill>
                            <a:schemeClr val="tx1"/>
                          </a:solidFill>
                          <a:latin typeface="Arial"/>
                          <a:ea typeface="Times New Roman"/>
                          <a:cs typeface="Times New Roman"/>
                        </a:rPr>
                        <a:t>até</a:t>
                      </a:r>
                    </a:p>
                    <a:p>
                      <a:pPr marL="457200" algn="ctr">
                        <a:lnSpc>
                          <a:spcPct val="107000"/>
                        </a:lnSpc>
                        <a:spcAft>
                          <a:spcPts val="800"/>
                        </a:spcAft>
                      </a:pPr>
                      <a:r>
                        <a:rPr lang="pt-BR" sz="1800" b="1" dirty="0" smtClean="0">
                          <a:solidFill>
                            <a:srgbClr val="FF0000"/>
                          </a:solidFill>
                          <a:latin typeface="Arial"/>
                          <a:ea typeface="Calibri"/>
                          <a:cs typeface="Times New Roman"/>
                        </a:rPr>
                        <a:t>Agosto/2021</a:t>
                      </a:r>
                      <a:endParaRPr lang="pt-BR" sz="1800" dirty="0">
                        <a:solidFill>
                          <a:srgbClr val="FF0000"/>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292">
                <a:tc>
                  <a:txBody>
                    <a:bodyPr/>
                    <a:lstStyle/>
                    <a:p>
                      <a:pPr marL="457200" algn="ctr">
                        <a:lnSpc>
                          <a:spcPct val="107000"/>
                        </a:lnSpc>
                        <a:spcAft>
                          <a:spcPts val="0"/>
                        </a:spcAft>
                      </a:pPr>
                      <a:r>
                        <a:rPr lang="pt-BR" sz="1800" b="1" dirty="0" smtClean="0">
                          <a:latin typeface="Arial"/>
                          <a:ea typeface="Times New Roman"/>
                          <a:cs typeface="Times New Roman"/>
                        </a:rPr>
                        <a:t>5.773</a:t>
                      </a:r>
                      <a:endParaRPr lang="pt-BR" sz="18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lgn="ctr" defTabSz="457200" rtl="0" eaLnBrk="1" latinLnBrk="0" hangingPunct="1">
                        <a:lnSpc>
                          <a:spcPct val="107000"/>
                        </a:lnSpc>
                        <a:spcAft>
                          <a:spcPts val="0"/>
                        </a:spcAft>
                      </a:pPr>
                      <a:r>
                        <a:rPr lang="pt-BR" sz="1800" b="1" kern="1200" dirty="0" smtClean="0">
                          <a:solidFill>
                            <a:schemeClr val="tx1"/>
                          </a:solidFill>
                          <a:latin typeface="Arial"/>
                          <a:ea typeface="Times New Roman"/>
                          <a:cs typeface="Times New Roman"/>
                        </a:rPr>
                        <a:t>2.583</a:t>
                      </a:r>
                      <a:endParaRPr lang="pt-BR" sz="1800" b="1" kern="1200" dirty="0">
                        <a:solidFill>
                          <a:schemeClr val="tx1"/>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indent="0" algn="ctr">
                        <a:lnSpc>
                          <a:spcPct val="107000"/>
                        </a:lnSpc>
                        <a:spcAft>
                          <a:spcPts val="0"/>
                        </a:spcAft>
                      </a:pPr>
                      <a:r>
                        <a:rPr lang="pt-BR" sz="1800" dirty="0" smtClean="0">
                          <a:latin typeface="Calibri"/>
                          <a:ea typeface="Calibri"/>
                          <a:cs typeface="Times New Roman"/>
                        </a:rPr>
                        <a:t>-</a:t>
                      </a:r>
                      <a:endParaRPr lang="pt-BR" sz="18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lgn="ctr">
                        <a:lnSpc>
                          <a:spcPct val="107000"/>
                        </a:lnSpc>
                        <a:spcAft>
                          <a:spcPts val="800"/>
                        </a:spcAft>
                      </a:pPr>
                      <a:r>
                        <a:rPr lang="pt-BR" sz="1800" b="1" dirty="0" smtClean="0">
                          <a:latin typeface="Arial"/>
                          <a:ea typeface="Times New Roman"/>
                          <a:cs typeface="Times New Roman"/>
                        </a:rPr>
                        <a:t>8.356</a:t>
                      </a:r>
                      <a:endParaRPr lang="pt-BR" sz="18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09338">
                <a:tc gridSpan="4">
                  <a:txBody>
                    <a:bodyPr/>
                    <a:lstStyle/>
                    <a:p>
                      <a:pPr marL="457200" algn="just">
                        <a:lnSpc>
                          <a:spcPct val="107000"/>
                        </a:lnSpc>
                        <a:spcAft>
                          <a:spcPts val="800"/>
                        </a:spcAft>
                      </a:pPr>
                      <a:r>
                        <a:rPr lang="pt-BR" sz="1800" b="1" dirty="0">
                          <a:latin typeface="Arial"/>
                          <a:ea typeface="Times New Roman"/>
                          <a:cs typeface="Times New Roman"/>
                        </a:rPr>
                        <a:t>Dados extraídos de : https://core.saude.ms.gov.br</a:t>
                      </a:r>
                      <a:endParaRPr lang="pt-BR" sz="18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3"/>
                  </a:ext>
                </a:extLst>
              </a:tr>
            </a:tbl>
          </a:graphicData>
        </a:graphic>
      </p:graphicFrame>
      <p:sp>
        <p:nvSpPr>
          <p:cNvPr id="15" name="Retângulo 14"/>
          <p:cNvSpPr/>
          <p:nvPr/>
        </p:nvSpPr>
        <p:spPr>
          <a:xfrm>
            <a:off x="779713" y="5026866"/>
            <a:ext cx="10760007" cy="1200329"/>
          </a:xfrm>
          <a:prstGeom prst="rect">
            <a:avLst/>
          </a:prstGeom>
        </p:spPr>
        <p:txBody>
          <a:bodyPr wrap="square">
            <a:spAutoFit/>
          </a:bodyPr>
          <a:lstStyle/>
          <a:p>
            <a:pPr lvl="0"/>
            <a:r>
              <a:rPr lang="pt-BR" dirty="0">
                <a:latin typeface="Arial" panose="020B0604020202020204" pitchFamily="34" charset="0"/>
                <a:cs typeface="Arial" panose="020B0604020202020204" pitchFamily="34" charset="0"/>
              </a:rPr>
              <a:t>As ações que foram realizadas no 2º Quadrimestre:</a:t>
            </a:r>
          </a:p>
          <a:p>
            <a:pPr lvl="0"/>
            <a:r>
              <a:rPr lang="pt-BR" dirty="0">
                <a:latin typeface="Arial" panose="020B0604020202020204" pitchFamily="34" charset="0"/>
                <a:cs typeface="Arial" panose="020B0604020202020204" pitchFamily="34" charset="0"/>
              </a:rPr>
              <a:t>- Agilidade no processo regulatório;</a:t>
            </a:r>
          </a:p>
          <a:p>
            <a:pPr lvl="0"/>
            <a:r>
              <a:rPr lang="pt-BR" dirty="0">
                <a:latin typeface="Arial" panose="020B0604020202020204" pitchFamily="34" charset="0"/>
                <a:cs typeface="Arial" panose="020B0604020202020204" pitchFamily="34" charset="0"/>
              </a:rPr>
              <a:t>- Classificação de risco;</a:t>
            </a:r>
          </a:p>
          <a:p>
            <a:r>
              <a:rPr lang="pt-BR" dirty="0">
                <a:latin typeface="Arial" panose="020B0604020202020204" pitchFamily="34" charset="0"/>
                <a:cs typeface="Arial" panose="020B0604020202020204" pitchFamily="34" charset="0"/>
              </a:rPr>
              <a:t>- Busca de recursos conforme o quadro clínico e classificação</a:t>
            </a:r>
            <a:r>
              <a:rPr lang="pt-BR" dirty="0" smtClean="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13" name="Retângulo 12"/>
          <p:cNvSpPr/>
          <p:nvPr/>
        </p:nvSpPr>
        <p:spPr>
          <a:xfrm>
            <a:off x="779713" y="154056"/>
            <a:ext cx="3656770" cy="307777"/>
          </a:xfrm>
          <a:prstGeom prst="rect">
            <a:avLst/>
          </a:prstGeom>
        </p:spPr>
        <p:txBody>
          <a:bodyPr wrap="none">
            <a:spAutoFit/>
          </a:bodyPr>
          <a:lstStyle/>
          <a:p>
            <a:r>
              <a:rPr lang="pt-BR" altLang="pt-BR" sz="1400" b="1" dirty="0">
                <a:solidFill>
                  <a:schemeClr val="tx2"/>
                </a:solidFill>
              </a:rPr>
              <a:t>1</a:t>
            </a:r>
            <a:r>
              <a:rPr lang="pt-BR" altLang="pt-BR" sz="1400" b="1" dirty="0" smtClean="0">
                <a:solidFill>
                  <a:schemeClr val="tx2"/>
                </a:solidFill>
              </a:rPr>
              <a:t>°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7"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Tree>
    <p:extLst>
      <p:ext uri="{BB962C8B-B14F-4D97-AF65-F5344CB8AC3E}">
        <p14:creationId xmlns:p14="http://schemas.microsoft.com/office/powerpoint/2010/main" val="304093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pPr rtl="0"/>
            <a:fld id="{B38049E5-7B53-4E85-8972-7D6C4BCE5BB9}" type="slidenum">
              <a:rPr lang="pt-BR" noProof="0" smtClean="0"/>
              <a:pPr rtl="0"/>
              <a:t>136</a:t>
            </a:fld>
            <a:endParaRPr lang="pt-BR" noProof="0" dirty="0"/>
          </a:p>
        </p:txBody>
      </p:sp>
      <p:sp>
        <p:nvSpPr>
          <p:cNvPr id="8" name="Retângulo 7"/>
          <p:cNvSpPr/>
          <p:nvPr/>
        </p:nvSpPr>
        <p:spPr>
          <a:xfrm>
            <a:off x="779713" y="786100"/>
            <a:ext cx="10735347" cy="338554"/>
          </a:xfrm>
          <a:prstGeom prst="rect">
            <a:avLst/>
          </a:prstGeom>
        </p:spPr>
        <p:txBody>
          <a:bodyPr wrap="square">
            <a:spAutoFit/>
          </a:bodyPr>
          <a:lstStyle/>
          <a:p>
            <a:pPr algn="ctr"/>
            <a:r>
              <a:rPr lang="pt-BR" sz="1600" b="1" cap="all" dirty="0" smtClean="0">
                <a:latin typeface="Roboto Condensed"/>
              </a:rPr>
              <a:t>AÇÕES REALIZADAS DE ENFRENTAMENTO AO CORONAVÍRUS (COVID 19)</a:t>
            </a:r>
          </a:p>
        </p:txBody>
      </p:sp>
      <p:sp>
        <p:nvSpPr>
          <p:cNvPr id="11" name="Retângulo 10"/>
          <p:cNvSpPr/>
          <p:nvPr/>
        </p:nvSpPr>
        <p:spPr>
          <a:xfrm>
            <a:off x="779714" y="1470911"/>
            <a:ext cx="10735348" cy="3269613"/>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b="1" cap="all" dirty="0">
                <a:solidFill>
                  <a:srgbClr val="538135"/>
                </a:solidFill>
                <a:latin typeface="Arial" panose="020B0604020202020204" pitchFamily="34" charset="0"/>
                <a:ea typeface="Times New Roman" panose="02020603050405020304" pitchFamily="18" charset="0"/>
                <a:cs typeface="Arial" panose="020B0604020202020204" pitchFamily="34" charset="0"/>
              </a:rPr>
              <a:t>Superintendência DE Relações INSTITUCIONAIS DE SAÚDE – SUPRIS</a:t>
            </a:r>
          </a:p>
          <a:p>
            <a:pPr lvl="0" algn="ctr">
              <a:lnSpc>
                <a:spcPct val="107000"/>
              </a:lnSpc>
              <a:spcAft>
                <a:spcPts val="0"/>
              </a:spcAft>
              <a:buClr>
                <a:srgbClr val="538135"/>
              </a:buClr>
            </a:pPr>
            <a:endParaRPr lang="pt-BR" sz="1600" b="1" cap="all" dirty="0" smtClean="0">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buClr>
                <a:srgbClr val="538135"/>
              </a:buClr>
            </a:pPr>
            <a:r>
              <a:rPr lang="pt-BR" sz="1600" b="1" cap="all" dirty="0" smtClean="0">
                <a:latin typeface="Arial" panose="020B0604020202020204" pitchFamily="34" charset="0"/>
                <a:ea typeface="Times New Roman" panose="02020603050405020304" pitchFamily="18" charset="0"/>
                <a:cs typeface="Arial" panose="020B0604020202020204" pitchFamily="34" charset="0"/>
              </a:rPr>
              <a:t>    </a:t>
            </a:r>
            <a:r>
              <a:rPr lang="pt-BR" sz="1600" b="1" dirty="0" smtClean="0">
                <a:latin typeface="Arial" panose="020B0604020202020204" pitchFamily="34" charset="0"/>
                <a:cs typeface="Arial" panose="020B0604020202020204" pitchFamily="34" charset="0"/>
              </a:rPr>
              <a:t>Gerência de Regulação Ambulatorial - GRA</a:t>
            </a:r>
          </a:p>
          <a:p>
            <a:pPr>
              <a:lnSpc>
                <a:spcPct val="107000"/>
              </a:lnSpc>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latin typeface="Arial" panose="020B0604020202020204" pitchFamily="34" charset="0"/>
              <a:ea typeface="Times New Roman" panose="02020603050405020304" pitchFamily="18" charset="0"/>
              <a:cs typeface="Times New Roman" panose="02020603050405020304" pitchFamily="18" charset="0"/>
            </a:endParaRPr>
          </a:p>
          <a:p>
            <a:pPr indent="363538" algn="just"/>
            <a:endParaRPr lang="pt-BR" sz="1600" dirty="0" smtClean="0">
              <a:solidFill>
                <a:srgbClr val="FF0000"/>
              </a:solidFill>
              <a:latin typeface="Calibri" panose="020F0502020204030204" pitchFamily="34" charset="0"/>
              <a:cs typeface="Times New Roman" panose="02020603050405020304" pitchFamily="18" charset="0"/>
            </a:endParaRPr>
          </a:p>
          <a:p>
            <a:pPr marL="457200" algn="just">
              <a:lnSpc>
                <a:spcPct val="107000"/>
              </a:lnSpc>
              <a:spcAft>
                <a:spcPts val="0"/>
              </a:spcAft>
            </a:pPr>
            <a:endParaRPr lang="pt-BR"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ela 13"/>
          <p:cNvGraphicFramePr>
            <a:graphicFrameLocks noGrp="1"/>
          </p:cNvGraphicFramePr>
          <p:nvPr>
            <p:extLst>
              <p:ext uri="{D42A27DB-BD31-4B8C-83A1-F6EECF244321}">
                <p14:modId xmlns:p14="http://schemas.microsoft.com/office/powerpoint/2010/main" val="1594945168"/>
              </p:ext>
            </p:extLst>
          </p:nvPr>
        </p:nvGraphicFramePr>
        <p:xfrm>
          <a:off x="1222822" y="2502568"/>
          <a:ext cx="10171274" cy="2936766"/>
        </p:xfrm>
        <a:graphic>
          <a:graphicData uri="http://schemas.openxmlformats.org/drawingml/2006/table">
            <a:tbl>
              <a:tblPr/>
              <a:tblGrid>
                <a:gridCol w="2818786">
                  <a:extLst>
                    <a:ext uri="{9D8B030D-6E8A-4147-A177-3AD203B41FA5}">
                      <a16:colId xmlns:a16="http://schemas.microsoft.com/office/drawing/2014/main" val="20000"/>
                    </a:ext>
                  </a:extLst>
                </a:gridCol>
                <a:gridCol w="2819891">
                  <a:extLst>
                    <a:ext uri="{9D8B030D-6E8A-4147-A177-3AD203B41FA5}">
                      <a16:colId xmlns:a16="http://schemas.microsoft.com/office/drawing/2014/main" val="20001"/>
                    </a:ext>
                  </a:extLst>
                </a:gridCol>
                <a:gridCol w="2739701">
                  <a:extLst>
                    <a:ext uri="{9D8B030D-6E8A-4147-A177-3AD203B41FA5}">
                      <a16:colId xmlns:a16="http://schemas.microsoft.com/office/drawing/2014/main" val="20002"/>
                    </a:ext>
                  </a:extLst>
                </a:gridCol>
                <a:gridCol w="1792896">
                  <a:extLst>
                    <a:ext uri="{9D8B030D-6E8A-4147-A177-3AD203B41FA5}">
                      <a16:colId xmlns:a16="http://schemas.microsoft.com/office/drawing/2014/main" val="20003"/>
                    </a:ext>
                  </a:extLst>
                </a:gridCol>
              </a:tblGrid>
              <a:tr h="866274">
                <a:tc gridSpan="4">
                  <a:txBody>
                    <a:bodyPr/>
                    <a:lstStyle/>
                    <a:p>
                      <a:pPr algn="ctr"/>
                      <a:r>
                        <a:rPr lang="pt-BR" sz="2000" b="1" kern="1200" dirty="0" smtClean="0">
                          <a:solidFill>
                            <a:srgbClr val="FF0000"/>
                          </a:solidFill>
                          <a:latin typeface="Arial" panose="020B0604020202020204" pitchFamily="34" charset="0"/>
                          <a:ea typeface="+mn-ea"/>
                          <a:cs typeface="Arial" panose="020B0604020202020204" pitchFamily="34" charset="0"/>
                        </a:rPr>
                        <a:t>Nº de Solicitações Teleconsulta/Telemonitoramento/Teleorientação </a:t>
                      </a:r>
                    </a:p>
                    <a:p>
                      <a:pPr algn="ctr"/>
                      <a:r>
                        <a:rPr lang="pt-BR" sz="2000" b="1" kern="1200" dirty="0" err="1" smtClean="0">
                          <a:solidFill>
                            <a:srgbClr val="FF0000"/>
                          </a:solidFill>
                          <a:latin typeface="Arial" panose="020B0604020202020204" pitchFamily="34" charset="0"/>
                          <a:ea typeface="+mn-ea"/>
                          <a:cs typeface="Arial" panose="020B0604020202020204" pitchFamily="34" charset="0"/>
                        </a:rPr>
                        <a:t>Coronavírus</a:t>
                      </a:r>
                      <a:r>
                        <a:rPr lang="pt-BR" sz="2000" b="1" kern="1200" dirty="0" smtClean="0">
                          <a:solidFill>
                            <a:srgbClr val="FF0000"/>
                          </a:solidFill>
                          <a:latin typeface="Arial" panose="020B0604020202020204" pitchFamily="34" charset="0"/>
                          <a:ea typeface="+mn-ea"/>
                          <a:cs typeface="Arial" panose="020B0604020202020204" pitchFamily="34" charset="0"/>
                        </a:rPr>
                        <a:t> (COVID/19) através do telefone (2020-2170) - 2021</a:t>
                      </a:r>
                      <a:endParaRPr lang="pt-BR" sz="2000" b="1" dirty="0">
                        <a:solidFill>
                          <a:srgbClr val="FF0000"/>
                        </a:solidFill>
                        <a:latin typeface="Arial" panose="020B0604020202020204" pitchFamily="34" charset="0"/>
                        <a:ea typeface="Calibri"/>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256946">
                <a:tc>
                  <a:txBody>
                    <a:bodyPr/>
                    <a:lstStyle/>
                    <a:p>
                      <a:pPr marL="457200" algn="ctr">
                        <a:lnSpc>
                          <a:spcPct val="107000"/>
                        </a:lnSpc>
                        <a:spcAft>
                          <a:spcPts val="0"/>
                        </a:spcAft>
                      </a:pPr>
                      <a:r>
                        <a:rPr lang="pt-BR" sz="1800" b="1" dirty="0">
                          <a:latin typeface="Arial"/>
                          <a:ea typeface="Times New Roman"/>
                          <a:cs typeface="Times New Roman"/>
                        </a:rPr>
                        <a:t>No 1º quadrimestre</a:t>
                      </a:r>
                      <a:endParaRPr lang="pt-BR" sz="1800" dirty="0">
                        <a:latin typeface="Calibri"/>
                        <a:ea typeface="Calibri"/>
                        <a:cs typeface="Times New Roman"/>
                      </a:endParaRPr>
                    </a:p>
                    <a:p>
                      <a:pPr marL="457200" algn="ctr">
                        <a:lnSpc>
                          <a:spcPct val="107000"/>
                        </a:lnSpc>
                        <a:spcAft>
                          <a:spcPts val="0"/>
                        </a:spcAft>
                      </a:pPr>
                      <a:r>
                        <a:rPr lang="pt-BR" sz="1800" b="1" dirty="0">
                          <a:latin typeface="Arial"/>
                          <a:ea typeface="Times New Roman"/>
                          <a:cs typeface="Times New Roman"/>
                        </a:rPr>
                        <a:t>(Janeiro, Fevereiro, Março, Abril)</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pt-BR" sz="1800" b="1" dirty="0">
                          <a:latin typeface="Arial"/>
                          <a:ea typeface="Times New Roman"/>
                          <a:cs typeface="Times New Roman"/>
                        </a:rPr>
                        <a:t>No 2º quadrimestre</a:t>
                      </a:r>
                      <a:endParaRPr lang="pt-BR" sz="1800" dirty="0">
                        <a:latin typeface="Calibri"/>
                        <a:ea typeface="Calibri"/>
                        <a:cs typeface="Times New Roman"/>
                      </a:endParaRPr>
                    </a:p>
                    <a:p>
                      <a:pPr marL="457200" algn="ctr">
                        <a:lnSpc>
                          <a:spcPct val="107000"/>
                        </a:lnSpc>
                        <a:spcAft>
                          <a:spcPts val="800"/>
                        </a:spcAft>
                      </a:pPr>
                      <a:r>
                        <a:rPr lang="pt-BR" sz="1800" b="1" dirty="0">
                          <a:latin typeface="Arial"/>
                          <a:ea typeface="Times New Roman"/>
                          <a:cs typeface="Times New Roman"/>
                        </a:rPr>
                        <a:t>(Maio, Junho, Julho, Agosto)</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800" b="1" cap="all" dirty="0">
                          <a:latin typeface="Arial"/>
                          <a:ea typeface="Times New Roman"/>
                          <a:cs typeface="Times New Roman"/>
                        </a:rPr>
                        <a:t>N</a:t>
                      </a:r>
                      <a:r>
                        <a:rPr lang="pt-BR" sz="1800" b="1" dirty="0">
                          <a:latin typeface="Arial"/>
                          <a:ea typeface="Times New Roman"/>
                          <a:cs typeface="Times New Roman"/>
                        </a:rPr>
                        <a:t>o 3° quadrimestre</a:t>
                      </a:r>
                      <a:endParaRPr lang="pt-BR" sz="1800" dirty="0">
                        <a:latin typeface="Calibri"/>
                        <a:ea typeface="Calibri"/>
                        <a:cs typeface="Times New Roman"/>
                      </a:endParaRPr>
                    </a:p>
                    <a:p>
                      <a:pPr algn="ctr">
                        <a:lnSpc>
                          <a:spcPct val="107000"/>
                        </a:lnSpc>
                        <a:spcAft>
                          <a:spcPts val="800"/>
                        </a:spcAft>
                      </a:pPr>
                      <a:r>
                        <a:rPr lang="pt-BR" sz="1800" b="1" dirty="0">
                          <a:latin typeface="Arial"/>
                          <a:ea typeface="Times New Roman"/>
                          <a:cs typeface="Times New Roman"/>
                        </a:rPr>
                        <a:t>(</a:t>
                      </a:r>
                      <a:r>
                        <a:rPr lang="pt-BR" sz="1800" b="1" dirty="0" err="1">
                          <a:latin typeface="Arial"/>
                          <a:ea typeface="Times New Roman"/>
                          <a:cs typeface="Times New Roman"/>
                        </a:rPr>
                        <a:t>Setembro,Outubro</a:t>
                      </a:r>
                      <a:r>
                        <a:rPr lang="pt-BR" sz="1800" b="1" dirty="0">
                          <a:latin typeface="Arial"/>
                          <a:ea typeface="Times New Roman"/>
                          <a:cs typeface="Times New Roman"/>
                        </a:rPr>
                        <a:t>, Novembro, Dezembro)</a:t>
                      </a:r>
                      <a:endParaRPr lang="pt-BR" sz="18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3" indent="0" algn="ctr">
                        <a:lnSpc>
                          <a:spcPct val="107000"/>
                        </a:lnSpc>
                        <a:spcAft>
                          <a:spcPts val="800"/>
                        </a:spcAft>
                      </a:pPr>
                      <a:r>
                        <a:rPr lang="pt-BR" sz="1800" b="1" dirty="0">
                          <a:solidFill>
                            <a:schemeClr val="tx1"/>
                          </a:solidFill>
                          <a:latin typeface="Arial"/>
                          <a:ea typeface="Times New Roman"/>
                          <a:cs typeface="Times New Roman"/>
                        </a:rPr>
                        <a:t>Total de casos </a:t>
                      </a:r>
                      <a:r>
                        <a:rPr lang="pt-BR" sz="1800" b="1" dirty="0" smtClean="0">
                          <a:solidFill>
                            <a:schemeClr val="tx1"/>
                          </a:solidFill>
                          <a:latin typeface="Arial"/>
                          <a:ea typeface="Times New Roman"/>
                          <a:cs typeface="Times New Roman"/>
                        </a:rPr>
                        <a:t>até</a:t>
                      </a:r>
                    </a:p>
                    <a:p>
                      <a:pPr marL="0" indent="0" algn="l">
                        <a:lnSpc>
                          <a:spcPct val="107000"/>
                        </a:lnSpc>
                        <a:spcAft>
                          <a:spcPts val="800"/>
                        </a:spcAft>
                      </a:pPr>
                      <a:r>
                        <a:rPr lang="pt-BR" sz="1800" b="1" dirty="0" smtClean="0">
                          <a:solidFill>
                            <a:srgbClr val="FF0000"/>
                          </a:solidFill>
                          <a:latin typeface="Arial"/>
                          <a:ea typeface="Calibri"/>
                          <a:cs typeface="Times New Roman"/>
                        </a:rPr>
                        <a:t>Agosto/2021</a:t>
                      </a:r>
                      <a:endParaRPr lang="pt-BR" sz="1800" dirty="0">
                        <a:solidFill>
                          <a:srgbClr val="FF0000"/>
                        </a:solidFill>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1263">
                <a:tc>
                  <a:txBody>
                    <a:bodyPr/>
                    <a:lstStyle/>
                    <a:p>
                      <a:pPr marL="457200" algn="ctr">
                        <a:lnSpc>
                          <a:spcPct val="107000"/>
                        </a:lnSpc>
                        <a:spcAft>
                          <a:spcPts val="0"/>
                        </a:spcAft>
                      </a:pPr>
                      <a:r>
                        <a:rPr lang="pt-BR" sz="1800" b="1" dirty="0" smtClean="0">
                          <a:latin typeface="Arial"/>
                          <a:ea typeface="Times New Roman"/>
                          <a:cs typeface="Times New Roman"/>
                        </a:rPr>
                        <a:t>1.891</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lgn="ctr" defTabSz="457200" rtl="0" eaLnBrk="1" latinLnBrk="0" hangingPunct="1">
                        <a:lnSpc>
                          <a:spcPct val="107000"/>
                        </a:lnSpc>
                        <a:spcAft>
                          <a:spcPts val="0"/>
                        </a:spcAft>
                      </a:pPr>
                      <a:r>
                        <a:rPr lang="pt-BR" sz="1800" b="1" kern="1200" dirty="0" smtClean="0">
                          <a:solidFill>
                            <a:schemeClr val="tx1"/>
                          </a:solidFill>
                          <a:latin typeface="Arial"/>
                          <a:ea typeface="Times New Roman"/>
                          <a:cs typeface="Times New Roman"/>
                        </a:rPr>
                        <a:t>1.984</a:t>
                      </a:r>
                      <a:endParaRPr lang="pt-BR" sz="1800" b="1" kern="12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indent="0" algn="ctr">
                        <a:lnSpc>
                          <a:spcPct val="107000"/>
                        </a:lnSpc>
                        <a:spcAft>
                          <a:spcPts val="0"/>
                        </a:spcAft>
                      </a:pPr>
                      <a:r>
                        <a:rPr lang="pt-BR" sz="1800" dirty="0" smtClean="0">
                          <a:latin typeface="Calibri"/>
                          <a:ea typeface="Calibri"/>
                          <a:cs typeface="Times New Roman"/>
                        </a:rPr>
                        <a:t>-</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lgn="ctr">
                        <a:lnSpc>
                          <a:spcPct val="107000"/>
                        </a:lnSpc>
                        <a:spcAft>
                          <a:spcPts val="800"/>
                        </a:spcAft>
                      </a:pPr>
                      <a:r>
                        <a:rPr lang="pt-BR" sz="1800" b="1" dirty="0" smtClean="0">
                          <a:latin typeface="Arial"/>
                          <a:ea typeface="Times New Roman"/>
                          <a:cs typeface="Times New Roman"/>
                        </a:rPr>
                        <a:t>3.875</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32283">
                <a:tc gridSpan="4">
                  <a:txBody>
                    <a:bodyPr/>
                    <a:lstStyle/>
                    <a:p>
                      <a:pPr marL="0" indent="0" algn="just">
                        <a:lnSpc>
                          <a:spcPct val="107000"/>
                        </a:lnSpc>
                        <a:spcAft>
                          <a:spcPts val="800"/>
                        </a:spcAft>
                      </a:pPr>
                      <a:r>
                        <a:rPr lang="pt-BR" sz="1800" b="1" u="none" kern="1200" dirty="0" smtClean="0">
                          <a:solidFill>
                            <a:schemeClr val="tx1"/>
                          </a:solidFill>
                          <a:latin typeface="+mn-lt"/>
                          <a:ea typeface="+mn-ea"/>
                          <a:cs typeface="+mn-cs"/>
                        </a:rPr>
                        <a:t>Fonte: Dados extraídos de: https://sisregiii.saude.gov.br/ </a:t>
                      </a:r>
                      <a:r>
                        <a:rPr lang="pt-BR" sz="1800" b="1" u="none" kern="1200" smtClean="0">
                          <a:solidFill>
                            <a:schemeClr val="tx1"/>
                          </a:solidFill>
                          <a:latin typeface="+mn-lt"/>
                          <a:ea typeface="+mn-ea"/>
                          <a:cs typeface="+mn-cs"/>
                        </a:rPr>
                        <a:t>dia 14/09/2021</a:t>
                      </a:r>
                      <a:endParaRPr lang="pt-BR" sz="1800" b="1" u="none"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3"/>
                  </a:ext>
                </a:extLst>
              </a:tr>
            </a:tbl>
          </a:graphicData>
        </a:graphic>
      </p:graphicFrame>
      <p:sp>
        <p:nvSpPr>
          <p:cNvPr id="13" name="Retângulo 12"/>
          <p:cNvSpPr/>
          <p:nvPr/>
        </p:nvSpPr>
        <p:spPr>
          <a:xfrm>
            <a:off x="779713" y="154056"/>
            <a:ext cx="3656770" cy="307777"/>
          </a:xfrm>
          <a:prstGeom prst="rect">
            <a:avLst/>
          </a:prstGeom>
        </p:spPr>
        <p:txBody>
          <a:bodyPr wrap="none">
            <a:spAutoFit/>
          </a:bodyPr>
          <a:lstStyle/>
          <a:p>
            <a:r>
              <a:rPr lang="pt-BR" altLang="pt-BR" sz="1400" b="1" dirty="0">
                <a:solidFill>
                  <a:schemeClr val="tx2"/>
                </a:solidFill>
              </a:rPr>
              <a:t>1</a:t>
            </a:r>
            <a:r>
              <a:rPr lang="pt-BR" altLang="pt-BR" sz="1400" b="1" dirty="0" smtClean="0">
                <a:solidFill>
                  <a:schemeClr val="tx2"/>
                </a:solidFill>
              </a:rPr>
              <a:t>°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5" name="Image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9"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Tree>
    <p:extLst>
      <p:ext uri="{BB962C8B-B14F-4D97-AF65-F5344CB8AC3E}">
        <p14:creationId xmlns:p14="http://schemas.microsoft.com/office/powerpoint/2010/main" val="217869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pPr rtl="0"/>
            <a:fld id="{B38049E5-7B53-4E85-8972-7D6C4BCE5BB9}" type="slidenum">
              <a:rPr lang="pt-BR" noProof="0" smtClean="0"/>
              <a:pPr rtl="0"/>
              <a:t>137</a:t>
            </a:fld>
            <a:endParaRPr lang="pt-BR" noProof="0" dirty="0"/>
          </a:p>
        </p:txBody>
      </p:sp>
      <p:sp>
        <p:nvSpPr>
          <p:cNvPr id="8" name="Retângulo 7"/>
          <p:cNvSpPr/>
          <p:nvPr/>
        </p:nvSpPr>
        <p:spPr>
          <a:xfrm>
            <a:off x="779714" y="786100"/>
            <a:ext cx="10738598" cy="338554"/>
          </a:xfrm>
          <a:prstGeom prst="rect">
            <a:avLst/>
          </a:prstGeom>
        </p:spPr>
        <p:txBody>
          <a:bodyPr wrap="square">
            <a:spAutoFit/>
          </a:bodyPr>
          <a:lstStyle/>
          <a:p>
            <a:pPr algn="ctr"/>
            <a:r>
              <a:rPr lang="pt-BR" sz="1600" b="1" cap="all" dirty="0" smtClean="0">
                <a:latin typeface="Arial" panose="020B0604020202020204" pitchFamily="34" charset="0"/>
                <a:cs typeface="Arial" panose="020B0604020202020204" pitchFamily="34" charset="0"/>
              </a:rPr>
              <a:t>AÇÕES REALIZADAS DE ENFRENTAMENTO AO CORONAVÍRUS (COVID 19)</a:t>
            </a:r>
          </a:p>
        </p:txBody>
      </p:sp>
      <p:sp>
        <p:nvSpPr>
          <p:cNvPr id="11" name="Retângulo 10"/>
          <p:cNvSpPr/>
          <p:nvPr/>
        </p:nvSpPr>
        <p:spPr>
          <a:xfrm>
            <a:off x="779713" y="1201903"/>
            <a:ext cx="10738599" cy="3269613"/>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b="1" cap="all" dirty="0">
                <a:solidFill>
                  <a:srgbClr val="538135"/>
                </a:solidFill>
                <a:latin typeface="Arial" panose="020B0604020202020204" pitchFamily="34" charset="0"/>
                <a:ea typeface="Times New Roman" panose="02020603050405020304" pitchFamily="18" charset="0"/>
                <a:cs typeface="Arial" panose="020B0604020202020204" pitchFamily="34" charset="0"/>
              </a:rPr>
              <a:t>Superintendência DE Relações INSTITUCIONAIS DE SAÚDE – SUPRIS</a:t>
            </a:r>
          </a:p>
          <a:p>
            <a:pPr lvl="0" algn="ctr">
              <a:lnSpc>
                <a:spcPct val="107000"/>
              </a:lnSpc>
              <a:spcAft>
                <a:spcPts val="0"/>
              </a:spcAft>
              <a:buClr>
                <a:srgbClr val="538135"/>
              </a:buClr>
            </a:pPr>
            <a:endParaRPr lang="pt-BR" sz="1600" b="1" cap="all" dirty="0" smtClean="0">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buClr>
                <a:srgbClr val="538135"/>
              </a:buClr>
            </a:pPr>
            <a:r>
              <a:rPr lang="pt-BR" sz="1600" b="1" cap="all" dirty="0" smtClean="0">
                <a:latin typeface="Arial" panose="020B0604020202020204" pitchFamily="34" charset="0"/>
                <a:ea typeface="Times New Roman" panose="02020603050405020304" pitchFamily="18" charset="0"/>
                <a:cs typeface="Arial" panose="020B0604020202020204" pitchFamily="34" charset="0"/>
              </a:rPr>
              <a:t>    </a:t>
            </a:r>
            <a:r>
              <a:rPr lang="pt-BR" sz="1600" b="1" dirty="0" smtClean="0">
                <a:latin typeface="Arial" panose="020B0604020202020204" pitchFamily="34" charset="0"/>
                <a:cs typeface="Arial" panose="020B0604020202020204" pitchFamily="34" charset="0"/>
              </a:rPr>
              <a:t>Gerência de Regulação Ambulatorial - GRA</a:t>
            </a:r>
          </a:p>
          <a:p>
            <a:pPr>
              <a:lnSpc>
                <a:spcPct val="107000"/>
              </a:lnSpc>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latin typeface="Arial" panose="020B0604020202020204" pitchFamily="34" charset="0"/>
              <a:ea typeface="Times New Roman" panose="02020603050405020304" pitchFamily="18" charset="0"/>
              <a:cs typeface="Times New Roman" panose="02020603050405020304" pitchFamily="18" charset="0"/>
            </a:endParaRPr>
          </a:p>
          <a:p>
            <a:pPr indent="363538" algn="just"/>
            <a:endParaRPr lang="pt-BR" sz="1600" dirty="0" smtClean="0">
              <a:solidFill>
                <a:srgbClr val="FF0000"/>
              </a:solidFill>
              <a:latin typeface="Calibri" panose="020F0502020204030204" pitchFamily="34" charset="0"/>
              <a:cs typeface="Times New Roman" panose="02020603050405020304" pitchFamily="18" charset="0"/>
            </a:endParaRPr>
          </a:p>
          <a:p>
            <a:pPr marL="457200" algn="just">
              <a:lnSpc>
                <a:spcPct val="107000"/>
              </a:lnSpc>
              <a:spcAft>
                <a:spcPts val="0"/>
              </a:spcAft>
            </a:pPr>
            <a:endParaRPr lang="pt-BR"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ela 13"/>
          <p:cNvGraphicFramePr>
            <a:graphicFrameLocks noGrp="1"/>
          </p:cNvGraphicFramePr>
          <p:nvPr>
            <p:extLst>
              <p:ext uri="{D42A27DB-BD31-4B8C-83A1-F6EECF244321}">
                <p14:modId xmlns:p14="http://schemas.microsoft.com/office/powerpoint/2010/main" val="629956187"/>
              </p:ext>
            </p:extLst>
          </p:nvPr>
        </p:nvGraphicFramePr>
        <p:xfrm>
          <a:off x="910377" y="2166513"/>
          <a:ext cx="10359286" cy="2674428"/>
        </p:xfrm>
        <a:graphic>
          <a:graphicData uri="http://schemas.openxmlformats.org/drawingml/2006/table">
            <a:tbl>
              <a:tblPr/>
              <a:tblGrid>
                <a:gridCol w="2778220">
                  <a:extLst>
                    <a:ext uri="{9D8B030D-6E8A-4147-A177-3AD203B41FA5}">
                      <a16:colId xmlns:a16="http://schemas.microsoft.com/office/drawing/2014/main" val="20000"/>
                    </a:ext>
                  </a:extLst>
                </a:gridCol>
                <a:gridCol w="2650210">
                  <a:extLst>
                    <a:ext uri="{9D8B030D-6E8A-4147-A177-3AD203B41FA5}">
                      <a16:colId xmlns:a16="http://schemas.microsoft.com/office/drawing/2014/main" val="20001"/>
                    </a:ext>
                  </a:extLst>
                </a:gridCol>
                <a:gridCol w="2665708">
                  <a:extLst>
                    <a:ext uri="{9D8B030D-6E8A-4147-A177-3AD203B41FA5}">
                      <a16:colId xmlns:a16="http://schemas.microsoft.com/office/drawing/2014/main" val="20002"/>
                    </a:ext>
                  </a:extLst>
                </a:gridCol>
                <a:gridCol w="2265148">
                  <a:extLst>
                    <a:ext uri="{9D8B030D-6E8A-4147-A177-3AD203B41FA5}">
                      <a16:colId xmlns:a16="http://schemas.microsoft.com/office/drawing/2014/main" val="20003"/>
                    </a:ext>
                  </a:extLst>
                </a:gridCol>
              </a:tblGrid>
              <a:tr h="552624">
                <a:tc gridSpan="4">
                  <a:txBody>
                    <a:bodyPr/>
                    <a:lstStyle/>
                    <a:p>
                      <a:pPr algn="ctr"/>
                      <a:r>
                        <a:rPr lang="pt-BR" sz="2000" b="1" kern="1200" dirty="0" smtClean="0">
                          <a:solidFill>
                            <a:srgbClr val="FF0000"/>
                          </a:solidFill>
                          <a:latin typeface="Arial" panose="020B0604020202020204" pitchFamily="34" charset="0"/>
                          <a:ea typeface="+mn-ea"/>
                          <a:cs typeface="Arial" panose="020B0604020202020204" pitchFamily="34" charset="0"/>
                        </a:rPr>
                        <a:t>Nº de Solicitações Agendadas para Reabilitação Pós-COVID - 2021</a:t>
                      </a:r>
                      <a:endParaRPr lang="pt-BR" sz="2000" dirty="0">
                        <a:solidFill>
                          <a:srgbClr val="FF0000"/>
                        </a:solidFill>
                        <a:latin typeface="Arial" panose="020B0604020202020204" pitchFamily="34" charset="0"/>
                        <a:ea typeface="Calibri"/>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26722">
                <a:tc>
                  <a:txBody>
                    <a:bodyPr/>
                    <a:lstStyle/>
                    <a:p>
                      <a:pPr marL="457200" algn="ctr">
                        <a:lnSpc>
                          <a:spcPct val="107000"/>
                        </a:lnSpc>
                        <a:spcAft>
                          <a:spcPts val="0"/>
                        </a:spcAft>
                      </a:pPr>
                      <a:r>
                        <a:rPr lang="pt-BR" sz="1800" b="1" dirty="0">
                          <a:latin typeface="Arial"/>
                          <a:ea typeface="Times New Roman"/>
                          <a:cs typeface="Times New Roman"/>
                        </a:rPr>
                        <a:t>No 1º quadrimestre</a:t>
                      </a:r>
                      <a:endParaRPr lang="pt-BR" sz="1800" dirty="0">
                        <a:latin typeface="Calibri"/>
                        <a:ea typeface="Calibri"/>
                        <a:cs typeface="Times New Roman"/>
                      </a:endParaRPr>
                    </a:p>
                    <a:p>
                      <a:pPr marL="457200" algn="ctr">
                        <a:lnSpc>
                          <a:spcPct val="107000"/>
                        </a:lnSpc>
                        <a:spcAft>
                          <a:spcPts val="0"/>
                        </a:spcAft>
                      </a:pPr>
                      <a:r>
                        <a:rPr lang="pt-BR" sz="1800" b="1" dirty="0">
                          <a:latin typeface="Arial"/>
                          <a:ea typeface="Times New Roman"/>
                          <a:cs typeface="Times New Roman"/>
                        </a:rPr>
                        <a:t>(Janeiro, Fevereiro, Março, Abril)</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pt-BR" sz="1800" b="1" dirty="0">
                          <a:latin typeface="Arial"/>
                          <a:ea typeface="Times New Roman"/>
                          <a:cs typeface="Times New Roman"/>
                        </a:rPr>
                        <a:t>No 2º quadrimestre</a:t>
                      </a:r>
                      <a:endParaRPr lang="pt-BR" sz="1800" dirty="0">
                        <a:latin typeface="Calibri"/>
                        <a:ea typeface="Calibri"/>
                        <a:cs typeface="Times New Roman"/>
                      </a:endParaRPr>
                    </a:p>
                    <a:p>
                      <a:pPr marL="457200" algn="ctr">
                        <a:lnSpc>
                          <a:spcPct val="107000"/>
                        </a:lnSpc>
                        <a:spcAft>
                          <a:spcPts val="800"/>
                        </a:spcAft>
                      </a:pPr>
                      <a:r>
                        <a:rPr lang="pt-BR" sz="1800" b="1" dirty="0">
                          <a:latin typeface="Arial"/>
                          <a:ea typeface="Times New Roman"/>
                          <a:cs typeface="Times New Roman"/>
                        </a:rPr>
                        <a:t>(Maio, Junho, Julho, Agosto)</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1800" b="1" cap="all" dirty="0">
                          <a:latin typeface="Arial"/>
                          <a:ea typeface="Times New Roman"/>
                          <a:cs typeface="Times New Roman"/>
                        </a:rPr>
                        <a:t>N</a:t>
                      </a:r>
                      <a:r>
                        <a:rPr lang="pt-BR" sz="1800" b="1" dirty="0">
                          <a:latin typeface="Arial"/>
                          <a:ea typeface="Times New Roman"/>
                          <a:cs typeface="Times New Roman"/>
                        </a:rPr>
                        <a:t>o 3° quadrimestre</a:t>
                      </a:r>
                      <a:endParaRPr lang="pt-BR" sz="1800" dirty="0">
                        <a:latin typeface="Calibri"/>
                        <a:ea typeface="Calibri"/>
                        <a:cs typeface="Times New Roman"/>
                      </a:endParaRPr>
                    </a:p>
                    <a:p>
                      <a:pPr algn="ctr">
                        <a:lnSpc>
                          <a:spcPct val="107000"/>
                        </a:lnSpc>
                        <a:spcAft>
                          <a:spcPts val="0"/>
                        </a:spcAft>
                      </a:pPr>
                      <a:r>
                        <a:rPr lang="pt-BR" sz="1800" b="1" dirty="0">
                          <a:latin typeface="Arial"/>
                          <a:ea typeface="Times New Roman"/>
                          <a:cs typeface="Times New Roman"/>
                        </a:rPr>
                        <a:t>(</a:t>
                      </a:r>
                      <a:r>
                        <a:rPr lang="pt-BR" sz="1800" b="1" dirty="0" err="1">
                          <a:latin typeface="Arial"/>
                          <a:ea typeface="Times New Roman"/>
                          <a:cs typeface="Times New Roman"/>
                        </a:rPr>
                        <a:t>Setembro,Outubro</a:t>
                      </a:r>
                      <a:r>
                        <a:rPr lang="pt-BR" sz="1800" b="1" dirty="0">
                          <a:latin typeface="Arial"/>
                          <a:ea typeface="Times New Roman"/>
                          <a:cs typeface="Times New Roman"/>
                        </a:rPr>
                        <a:t>, Novembro, Dezembro)</a:t>
                      </a:r>
                      <a:endParaRPr lang="pt-BR" sz="18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800"/>
                        </a:spcAft>
                      </a:pPr>
                      <a:r>
                        <a:rPr lang="pt-BR" sz="1800" b="1" dirty="0">
                          <a:solidFill>
                            <a:schemeClr val="tx1"/>
                          </a:solidFill>
                          <a:latin typeface="Arial"/>
                          <a:ea typeface="Times New Roman"/>
                          <a:cs typeface="Times New Roman"/>
                        </a:rPr>
                        <a:t>Total de casos </a:t>
                      </a:r>
                      <a:r>
                        <a:rPr lang="pt-BR" sz="1800" b="1" dirty="0" smtClean="0">
                          <a:solidFill>
                            <a:schemeClr val="tx1"/>
                          </a:solidFill>
                          <a:latin typeface="Arial"/>
                          <a:ea typeface="Times New Roman"/>
                          <a:cs typeface="Times New Roman"/>
                        </a:rPr>
                        <a:t>até</a:t>
                      </a:r>
                    </a:p>
                    <a:p>
                      <a:pPr marL="457200" algn="ctr">
                        <a:lnSpc>
                          <a:spcPct val="107000"/>
                        </a:lnSpc>
                        <a:spcAft>
                          <a:spcPts val="800"/>
                        </a:spcAft>
                      </a:pPr>
                      <a:r>
                        <a:rPr lang="pt-BR" sz="1800" b="1" dirty="0" smtClean="0">
                          <a:solidFill>
                            <a:srgbClr val="FF0000"/>
                          </a:solidFill>
                          <a:latin typeface="Arial"/>
                          <a:ea typeface="Calibri"/>
                          <a:cs typeface="Times New Roman"/>
                        </a:rPr>
                        <a:t>Agosto/2021</a:t>
                      </a:r>
                      <a:endParaRPr lang="pt-BR" sz="1800" dirty="0">
                        <a:solidFill>
                          <a:srgbClr val="FF0000"/>
                        </a:solidFill>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7498">
                <a:tc>
                  <a:txBody>
                    <a:bodyPr/>
                    <a:lstStyle/>
                    <a:p>
                      <a:pPr marL="457200" algn="ctr">
                        <a:lnSpc>
                          <a:spcPct val="107000"/>
                        </a:lnSpc>
                        <a:spcAft>
                          <a:spcPts val="0"/>
                        </a:spcAft>
                      </a:pPr>
                      <a:r>
                        <a:rPr lang="pt-BR" sz="1800" b="1" dirty="0" smtClean="0">
                          <a:latin typeface="Arial"/>
                          <a:ea typeface="Times New Roman"/>
                          <a:cs typeface="Times New Roman"/>
                        </a:rPr>
                        <a:t>345</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lgn="ctr" defTabSz="457200" rtl="0" eaLnBrk="1" latinLnBrk="0" hangingPunct="1">
                        <a:lnSpc>
                          <a:spcPct val="107000"/>
                        </a:lnSpc>
                        <a:spcAft>
                          <a:spcPts val="0"/>
                        </a:spcAft>
                      </a:pPr>
                      <a:r>
                        <a:rPr lang="pt-BR" sz="1800" b="1" kern="1200" dirty="0" smtClean="0">
                          <a:solidFill>
                            <a:schemeClr val="tx1"/>
                          </a:solidFill>
                          <a:latin typeface="Arial"/>
                          <a:ea typeface="Times New Roman"/>
                          <a:cs typeface="Times New Roman"/>
                        </a:rPr>
                        <a:t>368</a:t>
                      </a:r>
                      <a:endParaRPr lang="pt-BR" sz="1800" b="1" kern="12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indent="0" algn="ctr" defTabSz="457200" rtl="0" eaLnBrk="1" latinLnBrk="0" hangingPunct="1">
                        <a:lnSpc>
                          <a:spcPct val="107000"/>
                        </a:lnSpc>
                        <a:spcAft>
                          <a:spcPts val="0"/>
                        </a:spcAft>
                      </a:pPr>
                      <a:r>
                        <a:rPr lang="pt-BR" sz="1800" b="1" kern="1200" dirty="0" smtClean="0">
                          <a:solidFill>
                            <a:schemeClr val="tx1"/>
                          </a:solidFill>
                          <a:latin typeface="Arial"/>
                          <a:ea typeface="Times New Roman"/>
                          <a:cs typeface="Times New Roman"/>
                        </a:rPr>
                        <a:t>-</a:t>
                      </a:r>
                      <a:endParaRPr lang="pt-BR" sz="1800" b="1" kern="12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lgn="ctr" defTabSz="457200" rtl="0" eaLnBrk="1" latinLnBrk="0" hangingPunct="1">
                        <a:lnSpc>
                          <a:spcPct val="107000"/>
                        </a:lnSpc>
                        <a:spcAft>
                          <a:spcPts val="0"/>
                        </a:spcAft>
                      </a:pPr>
                      <a:r>
                        <a:rPr lang="pt-BR" sz="1800" b="1" kern="1200" dirty="0" smtClean="0">
                          <a:solidFill>
                            <a:schemeClr val="tx1"/>
                          </a:solidFill>
                          <a:latin typeface="Arial"/>
                          <a:ea typeface="Times New Roman"/>
                          <a:cs typeface="Times New Roman"/>
                        </a:rPr>
                        <a:t>713</a:t>
                      </a:r>
                      <a:endParaRPr lang="pt-BR" sz="1800" b="1" kern="12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27584">
                <a:tc gridSpan="4">
                  <a:txBody>
                    <a:bodyPr/>
                    <a:lstStyle/>
                    <a:p>
                      <a:pPr marL="80963" indent="0" algn="l" defTabSz="457200" rtl="0" eaLnBrk="1" latinLnBrk="0" hangingPunct="1">
                        <a:lnSpc>
                          <a:spcPct val="107000"/>
                        </a:lnSpc>
                        <a:spcAft>
                          <a:spcPts val="0"/>
                        </a:spcAft>
                      </a:pPr>
                      <a:r>
                        <a:rPr lang="pt-BR" sz="1800" b="1" kern="1200" dirty="0" smtClean="0">
                          <a:solidFill>
                            <a:schemeClr val="tx1"/>
                          </a:solidFill>
                          <a:latin typeface="Arial"/>
                          <a:ea typeface="Times New Roman"/>
                          <a:cs typeface="Times New Roman"/>
                        </a:rPr>
                        <a:t>Fonte: Dados extraídos de: https://sisregiii.saude.gov.br/ dia 14/09/2021</a:t>
                      </a:r>
                      <a:endParaRPr lang="pt-BR" sz="1800" b="1" kern="1200" dirty="0">
                        <a:solidFill>
                          <a:schemeClr val="tx1"/>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3"/>
                  </a:ext>
                </a:extLst>
              </a:tr>
            </a:tbl>
          </a:graphicData>
        </a:graphic>
      </p:graphicFrame>
      <p:sp>
        <p:nvSpPr>
          <p:cNvPr id="16" name="Retângulo 15"/>
          <p:cNvSpPr/>
          <p:nvPr/>
        </p:nvSpPr>
        <p:spPr>
          <a:xfrm>
            <a:off x="779713" y="154056"/>
            <a:ext cx="3656770" cy="307777"/>
          </a:xfrm>
          <a:prstGeom prst="rect">
            <a:avLst/>
          </a:prstGeom>
        </p:spPr>
        <p:txBody>
          <a:bodyPr wrap="none">
            <a:spAutoFit/>
          </a:bodyPr>
          <a:lstStyle/>
          <a:p>
            <a:r>
              <a:rPr lang="pt-BR" altLang="pt-BR" sz="1400" b="1" dirty="0">
                <a:solidFill>
                  <a:schemeClr val="tx2"/>
                </a:solidFill>
              </a:rPr>
              <a:t>1</a:t>
            </a:r>
            <a:r>
              <a:rPr lang="pt-BR" altLang="pt-BR" sz="1400" b="1" dirty="0" smtClean="0">
                <a:solidFill>
                  <a:schemeClr val="tx2"/>
                </a:solidFill>
              </a:rPr>
              <a:t>°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7" name="Imagem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0"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Tree>
    <p:extLst>
      <p:ext uri="{BB962C8B-B14F-4D97-AF65-F5344CB8AC3E}">
        <p14:creationId xmlns:p14="http://schemas.microsoft.com/office/powerpoint/2010/main" val="166717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pPr rtl="0"/>
            <a:fld id="{B38049E5-7B53-4E85-8972-7D6C4BCE5BB9}" type="slidenum">
              <a:rPr lang="pt-BR" noProof="0" smtClean="0"/>
              <a:pPr rtl="0"/>
              <a:t>138</a:t>
            </a:fld>
            <a:endParaRPr lang="pt-BR" noProof="0" dirty="0"/>
          </a:p>
        </p:txBody>
      </p:sp>
      <p:sp>
        <p:nvSpPr>
          <p:cNvPr id="8" name="Retângulo 7"/>
          <p:cNvSpPr/>
          <p:nvPr/>
        </p:nvSpPr>
        <p:spPr>
          <a:xfrm>
            <a:off x="690690" y="786100"/>
            <a:ext cx="10827622" cy="338554"/>
          </a:xfrm>
          <a:prstGeom prst="rect">
            <a:avLst/>
          </a:prstGeom>
        </p:spPr>
        <p:txBody>
          <a:bodyPr wrap="square">
            <a:spAutoFit/>
          </a:bodyPr>
          <a:lstStyle/>
          <a:p>
            <a:pPr algn="ctr"/>
            <a:r>
              <a:rPr lang="pt-BR" sz="1600" b="1" cap="all" dirty="0" smtClean="0">
                <a:latin typeface="Arial" panose="020B0604020202020204" pitchFamily="34" charset="0"/>
                <a:cs typeface="Arial" panose="020B0604020202020204" pitchFamily="34" charset="0"/>
              </a:rPr>
              <a:t>AÇÕES REALIZADAS DE ENFRENTAMENTO AO CORONAVÍRUS (COVID 19)</a:t>
            </a:r>
          </a:p>
        </p:txBody>
      </p:sp>
      <p:sp>
        <p:nvSpPr>
          <p:cNvPr id="11" name="Retângulo 10"/>
          <p:cNvSpPr/>
          <p:nvPr/>
        </p:nvSpPr>
        <p:spPr>
          <a:xfrm>
            <a:off x="779713" y="1201903"/>
            <a:ext cx="10738599" cy="3269613"/>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b="1" cap="all" dirty="0">
                <a:solidFill>
                  <a:srgbClr val="538135"/>
                </a:solidFill>
                <a:latin typeface="Arial" panose="020B0604020202020204" pitchFamily="34" charset="0"/>
                <a:ea typeface="Times New Roman" panose="02020603050405020304" pitchFamily="18" charset="0"/>
                <a:cs typeface="Arial" panose="020B0604020202020204" pitchFamily="34" charset="0"/>
              </a:rPr>
              <a:t>Superintendência DE Relações INSTITUCIONAIS DE SAÚDE – SUPRIS</a:t>
            </a:r>
          </a:p>
          <a:p>
            <a:pPr lvl="0" algn="ctr">
              <a:lnSpc>
                <a:spcPct val="107000"/>
              </a:lnSpc>
              <a:spcAft>
                <a:spcPts val="0"/>
              </a:spcAft>
              <a:buClr>
                <a:srgbClr val="538135"/>
              </a:buClr>
            </a:pPr>
            <a:endParaRPr lang="pt-BR" sz="1600" b="1" cap="all" dirty="0" smtClean="0">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buClr>
                <a:srgbClr val="538135"/>
              </a:buClr>
            </a:pPr>
            <a:r>
              <a:rPr lang="pt-BR" sz="1600" b="1" cap="all" dirty="0" smtClean="0">
                <a:latin typeface="Arial" panose="020B0604020202020204" pitchFamily="34" charset="0"/>
                <a:ea typeface="Times New Roman" panose="02020603050405020304" pitchFamily="18" charset="0"/>
                <a:cs typeface="Arial" panose="020B0604020202020204" pitchFamily="34" charset="0"/>
              </a:rPr>
              <a:t>    </a:t>
            </a:r>
            <a:r>
              <a:rPr lang="pt-BR" sz="1600" b="1" dirty="0" smtClean="0">
                <a:latin typeface="Arial" panose="020B0604020202020204" pitchFamily="34" charset="0"/>
                <a:cs typeface="Arial" panose="020B0604020202020204" pitchFamily="34" charset="0"/>
              </a:rPr>
              <a:t>Gerência de Regulação Ambulatorial - GRA</a:t>
            </a:r>
          </a:p>
          <a:p>
            <a:pPr>
              <a:lnSpc>
                <a:spcPct val="107000"/>
              </a:lnSpc>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0"/>
              </a:spcAft>
              <a:buClr>
                <a:srgbClr val="538135"/>
              </a:buClr>
            </a:pPr>
            <a:endParaRPr lang="pt-BR" sz="1600" b="1" cap="all" dirty="0" smtClean="0">
              <a:latin typeface="Arial" panose="020B0604020202020204" pitchFamily="34" charset="0"/>
              <a:ea typeface="Times New Roman" panose="02020603050405020304" pitchFamily="18" charset="0"/>
              <a:cs typeface="Times New Roman" panose="02020603050405020304" pitchFamily="18" charset="0"/>
            </a:endParaRPr>
          </a:p>
          <a:p>
            <a:pPr indent="363538" algn="just"/>
            <a:endParaRPr lang="pt-BR" sz="1600" dirty="0" smtClean="0">
              <a:solidFill>
                <a:srgbClr val="FF0000"/>
              </a:solidFill>
              <a:latin typeface="Calibri" panose="020F0502020204030204" pitchFamily="34" charset="0"/>
              <a:cs typeface="Times New Roman" panose="02020603050405020304" pitchFamily="18" charset="0"/>
            </a:endParaRPr>
          </a:p>
          <a:p>
            <a:pPr marL="457200" algn="just">
              <a:lnSpc>
                <a:spcPct val="107000"/>
              </a:lnSpc>
              <a:spcAft>
                <a:spcPts val="0"/>
              </a:spcAft>
            </a:pPr>
            <a:endParaRPr lang="pt-BR"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ela 13"/>
          <p:cNvGraphicFramePr>
            <a:graphicFrameLocks noGrp="1"/>
          </p:cNvGraphicFramePr>
          <p:nvPr>
            <p:extLst>
              <p:ext uri="{D42A27DB-BD31-4B8C-83A1-F6EECF244321}">
                <p14:modId xmlns:p14="http://schemas.microsoft.com/office/powerpoint/2010/main" val="3093032412"/>
              </p:ext>
            </p:extLst>
          </p:nvPr>
        </p:nvGraphicFramePr>
        <p:xfrm>
          <a:off x="910377" y="2166513"/>
          <a:ext cx="10359286" cy="2500964"/>
        </p:xfrm>
        <a:graphic>
          <a:graphicData uri="http://schemas.openxmlformats.org/drawingml/2006/table">
            <a:tbl>
              <a:tblPr/>
              <a:tblGrid>
                <a:gridCol w="2929896">
                  <a:extLst>
                    <a:ext uri="{9D8B030D-6E8A-4147-A177-3AD203B41FA5}">
                      <a16:colId xmlns:a16="http://schemas.microsoft.com/office/drawing/2014/main" val="20000"/>
                    </a:ext>
                  </a:extLst>
                </a:gridCol>
                <a:gridCol w="2931044">
                  <a:extLst>
                    <a:ext uri="{9D8B030D-6E8A-4147-A177-3AD203B41FA5}">
                      <a16:colId xmlns:a16="http://schemas.microsoft.com/office/drawing/2014/main" val="20001"/>
                    </a:ext>
                  </a:extLst>
                </a:gridCol>
                <a:gridCol w="2629360">
                  <a:extLst>
                    <a:ext uri="{9D8B030D-6E8A-4147-A177-3AD203B41FA5}">
                      <a16:colId xmlns:a16="http://schemas.microsoft.com/office/drawing/2014/main" val="20002"/>
                    </a:ext>
                  </a:extLst>
                </a:gridCol>
                <a:gridCol w="1868986">
                  <a:extLst>
                    <a:ext uri="{9D8B030D-6E8A-4147-A177-3AD203B41FA5}">
                      <a16:colId xmlns:a16="http://schemas.microsoft.com/office/drawing/2014/main" val="20003"/>
                    </a:ext>
                  </a:extLst>
                </a:gridCol>
              </a:tblGrid>
              <a:tr h="552624">
                <a:tc gridSpan="4">
                  <a:txBody>
                    <a:bodyPr/>
                    <a:lstStyle/>
                    <a:p>
                      <a:pPr algn="ctr"/>
                      <a:r>
                        <a:rPr lang="pt-BR" sz="1800" b="1" kern="1200" dirty="0" smtClean="0">
                          <a:solidFill>
                            <a:srgbClr val="FF0000"/>
                          </a:solidFill>
                          <a:effectLst/>
                          <a:latin typeface="Arial" panose="020B0604020202020204" pitchFamily="34" charset="0"/>
                          <a:ea typeface="+mn-ea"/>
                          <a:cs typeface="Arial" panose="020B0604020202020204" pitchFamily="34" charset="0"/>
                        </a:rPr>
                        <a:t>Nº de Gestantes Monitoradas “Alô Mamãe” - 2021</a:t>
                      </a:r>
                      <a:endParaRPr lang="pt-BR" sz="2000" dirty="0">
                        <a:solidFill>
                          <a:srgbClr val="FF0000"/>
                        </a:solidFill>
                        <a:latin typeface="Arial" panose="020B0604020202020204" pitchFamily="34" charset="0"/>
                        <a:ea typeface="Calibri"/>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932265">
                <a:tc>
                  <a:txBody>
                    <a:bodyPr/>
                    <a:lstStyle/>
                    <a:p>
                      <a:pPr marL="457200" algn="ctr">
                        <a:lnSpc>
                          <a:spcPct val="107000"/>
                        </a:lnSpc>
                        <a:spcAft>
                          <a:spcPts val="0"/>
                        </a:spcAft>
                      </a:pPr>
                      <a:r>
                        <a:rPr lang="pt-BR" sz="1800" b="1" dirty="0">
                          <a:latin typeface="Arial"/>
                          <a:ea typeface="Times New Roman"/>
                          <a:cs typeface="Times New Roman"/>
                        </a:rPr>
                        <a:t>No 1º quadrimestre</a:t>
                      </a:r>
                      <a:endParaRPr lang="pt-BR" sz="1800" dirty="0">
                        <a:latin typeface="Calibri"/>
                        <a:ea typeface="Calibri"/>
                        <a:cs typeface="Times New Roman"/>
                      </a:endParaRPr>
                    </a:p>
                    <a:p>
                      <a:pPr marL="457200" algn="ctr">
                        <a:lnSpc>
                          <a:spcPct val="107000"/>
                        </a:lnSpc>
                        <a:spcAft>
                          <a:spcPts val="0"/>
                        </a:spcAft>
                      </a:pPr>
                      <a:r>
                        <a:rPr lang="pt-BR" sz="1800" b="1" dirty="0">
                          <a:latin typeface="Arial"/>
                          <a:ea typeface="Times New Roman"/>
                          <a:cs typeface="Times New Roman"/>
                        </a:rPr>
                        <a:t>(Janeiro, Fevereiro, Março, Abril)</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pt-BR" sz="1800" b="1" dirty="0">
                          <a:latin typeface="Arial"/>
                          <a:ea typeface="Times New Roman"/>
                          <a:cs typeface="Times New Roman"/>
                        </a:rPr>
                        <a:t>No 2º quadrimestre</a:t>
                      </a:r>
                      <a:endParaRPr lang="pt-BR" sz="1800" dirty="0">
                        <a:latin typeface="Calibri"/>
                        <a:ea typeface="Calibri"/>
                        <a:cs typeface="Times New Roman"/>
                      </a:endParaRPr>
                    </a:p>
                    <a:p>
                      <a:pPr marL="457200" algn="ctr">
                        <a:lnSpc>
                          <a:spcPct val="107000"/>
                        </a:lnSpc>
                        <a:spcAft>
                          <a:spcPts val="800"/>
                        </a:spcAft>
                      </a:pPr>
                      <a:r>
                        <a:rPr lang="pt-BR" sz="1800" b="1" dirty="0">
                          <a:latin typeface="Arial"/>
                          <a:ea typeface="Times New Roman"/>
                          <a:cs typeface="Times New Roman"/>
                        </a:rPr>
                        <a:t>(Maio, Junho, Julho, Agosto)</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1800" b="1" cap="all" dirty="0">
                          <a:latin typeface="Arial"/>
                          <a:ea typeface="Times New Roman"/>
                          <a:cs typeface="Times New Roman"/>
                        </a:rPr>
                        <a:t>N</a:t>
                      </a:r>
                      <a:r>
                        <a:rPr lang="pt-BR" sz="1800" b="1" dirty="0">
                          <a:latin typeface="Arial"/>
                          <a:ea typeface="Times New Roman"/>
                          <a:cs typeface="Times New Roman"/>
                        </a:rPr>
                        <a:t>o 3° quadrimestre</a:t>
                      </a:r>
                      <a:endParaRPr lang="pt-BR" sz="1800" dirty="0">
                        <a:latin typeface="Calibri"/>
                        <a:ea typeface="Calibri"/>
                        <a:cs typeface="Times New Roman"/>
                      </a:endParaRPr>
                    </a:p>
                    <a:p>
                      <a:pPr algn="ctr">
                        <a:lnSpc>
                          <a:spcPct val="107000"/>
                        </a:lnSpc>
                        <a:spcAft>
                          <a:spcPts val="0"/>
                        </a:spcAft>
                      </a:pPr>
                      <a:r>
                        <a:rPr lang="pt-BR" sz="1800" b="1" dirty="0">
                          <a:latin typeface="Arial"/>
                          <a:ea typeface="Times New Roman"/>
                          <a:cs typeface="Times New Roman"/>
                        </a:rPr>
                        <a:t>(Setembro</a:t>
                      </a:r>
                      <a:r>
                        <a:rPr lang="pt-BR" sz="1800" b="1" dirty="0" smtClean="0">
                          <a:latin typeface="Arial"/>
                          <a:ea typeface="Times New Roman"/>
                          <a:cs typeface="Times New Roman"/>
                        </a:rPr>
                        <a:t>, Outubro</a:t>
                      </a:r>
                      <a:r>
                        <a:rPr lang="pt-BR" sz="1800" b="1" dirty="0">
                          <a:latin typeface="Arial"/>
                          <a:ea typeface="Times New Roman"/>
                          <a:cs typeface="Times New Roman"/>
                        </a:rPr>
                        <a:t>, Novembro, Dezembro)</a:t>
                      </a:r>
                      <a:endParaRPr lang="pt-BR" sz="18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3" indent="0" algn="ctr">
                        <a:lnSpc>
                          <a:spcPct val="107000"/>
                        </a:lnSpc>
                        <a:spcAft>
                          <a:spcPts val="800"/>
                        </a:spcAft>
                      </a:pPr>
                      <a:r>
                        <a:rPr lang="pt-BR" sz="1800" b="1" dirty="0">
                          <a:solidFill>
                            <a:schemeClr val="tx1"/>
                          </a:solidFill>
                          <a:latin typeface="Arial"/>
                          <a:ea typeface="Times New Roman"/>
                          <a:cs typeface="Times New Roman"/>
                        </a:rPr>
                        <a:t>Total de casos </a:t>
                      </a:r>
                      <a:r>
                        <a:rPr lang="pt-BR" sz="1800" b="1" dirty="0" smtClean="0">
                          <a:solidFill>
                            <a:schemeClr val="tx1"/>
                          </a:solidFill>
                          <a:latin typeface="Arial"/>
                          <a:ea typeface="Times New Roman"/>
                          <a:cs typeface="Times New Roman"/>
                        </a:rPr>
                        <a:t>até</a:t>
                      </a:r>
                    </a:p>
                    <a:p>
                      <a:pPr marL="80963" indent="0" algn="ctr">
                        <a:lnSpc>
                          <a:spcPct val="107000"/>
                        </a:lnSpc>
                        <a:spcAft>
                          <a:spcPts val="800"/>
                        </a:spcAft>
                      </a:pPr>
                      <a:r>
                        <a:rPr lang="pt-BR" sz="1800" b="1" dirty="0" smtClean="0">
                          <a:solidFill>
                            <a:srgbClr val="FF0000"/>
                          </a:solidFill>
                          <a:latin typeface="Arial"/>
                          <a:ea typeface="Calibri"/>
                          <a:cs typeface="Times New Roman"/>
                        </a:rPr>
                        <a:t>Agosto/2021</a:t>
                      </a:r>
                      <a:endParaRPr lang="pt-BR" sz="1800" dirty="0">
                        <a:solidFill>
                          <a:srgbClr val="FF0000"/>
                        </a:solidFill>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7498">
                <a:tc>
                  <a:txBody>
                    <a:bodyPr/>
                    <a:lstStyle/>
                    <a:p>
                      <a:pPr marL="0" indent="0" algn="ctr">
                        <a:lnSpc>
                          <a:spcPct val="107000"/>
                        </a:lnSpc>
                        <a:spcAft>
                          <a:spcPts val="0"/>
                        </a:spcAft>
                      </a:pPr>
                      <a:r>
                        <a:rPr lang="pt-BR" sz="1800" b="1" dirty="0" smtClean="0">
                          <a:latin typeface="Arial"/>
                          <a:ea typeface="Times New Roman"/>
                          <a:cs typeface="Times New Roman"/>
                        </a:rPr>
                        <a:t>-</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lgn="ctr" defTabSz="457200" rtl="0" eaLnBrk="1" latinLnBrk="0" hangingPunct="1">
                        <a:lnSpc>
                          <a:spcPct val="107000"/>
                        </a:lnSpc>
                        <a:spcAft>
                          <a:spcPts val="0"/>
                        </a:spcAft>
                      </a:pPr>
                      <a:r>
                        <a:rPr lang="pt-BR" sz="1800" b="1" kern="1200" dirty="0" smtClean="0">
                          <a:solidFill>
                            <a:schemeClr val="tx1"/>
                          </a:solidFill>
                          <a:latin typeface="Arial"/>
                          <a:ea typeface="Times New Roman"/>
                          <a:cs typeface="Times New Roman"/>
                        </a:rPr>
                        <a:t>2.534</a:t>
                      </a:r>
                      <a:endParaRPr lang="pt-BR" sz="1800" b="1" kern="12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indent="0" algn="ctr" defTabSz="457200" rtl="0" eaLnBrk="1" latinLnBrk="0" hangingPunct="1">
                        <a:lnSpc>
                          <a:spcPct val="107000"/>
                        </a:lnSpc>
                        <a:spcAft>
                          <a:spcPts val="0"/>
                        </a:spcAft>
                      </a:pPr>
                      <a:r>
                        <a:rPr lang="pt-BR" sz="1800" b="1" kern="1200" dirty="0" smtClean="0">
                          <a:solidFill>
                            <a:schemeClr val="tx1"/>
                          </a:solidFill>
                          <a:latin typeface="Arial"/>
                          <a:ea typeface="Times New Roman"/>
                          <a:cs typeface="Times New Roman"/>
                        </a:rPr>
                        <a:t>-</a:t>
                      </a:r>
                      <a:endParaRPr lang="pt-BR" sz="1800" b="1" kern="12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lgn="ctr" defTabSz="457200" rtl="0" eaLnBrk="1" latinLnBrk="0" hangingPunct="1">
                        <a:lnSpc>
                          <a:spcPct val="107000"/>
                        </a:lnSpc>
                        <a:spcAft>
                          <a:spcPts val="0"/>
                        </a:spcAft>
                      </a:pPr>
                      <a:r>
                        <a:rPr lang="pt-BR" sz="1800" b="1" kern="1200" dirty="0" smtClean="0">
                          <a:solidFill>
                            <a:schemeClr val="tx1"/>
                          </a:solidFill>
                          <a:latin typeface="Arial"/>
                          <a:ea typeface="Times New Roman"/>
                          <a:cs typeface="Times New Roman"/>
                        </a:rPr>
                        <a:t>2.534</a:t>
                      </a:r>
                      <a:endParaRPr lang="pt-BR" sz="1800" b="1" kern="1200" dirty="0">
                        <a:solidFill>
                          <a:schemeClr val="tx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98751">
                <a:tc gridSpan="4">
                  <a:txBody>
                    <a:bodyPr/>
                    <a:lstStyle/>
                    <a:p>
                      <a:pPr marL="0" indent="0" algn="just">
                        <a:lnSpc>
                          <a:spcPct val="107000"/>
                        </a:lnSpc>
                        <a:spcAft>
                          <a:spcPts val="800"/>
                        </a:spcAft>
                      </a:pPr>
                      <a:r>
                        <a:rPr lang="pt-BR" sz="1800" b="1" u="none" kern="1200" dirty="0" smtClean="0">
                          <a:solidFill>
                            <a:schemeClr val="tx1"/>
                          </a:solidFill>
                          <a:latin typeface="+mn-lt"/>
                          <a:ea typeface="+mn-ea"/>
                          <a:cs typeface="+mn-cs"/>
                        </a:rPr>
                        <a:t>Fonte: Dados extraídos de: </a:t>
                      </a:r>
                      <a:r>
                        <a:rPr lang="pt-BR" sz="1800" u="sng" kern="1200" dirty="0" smtClean="0">
                          <a:ln>
                            <a:solidFill>
                              <a:sysClr val="windowText" lastClr="000000"/>
                            </a:solidFill>
                          </a:ln>
                          <a:solidFill>
                            <a:sysClr val="windowText" lastClr="000000"/>
                          </a:solidFill>
                          <a:effectLst/>
                          <a:latin typeface="+mn-lt"/>
                          <a:ea typeface="+mn-ea"/>
                          <a:cs typeface="+mn-cs"/>
                          <a:hlinkClick r:id="rId2"/>
                        </a:rPr>
                        <a:t>http://monitoracovid.campogrande.ms.gov.br</a:t>
                      </a:r>
                      <a:r>
                        <a:rPr lang="pt-BR" sz="1800" kern="1200" dirty="0" smtClean="0">
                          <a:ln>
                            <a:solidFill>
                              <a:sysClr val="windowText" lastClr="000000"/>
                            </a:solidFill>
                          </a:ln>
                          <a:solidFill>
                            <a:sysClr val="windowText" lastClr="000000"/>
                          </a:solidFill>
                          <a:effectLst/>
                          <a:latin typeface="+mn-lt"/>
                          <a:ea typeface="+mn-ea"/>
                          <a:cs typeface="+mn-cs"/>
                        </a:rPr>
                        <a:t>  </a:t>
                      </a:r>
                      <a:r>
                        <a:rPr lang="pt-BR" sz="1800" kern="1200" dirty="0" smtClean="0">
                          <a:solidFill>
                            <a:schemeClr val="tx1"/>
                          </a:solidFill>
                          <a:effectLst/>
                          <a:latin typeface="+mn-lt"/>
                          <a:ea typeface="+mn-ea"/>
                          <a:cs typeface="+mn-cs"/>
                        </a:rPr>
                        <a:t>dia 14/09/2021</a:t>
                      </a:r>
                      <a:endParaRPr lang="pt-BR" sz="1800" b="1" u="none"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3"/>
                  </a:ext>
                </a:extLst>
              </a:tr>
            </a:tbl>
          </a:graphicData>
        </a:graphic>
      </p:graphicFrame>
      <p:sp>
        <p:nvSpPr>
          <p:cNvPr id="16" name="Retângulo 15"/>
          <p:cNvSpPr/>
          <p:nvPr/>
        </p:nvSpPr>
        <p:spPr>
          <a:xfrm>
            <a:off x="779713" y="154056"/>
            <a:ext cx="3656770" cy="307777"/>
          </a:xfrm>
          <a:prstGeom prst="rect">
            <a:avLst/>
          </a:prstGeom>
        </p:spPr>
        <p:txBody>
          <a:bodyPr wrap="none">
            <a:spAutoFit/>
          </a:bodyPr>
          <a:lstStyle/>
          <a:p>
            <a:r>
              <a:rPr lang="pt-BR" altLang="pt-BR" sz="1400" b="1" dirty="0">
                <a:solidFill>
                  <a:schemeClr val="tx2"/>
                </a:solidFill>
              </a:rPr>
              <a:t>1</a:t>
            </a:r>
            <a:r>
              <a:rPr lang="pt-BR" altLang="pt-BR" sz="1400" b="1" dirty="0" smtClean="0">
                <a:solidFill>
                  <a:schemeClr val="tx2"/>
                </a:solidFill>
              </a:rPr>
              <a:t>°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7" name="Imagem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0"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
        <p:nvSpPr>
          <p:cNvPr id="3" name="Retângulo 2"/>
          <p:cNvSpPr/>
          <p:nvPr/>
        </p:nvSpPr>
        <p:spPr>
          <a:xfrm>
            <a:off x="779714" y="4779434"/>
            <a:ext cx="10738598" cy="1138773"/>
          </a:xfrm>
          <a:prstGeom prst="rect">
            <a:avLst/>
          </a:prstGeom>
        </p:spPr>
        <p:txBody>
          <a:bodyPr wrap="square">
            <a:spAutoFit/>
          </a:bodyPr>
          <a:lstStyle/>
          <a:p>
            <a:pPr algn="just"/>
            <a:r>
              <a:rPr lang="pt-BR" sz="1700" dirty="0">
                <a:latin typeface="Arial" panose="020B0604020202020204" pitchFamily="34" charset="0"/>
                <a:ea typeface="Times New Roman" panose="02020603050405020304" pitchFamily="18" charset="0"/>
                <a:cs typeface="Arial" panose="020B0604020202020204" pitchFamily="34" charset="0"/>
              </a:rPr>
              <a:t>A Secretaria Municipal de Saúde </a:t>
            </a:r>
            <a:r>
              <a:rPr lang="pt-BR" sz="1700" dirty="0" smtClean="0">
                <a:latin typeface="Arial" panose="020B0604020202020204" pitchFamily="34" charset="0"/>
                <a:ea typeface="Times New Roman" panose="02020603050405020304" pitchFamily="18" charset="0"/>
                <a:cs typeface="Arial" panose="020B0604020202020204" pitchFamily="34" charset="0"/>
              </a:rPr>
              <a:t>(SESAU) </a:t>
            </a:r>
            <a:r>
              <a:rPr lang="pt-BR" sz="1700" dirty="0">
                <a:latin typeface="Arial" panose="020B0604020202020204" pitchFamily="34" charset="0"/>
                <a:ea typeface="Times New Roman" panose="02020603050405020304" pitchFamily="18" charset="0"/>
                <a:cs typeface="Arial" panose="020B0604020202020204" pitchFamily="34" charset="0"/>
              </a:rPr>
              <a:t>ampliou o serviço de </a:t>
            </a:r>
            <a:r>
              <a:rPr lang="pt-BR" sz="1700" dirty="0" err="1">
                <a:latin typeface="Arial" panose="020B0604020202020204" pitchFamily="34" charset="0"/>
                <a:ea typeface="Times New Roman" panose="02020603050405020304" pitchFamily="18" charset="0"/>
                <a:cs typeface="Arial" panose="020B0604020202020204" pitchFamily="34" charset="0"/>
              </a:rPr>
              <a:t>telemonitoramento</a:t>
            </a:r>
            <a:r>
              <a:rPr lang="pt-BR" sz="1700" dirty="0">
                <a:latin typeface="Arial" panose="020B0604020202020204" pitchFamily="34" charset="0"/>
                <a:ea typeface="Times New Roman" panose="02020603050405020304" pitchFamily="18" charset="0"/>
                <a:cs typeface="Arial" panose="020B0604020202020204" pitchFamily="34" charset="0"/>
              </a:rPr>
              <a:t>, com foco para as Gestantes que foram imunizadas em Campo Grande contra </a:t>
            </a:r>
            <a:r>
              <a:rPr lang="pt-BR" sz="1700" dirty="0" smtClean="0">
                <a:latin typeface="Arial" panose="020B0604020202020204" pitchFamily="34" charset="0"/>
                <a:ea typeface="Times New Roman" panose="02020603050405020304" pitchFamily="18" charset="0"/>
                <a:cs typeface="Arial" panose="020B0604020202020204" pitchFamily="34" charset="0"/>
              </a:rPr>
              <a:t>COVID-19</a:t>
            </a:r>
            <a:r>
              <a:rPr lang="pt-BR" sz="1700" dirty="0">
                <a:latin typeface="Arial" panose="020B0604020202020204" pitchFamily="34" charset="0"/>
                <a:ea typeface="Times New Roman" panose="02020603050405020304" pitchFamily="18" charset="0"/>
                <a:cs typeface="Arial" panose="020B0604020202020204" pitchFamily="34" charset="0"/>
              </a:rPr>
              <a:t>, este serviço foi nomeado “Alô, mamãe”, a equipe entra em contato com essas mulheres para identificação de reações adversas à vacinação e repassam orientações, as mesmas serão acompanhadas durante o seu </a:t>
            </a:r>
            <a:r>
              <a:rPr lang="pt-BR" sz="1700" dirty="0" smtClean="0">
                <a:latin typeface="Arial" panose="020B0604020202020204" pitchFamily="34" charset="0"/>
                <a:ea typeface="Times New Roman" panose="02020603050405020304" pitchFamily="18" charset="0"/>
                <a:cs typeface="Arial" panose="020B0604020202020204" pitchFamily="34" charset="0"/>
              </a:rPr>
              <a:t>pré-natal </a:t>
            </a:r>
            <a:r>
              <a:rPr lang="pt-BR" sz="1700" dirty="0">
                <a:latin typeface="Arial" panose="020B0604020202020204" pitchFamily="34" charset="0"/>
                <a:ea typeface="Times New Roman" panose="02020603050405020304" pitchFamily="18" charset="0"/>
                <a:cs typeface="Arial" panose="020B0604020202020204" pitchFamily="34" charset="0"/>
              </a:rPr>
              <a:t>até o seu </a:t>
            </a:r>
            <a:r>
              <a:rPr lang="pt-BR" sz="1700" dirty="0" smtClean="0">
                <a:latin typeface="Arial" panose="020B0604020202020204" pitchFamily="34" charset="0"/>
                <a:ea typeface="Times New Roman" panose="02020603050405020304" pitchFamily="18" charset="0"/>
                <a:cs typeface="Arial" panose="020B0604020202020204" pitchFamily="34" charset="0"/>
              </a:rPr>
              <a:t>puerpério.</a:t>
            </a:r>
            <a:endParaRPr lang="pt-B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85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fld id="{B38049E5-7B53-4E85-8972-7D6C4BCE5BB9}" type="slidenum">
              <a:rPr lang="pt-BR" smtClean="0"/>
              <a:pPr/>
              <a:t>139</a:t>
            </a:fld>
            <a:endParaRPr lang="pt-BR" dirty="0"/>
          </a:p>
        </p:txBody>
      </p:sp>
      <p:sp>
        <p:nvSpPr>
          <p:cNvPr id="8" name="Retângulo 7"/>
          <p:cNvSpPr/>
          <p:nvPr/>
        </p:nvSpPr>
        <p:spPr>
          <a:xfrm>
            <a:off x="779714" y="691434"/>
            <a:ext cx="10770474" cy="338554"/>
          </a:xfrm>
          <a:prstGeom prst="rect">
            <a:avLst/>
          </a:prstGeom>
        </p:spPr>
        <p:txBody>
          <a:bodyPr wrap="square">
            <a:spAutoFit/>
          </a:bodyPr>
          <a:lstStyle/>
          <a:p>
            <a:pPr algn="ctr"/>
            <a:r>
              <a:rPr lang="pt-BR" sz="1600" b="1" cap="all" dirty="0">
                <a:solidFill>
                  <a:prstClr val="black"/>
                </a:solidFill>
                <a:latin typeface="Arial" panose="020B0604020202020204" pitchFamily="34" charset="0"/>
                <a:cs typeface="Arial" panose="020B0604020202020204" pitchFamily="34" charset="0"/>
              </a:rPr>
              <a:t>AÇÕES REALIZADAS </a:t>
            </a:r>
            <a:r>
              <a:rPr lang="pt-BR" sz="1600" b="1" cap="all" dirty="0" smtClean="0">
                <a:solidFill>
                  <a:prstClr val="black"/>
                </a:solidFill>
                <a:latin typeface="Arial" panose="020B0604020202020204" pitchFamily="34" charset="0"/>
                <a:cs typeface="Arial" panose="020B0604020202020204" pitchFamily="34" charset="0"/>
              </a:rPr>
              <a:t>DE ENFRENTAMENTO AO CORONAVÍRUS (COVID 19)</a:t>
            </a:r>
          </a:p>
        </p:txBody>
      </p:sp>
      <p:sp>
        <p:nvSpPr>
          <p:cNvPr id="11" name="Retângulo 10"/>
          <p:cNvSpPr/>
          <p:nvPr/>
        </p:nvSpPr>
        <p:spPr>
          <a:xfrm>
            <a:off x="779712" y="973240"/>
            <a:ext cx="10770475" cy="765722"/>
          </a:xfrm>
          <a:prstGeom prst="rect">
            <a:avLst/>
          </a:prstGeom>
          <a:solidFill>
            <a:schemeClr val="bg1"/>
          </a:solidFill>
        </p:spPr>
        <p:txBody>
          <a:bodyPr wrap="square">
            <a:spAutoFit/>
          </a:bodyPr>
          <a:lstStyle/>
          <a:p>
            <a:pPr algn="ctr">
              <a:lnSpc>
                <a:spcPct val="107000"/>
              </a:lnSpc>
              <a:buClr>
                <a:srgbClr val="538135"/>
              </a:buClr>
            </a:pPr>
            <a:r>
              <a:rPr lang="pt-BR" b="1" cap="all" dirty="0">
                <a:solidFill>
                  <a:srgbClr val="538135"/>
                </a:solidFill>
                <a:latin typeface="Arial" panose="020B0604020202020204" pitchFamily="34" charset="0"/>
                <a:ea typeface="Times New Roman" panose="02020603050405020304" pitchFamily="18" charset="0"/>
                <a:cs typeface="Arial" panose="020B0604020202020204" pitchFamily="34" charset="0"/>
              </a:rPr>
              <a:t>Superintendência DE Relações INSTITUCIONAIS DE SAÚDE </a:t>
            </a:r>
            <a:r>
              <a:rPr lang="pt-BR" b="1" cap="all" dirty="0" smtClean="0">
                <a:solidFill>
                  <a:srgbClr val="538135"/>
                </a:solidFill>
                <a:latin typeface="Arial" panose="020B0604020202020204" pitchFamily="34" charset="0"/>
                <a:ea typeface="Times New Roman" panose="02020603050405020304" pitchFamily="18" charset="0"/>
                <a:cs typeface="Arial" panose="020B0604020202020204" pitchFamily="34" charset="0"/>
              </a:rPr>
              <a:t>– SUPRIS</a:t>
            </a:r>
          </a:p>
          <a:p>
            <a:pPr algn="ctr"/>
            <a:endParaRPr lang="pt-BR" sz="1050" b="1" cap="all" dirty="0">
              <a:solidFill>
                <a:srgbClr val="538135"/>
              </a:solidFill>
              <a:latin typeface="Arial" panose="020B0604020202020204" pitchFamily="34" charset="0"/>
              <a:cs typeface="Arial" panose="020B0604020202020204" pitchFamily="34" charset="0"/>
            </a:endParaRPr>
          </a:p>
          <a:p>
            <a:pPr indent="363538" algn="ctr"/>
            <a:r>
              <a:rPr lang="pt-BR" sz="1400" b="1" dirty="0" smtClean="0">
                <a:latin typeface="Arial" panose="020B0604020202020204" pitchFamily="34" charset="0"/>
                <a:cs typeface="Arial" panose="020B0604020202020204" pitchFamily="34" charset="0"/>
              </a:rPr>
              <a:t>GERÊNCIA MUNICIPAL DE AUDITORIA EM SAÚDE</a:t>
            </a:r>
          </a:p>
        </p:txBody>
      </p:sp>
      <p:sp>
        <p:nvSpPr>
          <p:cNvPr id="13" name="Retângulo 12"/>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4" name="Image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9"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
        <p:nvSpPr>
          <p:cNvPr id="2" name="Retângulo 1"/>
          <p:cNvSpPr/>
          <p:nvPr/>
        </p:nvSpPr>
        <p:spPr>
          <a:xfrm>
            <a:off x="779713" y="1890709"/>
            <a:ext cx="10770475" cy="4524315"/>
          </a:xfrm>
          <a:prstGeom prst="rect">
            <a:avLst/>
          </a:prstGeom>
          <a:solidFill>
            <a:schemeClr val="bg1"/>
          </a:solidFill>
        </p:spPr>
        <p:txBody>
          <a:bodyPr wrap="square">
            <a:spAutoFit/>
          </a:bodyPr>
          <a:lstStyle/>
          <a:p>
            <a:pPr marL="342900" lvl="0" indent="-342900" algn="just">
              <a:lnSpc>
                <a:spcPct val="150000"/>
              </a:lnSpc>
              <a:spcAft>
                <a:spcPts val="0"/>
              </a:spcAft>
              <a:buFont typeface="Wingdings" panose="05000000000000000000" pitchFamily="2" charset="2"/>
              <a:buChar char=""/>
            </a:pPr>
            <a:r>
              <a:rPr lang="pt-BR" sz="1600" dirty="0">
                <a:latin typeface="Arial" panose="020B0604020202020204" pitchFamily="34" charset="0"/>
                <a:ea typeface="Calibri" panose="020F0502020204030204" pitchFamily="34" charset="0"/>
                <a:cs typeface="Arial" panose="020B0604020202020204" pitchFamily="34" charset="0"/>
              </a:rPr>
              <a:t>Auditoria retrospectiva das contas hospitalares dos pacientes internados nos hospitais privados, contratados temporariamente, para oferta de leitos clínicos e de </a:t>
            </a:r>
            <a:r>
              <a:rPr lang="pt-BR" sz="1600" dirty="0" smtClean="0">
                <a:latin typeface="Arial" panose="020B0604020202020204" pitchFamily="34" charset="0"/>
                <a:ea typeface="Calibri" panose="020F0502020204030204" pitchFamily="34" charset="0"/>
                <a:cs typeface="Arial" panose="020B0604020202020204" pitchFamily="34" charset="0"/>
              </a:rPr>
              <a:t>Unidade de Terapia Intensiva - UTI</a:t>
            </a:r>
            <a:r>
              <a:rPr lang="pt-BR" sz="1600" dirty="0">
                <a:latin typeface="Arial" panose="020B0604020202020204" pitchFamily="34" charset="0"/>
                <a:ea typeface="Calibri" panose="020F0502020204030204" pitchFamily="34" charset="0"/>
                <a:cs typeface="Arial" panose="020B0604020202020204" pitchFamily="34" charset="0"/>
              </a:rPr>
              <a:t>, para enfrentamento da pandemia, a saber: </a:t>
            </a:r>
            <a:r>
              <a:rPr lang="pt-BR" sz="1600" b="1" dirty="0">
                <a:latin typeface="Arial" panose="020B0604020202020204" pitchFamily="34" charset="0"/>
                <a:ea typeface="Calibri" panose="020F0502020204030204" pitchFamily="34" charset="0"/>
                <a:cs typeface="Arial" panose="020B0604020202020204" pitchFamily="34" charset="0"/>
              </a:rPr>
              <a:t>Hospital Adventista do Pênfigo, Hospital Geral </a:t>
            </a:r>
            <a:r>
              <a:rPr lang="pt-BR" sz="1600" b="1" dirty="0" err="1">
                <a:latin typeface="Arial" panose="020B0604020202020204" pitchFamily="34" charset="0"/>
                <a:ea typeface="Calibri" panose="020F0502020204030204" pitchFamily="34" charset="0"/>
                <a:cs typeface="Arial" panose="020B0604020202020204" pitchFamily="34" charset="0"/>
              </a:rPr>
              <a:t>Proncor</a:t>
            </a:r>
            <a:r>
              <a:rPr lang="pt-BR" sz="1600" b="1" dirty="0">
                <a:latin typeface="Arial" panose="020B0604020202020204" pitchFamily="34" charset="0"/>
                <a:ea typeface="Calibri" panose="020F0502020204030204" pitchFamily="34" charset="0"/>
                <a:cs typeface="Arial" panose="020B0604020202020204" pitchFamily="34" charset="0"/>
              </a:rPr>
              <a:t>, Clínica Campo Grande e Hospital Geral El </a:t>
            </a:r>
            <a:r>
              <a:rPr lang="pt-BR" sz="1600" b="1" dirty="0" err="1">
                <a:latin typeface="Arial" panose="020B0604020202020204" pitchFamily="34" charset="0"/>
                <a:ea typeface="Calibri" panose="020F0502020204030204" pitchFamily="34" charset="0"/>
                <a:cs typeface="Arial" panose="020B0604020202020204" pitchFamily="34" charset="0"/>
              </a:rPr>
              <a:t>Kadri</a:t>
            </a:r>
            <a:r>
              <a:rPr lang="pt-BR" sz="1600" b="1" dirty="0">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Wingdings" panose="05000000000000000000" pitchFamily="2" charset="2"/>
              <a:buChar char=""/>
            </a:pPr>
            <a:r>
              <a:rPr lang="pt-BR" sz="1600" dirty="0">
                <a:latin typeface="Arial" panose="020B0604020202020204" pitchFamily="34" charset="0"/>
                <a:ea typeface="Calibri" panose="020F0502020204030204" pitchFamily="34" charset="0"/>
                <a:cs typeface="Arial" panose="020B0604020202020204" pitchFamily="34" charset="0"/>
              </a:rPr>
              <a:t>Cooperação técnica junto à Superintendência de Vigilância em Saúde/ </a:t>
            </a:r>
            <a:r>
              <a:rPr lang="pt-BR" sz="1600" dirty="0" smtClean="0">
                <a:latin typeface="Arial" panose="020B0604020202020204" pitchFamily="34" charset="0"/>
                <a:ea typeface="Calibri" panose="020F0502020204030204" pitchFamily="34" charset="0"/>
                <a:cs typeface="Arial" panose="020B0604020202020204" pitchFamily="34" charset="0"/>
              </a:rPr>
              <a:t>SESAU </a:t>
            </a:r>
            <a:r>
              <a:rPr lang="pt-BR" sz="1600" dirty="0">
                <a:latin typeface="Arial" panose="020B0604020202020204" pitchFamily="34" charset="0"/>
                <a:ea typeface="Calibri" panose="020F0502020204030204" pitchFamily="34" charset="0"/>
                <a:cs typeface="Arial" panose="020B0604020202020204" pitchFamily="34" charset="0"/>
              </a:rPr>
              <a:t>na análise dos Planos de Contenção de Risco (Biossegurança) dos estabelecimentos que exercem atividades comerciais, conforme exigido pelo Decreto Municipal </a:t>
            </a:r>
            <a:r>
              <a:rPr lang="pt-BR" sz="1600" dirty="0" err="1">
                <a:latin typeface="Arial" panose="020B0604020202020204" pitchFamily="34" charset="0"/>
                <a:ea typeface="Calibri" panose="020F0502020204030204" pitchFamily="34" charset="0"/>
                <a:cs typeface="Arial" panose="020B0604020202020204" pitchFamily="34" charset="0"/>
              </a:rPr>
              <a:t>n</a:t>
            </a:r>
            <a:r>
              <a:rPr lang="pt-BR" sz="1600" dirty="0" err="1" smtClean="0">
                <a:latin typeface="Arial" panose="020B0604020202020204" pitchFamily="34" charset="0"/>
                <a:ea typeface="Calibri" panose="020F0502020204030204" pitchFamily="34" charset="0"/>
                <a:cs typeface="Arial" panose="020B0604020202020204" pitchFamily="34" charset="0"/>
              </a:rPr>
              <a:t>.°</a:t>
            </a:r>
            <a:r>
              <a:rPr lang="pt-BR" sz="1600" dirty="0" smtClean="0">
                <a:latin typeface="Arial" panose="020B0604020202020204" pitchFamily="34" charset="0"/>
                <a:ea typeface="Calibri" panose="020F0502020204030204" pitchFamily="34" charset="0"/>
                <a:cs typeface="Arial" panose="020B0604020202020204" pitchFamily="34" charset="0"/>
              </a:rPr>
              <a:t> 14.257 </a:t>
            </a:r>
            <a:r>
              <a:rPr lang="pt-BR" sz="1600" dirty="0">
                <a:latin typeface="Arial" panose="020B0604020202020204" pitchFamily="34" charset="0"/>
                <a:ea typeface="Calibri" panose="020F0502020204030204" pitchFamily="34" charset="0"/>
                <a:cs typeface="Arial" panose="020B0604020202020204" pitchFamily="34" charset="0"/>
              </a:rPr>
              <a:t>de 17/04/2020;</a:t>
            </a:r>
          </a:p>
          <a:p>
            <a:pPr marL="342900" lvl="0" indent="-342900" algn="just">
              <a:lnSpc>
                <a:spcPct val="150000"/>
              </a:lnSpc>
              <a:spcAft>
                <a:spcPts val="0"/>
              </a:spcAft>
              <a:buFont typeface="Wingdings" panose="05000000000000000000" pitchFamily="2" charset="2"/>
              <a:buChar char=""/>
            </a:pPr>
            <a:r>
              <a:rPr lang="pt-BR" sz="1600" dirty="0">
                <a:latin typeface="Arial" panose="020B0604020202020204" pitchFamily="34" charset="0"/>
                <a:ea typeface="Calibri" panose="020F0502020204030204" pitchFamily="34" charset="0"/>
                <a:cs typeface="Arial" panose="020B0604020202020204" pitchFamily="34" charset="0"/>
              </a:rPr>
              <a:t>Atualização do banco de dados da legislação municipal e demais atos publicados no Diário Oficial de Campo </a:t>
            </a:r>
            <a:r>
              <a:rPr lang="pt-BR" sz="1600" dirty="0" smtClean="0">
                <a:latin typeface="Arial" panose="020B0604020202020204" pitchFamily="34" charset="0"/>
                <a:ea typeface="Calibri" panose="020F0502020204030204" pitchFamily="34" charset="0"/>
                <a:cs typeface="Arial" panose="020B0604020202020204" pitchFamily="34" charset="0"/>
              </a:rPr>
              <a:t>Grande - MS</a:t>
            </a:r>
            <a:r>
              <a:rPr lang="pt-BR" sz="1600" dirty="0">
                <a:latin typeface="Arial" panose="020B0604020202020204" pitchFamily="34" charset="0"/>
                <a:ea typeface="Calibri" panose="020F0502020204030204" pitchFamily="34" charset="0"/>
                <a:cs typeface="Arial" panose="020B0604020202020204" pitchFamily="34" charset="0"/>
              </a:rPr>
              <a:t>, bem como nos Diários eletrônicos Estadual e da União relacionados ao enfrentamento da  pandemia de </a:t>
            </a:r>
            <a:r>
              <a:rPr lang="pt-BR" sz="1600" dirty="0" smtClean="0">
                <a:latin typeface="Arial" panose="020B0604020202020204" pitchFamily="34" charset="0"/>
                <a:ea typeface="Calibri" panose="020F0502020204030204" pitchFamily="34" charset="0"/>
                <a:cs typeface="Arial" panose="020B0604020202020204" pitchFamily="34" charset="0"/>
              </a:rPr>
              <a:t>COVID-19</a:t>
            </a:r>
            <a:r>
              <a:rPr lang="pt-BR" sz="1600" dirty="0">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50000"/>
              </a:lnSpc>
              <a:spcAft>
                <a:spcPts val="0"/>
              </a:spcAft>
              <a:buFont typeface="Wingdings" panose="05000000000000000000" pitchFamily="2" charset="2"/>
              <a:buChar char=""/>
            </a:pPr>
            <a:r>
              <a:rPr lang="pt-BR" sz="1600" dirty="0">
                <a:latin typeface="Arial" panose="020B0604020202020204" pitchFamily="34" charset="0"/>
                <a:ea typeface="Calibri" panose="020F0502020204030204" pitchFamily="34" charset="0"/>
                <a:cs typeface="Arial" panose="020B0604020202020204" pitchFamily="34" charset="0"/>
              </a:rPr>
              <a:t>Auditoria no Hospital Regional para verificação da regularidade da aplicação de recursos transferidos, destinados para leitos </a:t>
            </a:r>
            <a:r>
              <a:rPr lang="pt-BR" sz="1600" dirty="0" smtClean="0">
                <a:latin typeface="Arial" panose="020B0604020202020204" pitchFamily="34" charset="0"/>
                <a:ea typeface="Calibri" panose="020F0502020204030204" pitchFamily="34" charset="0"/>
                <a:cs typeface="Arial" panose="020B0604020202020204" pitchFamily="34" charset="0"/>
              </a:rPr>
              <a:t>COVID;</a:t>
            </a:r>
            <a:endParaRPr lang="pt-BR"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413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11369700" y="6452806"/>
            <a:ext cx="779767" cy="365125"/>
          </a:xfrm>
        </p:spPr>
        <p:txBody>
          <a:bodyPr/>
          <a:lstStyle/>
          <a:p>
            <a:pPr rtl="0"/>
            <a:fld id="{B38049E5-7B53-4E85-8972-7D6C4BCE5BB9}" type="slidenum">
              <a:rPr lang="pt-BR" b="1" noProof="0" smtClean="0"/>
              <a:pPr rtl="0"/>
              <a:t>14</a:t>
            </a:fld>
            <a:endParaRPr lang="pt-BR" b="1" noProof="0" dirty="0"/>
          </a:p>
        </p:txBody>
      </p:sp>
    </p:spTree>
    <p:extLst>
      <p:ext uri="{BB962C8B-B14F-4D97-AF65-F5344CB8AC3E}">
        <p14:creationId xmlns:p14="http://schemas.microsoft.com/office/powerpoint/2010/main" val="300855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fld id="{B38049E5-7B53-4E85-8972-7D6C4BCE5BB9}" type="slidenum">
              <a:rPr lang="pt-BR" smtClean="0"/>
              <a:pPr/>
              <a:t>140</a:t>
            </a:fld>
            <a:endParaRPr lang="pt-BR" dirty="0"/>
          </a:p>
        </p:txBody>
      </p:sp>
      <p:sp>
        <p:nvSpPr>
          <p:cNvPr id="8" name="Retângulo 7"/>
          <p:cNvSpPr/>
          <p:nvPr/>
        </p:nvSpPr>
        <p:spPr>
          <a:xfrm>
            <a:off x="779712" y="691434"/>
            <a:ext cx="10770475" cy="338554"/>
          </a:xfrm>
          <a:prstGeom prst="rect">
            <a:avLst/>
          </a:prstGeom>
        </p:spPr>
        <p:txBody>
          <a:bodyPr wrap="square">
            <a:spAutoFit/>
          </a:bodyPr>
          <a:lstStyle/>
          <a:p>
            <a:pPr algn="ctr"/>
            <a:r>
              <a:rPr lang="pt-BR" sz="1600" b="1" cap="all" dirty="0">
                <a:solidFill>
                  <a:prstClr val="black"/>
                </a:solidFill>
                <a:latin typeface="Arial" panose="020B0604020202020204" pitchFamily="34" charset="0"/>
                <a:cs typeface="Arial" panose="020B0604020202020204" pitchFamily="34" charset="0"/>
              </a:rPr>
              <a:t>AÇÕES REALIZADAS </a:t>
            </a:r>
            <a:r>
              <a:rPr lang="pt-BR" sz="1600" b="1" cap="all" dirty="0" smtClean="0">
                <a:solidFill>
                  <a:prstClr val="black"/>
                </a:solidFill>
                <a:latin typeface="Arial" panose="020B0604020202020204" pitchFamily="34" charset="0"/>
                <a:cs typeface="Arial" panose="020B0604020202020204" pitchFamily="34" charset="0"/>
              </a:rPr>
              <a:t>DE ENFRENTAMENTO AO CORONAVÍRUS (COVID 19)</a:t>
            </a:r>
          </a:p>
        </p:txBody>
      </p:sp>
      <p:sp>
        <p:nvSpPr>
          <p:cNvPr id="11" name="Retângulo 10"/>
          <p:cNvSpPr/>
          <p:nvPr/>
        </p:nvSpPr>
        <p:spPr>
          <a:xfrm>
            <a:off x="779712" y="973240"/>
            <a:ext cx="10770475" cy="801758"/>
          </a:xfrm>
          <a:prstGeom prst="rect">
            <a:avLst/>
          </a:prstGeom>
          <a:solidFill>
            <a:schemeClr val="bg1"/>
          </a:solidFill>
        </p:spPr>
        <p:txBody>
          <a:bodyPr wrap="square">
            <a:spAutoFit/>
          </a:bodyPr>
          <a:lstStyle/>
          <a:p>
            <a:pPr algn="ctr">
              <a:lnSpc>
                <a:spcPct val="107000"/>
              </a:lnSpc>
              <a:buClr>
                <a:srgbClr val="538135"/>
              </a:buClr>
            </a:pPr>
            <a:r>
              <a:rPr lang="pt-BR" b="1" cap="all" dirty="0">
                <a:solidFill>
                  <a:srgbClr val="538135"/>
                </a:solidFill>
                <a:latin typeface="Arial" panose="020B0604020202020204" pitchFamily="34" charset="0"/>
                <a:ea typeface="Times New Roman" panose="02020603050405020304" pitchFamily="18" charset="0"/>
                <a:cs typeface="Arial" panose="020B0604020202020204" pitchFamily="34" charset="0"/>
              </a:rPr>
              <a:t>Superintendência DE Relações INSTITUCIONAIS DE SAÚDE </a:t>
            </a:r>
            <a:r>
              <a:rPr lang="pt-BR" b="1" cap="all" dirty="0" smtClean="0">
                <a:solidFill>
                  <a:srgbClr val="538135"/>
                </a:solidFill>
                <a:latin typeface="Arial" panose="020B0604020202020204" pitchFamily="34" charset="0"/>
                <a:ea typeface="Times New Roman" panose="02020603050405020304" pitchFamily="18" charset="0"/>
                <a:cs typeface="Arial" panose="020B0604020202020204" pitchFamily="34" charset="0"/>
              </a:rPr>
              <a:t>– SUPRIS</a:t>
            </a:r>
          </a:p>
          <a:p>
            <a:pPr algn="ctr">
              <a:lnSpc>
                <a:spcPct val="107000"/>
              </a:lnSpc>
              <a:buClr>
                <a:srgbClr val="538135"/>
              </a:buClr>
            </a:pPr>
            <a:endParaRPr lang="pt-BR" sz="1050" b="1" cap="all" dirty="0">
              <a:solidFill>
                <a:srgbClr val="538135"/>
              </a:solidFill>
              <a:latin typeface="Arial" panose="020B0604020202020204" pitchFamily="34" charset="0"/>
              <a:ea typeface="Times New Roman" panose="02020603050405020304" pitchFamily="18" charset="0"/>
              <a:cs typeface="Arial" panose="020B0604020202020204" pitchFamily="34" charset="0"/>
            </a:endParaRPr>
          </a:p>
          <a:p>
            <a:pPr algn="ctr"/>
            <a:r>
              <a:rPr lang="pt-BR" sz="1400" b="1" dirty="0" smtClean="0">
                <a:latin typeface="Arial" panose="020B0604020202020204" pitchFamily="34" charset="0"/>
                <a:cs typeface="Arial" panose="020B0604020202020204" pitchFamily="34" charset="0"/>
              </a:rPr>
              <a:t>GERÊNCIA MUNICIPAL DE AUDITORIA EM SAÚDE</a:t>
            </a:r>
          </a:p>
        </p:txBody>
      </p:sp>
      <p:sp>
        <p:nvSpPr>
          <p:cNvPr id="13" name="Retângulo 12"/>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4" name="Image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9"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
        <p:nvSpPr>
          <p:cNvPr id="2" name="Retângulo 1"/>
          <p:cNvSpPr/>
          <p:nvPr/>
        </p:nvSpPr>
        <p:spPr>
          <a:xfrm>
            <a:off x="779713" y="2004599"/>
            <a:ext cx="10770475" cy="3785652"/>
          </a:xfrm>
          <a:prstGeom prst="rect">
            <a:avLst/>
          </a:prstGeom>
          <a:solidFill>
            <a:schemeClr val="bg1"/>
          </a:solidFill>
        </p:spPr>
        <p:txBody>
          <a:bodyPr wrap="square">
            <a:spAutoFit/>
          </a:bodyPr>
          <a:lstStyle/>
          <a:p>
            <a:pPr marL="342900" lvl="0" indent="-342900" algn="just">
              <a:lnSpc>
                <a:spcPct val="150000"/>
              </a:lnSpc>
              <a:spcAft>
                <a:spcPts val="0"/>
              </a:spcAft>
              <a:buFont typeface="Wingdings" panose="05000000000000000000" pitchFamily="2" charset="2"/>
              <a:buChar char=""/>
            </a:pPr>
            <a:r>
              <a:rPr lang="pt-BR"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Análise </a:t>
            </a:r>
            <a:r>
              <a:rPr lang="pt-B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 levantamento da ocupação de leitos SUS de UTI Geral e UTI </a:t>
            </a:r>
            <a:r>
              <a:rPr lang="pt-BR"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COVID, </a:t>
            </a:r>
            <a:r>
              <a:rPr lang="pt-B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contendo, ainda, informações referentes à porcentagem de pacientes oriundos de outras cidades (distintas da capital) e a quantidade de Leitos ocupados por pacientes de convênios e/ou particular, nos Hospitais Universitário, Santa Casa e Regional;</a:t>
            </a:r>
          </a:p>
          <a:p>
            <a:pPr marL="342900" lvl="0" indent="-342900" algn="just">
              <a:lnSpc>
                <a:spcPct val="150000"/>
              </a:lnSpc>
              <a:spcAft>
                <a:spcPts val="0"/>
              </a:spcAft>
              <a:buFont typeface="Wingdings" panose="05000000000000000000" pitchFamily="2" charset="2"/>
              <a:buChar char=""/>
            </a:pPr>
            <a:r>
              <a:rPr lang="pt-BR" sz="1600" dirty="0">
                <a:latin typeface="Arial" panose="020B0604020202020204" pitchFamily="34" charset="0"/>
                <a:ea typeface="Calibri" panose="020F0502020204030204" pitchFamily="34" charset="0"/>
                <a:cs typeface="Arial" panose="020B0604020202020204" pitchFamily="34" charset="0"/>
              </a:rPr>
              <a:t>Visita técnica no Ginásio </a:t>
            </a:r>
            <a:r>
              <a:rPr lang="pt-BR" sz="1600" dirty="0" err="1">
                <a:latin typeface="Arial" panose="020B0604020202020204" pitchFamily="34" charset="0"/>
                <a:ea typeface="Calibri" panose="020F0502020204030204" pitchFamily="34" charset="0"/>
                <a:cs typeface="Arial" panose="020B0604020202020204" pitchFamily="34" charset="0"/>
              </a:rPr>
              <a:t>Guanandizão</a:t>
            </a:r>
            <a:r>
              <a:rPr lang="pt-BR" sz="1600" dirty="0">
                <a:latin typeface="Arial" panose="020B0604020202020204" pitchFamily="34" charset="0"/>
                <a:ea typeface="Calibri" panose="020F0502020204030204" pitchFamily="34" charset="0"/>
                <a:cs typeface="Arial" panose="020B0604020202020204" pitchFamily="34" charset="0"/>
              </a:rPr>
              <a:t>, na UBSF Dra. Jeanne Elizabeth Wanderley </a:t>
            </a:r>
            <a:r>
              <a:rPr lang="pt-BR" sz="1600" dirty="0" err="1">
                <a:latin typeface="Arial" panose="020B0604020202020204" pitchFamily="34" charset="0"/>
                <a:ea typeface="Calibri" panose="020F0502020204030204" pitchFamily="34" charset="0"/>
                <a:cs typeface="Arial" panose="020B0604020202020204" pitchFamily="34" charset="0"/>
              </a:rPr>
              <a:t>Tobaru</a:t>
            </a:r>
            <a:r>
              <a:rPr lang="pt-BR" sz="1600" dirty="0">
                <a:latin typeface="Arial" panose="020B0604020202020204" pitchFamily="34" charset="0"/>
                <a:ea typeface="Calibri" panose="020F0502020204030204" pitchFamily="34" charset="0"/>
                <a:cs typeface="Arial" panose="020B0604020202020204" pitchFamily="34" charset="0"/>
              </a:rPr>
              <a:t> – Conjunto Residencial Jardim </a:t>
            </a:r>
            <a:r>
              <a:rPr lang="pt-BR" sz="1600" dirty="0" smtClean="0">
                <a:latin typeface="Arial" panose="020B0604020202020204" pitchFamily="34" charset="0"/>
                <a:ea typeface="Calibri" panose="020F0502020204030204" pitchFamily="34" charset="0"/>
                <a:cs typeface="Arial" panose="020B0604020202020204" pitchFamily="34" charset="0"/>
              </a:rPr>
              <a:t>Botafogo</a:t>
            </a:r>
            <a:r>
              <a:rPr lang="pt-BR" sz="1600" dirty="0">
                <a:latin typeface="Arial" panose="020B0604020202020204" pitchFamily="34" charset="0"/>
                <a:ea typeface="Calibri" panose="020F0502020204030204" pitchFamily="34" charset="0"/>
                <a:cs typeface="Arial" panose="020B0604020202020204" pitchFamily="34" charset="0"/>
              </a:rPr>
              <a:t>, na UBS Eng. Arthur </a:t>
            </a:r>
            <a:r>
              <a:rPr lang="pt-BR" sz="1600" dirty="0" err="1">
                <a:latin typeface="Arial" panose="020B0604020202020204" pitchFamily="34" charset="0"/>
                <a:ea typeface="Calibri" panose="020F0502020204030204" pitchFamily="34" charset="0"/>
                <a:cs typeface="Arial" panose="020B0604020202020204" pitchFamily="34" charset="0"/>
              </a:rPr>
              <a:t>Hokama</a:t>
            </a:r>
            <a:r>
              <a:rPr lang="pt-BR" sz="1600" dirty="0">
                <a:latin typeface="Arial" panose="020B0604020202020204" pitchFamily="34" charset="0"/>
                <a:ea typeface="Calibri" panose="020F0502020204030204" pitchFamily="34" charset="0"/>
                <a:cs typeface="Arial" panose="020B0604020202020204" pitchFamily="34" charset="0"/>
              </a:rPr>
              <a:t> Dona Neta, no Drive </a:t>
            </a:r>
            <a:r>
              <a:rPr lang="pt-BR" sz="1600" dirty="0" err="1">
                <a:latin typeface="Arial" panose="020B0604020202020204" pitchFamily="34" charset="0"/>
                <a:ea typeface="Calibri" panose="020F0502020204030204" pitchFamily="34" charset="0"/>
                <a:cs typeface="Arial" panose="020B0604020202020204" pitchFamily="34" charset="0"/>
              </a:rPr>
              <a:t>Thru</a:t>
            </a:r>
            <a:r>
              <a:rPr lang="pt-BR" sz="1600" dirty="0">
                <a:latin typeface="Arial" panose="020B0604020202020204" pitchFamily="34" charset="0"/>
                <a:ea typeface="Calibri" panose="020F0502020204030204" pitchFamily="34" charset="0"/>
                <a:cs typeface="Arial" panose="020B0604020202020204" pitchFamily="34" charset="0"/>
              </a:rPr>
              <a:t> Albano Franco, no Drive </a:t>
            </a:r>
            <a:r>
              <a:rPr lang="pt-BR" sz="1600" dirty="0" err="1">
                <a:latin typeface="Arial" panose="020B0604020202020204" pitchFamily="34" charset="0"/>
                <a:ea typeface="Calibri" panose="020F0502020204030204" pitchFamily="34" charset="0"/>
                <a:cs typeface="Arial" panose="020B0604020202020204" pitchFamily="34" charset="0"/>
              </a:rPr>
              <a:t>Thru</a:t>
            </a:r>
            <a:r>
              <a:rPr lang="pt-BR" sz="1600" dirty="0">
                <a:latin typeface="Arial" panose="020B0604020202020204" pitchFamily="34" charset="0"/>
                <a:ea typeface="Calibri" panose="020F0502020204030204" pitchFamily="34" charset="0"/>
                <a:cs typeface="Arial" panose="020B0604020202020204" pitchFamily="34" charset="0"/>
              </a:rPr>
              <a:t>  </a:t>
            </a:r>
            <a:r>
              <a:rPr lang="pt-BR" sz="1600" dirty="0" smtClean="0">
                <a:latin typeface="Arial" panose="020B0604020202020204" pitchFamily="34" charset="0"/>
                <a:ea typeface="Calibri" panose="020F0502020204030204" pitchFamily="34" charset="0"/>
                <a:cs typeface="Arial" panose="020B0604020202020204" pitchFamily="34" charset="0"/>
              </a:rPr>
              <a:t>Caixa de Assistência dos Servidores do Estado de Mato Grosso do Sul - CASSEMS, </a:t>
            </a:r>
            <a:r>
              <a:rPr lang="pt-BR" sz="1600" dirty="0">
                <a:latin typeface="Arial" panose="020B0604020202020204" pitchFamily="34" charset="0"/>
                <a:ea typeface="Calibri" panose="020F0502020204030204" pitchFamily="34" charset="0"/>
                <a:cs typeface="Arial" panose="020B0604020202020204" pitchFamily="34" charset="0"/>
              </a:rPr>
              <a:t>Drive </a:t>
            </a:r>
            <a:r>
              <a:rPr lang="pt-BR" sz="1600" dirty="0" err="1">
                <a:latin typeface="Arial" panose="020B0604020202020204" pitchFamily="34" charset="0"/>
                <a:ea typeface="Calibri" panose="020F0502020204030204" pitchFamily="34" charset="0"/>
                <a:cs typeface="Arial" panose="020B0604020202020204" pitchFamily="34" charset="0"/>
              </a:rPr>
              <a:t>Thru</a:t>
            </a:r>
            <a:r>
              <a:rPr lang="pt-BR" sz="1600" dirty="0">
                <a:latin typeface="Arial" panose="020B0604020202020204" pitchFamily="34" charset="0"/>
                <a:ea typeface="Calibri" panose="020F0502020204030204" pitchFamily="34" charset="0"/>
                <a:cs typeface="Arial" panose="020B0604020202020204" pitchFamily="34" charset="0"/>
              </a:rPr>
              <a:t> </a:t>
            </a:r>
            <a:r>
              <a:rPr lang="pt-BR" sz="1600" dirty="0" smtClean="0">
                <a:latin typeface="Arial" panose="020B0604020202020204" pitchFamily="34" charset="0"/>
                <a:ea typeface="Calibri" panose="020F0502020204030204" pitchFamily="34" charset="0"/>
                <a:cs typeface="Arial" panose="020B0604020202020204" pitchFamily="34" charset="0"/>
              </a:rPr>
              <a:t>Universidade Católica Dom Bosco - UCDB </a:t>
            </a:r>
            <a:r>
              <a:rPr lang="pt-BR" sz="1600" dirty="0">
                <a:latin typeface="Arial" panose="020B0604020202020204" pitchFamily="34" charset="0"/>
                <a:ea typeface="Calibri" panose="020F0502020204030204" pitchFamily="34" charset="0"/>
                <a:cs typeface="Arial" panose="020B0604020202020204" pitchFamily="34" charset="0"/>
              </a:rPr>
              <a:t>e no </a:t>
            </a:r>
            <a:r>
              <a:rPr lang="pt-BR" sz="1600" dirty="0" smtClean="0">
                <a:latin typeface="Arial" panose="020B0604020202020204" pitchFamily="34" charset="0"/>
                <a:ea typeface="Calibri" panose="020F0502020204030204" pitchFamily="34" charset="0"/>
                <a:cs typeface="Arial" panose="020B0604020202020204" pitchFamily="34" charset="0"/>
              </a:rPr>
              <a:t>Instituto Municipal de Previdência de Campo Grande - IMPCG </a:t>
            </a:r>
            <a:r>
              <a:rPr lang="pt-BR" sz="1600" dirty="0">
                <a:latin typeface="Arial" panose="020B0604020202020204" pitchFamily="34" charset="0"/>
                <a:ea typeface="Calibri" panose="020F0502020204030204" pitchFamily="34" charset="0"/>
                <a:cs typeface="Arial" panose="020B0604020202020204" pitchFamily="34" charset="0"/>
              </a:rPr>
              <a:t>dando continuidade às atividades de acompanhamento do processo de vacinação contra </a:t>
            </a:r>
            <a:r>
              <a:rPr lang="pt-BR" sz="1600" dirty="0" smtClean="0">
                <a:latin typeface="Arial" panose="020B0604020202020204" pitchFamily="34" charset="0"/>
                <a:ea typeface="Calibri" panose="020F0502020204030204" pitchFamily="34" charset="0"/>
                <a:cs typeface="Arial" panose="020B0604020202020204" pitchFamily="34" charset="0"/>
              </a:rPr>
              <a:t>Covid-19.</a:t>
            </a:r>
          </a:p>
          <a:p>
            <a:pPr marL="342900" lvl="0" indent="-342900" algn="just">
              <a:lnSpc>
                <a:spcPct val="150000"/>
              </a:lnSpc>
              <a:spcAft>
                <a:spcPts val="0"/>
              </a:spcAft>
              <a:buFont typeface="Wingdings" panose="05000000000000000000" pitchFamily="2" charset="2"/>
              <a:buChar char=""/>
            </a:pPr>
            <a:r>
              <a:rPr lang="pt-BR" sz="1600" dirty="0" smtClean="0">
                <a:latin typeface="Arial" panose="020B0604020202020204" pitchFamily="34" charset="0"/>
                <a:ea typeface="Calibri" panose="020F0502020204030204" pitchFamily="34" charset="0"/>
                <a:cs typeface="Arial" panose="020B0604020202020204" pitchFamily="34" charset="0"/>
              </a:rPr>
              <a:t>Caracterização </a:t>
            </a:r>
            <a:r>
              <a:rPr lang="pt-BR" sz="1600" dirty="0">
                <a:latin typeface="Arial" panose="020B0604020202020204" pitchFamily="34" charset="0"/>
                <a:ea typeface="Calibri" panose="020F0502020204030204" pitchFamily="34" charset="0"/>
                <a:cs typeface="Arial" panose="020B0604020202020204" pitchFamily="34" charset="0"/>
              </a:rPr>
              <a:t>das contas hospitalares referente a utilização de leitos clínicos e de </a:t>
            </a:r>
            <a:r>
              <a:rPr lang="pt-BR" sz="1600" dirty="0" smtClean="0">
                <a:latin typeface="Arial" panose="020B0604020202020204" pitchFamily="34" charset="0"/>
                <a:ea typeface="Calibri" panose="020F0502020204030204" pitchFamily="34" charset="0"/>
                <a:cs typeface="Arial" panose="020B0604020202020204" pitchFamily="34" charset="0"/>
              </a:rPr>
              <a:t>Unidade de Terapia Intensiva - UTI </a:t>
            </a:r>
            <a:r>
              <a:rPr lang="pt-BR" sz="1600" dirty="0">
                <a:latin typeface="Arial" panose="020B0604020202020204" pitchFamily="34" charset="0"/>
                <a:ea typeface="Calibri" panose="020F0502020204030204" pitchFamily="34" charset="0"/>
                <a:cs typeface="Arial" panose="020B0604020202020204" pitchFamily="34" charset="0"/>
              </a:rPr>
              <a:t>nos hospitais privados contratados temporariamente,  para enfrentamento da </a:t>
            </a:r>
            <a:r>
              <a:rPr lang="pt-BR" sz="1600" dirty="0" smtClean="0">
                <a:latin typeface="Arial" panose="020B0604020202020204" pitchFamily="34" charset="0"/>
                <a:ea typeface="Calibri" panose="020F0502020204030204" pitchFamily="34" charset="0"/>
                <a:cs typeface="Arial" panose="020B0604020202020204" pitchFamily="34" charset="0"/>
              </a:rPr>
              <a:t>COVID – </a:t>
            </a:r>
            <a:r>
              <a:rPr lang="pt-BR" sz="1600" dirty="0">
                <a:latin typeface="Arial" panose="020B0604020202020204" pitchFamily="34" charset="0"/>
                <a:ea typeface="Calibri" panose="020F0502020204030204" pitchFamily="34" charset="0"/>
                <a:cs typeface="Arial" panose="020B0604020202020204" pitchFamily="34" charset="0"/>
              </a:rPr>
              <a:t>19.</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890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pPr rtl="0"/>
            <a:fld id="{B38049E5-7B53-4E85-8972-7D6C4BCE5BB9}" type="slidenum">
              <a:rPr lang="pt-BR" noProof="0" smtClean="0"/>
              <a:t>141</a:t>
            </a:fld>
            <a:endParaRPr lang="pt-BR" noProof="0" dirty="0"/>
          </a:p>
        </p:txBody>
      </p:sp>
      <p:sp>
        <p:nvSpPr>
          <p:cNvPr id="8" name="Retângulo 7"/>
          <p:cNvSpPr/>
          <p:nvPr/>
        </p:nvSpPr>
        <p:spPr>
          <a:xfrm>
            <a:off x="779713" y="447999"/>
            <a:ext cx="10797521" cy="307777"/>
          </a:xfrm>
          <a:prstGeom prst="rect">
            <a:avLst/>
          </a:prstGeom>
          <a:solidFill>
            <a:schemeClr val="bg1">
              <a:lumMod val="95000"/>
            </a:schemeClr>
          </a:solidFill>
        </p:spPr>
        <p:txBody>
          <a:bodyPr wrap="square">
            <a:spAutoFit/>
          </a:bodyPr>
          <a:lstStyle/>
          <a:p>
            <a:pPr algn="ctr"/>
            <a:r>
              <a:rPr lang="pt-BR" sz="1400" b="1" cap="all" dirty="0">
                <a:latin typeface="Roboto Condensed"/>
              </a:rPr>
              <a:t>AÇÕES REALIZADAS </a:t>
            </a:r>
            <a:r>
              <a:rPr lang="pt-BR" sz="1400" b="1" cap="all" dirty="0" smtClean="0">
                <a:latin typeface="Roboto Condensed"/>
              </a:rPr>
              <a:t>DE ENFRENTAMENTO AO CORONAVÍRUS (COVID 19)</a:t>
            </a:r>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3" name="Retângulo 12"/>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14"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20/07/2021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
        <p:nvSpPr>
          <p:cNvPr id="15" name="Retângulo 14"/>
          <p:cNvSpPr/>
          <p:nvPr/>
        </p:nvSpPr>
        <p:spPr>
          <a:xfrm>
            <a:off x="690690" y="688961"/>
            <a:ext cx="10886544" cy="306109"/>
          </a:xfrm>
          <a:prstGeom prst="rect">
            <a:avLst/>
          </a:prstGeom>
          <a:solidFill>
            <a:schemeClr val="bg1">
              <a:lumMod val="95000"/>
            </a:schemeClr>
          </a:solidFill>
        </p:spPr>
        <p:txBody>
          <a:bodyPr wrap="square">
            <a:spAutoFit/>
          </a:bodyPr>
          <a:lstStyle/>
          <a:p>
            <a:pPr lvl="0" algn="ctr">
              <a:lnSpc>
                <a:spcPct val="107000"/>
              </a:lnSpc>
              <a:spcAft>
                <a:spcPts val="0"/>
              </a:spcAft>
              <a:buClr>
                <a:srgbClr val="538135"/>
              </a:buClr>
            </a:pPr>
            <a:r>
              <a:rPr lang="pt-BR" sz="1400" b="1" cap="all" dirty="0" smtClean="0">
                <a:solidFill>
                  <a:srgbClr val="538135"/>
                </a:solidFill>
                <a:latin typeface="Arial" panose="020B0604020202020204" pitchFamily="34" charset="0"/>
                <a:ea typeface="Times New Roman" panose="02020603050405020304" pitchFamily="18" charset="0"/>
                <a:cs typeface="Times New Roman" panose="02020603050405020304" pitchFamily="18" charset="0"/>
              </a:rPr>
              <a:t>SUPERINTENDêNCIA DE GESTÃO DO TRABALHO E EDUCAÇÃO EM SAÚDE - SGTE</a:t>
            </a:r>
            <a:endParaRPr lang="pt-BR" sz="1400" b="1" cap="all" dirty="0" smtClean="0">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Retângulo 17"/>
          <p:cNvSpPr/>
          <p:nvPr/>
        </p:nvSpPr>
        <p:spPr>
          <a:xfrm>
            <a:off x="779713" y="946838"/>
            <a:ext cx="10797522" cy="307777"/>
          </a:xfrm>
          <a:prstGeom prst="rect">
            <a:avLst/>
          </a:prstGeom>
        </p:spPr>
        <p:txBody>
          <a:bodyPr wrap="square">
            <a:spAutoFit/>
          </a:bodyPr>
          <a:lstStyle/>
          <a:p>
            <a:pPr algn="ctr"/>
            <a:r>
              <a:rPr lang="pt-BR" sz="1400" b="1" dirty="0" smtClean="0">
                <a:solidFill>
                  <a:schemeClr val="accent3">
                    <a:lumMod val="75000"/>
                  </a:schemeClr>
                </a:solidFill>
                <a:latin typeface="Arial" panose="020B0604020202020204" pitchFamily="34" charset="0"/>
                <a:cs typeface="Arial" panose="020B0604020202020204" pitchFamily="34" charset="0"/>
              </a:rPr>
              <a:t>CONTRATAÇÕES DO PERIODO – FORTALECIMENTO DA FORÇA DE TRABALHO</a:t>
            </a:r>
            <a:endParaRPr lang="pt-BR" sz="1400" dirty="0">
              <a:latin typeface="Arial" panose="020B0604020202020204" pitchFamily="34" charset="0"/>
              <a:cs typeface="Arial" panose="020B0604020202020204"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2949928286"/>
              </p:ext>
            </p:extLst>
          </p:nvPr>
        </p:nvGraphicFramePr>
        <p:xfrm>
          <a:off x="779713" y="1233038"/>
          <a:ext cx="11080593" cy="5646584"/>
        </p:xfrm>
        <a:graphic>
          <a:graphicData uri="http://schemas.openxmlformats.org/drawingml/2006/table">
            <a:tbl>
              <a:tblPr>
                <a:tableStyleId>{306799F8-075E-4A3A-A7F6-7FBC6576F1A4}</a:tableStyleId>
              </a:tblPr>
              <a:tblGrid>
                <a:gridCol w="5384102">
                  <a:extLst>
                    <a:ext uri="{9D8B030D-6E8A-4147-A177-3AD203B41FA5}">
                      <a16:colId xmlns:a16="http://schemas.microsoft.com/office/drawing/2014/main" val="2121299251"/>
                    </a:ext>
                  </a:extLst>
                </a:gridCol>
                <a:gridCol w="5696491">
                  <a:extLst>
                    <a:ext uri="{9D8B030D-6E8A-4147-A177-3AD203B41FA5}">
                      <a16:colId xmlns:a16="http://schemas.microsoft.com/office/drawing/2014/main" val="2816244779"/>
                    </a:ext>
                  </a:extLst>
                </a:gridCol>
              </a:tblGrid>
              <a:tr h="228593">
                <a:tc>
                  <a:txBody>
                    <a:bodyPr/>
                    <a:lstStyle/>
                    <a:p>
                      <a:pPr marL="360000" algn="ctr">
                        <a:lnSpc>
                          <a:spcPct val="107000"/>
                        </a:lnSpc>
                        <a:spcAft>
                          <a:spcPts val="0"/>
                        </a:spcAft>
                      </a:pPr>
                      <a:r>
                        <a:rPr lang="pt-BR" sz="1400" b="1" dirty="0" smtClean="0">
                          <a:effectLst/>
                          <a:latin typeface="Arial" panose="020B0604020202020204" pitchFamily="34" charset="0"/>
                          <a:cs typeface="Arial" panose="020B0604020202020204" pitchFamily="34" charset="0"/>
                        </a:rPr>
                        <a:t>CARGOS</a:t>
                      </a:r>
                      <a:endParaRPr lang="pt-BR" sz="1400" b="1" dirty="0">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ctr">
                        <a:lnSpc>
                          <a:spcPct val="107000"/>
                        </a:lnSpc>
                        <a:spcAft>
                          <a:spcPts val="0"/>
                        </a:spcAft>
                      </a:pPr>
                      <a:r>
                        <a:rPr lang="pt-BR" sz="1400" b="1" dirty="0" smtClean="0">
                          <a:effectLst/>
                          <a:latin typeface="Arial" panose="020B0604020202020204" pitchFamily="34" charset="0"/>
                          <a:cs typeface="Arial" panose="020B0604020202020204" pitchFamily="34" charset="0"/>
                        </a:rPr>
                        <a:t>QUANTIDADE</a:t>
                      </a:r>
                      <a:endParaRPr lang="pt-BR" sz="1400" b="1" dirty="0">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86446"/>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MEDICO</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062</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247173"/>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MEDICO (CONVOCAÇÃO)</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274</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615853"/>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ENFERMEIRO</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024</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040344"/>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TECNICO DE ENFERMAGEM</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049</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478651"/>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ODONTOLOGO</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004</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911588"/>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AUXILIAR EM SAUDE BUCAL</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005</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615413"/>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FARMACEUTICO</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smtClean="0">
                          <a:solidFill>
                            <a:schemeClr val="tx1"/>
                          </a:solidFill>
                          <a:effectLst/>
                          <a:latin typeface="Arial" panose="020B0604020202020204" pitchFamily="34" charset="0"/>
                          <a:cs typeface="Arial" panose="020B0604020202020204" pitchFamily="34" charset="0"/>
                        </a:rPr>
                        <a:t>008</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251878"/>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FONOAUDIOLOGO</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001</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406372"/>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FIOSIOTERAPEUTA</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011</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340134"/>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NUTRICIONISTA</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003</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9702730"/>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PSICÓLOGO</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002</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344942"/>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CUIDADOR EM SAUDE MENTAL</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010</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8083308"/>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FACILITADOR SOCIAL</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001</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794358"/>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ASSISTENTE SOCIAL</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008</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6403116"/>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ASSISTENTE DE SERVICOS DE SAUDE</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047</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29816"/>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OPERADOR DE TELEMARKETING</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010</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0000711"/>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GESTOR DE OPERAÇÕES – DESENHISTA</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001</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685173"/>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TÉCNICO DE LABORATÓRIO</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007</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5089755"/>
                  </a:ext>
                </a:extLst>
              </a:tr>
              <a:tr h="260174">
                <a:tc>
                  <a:txBody>
                    <a:bodyPr/>
                    <a:lstStyle/>
                    <a:p>
                      <a:pPr marL="360000">
                        <a:lnSpc>
                          <a:spcPct val="107000"/>
                        </a:lnSpc>
                        <a:spcAft>
                          <a:spcPts val="0"/>
                        </a:spcAft>
                      </a:pPr>
                      <a:r>
                        <a:rPr lang="pt-BR" sz="1400" dirty="0" smtClean="0">
                          <a:solidFill>
                            <a:schemeClr val="tx1"/>
                          </a:solidFill>
                          <a:effectLst/>
                          <a:latin typeface="Arial" panose="020B0604020202020204" pitchFamily="34" charset="0"/>
                          <a:cs typeface="Arial" panose="020B0604020202020204" pitchFamily="34" charset="0"/>
                        </a:rPr>
                        <a:t>TECNICO EM RADIOLOGIA</a:t>
                      </a:r>
                      <a:endParaRPr lang="pt-BR"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0" algn="ctr">
                        <a:lnSpc>
                          <a:spcPct val="107000"/>
                        </a:lnSpc>
                        <a:spcAft>
                          <a:spcPts val="0"/>
                        </a:spcAft>
                      </a:pPr>
                      <a:r>
                        <a:rPr lang="pt-BR" sz="1600" dirty="0" smtClean="0">
                          <a:solidFill>
                            <a:schemeClr val="tx1"/>
                          </a:solidFill>
                          <a:effectLst/>
                          <a:latin typeface="Arial" panose="020B0604020202020204" pitchFamily="34" charset="0"/>
                          <a:cs typeface="Arial" panose="020B0604020202020204" pitchFamily="34" charset="0"/>
                        </a:rPr>
                        <a:t>002</a:t>
                      </a:r>
                      <a:endParaRPr lang="pt-B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0389409"/>
                  </a:ext>
                </a:extLst>
              </a:tr>
              <a:tr h="291694">
                <a:tc>
                  <a:txBody>
                    <a:bodyPr/>
                    <a:lstStyle/>
                    <a:p>
                      <a:pPr marL="360000">
                        <a:lnSpc>
                          <a:spcPct val="100000"/>
                        </a:lnSpc>
                        <a:spcAft>
                          <a:spcPts val="0"/>
                        </a:spcAft>
                      </a:pPr>
                      <a:r>
                        <a:rPr lang="pt-BR" sz="1400" dirty="0" smtClean="0">
                          <a:effectLst/>
                          <a:latin typeface="Arial" panose="020B0604020202020204" pitchFamily="34" charset="0"/>
                          <a:cs typeface="Arial" panose="020B0604020202020204" pitchFamily="34" charset="0"/>
                        </a:rPr>
                        <a:t>TOTAL </a:t>
                      </a:r>
                      <a:endParaRPr lang="pt-BR" sz="1400" dirty="0">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ctr">
                        <a:lnSpc>
                          <a:spcPct val="107000"/>
                        </a:lnSpc>
                        <a:spcAft>
                          <a:spcPts val="0"/>
                        </a:spcAft>
                      </a:pPr>
                      <a:r>
                        <a:rPr lang="pt-BR" sz="1800" b="1" dirty="0" smtClean="0">
                          <a:effectLst/>
                          <a:latin typeface="Arial" panose="020B0604020202020204" pitchFamily="34" charset="0"/>
                          <a:cs typeface="Arial" panose="020B0604020202020204" pitchFamily="34" charset="0"/>
                        </a:rPr>
                        <a:t>529</a:t>
                      </a:r>
                      <a:endParaRPr lang="pt-BR" sz="1800" b="1" dirty="0">
                        <a:effectLst/>
                        <a:latin typeface="Arial" panose="020B0604020202020204" pitchFamily="34" charset="0"/>
                        <a:ea typeface="Calibri" panose="020F0502020204030204" pitchFamily="34" charset="0"/>
                        <a:cs typeface="Arial" panose="020B0604020202020204" pitchFamily="34" charset="0"/>
                      </a:endParaRPr>
                    </a:p>
                  </a:txBody>
                  <a:tcPr marL="7966" marR="7966" marT="79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9059204"/>
                  </a:ext>
                </a:extLst>
              </a:tr>
            </a:tbl>
          </a:graphicData>
        </a:graphic>
      </p:graphicFrame>
    </p:spTree>
    <p:extLst>
      <p:ext uri="{BB962C8B-B14F-4D97-AF65-F5344CB8AC3E}">
        <p14:creationId xmlns:p14="http://schemas.microsoft.com/office/powerpoint/2010/main" val="3462101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7" name="Retângulo 6"/>
          <p:cNvSpPr/>
          <p:nvPr/>
        </p:nvSpPr>
        <p:spPr>
          <a:xfrm>
            <a:off x="779714" y="699699"/>
            <a:ext cx="10746878" cy="307777"/>
          </a:xfrm>
          <a:prstGeom prst="rect">
            <a:avLst/>
          </a:prstGeom>
        </p:spPr>
        <p:txBody>
          <a:bodyPr wrap="square">
            <a:spAutoFit/>
          </a:bodyPr>
          <a:lstStyle/>
          <a:p>
            <a:pPr algn="ctr"/>
            <a:r>
              <a:rPr lang="pt-BR" sz="1400" b="1" cap="all" dirty="0">
                <a:latin typeface="Arial" panose="020B0604020202020204" pitchFamily="34" charset="0"/>
                <a:cs typeface="Arial" panose="020B0604020202020204" pitchFamily="34" charset="0"/>
              </a:rPr>
              <a:t>AÇÕES REALIZADAS </a:t>
            </a:r>
            <a:r>
              <a:rPr lang="pt-BR" sz="1400" b="1" cap="all" dirty="0" smtClean="0">
                <a:latin typeface="Arial" panose="020B0604020202020204" pitchFamily="34" charset="0"/>
                <a:cs typeface="Arial" panose="020B0604020202020204" pitchFamily="34" charset="0"/>
              </a:rPr>
              <a:t>DE ENFRENTAMENTO AO CORONAVÍRUS (COVID 19)</a:t>
            </a: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0" name="Retângulo 9"/>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11"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
        <p:nvSpPr>
          <p:cNvPr id="12" name="Espaço Reservado para Conteúdo 3"/>
          <p:cNvSpPr txBox="1">
            <a:spLocks/>
          </p:cNvSpPr>
          <p:nvPr/>
        </p:nvSpPr>
        <p:spPr>
          <a:xfrm>
            <a:off x="779712" y="1579090"/>
            <a:ext cx="10746879" cy="371412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Arial"/>
              <a:buAutoNum type="arabicPeriod"/>
            </a:pPr>
            <a:r>
              <a:rPr lang="pt-BR" sz="1800" dirty="0" smtClean="0">
                <a:latin typeface="Arial" panose="020B0604020202020204" pitchFamily="34" charset="0"/>
                <a:cs typeface="Arial" panose="020B0604020202020204" pitchFamily="34" charset="0"/>
              </a:rPr>
              <a:t>Ampliação do “Projeto Cuidar de quem cuida”</a:t>
            </a:r>
          </a:p>
          <a:p>
            <a:pPr>
              <a:buFont typeface="Arial"/>
              <a:buAutoNum type="arabicPeriod"/>
            </a:pPr>
            <a:r>
              <a:rPr lang="pt-BR" sz="1800" dirty="0" smtClean="0">
                <a:latin typeface="Arial" panose="020B0604020202020204" pitchFamily="34" charset="0"/>
                <a:cs typeface="Arial" panose="020B0604020202020204" pitchFamily="34" charset="0"/>
              </a:rPr>
              <a:t> Realização de teste RT-PCR E TR ANTÍGENO – SWAB aos servidores SESAU</a:t>
            </a:r>
          </a:p>
          <a:p>
            <a:pPr>
              <a:buFont typeface="Arial"/>
              <a:buAutoNum type="arabicPeriod"/>
            </a:pPr>
            <a:r>
              <a:rPr lang="pt-BR" sz="1800" dirty="0" smtClean="0">
                <a:latin typeface="Arial" panose="020B0604020202020204" pitchFamily="34" charset="0"/>
                <a:cs typeface="Arial" panose="020B0604020202020204" pitchFamily="34" charset="0"/>
              </a:rPr>
              <a:t>Revisão da Cartilha de Orientação ao Servidor da SESAU em Período de Pandemia pelo </a:t>
            </a:r>
            <a:r>
              <a:rPr lang="pt-BR" sz="1800" dirty="0" err="1" smtClean="0">
                <a:latin typeface="Arial" panose="020B0604020202020204" pitchFamily="34" charset="0"/>
                <a:cs typeface="Arial" panose="020B0604020202020204" pitchFamily="34" charset="0"/>
              </a:rPr>
              <a:t>Coronavírus</a:t>
            </a:r>
            <a:endParaRPr lang="pt-BR" sz="1800" dirty="0" smtClean="0">
              <a:latin typeface="Arial" panose="020B0604020202020204" pitchFamily="34" charset="0"/>
              <a:cs typeface="Arial" panose="020B0604020202020204" pitchFamily="34" charset="0"/>
            </a:endParaRPr>
          </a:p>
          <a:p>
            <a:pPr>
              <a:buFont typeface="Arial"/>
              <a:buAutoNum type="arabicPeriod"/>
            </a:pPr>
            <a:r>
              <a:rPr lang="pt-BR" sz="1800" dirty="0" smtClean="0">
                <a:latin typeface="Arial" panose="020B0604020202020204" pitchFamily="34" charset="0"/>
                <a:cs typeface="Arial" panose="020B0604020202020204" pitchFamily="34" charset="0"/>
              </a:rPr>
              <a:t>Monitoramento e acolhimento dos servidores positivos para a COVID-19</a:t>
            </a:r>
          </a:p>
          <a:p>
            <a:pPr>
              <a:buFont typeface="Arial"/>
              <a:buAutoNum type="arabicPeriod"/>
            </a:pPr>
            <a:r>
              <a:rPr lang="pt-BR" sz="1800" dirty="0" smtClean="0">
                <a:latin typeface="Arial" panose="020B0604020202020204" pitchFamily="34" charset="0"/>
                <a:cs typeface="Arial" panose="020B0604020202020204" pitchFamily="34" charset="0"/>
              </a:rPr>
              <a:t>Canal com o servidor</a:t>
            </a:r>
          </a:p>
          <a:p>
            <a:pPr>
              <a:buFont typeface="Arial"/>
              <a:buAutoNum type="arabicPeriod"/>
            </a:pPr>
            <a:r>
              <a:rPr lang="pt-BR" sz="1800" dirty="0" smtClean="0">
                <a:latin typeface="Arial" panose="020B0604020202020204" pitchFamily="34" charset="0"/>
                <a:cs typeface="Arial" panose="020B0604020202020204" pitchFamily="34" charset="0"/>
              </a:rPr>
              <a:t> Treinamento específico sobre Biossegurança no Enfrentamento ao COVID – 19</a:t>
            </a:r>
          </a:p>
          <a:p>
            <a:pPr>
              <a:buFont typeface="Arial"/>
              <a:buAutoNum type="arabicPeriod"/>
            </a:pPr>
            <a:r>
              <a:rPr lang="pt-BR" sz="1800" dirty="0" smtClean="0">
                <a:latin typeface="Arial" panose="020B0604020202020204" pitchFamily="34" charset="0"/>
                <a:cs typeface="Arial" panose="020B0604020202020204" pitchFamily="34" charset="0"/>
              </a:rPr>
              <a:t>Adoção de medidas de biossegurança</a:t>
            </a:r>
          </a:p>
          <a:p>
            <a:pPr>
              <a:buFont typeface="Arial"/>
              <a:buAutoNum type="arabicPeriod"/>
            </a:pPr>
            <a:r>
              <a:rPr lang="pt-BR" sz="1800" dirty="0" smtClean="0">
                <a:latin typeface="Arial" panose="020B0604020202020204" pitchFamily="34" charset="0"/>
                <a:cs typeface="Arial" panose="020B0604020202020204" pitchFamily="34" charset="0"/>
              </a:rPr>
              <a:t> Acompanhamento pós COVID -19</a:t>
            </a:r>
            <a:endParaRPr lang="pt-BR" sz="1800" b="1" dirty="0" smtClean="0">
              <a:latin typeface="Arial" panose="020B0604020202020204" pitchFamily="34" charset="0"/>
              <a:cs typeface="Arial" panose="020B0604020202020204" pitchFamily="34" charset="0"/>
            </a:endParaRPr>
          </a:p>
        </p:txBody>
      </p:sp>
      <p:sp>
        <p:nvSpPr>
          <p:cNvPr id="2" name="Retângulo 1"/>
          <p:cNvSpPr/>
          <p:nvPr/>
        </p:nvSpPr>
        <p:spPr>
          <a:xfrm>
            <a:off x="779713" y="1066914"/>
            <a:ext cx="10746879" cy="388696"/>
          </a:xfrm>
          <a:prstGeom prst="rect">
            <a:avLst/>
          </a:prstGeom>
        </p:spPr>
        <p:txBody>
          <a:bodyPr wrap="square">
            <a:spAutoFit/>
          </a:bodyPr>
          <a:lstStyle/>
          <a:p>
            <a:pPr lvl="0" algn="ctr">
              <a:lnSpc>
                <a:spcPct val="107000"/>
              </a:lnSpc>
              <a:spcAft>
                <a:spcPts val="0"/>
              </a:spcAft>
              <a:buClr>
                <a:srgbClr val="538135"/>
              </a:buClr>
            </a:pPr>
            <a:r>
              <a:rPr lang="pt-BR" b="1" cap="all" dirty="0" smtClean="0">
                <a:solidFill>
                  <a:srgbClr val="538135"/>
                </a:solidFill>
                <a:latin typeface="Arial" panose="020B0604020202020204" pitchFamily="34" charset="0"/>
                <a:ea typeface="Times New Roman" panose="02020603050405020304" pitchFamily="18" charset="0"/>
                <a:cs typeface="Times New Roman" panose="02020603050405020304" pitchFamily="18" charset="0"/>
              </a:rPr>
              <a:t>GÊRENCIA DA SAÚDE DO SERVIDOR - GERSAU</a:t>
            </a:r>
            <a:endParaRPr lang="pt-BR" b="1" cap="all" dirty="0">
              <a:solidFill>
                <a:srgbClr val="538135"/>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Espaço Reservado para Número de Slide 2"/>
          <p:cNvSpPr>
            <a:spLocks noGrp="1"/>
          </p:cNvSpPr>
          <p:nvPr>
            <p:ph type="sldNum" sz="quarter" idx="12"/>
          </p:nvPr>
        </p:nvSpPr>
        <p:spPr>
          <a:xfrm>
            <a:off x="11526591" y="6410474"/>
            <a:ext cx="542697" cy="279400"/>
          </a:xfrm>
        </p:spPr>
        <p:txBody>
          <a:bodyPr/>
          <a:lstStyle/>
          <a:p>
            <a:pPr rtl="0"/>
            <a:fld id="{B38049E5-7B53-4E85-8972-7D6C4BCE5BB9}" type="slidenum">
              <a:rPr lang="pt-BR" noProof="0" smtClean="0"/>
              <a:t>142</a:t>
            </a:fld>
            <a:endParaRPr lang="pt-BR" noProof="0" dirty="0"/>
          </a:p>
        </p:txBody>
      </p:sp>
    </p:spTree>
    <p:extLst>
      <p:ext uri="{BB962C8B-B14F-4D97-AF65-F5344CB8AC3E}">
        <p14:creationId xmlns:p14="http://schemas.microsoft.com/office/powerpoint/2010/main" val="30407648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404133" y="6475939"/>
            <a:ext cx="779767" cy="365125"/>
          </a:xfrm>
        </p:spPr>
        <p:txBody>
          <a:bodyPr/>
          <a:lstStyle/>
          <a:p>
            <a:pPr rtl="0"/>
            <a:fld id="{B38049E5-7B53-4E85-8972-7D6C4BCE5BB9}" type="slidenum">
              <a:rPr lang="pt-BR" noProof="0" smtClean="0"/>
              <a:t>143</a:t>
            </a:fld>
            <a:endParaRPr lang="pt-BR" noProof="0" dirty="0"/>
          </a:p>
        </p:txBody>
      </p:sp>
      <p:sp>
        <p:nvSpPr>
          <p:cNvPr id="8" name="Retângulo 7"/>
          <p:cNvSpPr/>
          <p:nvPr/>
        </p:nvSpPr>
        <p:spPr>
          <a:xfrm>
            <a:off x="779714" y="651630"/>
            <a:ext cx="10798206"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a:t>
            </a:r>
            <a:r>
              <a:rPr lang="pt-BR" sz="1600" b="1" cap="all" dirty="0" smtClean="0">
                <a:latin typeface="Arial" panose="020B0604020202020204" pitchFamily="34" charset="0"/>
                <a:cs typeface="Arial" panose="020B0604020202020204" pitchFamily="34" charset="0"/>
              </a:rPr>
              <a:t>DE ENFRENTAMENTO AO CORONAVÍRUS (COVID 19)</a:t>
            </a:r>
          </a:p>
        </p:txBody>
      </p:sp>
      <p:sp>
        <p:nvSpPr>
          <p:cNvPr id="16" name="Retângulo 15"/>
          <p:cNvSpPr/>
          <p:nvPr/>
        </p:nvSpPr>
        <p:spPr>
          <a:xfrm>
            <a:off x="7317619" y="5969037"/>
            <a:ext cx="2218103" cy="261610"/>
          </a:xfrm>
          <a:prstGeom prst="rect">
            <a:avLst/>
          </a:prstGeom>
        </p:spPr>
        <p:txBody>
          <a:bodyPr wrap="square">
            <a:spAutoFit/>
          </a:bodyPr>
          <a:lstStyle/>
          <a:p>
            <a:pPr>
              <a:spcAft>
                <a:spcPts val="1000"/>
              </a:spcAft>
            </a:pPr>
            <a:r>
              <a:rPr lang="pt-BR" sz="11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Figura 2- Fonte Sistema </a:t>
            </a:r>
            <a:r>
              <a:rPr lang="pt-BR" sz="1100" i="1" dirty="0" err="1">
                <a:solidFill>
                  <a:srgbClr val="44546A"/>
                </a:solidFill>
                <a:latin typeface="Calibri" panose="020F0502020204030204" pitchFamily="34" charset="0"/>
                <a:ea typeface="Calibri" panose="020F0502020204030204" pitchFamily="34" charset="0"/>
                <a:cs typeface="Times New Roman" panose="02020603050405020304" pitchFamily="18" charset="0"/>
              </a:rPr>
              <a:t>OuvidorSUS</a:t>
            </a:r>
            <a:endParaRPr lang="pt-BR"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Imagem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23" name="Retângulo 22"/>
          <p:cNvSpPr/>
          <p:nvPr/>
        </p:nvSpPr>
        <p:spPr>
          <a:xfrm>
            <a:off x="2164171" y="5861315"/>
            <a:ext cx="2272312" cy="369332"/>
          </a:xfrm>
          <a:prstGeom prst="rect">
            <a:avLst/>
          </a:prstGeom>
        </p:spPr>
        <p:txBody>
          <a:bodyPr wrap="square">
            <a:spAutoFit/>
          </a:bodyPr>
          <a:lstStyle/>
          <a:p>
            <a:r>
              <a:rPr lang="pt-BR"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 </a:t>
            </a:r>
            <a:r>
              <a:rPr lang="pt-BR" sz="10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Figura 1- Fonte Sistema de Informações</a:t>
            </a:r>
            <a:endParaRPr lang="pt-BR" sz="1000" dirty="0"/>
          </a:p>
        </p:txBody>
      </p:sp>
      <p:sp>
        <p:nvSpPr>
          <p:cNvPr id="15" name="Retângulo 14"/>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17"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
        <p:nvSpPr>
          <p:cNvPr id="18" name="Retângulo 17"/>
          <p:cNvSpPr/>
          <p:nvPr/>
        </p:nvSpPr>
        <p:spPr>
          <a:xfrm>
            <a:off x="781072" y="931331"/>
            <a:ext cx="10796848" cy="1442511"/>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sz="1400" b="1" cap="all" dirty="0" smtClean="0">
                <a:solidFill>
                  <a:srgbClr val="538135"/>
                </a:solidFill>
                <a:latin typeface="Arial" panose="020B0604020202020204" pitchFamily="34" charset="0"/>
                <a:ea typeface="Times New Roman" panose="02020603050405020304" pitchFamily="18" charset="0"/>
                <a:cs typeface="Times New Roman" panose="02020603050405020304" pitchFamily="18" charset="0"/>
              </a:rPr>
              <a:t>OUVIDORIA DA SAÚDE – OUVIDORIA </a:t>
            </a:r>
          </a:p>
          <a:p>
            <a:pPr lvl="0" algn="ctr">
              <a:lnSpc>
                <a:spcPct val="107000"/>
              </a:lnSpc>
              <a:spcAft>
                <a:spcPts val="0"/>
              </a:spcAft>
              <a:buClr>
                <a:srgbClr val="538135"/>
              </a:buClr>
            </a:pPr>
            <a:endParaRPr lang="pt-BR" sz="1100" b="1" cap="all" dirty="0" smtClean="0">
              <a:solidFill>
                <a:srgbClr val="538135"/>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a:lnSpc>
                <a:spcPct val="107000"/>
              </a:lnSpc>
              <a:spcAft>
                <a:spcPts val="0"/>
              </a:spcAft>
              <a:buFont typeface="Wingdings" panose="05000000000000000000" pitchFamily="2" charset="2"/>
              <a:buChar char="ü"/>
            </a:pPr>
            <a:r>
              <a:rPr lang="pt-BR" sz="1400" dirty="0" smtClean="0">
                <a:latin typeface="Arial" panose="020B0604020202020204" pitchFamily="34" charset="0"/>
                <a:ea typeface="Times New Roman" panose="02020603050405020304" pitchFamily="18" charset="0"/>
                <a:cs typeface="Times New Roman" panose="02020603050405020304" pitchFamily="18" charset="0"/>
              </a:rPr>
              <a:t>A Ouvidoria </a:t>
            </a:r>
            <a:r>
              <a:rPr lang="pt-BR" sz="1400" dirty="0">
                <a:latin typeface="Arial" panose="020B0604020202020204" pitchFamily="34" charset="0"/>
                <a:ea typeface="Times New Roman" panose="02020603050405020304" pitchFamily="18" charset="0"/>
                <a:cs typeface="Times New Roman" panose="02020603050405020304" pitchFamily="18" charset="0"/>
              </a:rPr>
              <a:t>G</a:t>
            </a:r>
            <a:r>
              <a:rPr lang="pt-BR" sz="1400" dirty="0" smtClean="0">
                <a:latin typeface="Arial" panose="020B0604020202020204" pitchFamily="34" charset="0"/>
                <a:ea typeface="Times New Roman" panose="02020603050405020304" pitchFamily="18" charset="0"/>
                <a:cs typeface="Times New Roman" panose="02020603050405020304" pitchFamily="18" charset="0"/>
              </a:rPr>
              <a:t>eral do SUS com o intuito de diminuir a disseminação do </a:t>
            </a:r>
            <a:r>
              <a:rPr lang="pt-BR" sz="1400" dirty="0" err="1" smtClean="0">
                <a:latin typeface="Arial" panose="020B0604020202020204" pitchFamily="34" charset="0"/>
                <a:ea typeface="Times New Roman" panose="02020603050405020304" pitchFamily="18" charset="0"/>
                <a:cs typeface="Times New Roman" panose="02020603050405020304" pitchFamily="18" charset="0"/>
              </a:rPr>
              <a:t>Coronavírus</a:t>
            </a:r>
            <a:r>
              <a:rPr lang="pt-BR" sz="1400" dirty="0" smtClean="0">
                <a:latin typeface="Arial" panose="020B0604020202020204" pitchFamily="34" charset="0"/>
                <a:ea typeface="Times New Roman" panose="02020603050405020304" pitchFamily="18" charset="0"/>
                <a:cs typeface="Times New Roman" panose="02020603050405020304" pitchFamily="18" charset="0"/>
              </a:rPr>
              <a:t>, seguiu rigorosamente os decretos vigentes que versam sobre as medidas de prevenção de contágio. </a:t>
            </a:r>
          </a:p>
          <a:p>
            <a:pPr marL="285750" lvl="0" indent="-285750" algn="just">
              <a:lnSpc>
                <a:spcPct val="107000"/>
              </a:lnSpc>
              <a:spcAft>
                <a:spcPts val="0"/>
              </a:spcAft>
              <a:buFont typeface="Wingdings" panose="05000000000000000000" pitchFamily="2" charset="2"/>
              <a:buChar char="ü"/>
            </a:pPr>
            <a:r>
              <a:rPr lang="pt-BR" sz="1400" dirty="0" smtClean="0">
                <a:latin typeface="Arial" panose="020B0604020202020204" pitchFamily="34" charset="0"/>
                <a:ea typeface="Times New Roman" panose="02020603050405020304" pitchFamily="18" charset="0"/>
                <a:cs typeface="Times New Roman" panose="02020603050405020304" pitchFamily="18" charset="0"/>
              </a:rPr>
              <a:t>Mantiveram-se os plantões a fim de dirimir as dúvidas, disseminar informações e registrar manifestações dos cidadãos, quem em sua maioria o assunto foi relacionado ao COVID-19</a:t>
            </a:r>
            <a:r>
              <a:rPr lang="pt-BR" sz="1400" b="1" dirty="0" smtClean="0">
                <a:solidFill>
                  <a:schemeClr val="accent3">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pt-BR" sz="1400" b="1" dirty="0" smtClean="0">
              <a:solidFill>
                <a:schemeClr val="accent3"/>
              </a:solidFill>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19" name="Tabela 18"/>
          <p:cNvGraphicFramePr>
            <a:graphicFrameLocks noGrp="1"/>
          </p:cNvGraphicFramePr>
          <p:nvPr>
            <p:extLst>
              <p:ext uri="{D42A27DB-BD31-4B8C-83A1-F6EECF244321}">
                <p14:modId xmlns:p14="http://schemas.microsoft.com/office/powerpoint/2010/main" val="906422988"/>
              </p:ext>
            </p:extLst>
          </p:nvPr>
        </p:nvGraphicFramePr>
        <p:xfrm>
          <a:off x="921380" y="2515511"/>
          <a:ext cx="4789250" cy="1668516"/>
        </p:xfrm>
        <a:graphic>
          <a:graphicData uri="http://schemas.openxmlformats.org/drawingml/2006/table">
            <a:tbl>
              <a:tblPr firstRow="1" firstCol="1" bandRow="1">
                <a:tableStyleId>{3B4B98B0-60AC-42C2-AFA5-B58CD77FA1E5}</a:tableStyleId>
              </a:tblPr>
              <a:tblGrid>
                <a:gridCol w="2444404">
                  <a:extLst>
                    <a:ext uri="{9D8B030D-6E8A-4147-A177-3AD203B41FA5}">
                      <a16:colId xmlns:a16="http://schemas.microsoft.com/office/drawing/2014/main" val="20000"/>
                    </a:ext>
                  </a:extLst>
                </a:gridCol>
                <a:gridCol w="2344846">
                  <a:extLst>
                    <a:ext uri="{9D8B030D-6E8A-4147-A177-3AD203B41FA5}">
                      <a16:colId xmlns:a16="http://schemas.microsoft.com/office/drawing/2014/main" val="20001"/>
                    </a:ext>
                  </a:extLst>
                </a:gridCol>
              </a:tblGrid>
              <a:tr h="242859">
                <a:tc gridSpan="2">
                  <a:txBody>
                    <a:bodyPr/>
                    <a:lstStyle/>
                    <a:p>
                      <a:pPr>
                        <a:lnSpc>
                          <a:spcPct val="107000"/>
                        </a:lnSpc>
                        <a:spcAft>
                          <a:spcPts val="0"/>
                        </a:spcAft>
                      </a:pPr>
                      <a:r>
                        <a:rPr lang="pt-BR" sz="1400" dirty="0">
                          <a:effectLst/>
                        </a:rPr>
                        <a:t>    LIGAÇÕES ATENDIDAS - </a:t>
                      </a:r>
                      <a:r>
                        <a:rPr lang="pt-BR" sz="1400" dirty="0" smtClean="0">
                          <a:effectLst/>
                        </a:rPr>
                        <a:t>2° </a:t>
                      </a:r>
                      <a:r>
                        <a:rPr lang="pt-BR" sz="1400" dirty="0">
                          <a:effectLst/>
                        </a:rPr>
                        <a:t>QUADRIMESTRE </a:t>
                      </a:r>
                      <a:r>
                        <a:rPr lang="pt-BR" sz="1400" dirty="0" smtClean="0">
                          <a:effectLst/>
                        </a:rPr>
                        <a:t>2021</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hMerge="1">
                  <a:txBody>
                    <a:bodyPr/>
                    <a:lstStyle/>
                    <a:p>
                      <a:endParaRPr lang="pt-BR"/>
                    </a:p>
                  </a:txBody>
                  <a:tcPr/>
                </a:tc>
                <a:extLst>
                  <a:ext uri="{0D108BD9-81ED-4DB2-BD59-A6C34878D82A}">
                    <a16:rowId xmlns:a16="http://schemas.microsoft.com/office/drawing/2014/main" val="10000"/>
                  </a:ext>
                </a:extLst>
              </a:tr>
              <a:tr h="277581">
                <a:tc>
                  <a:txBody>
                    <a:bodyPr/>
                    <a:lstStyle/>
                    <a:p>
                      <a:pPr marL="457200" algn="l">
                        <a:lnSpc>
                          <a:spcPct val="107000"/>
                        </a:lnSpc>
                        <a:spcAft>
                          <a:spcPts val="0"/>
                        </a:spcAft>
                      </a:pPr>
                      <a:r>
                        <a:rPr lang="pt-BR" sz="1400" dirty="0" smtClean="0">
                          <a:solidFill>
                            <a:schemeClr val="tx1"/>
                          </a:solidFill>
                          <a:effectLst/>
                          <a:latin typeface="+mn-lt"/>
                          <a:ea typeface="+mn-ea"/>
                          <a:cs typeface="+mn-cs"/>
                        </a:rPr>
                        <a:t>MAIO</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pt-BR" sz="1400" b="1" i="0" u="none" strike="noStrike" dirty="0">
                          <a:solidFill>
                            <a:srgbClr val="000000"/>
                          </a:solidFill>
                          <a:effectLst/>
                          <a:latin typeface="Calibri" panose="020F0502020204030204" pitchFamily="34" charset="0"/>
                        </a:rPr>
                        <a:t>24.433</a:t>
                      </a:r>
                    </a:p>
                  </a:txBody>
                  <a:tcPr marL="9525" marR="9525" marT="9525" marB="0" anchor="b"/>
                </a:tc>
                <a:extLst>
                  <a:ext uri="{0D108BD9-81ED-4DB2-BD59-A6C34878D82A}">
                    <a16:rowId xmlns:a16="http://schemas.microsoft.com/office/drawing/2014/main" val="10001"/>
                  </a:ext>
                </a:extLst>
              </a:tr>
              <a:tr h="315333">
                <a:tc>
                  <a:txBody>
                    <a:bodyPr/>
                    <a:lstStyle/>
                    <a:p>
                      <a:pPr marL="457200" algn="l">
                        <a:lnSpc>
                          <a:spcPct val="107000"/>
                        </a:lnSpc>
                        <a:spcAft>
                          <a:spcPts val="0"/>
                        </a:spcAft>
                      </a:pPr>
                      <a:r>
                        <a:rPr lang="pt-BR" sz="1400" dirty="0" smtClean="0">
                          <a:effectLst/>
                        </a:rPr>
                        <a:t>JUNHO</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r" fontAlgn="b"/>
                      <a:r>
                        <a:rPr lang="pt-BR" sz="1400" b="1" i="0" u="none" strike="noStrike" dirty="0">
                          <a:solidFill>
                            <a:srgbClr val="000000"/>
                          </a:solidFill>
                          <a:effectLst/>
                          <a:latin typeface="Calibri" panose="020F0502020204030204" pitchFamily="34" charset="0"/>
                        </a:rPr>
                        <a:t>20.032</a:t>
                      </a:r>
                    </a:p>
                  </a:txBody>
                  <a:tcPr marL="9525" marR="9525" marT="9525" marB="0" anchor="b">
                    <a:solidFill>
                      <a:schemeClr val="bg1">
                        <a:lumMod val="95000"/>
                      </a:schemeClr>
                    </a:solidFill>
                  </a:tcPr>
                </a:tc>
                <a:extLst>
                  <a:ext uri="{0D108BD9-81ED-4DB2-BD59-A6C34878D82A}">
                    <a16:rowId xmlns:a16="http://schemas.microsoft.com/office/drawing/2014/main" val="10002"/>
                  </a:ext>
                </a:extLst>
              </a:tr>
              <a:tr h="277581">
                <a:tc>
                  <a:txBody>
                    <a:bodyPr/>
                    <a:lstStyle/>
                    <a:p>
                      <a:pPr marL="457200" algn="l">
                        <a:lnSpc>
                          <a:spcPct val="107000"/>
                        </a:lnSpc>
                        <a:spcAft>
                          <a:spcPts val="0"/>
                        </a:spcAft>
                      </a:pPr>
                      <a:r>
                        <a:rPr lang="pt-BR" sz="1400" dirty="0" smtClean="0">
                          <a:effectLst/>
                        </a:rPr>
                        <a:t>JULHO</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pt-BR" sz="1400" b="1" i="0" u="none" strike="noStrike" dirty="0" smtClean="0">
                          <a:solidFill>
                            <a:srgbClr val="000000"/>
                          </a:solidFill>
                          <a:effectLst/>
                          <a:latin typeface="Calibri" panose="020F0502020204030204" pitchFamily="34" charset="0"/>
                        </a:rPr>
                        <a:t>21.946</a:t>
                      </a:r>
                      <a:endParaRPr lang="pt-BR"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77581">
                <a:tc>
                  <a:txBody>
                    <a:bodyPr/>
                    <a:lstStyle/>
                    <a:p>
                      <a:pPr marL="457200" algn="l">
                        <a:lnSpc>
                          <a:spcPct val="107000"/>
                        </a:lnSpc>
                        <a:spcAft>
                          <a:spcPts val="0"/>
                        </a:spcAft>
                      </a:pPr>
                      <a:r>
                        <a:rPr lang="pt-BR" sz="1400" dirty="0" smtClean="0">
                          <a:effectLst/>
                        </a:rPr>
                        <a:t>AGOSTO</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r" fontAlgn="b"/>
                      <a:r>
                        <a:rPr lang="pt-BR" sz="1400" b="1" i="0" u="none" strike="noStrike" dirty="0">
                          <a:solidFill>
                            <a:srgbClr val="000000"/>
                          </a:solidFill>
                          <a:effectLst/>
                          <a:latin typeface="Calibri" panose="020F0502020204030204" pitchFamily="34" charset="0"/>
                        </a:rPr>
                        <a:t>18.276</a:t>
                      </a:r>
                    </a:p>
                  </a:txBody>
                  <a:tcPr marL="9525" marR="9525" marT="9525" marB="0" anchor="b">
                    <a:solidFill>
                      <a:schemeClr val="bg1">
                        <a:lumMod val="95000"/>
                      </a:schemeClr>
                    </a:solidFill>
                  </a:tcPr>
                </a:tc>
                <a:extLst>
                  <a:ext uri="{0D108BD9-81ED-4DB2-BD59-A6C34878D82A}">
                    <a16:rowId xmlns:a16="http://schemas.microsoft.com/office/drawing/2014/main" val="10004"/>
                  </a:ext>
                </a:extLst>
              </a:tr>
              <a:tr h="277581">
                <a:tc>
                  <a:txBody>
                    <a:bodyPr/>
                    <a:lstStyle/>
                    <a:p>
                      <a:pPr marL="457200" algn="l">
                        <a:lnSpc>
                          <a:spcPct val="107000"/>
                        </a:lnSpc>
                        <a:spcAft>
                          <a:spcPts val="0"/>
                        </a:spcAft>
                      </a:pPr>
                      <a:r>
                        <a:rPr lang="pt-BR" sz="1400" dirty="0">
                          <a:solidFill>
                            <a:schemeClr val="bg2">
                              <a:lumMod val="50000"/>
                            </a:schemeClr>
                          </a:solidFill>
                          <a:effectLst/>
                        </a:rPr>
                        <a:t>TOTAL</a:t>
                      </a:r>
                      <a:endParaRPr lang="pt-BR" sz="14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alpha val="20000"/>
                      </a:srgbClr>
                    </a:solidFill>
                  </a:tcPr>
                </a:tc>
                <a:tc>
                  <a:txBody>
                    <a:bodyPr/>
                    <a:lstStyle/>
                    <a:p>
                      <a:pPr algn="r" fontAlgn="b"/>
                      <a:r>
                        <a:rPr lang="pt-BR" sz="1400" b="1" i="0" u="none" strike="noStrike" dirty="0" smtClean="0">
                          <a:solidFill>
                            <a:srgbClr val="000000"/>
                          </a:solidFill>
                          <a:effectLst/>
                          <a:latin typeface="Calibri" panose="020F0502020204030204" pitchFamily="34" charset="0"/>
                        </a:rPr>
                        <a:t>84.687</a:t>
                      </a:r>
                      <a:endParaRPr lang="pt-BR" sz="1400" b="1" i="0" u="none" strike="noStrike" dirty="0">
                        <a:solidFill>
                          <a:srgbClr val="000000"/>
                        </a:solidFill>
                        <a:effectLst/>
                        <a:latin typeface="Calibri" panose="020F0502020204030204" pitchFamily="34" charset="0"/>
                      </a:endParaRPr>
                    </a:p>
                  </a:txBody>
                  <a:tcPr marL="9525" marR="9525" marT="9525" marB="0" anchor="b">
                    <a:solidFill>
                      <a:srgbClr val="FFFF00">
                        <a:alpha val="20000"/>
                      </a:srgbClr>
                    </a:solidFill>
                  </a:tcPr>
                </a:tc>
                <a:extLst>
                  <a:ext uri="{0D108BD9-81ED-4DB2-BD59-A6C34878D82A}">
                    <a16:rowId xmlns:a16="http://schemas.microsoft.com/office/drawing/2014/main" val="10005"/>
                  </a:ext>
                </a:extLst>
              </a:tr>
            </a:tbl>
          </a:graphicData>
        </a:graphic>
      </p:graphicFrame>
      <p:graphicFrame>
        <p:nvGraphicFramePr>
          <p:cNvPr id="27" name="Tabela 26"/>
          <p:cNvGraphicFramePr>
            <a:graphicFrameLocks noGrp="1"/>
          </p:cNvGraphicFramePr>
          <p:nvPr>
            <p:extLst>
              <p:ext uri="{D42A27DB-BD31-4B8C-83A1-F6EECF244321}">
                <p14:modId xmlns:p14="http://schemas.microsoft.com/office/powerpoint/2010/main" val="1122556142"/>
              </p:ext>
            </p:extLst>
          </p:nvPr>
        </p:nvGraphicFramePr>
        <p:xfrm>
          <a:off x="6133031" y="2515511"/>
          <a:ext cx="5271102" cy="1657244"/>
        </p:xfrm>
        <a:graphic>
          <a:graphicData uri="http://schemas.openxmlformats.org/drawingml/2006/table">
            <a:tbl>
              <a:tblPr/>
              <a:tblGrid>
                <a:gridCol w="1052186">
                  <a:extLst>
                    <a:ext uri="{9D8B030D-6E8A-4147-A177-3AD203B41FA5}">
                      <a16:colId xmlns:a16="http://schemas.microsoft.com/office/drawing/2014/main" val="20000"/>
                    </a:ext>
                  </a:extLst>
                </a:gridCol>
                <a:gridCol w="1797485">
                  <a:extLst>
                    <a:ext uri="{9D8B030D-6E8A-4147-A177-3AD203B41FA5}">
                      <a16:colId xmlns:a16="http://schemas.microsoft.com/office/drawing/2014/main" val="20001"/>
                    </a:ext>
                  </a:extLst>
                </a:gridCol>
                <a:gridCol w="1743075">
                  <a:extLst>
                    <a:ext uri="{9D8B030D-6E8A-4147-A177-3AD203B41FA5}">
                      <a16:colId xmlns:a16="http://schemas.microsoft.com/office/drawing/2014/main" val="20002"/>
                    </a:ext>
                  </a:extLst>
                </a:gridCol>
                <a:gridCol w="678356">
                  <a:extLst>
                    <a:ext uri="{9D8B030D-6E8A-4147-A177-3AD203B41FA5}">
                      <a16:colId xmlns:a16="http://schemas.microsoft.com/office/drawing/2014/main" val="20003"/>
                    </a:ext>
                  </a:extLst>
                </a:gridCol>
              </a:tblGrid>
              <a:tr h="219986">
                <a:tc gridSpan="4">
                  <a:txBody>
                    <a:bodyPr/>
                    <a:lstStyle/>
                    <a:p>
                      <a:pPr algn="ctr" rtl="0" fontAlgn="ctr"/>
                      <a:r>
                        <a:rPr lang="pt-BR" sz="1200" b="1" i="0" u="none" strike="noStrike" dirty="0">
                          <a:solidFill>
                            <a:srgbClr val="000000"/>
                          </a:solidFill>
                          <a:effectLst/>
                          <a:latin typeface="Century Gothic" panose="020B0502020202020204" pitchFamily="34" charset="0"/>
                        </a:rPr>
                        <a:t>   MANIFESTAÇÕES REGISTRADAS - </a:t>
                      </a:r>
                      <a:r>
                        <a:rPr lang="pt-BR" sz="1200" b="1" i="0" u="none" strike="noStrike" dirty="0" smtClean="0">
                          <a:solidFill>
                            <a:srgbClr val="000000"/>
                          </a:solidFill>
                          <a:effectLst/>
                          <a:latin typeface="Century Gothic" panose="020B0502020202020204" pitchFamily="34" charset="0"/>
                        </a:rPr>
                        <a:t>2° </a:t>
                      </a:r>
                      <a:r>
                        <a:rPr lang="pt-BR" sz="1200" b="1" i="0" u="none" strike="noStrike" dirty="0">
                          <a:solidFill>
                            <a:srgbClr val="000000"/>
                          </a:solidFill>
                          <a:effectLst/>
                          <a:latin typeface="Century Gothic" panose="020B0502020202020204" pitchFamily="34" charset="0"/>
                        </a:rPr>
                        <a:t>QUADRIMESTRE 2021  </a:t>
                      </a:r>
                    </a:p>
                  </a:txBody>
                  <a:tcPr marL="9525" marR="9525" marT="9525" marB="0" anchor="ctr">
                    <a:lnL>
                      <a:noFill/>
                    </a:lnL>
                    <a:lnR>
                      <a:noFill/>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FFF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29980">
                <a:tc>
                  <a:txBody>
                    <a:bodyPr/>
                    <a:lstStyle/>
                    <a:p>
                      <a:pPr algn="l" rtl="0" fontAlgn="ctr"/>
                      <a:r>
                        <a:rPr lang="pt-BR" sz="1200" b="1" i="0" u="none" strike="noStrike" dirty="0">
                          <a:solidFill>
                            <a:srgbClr val="000000"/>
                          </a:solidFill>
                          <a:effectLst/>
                          <a:latin typeface="Century Gothic" panose="020B0502020202020204" pitchFamily="34" charset="0"/>
                        </a:rPr>
                        <a:t>MÊS</a:t>
                      </a:r>
                    </a:p>
                  </a:txBody>
                  <a:tcPr marL="9525" marR="9525" marT="9525" marB="0" anchor="ctr">
                    <a:lnL>
                      <a:noFill/>
                    </a:lnL>
                    <a:lnR>
                      <a:noFill/>
                    </a:lnR>
                    <a:lnT w="12700" cap="flat" cmpd="sng" algn="ctr">
                      <a:solidFill>
                        <a:srgbClr val="3494BA"/>
                      </a:solidFill>
                      <a:prstDash val="solid"/>
                      <a:round/>
                      <a:headEnd type="none" w="med" len="med"/>
                      <a:tailEnd type="none" w="med" len="med"/>
                    </a:lnT>
                    <a:lnB>
                      <a:noFill/>
                    </a:lnB>
                    <a:solidFill>
                      <a:srgbClr val="E8EFF3"/>
                    </a:solidFill>
                  </a:tcPr>
                </a:tc>
                <a:tc>
                  <a:txBody>
                    <a:bodyPr/>
                    <a:lstStyle/>
                    <a:p>
                      <a:pPr algn="ctr" rtl="0" fontAlgn="ctr"/>
                      <a:r>
                        <a:rPr lang="pt-BR" sz="1200" b="1" i="0" u="none" strike="noStrike" dirty="0">
                          <a:solidFill>
                            <a:srgbClr val="000000"/>
                          </a:solidFill>
                          <a:effectLst/>
                          <a:latin typeface="Century Gothic" panose="020B0502020202020204" pitchFamily="34" charset="0"/>
                        </a:rPr>
                        <a:t>OUVIDORSUS</a:t>
                      </a:r>
                    </a:p>
                  </a:txBody>
                  <a:tcPr marL="9525" marR="9525" marT="9525" marB="0" anchor="ctr">
                    <a:lnL>
                      <a:noFill/>
                    </a:lnL>
                    <a:lnR>
                      <a:noFill/>
                    </a:lnR>
                    <a:lnT w="12700" cap="flat" cmpd="sng" algn="ctr">
                      <a:solidFill>
                        <a:srgbClr val="3494BA"/>
                      </a:solidFill>
                      <a:prstDash val="solid"/>
                      <a:round/>
                      <a:headEnd type="none" w="med" len="med"/>
                      <a:tailEnd type="none" w="med" len="med"/>
                    </a:lnT>
                    <a:lnB>
                      <a:noFill/>
                    </a:lnB>
                    <a:solidFill>
                      <a:srgbClr val="E8EFF3"/>
                    </a:solidFill>
                  </a:tcPr>
                </a:tc>
                <a:tc>
                  <a:txBody>
                    <a:bodyPr/>
                    <a:lstStyle/>
                    <a:p>
                      <a:pPr algn="ctr" rtl="0" fontAlgn="ctr"/>
                      <a:r>
                        <a:rPr lang="pt-BR" sz="1200" b="1" i="0" u="none" strike="noStrike" dirty="0">
                          <a:solidFill>
                            <a:srgbClr val="000000"/>
                          </a:solidFill>
                          <a:effectLst/>
                          <a:latin typeface="Century Gothic" panose="020B0502020202020204" pitchFamily="34" charset="0"/>
                        </a:rPr>
                        <a:t>SIST. DE INFORMAÇÕES</a:t>
                      </a:r>
                    </a:p>
                  </a:txBody>
                  <a:tcPr marL="9525" marR="9525" marT="9525" marB="0" anchor="ctr">
                    <a:lnL>
                      <a:noFill/>
                    </a:lnL>
                    <a:lnR>
                      <a:noFill/>
                    </a:lnR>
                    <a:lnT w="12700" cap="flat" cmpd="sng" algn="ctr">
                      <a:solidFill>
                        <a:srgbClr val="3494BA"/>
                      </a:solidFill>
                      <a:prstDash val="solid"/>
                      <a:round/>
                      <a:headEnd type="none" w="med" len="med"/>
                      <a:tailEnd type="none" w="med" len="med"/>
                    </a:lnT>
                    <a:lnB>
                      <a:noFill/>
                    </a:lnB>
                    <a:solidFill>
                      <a:srgbClr val="E8EFF3"/>
                    </a:solidFill>
                  </a:tcPr>
                </a:tc>
                <a:tc>
                  <a:txBody>
                    <a:bodyPr/>
                    <a:lstStyle/>
                    <a:p>
                      <a:pPr algn="ctr" rtl="0" fontAlgn="ctr"/>
                      <a:r>
                        <a:rPr lang="pt-BR" sz="1200" b="1" i="0" u="none" strike="noStrike">
                          <a:solidFill>
                            <a:srgbClr val="000000"/>
                          </a:solidFill>
                          <a:effectLst/>
                          <a:latin typeface="Century Gothic" panose="020B0502020202020204" pitchFamily="34" charset="0"/>
                        </a:rPr>
                        <a:t> TOTAL</a:t>
                      </a:r>
                    </a:p>
                  </a:txBody>
                  <a:tcPr marL="9525" marR="9525" marT="9525" marB="0" anchor="ctr">
                    <a:lnL>
                      <a:noFill/>
                    </a:lnL>
                    <a:lnR>
                      <a:noFill/>
                    </a:lnR>
                    <a:lnT w="12700" cap="flat" cmpd="sng" algn="ctr">
                      <a:solidFill>
                        <a:srgbClr val="3494BA"/>
                      </a:solidFill>
                      <a:prstDash val="solid"/>
                      <a:round/>
                      <a:headEnd type="none" w="med" len="med"/>
                      <a:tailEnd type="none" w="med" len="med"/>
                    </a:lnT>
                    <a:lnB>
                      <a:noFill/>
                    </a:lnB>
                    <a:solidFill>
                      <a:srgbClr val="E8EFF3"/>
                    </a:solidFill>
                  </a:tcPr>
                </a:tc>
                <a:extLst>
                  <a:ext uri="{0D108BD9-81ED-4DB2-BD59-A6C34878D82A}">
                    <a16:rowId xmlns:a16="http://schemas.microsoft.com/office/drawing/2014/main" val="10001"/>
                  </a:ext>
                </a:extLst>
              </a:tr>
              <a:tr h="230985">
                <a:tc>
                  <a:txBody>
                    <a:bodyPr/>
                    <a:lstStyle/>
                    <a:p>
                      <a:pPr algn="l" rtl="0" fontAlgn="ctr"/>
                      <a:r>
                        <a:rPr lang="pt-BR" sz="1200" b="1" i="0" u="none" strike="noStrike" dirty="0" smtClean="0">
                          <a:solidFill>
                            <a:srgbClr val="000000"/>
                          </a:solidFill>
                          <a:effectLst/>
                          <a:latin typeface="Calibri" panose="020F0502020204030204" pitchFamily="34" charset="0"/>
                        </a:rPr>
                        <a:t>MAIO</a:t>
                      </a:r>
                      <a:endParaRPr lang="pt-BR" sz="12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rtl="0" fontAlgn="ctr"/>
                      <a:r>
                        <a:rPr lang="pt-BR" sz="1200" b="0" i="0" u="none" strike="noStrike" dirty="0" smtClean="0">
                          <a:solidFill>
                            <a:srgbClr val="000000"/>
                          </a:solidFill>
                          <a:effectLst/>
                          <a:latin typeface="Century Gothic" panose="020B0502020202020204" pitchFamily="34" charset="0"/>
                        </a:rPr>
                        <a:t>1.824</a:t>
                      </a:r>
                      <a:endParaRPr lang="pt-BR" sz="1200" b="0" i="0" u="none" strike="noStrike" dirty="0">
                        <a:solidFill>
                          <a:srgbClr val="000000"/>
                        </a:solidFill>
                        <a:effectLst/>
                        <a:latin typeface="Century Gothic" panose="020B0502020202020204" pitchFamily="34" charset="0"/>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rtl="0" fontAlgn="ctr"/>
                      <a:r>
                        <a:rPr lang="pt-BR" sz="1200" b="0" i="0" u="none" strike="noStrike" dirty="0" smtClean="0">
                          <a:solidFill>
                            <a:srgbClr val="000000"/>
                          </a:solidFill>
                          <a:effectLst/>
                          <a:latin typeface="Century Gothic" panose="020B0502020202020204" pitchFamily="34" charset="0"/>
                        </a:rPr>
                        <a:t>23.717</a:t>
                      </a:r>
                      <a:endParaRPr lang="pt-BR" sz="1200" b="0" i="0" u="none" strike="noStrike" dirty="0">
                        <a:solidFill>
                          <a:srgbClr val="000000"/>
                        </a:solidFill>
                        <a:effectLst/>
                        <a:latin typeface="Century Gothic" panose="020B0502020202020204" pitchFamily="34" charset="0"/>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rtl="0" fontAlgn="ctr"/>
                      <a:r>
                        <a:rPr lang="pt-BR" sz="1200" b="0" i="0" u="none" strike="noStrike" dirty="0" smtClean="0">
                          <a:solidFill>
                            <a:srgbClr val="000000"/>
                          </a:solidFill>
                          <a:effectLst/>
                          <a:latin typeface="Century Gothic" panose="020B0502020202020204" pitchFamily="34" charset="0"/>
                        </a:rPr>
                        <a:t>25.541</a:t>
                      </a:r>
                      <a:endParaRPr lang="pt-BR" sz="1200" b="0" i="0" u="none" strike="noStrike" dirty="0">
                        <a:solidFill>
                          <a:srgbClr val="000000"/>
                        </a:solidFill>
                        <a:effectLst/>
                        <a:latin typeface="Century Gothic" panose="020B0502020202020204" pitchFamily="34" charset="0"/>
                      </a:endParaRP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2"/>
                  </a:ext>
                </a:extLst>
              </a:tr>
              <a:tr h="230985">
                <a:tc>
                  <a:txBody>
                    <a:bodyPr/>
                    <a:lstStyle/>
                    <a:p>
                      <a:pPr algn="l" rtl="0" fontAlgn="ctr"/>
                      <a:r>
                        <a:rPr lang="pt-BR" sz="1200" b="1" i="0" u="none" strike="noStrike" dirty="0" smtClean="0">
                          <a:solidFill>
                            <a:srgbClr val="000000"/>
                          </a:solidFill>
                          <a:effectLst/>
                          <a:latin typeface="Calibri" panose="020F0502020204030204" pitchFamily="34" charset="0"/>
                        </a:rPr>
                        <a:t>JUNHO</a:t>
                      </a:r>
                      <a:endParaRPr lang="pt-BR" sz="12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chemeClr val="bg1">
                        <a:lumMod val="95000"/>
                      </a:schemeClr>
                    </a:solidFill>
                  </a:tcPr>
                </a:tc>
                <a:tc>
                  <a:txBody>
                    <a:bodyPr/>
                    <a:lstStyle/>
                    <a:p>
                      <a:pPr algn="ctr" rtl="0" fontAlgn="ctr"/>
                      <a:r>
                        <a:rPr lang="pt-BR" sz="1200" b="0" i="0" u="none" strike="noStrike" dirty="0" smtClean="0">
                          <a:solidFill>
                            <a:srgbClr val="000000"/>
                          </a:solidFill>
                          <a:effectLst/>
                          <a:latin typeface="Century Gothic" panose="020B0502020202020204" pitchFamily="34" charset="0"/>
                        </a:rPr>
                        <a:t>1.703</a:t>
                      </a:r>
                      <a:endParaRPr lang="pt-BR" sz="1200" b="0" i="0" u="none" strike="noStrike" dirty="0">
                        <a:solidFill>
                          <a:srgbClr val="000000"/>
                        </a:solidFill>
                        <a:effectLst/>
                        <a:latin typeface="Century Gothic" panose="020B0502020202020204" pitchFamily="34" charset="0"/>
                      </a:endParaRPr>
                    </a:p>
                  </a:txBody>
                  <a:tcPr marL="9525" marR="9525" marT="9525" marB="0" anchor="ctr">
                    <a:lnL>
                      <a:noFill/>
                    </a:lnL>
                    <a:lnR>
                      <a:noFill/>
                    </a:lnR>
                    <a:lnT>
                      <a:noFill/>
                    </a:lnT>
                    <a:lnB>
                      <a:noFill/>
                    </a:lnB>
                    <a:solidFill>
                      <a:schemeClr val="bg1">
                        <a:lumMod val="95000"/>
                      </a:schemeClr>
                    </a:solidFill>
                  </a:tcPr>
                </a:tc>
                <a:tc>
                  <a:txBody>
                    <a:bodyPr/>
                    <a:lstStyle/>
                    <a:p>
                      <a:pPr algn="ctr" rtl="0" fontAlgn="ctr"/>
                      <a:r>
                        <a:rPr lang="pt-BR" sz="1200" b="0" i="0" u="none" strike="noStrike" dirty="0" smtClean="0">
                          <a:solidFill>
                            <a:srgbClr val="000000"/>
                          </a:solidFill>
                          <a:effectLst/>
                          <a:latin typeface="Century Gothic" panose="020B0502020202020204" pitchFamily="34" charset="0"/>
                        </a:rPr>
                        <a:t>17.151</a:t>
                      </a:r>
                      <a:endParaRPr lang="pt-BR" sz="1200" b="0" i="0" u="none" strike="noStrike" dirty="0">
                        <a:solidFill>
                          <a:srgbClr val="000000"/>
                        </a:solidFill>
                        <a:effectLst/>
                        <a:latin typeface="Century Gothic" panose="020B0502020202020204" pitchFamily="34" charset="0"/>
                      </a:endParaRPr>
                    </a:p>
                  </a:txBody>
                  <a:tcPr marL="9525" marR="9525" marT="9525" marB="0" anchor="ctr">
                    <a:lnL>
                      <a:noFill/>
                    </a:lnL>
                    <a:lnR>
                      <a:noFill/>
                    </a:lnR>
                    <a:lnT>
                      <a:noFill/>
                    </a:lnT>
                    <a:lnB>
                      <a:noFill/>
                    </a:lnB>
                    <a:solidFill>
                      <a:schemeClr val="bg1">
                        <a:lumMod val="95000"/>
                      </a:schemeClr>
                    </a:solidFill>
                  </a:tcPr>
                </a:tc>
                <a:tc>
                  <a:txBody>
                    <a:bodyPr/>
                    <a:lstStyle/>
                    <a:p>
                      <a:pPr algn="ctr" rtl="0" fontAlgn="ctr"/>
                      <a:r>
                        <a:rPr lang="pt-BR" sz="1200" b="0" i="0" u="none" strike="noStrike" dirty="0" smtClean="0">
                          <a:solidFill>
                            <a:srgbClr val="000000"/>
                          </a:solidFill>
                          <a:effectLst/>
                          <a:latin typeface="Century Gothic" panose="020B0502020202020204" pitchFamily="34" charset="0"/>
                        </a:rPr>
                        <a:t>18.854</a:t>
                      </a:r>
                      <a:endParaRPr lang="pt-BR" sz="1200" b="0" i="0" u="none" strike="noStrike" dirty="0">
                        <a:solidFill>
                          <a:srgbClr val="000000"/>
                        </a:solidFill>
                        <a:effectLst/>
                        <a:latin typeface="Century Gothic" panose="020B0502020202020204" pitchFamily="34" charset="0"/>
                      </a:endParaRP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0003"/>
                  </a:ext>
                </a:extLst>
              </a:tr>
              <a:tr h="209468">
                <a:tc>
                  <a:txBody>
                    <a:bodyPr/>
                    <a:lstStyle/>
                    <a:p>
                      <a:pPr algn="l" rtl="0" fontAlgn="ctr"/>
                      <a:r>
                        <a:rPr lang="pt-BR" sz="1200" b="1" i="0" u="none" strike="noStrike" dirty="0" smtClean="0">
                          <a:solidFill>
                            <a:srgbClr val="000000"/>
                          </a:solidFill>
                          <a:effectLst/>
                          <a:latin typeface="Calibri" panose="020F0502020204030204" pitchFamily="34" charset="0"/>
                        </a:rPr>
                        <a:t>JULHO </a:t>
                      </a:r>
                      <a:endParaRPr lang="pt-BR" sz="12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rtl="0" fontAlgn="ctr"/>
                      <a:r>
                        <a:rPr lang="pt-BR" sz="1200" b="0" i="0" u="none" strike="noStrike" dirty="0" smtClean="0">
                          <a:solidFill>
                            <a:srgbClr val="000000"/>
                          </a:solidFill>
                          <a:effectLst/>
                          <a:latin typeface="Century Gothic" panose="020B0502020202020204" pitchFamily="34" charset="0"/>
                        </a:rPr>
                        <a:t>1.897</a:t>
                      </a:r>
                      <a:endParaRPr lang="pt-BR" sz="1200" b="0" i="0" u="none" strike="noStrike" dirty="0">
                        <a:solidFill>
                          <a:srgbClr val="000000"/>
                        </a:solidFill>
                        <a:effectLst/>
                        <a:latin typeface="Century Gothic" panose="020B0502020202020204" pitchFamily="34" charset="0"/>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rtl="0" fontAlgn="ctr"/>
                      <a:r>
                        <a:rPr lang="pt-BR" sz="1200" b="0" i="0" u="none" strike="noStrike" dirty="0" smtClean="0">
                          <a:solidFill>
                            <a:srgbClr val="000000"/>
                          </a:solidFill>
                          <a:effectLst/>
                          <a:latin typeface="Century Gothic" panose="020B0502020202020204" pitchFamily="34" charset="0"/>
                        </a:rPr>
                        <a:t>19.037</a:t>
                      </a:r>
                      <a:endParaRPr lang="pt-BR" sz="1200" b="0" i="0" u="none" strike="noStrike" dirty="0">
                        <a:solidFill>
                          <a:srgbClr val="000000"/>
                        </a:solidFill>
                        <a:effectLst/>
                        <a:latin typeface="Century Gothic" panose="020B0502020202020204" pitchFamily="34" charset="0"/>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rtl="0" fontAlgn="ctr"/>
                      <a:r>
                        <a:rPr lang="pt-BR" sz="1200" b="0" i="0" u="none" strike="noStrike" dirty="0" smtClean="0">
                          <a:solidFill>
                            <a:srgbClr val="000000"/>
                          </a:solidFill>
                          <a:effectLst/>
                          <a:latin typeface="Century Gothic" panose="020B0502020202020204" pitchFamily="34" charset="0"/>
                        </a:rPr>
                        <a:t>20,934</a:t>
                      </a:r>
                      <a:endParaRPr lang="pt-BR" sz="1200" b="0" i="0" u="none" strike="noStrike" dirty="0">
                        <a:solidFill>
                          <a:srgbClr val="000000"/>
                        </a:solidFill>
                        <a:effectLst/>
                        <a:latin typeface="Century Gothic" panose="020B0502020202020204" pitchFamily="34" charset="0"/>
                      </a:endParaRP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4"/>
                  </a:ext>
                </a:extLst>
              </a:tr>
              <a:tr h="209468">
                <a:tc>
                  <a:txBody>
                    <a:bodyPr/>
                    <a:lstStyle/>
                    <a:p>
                      <a:pPr algn="l" rtl="0" fontAlgn="ctr"/>
                      <a:r>
                        <a:rPr lang="pt-BR" sz="1200" b="1" i="0" u="none" strike="noStrike" dirty="0" smtClean="0">
                          <a:solidFill>
                            <a:srgbClr val="000000"/>
                          </a:solidFill>
                          <a:effectLst/>
                          <a:latin typeface="Calibri" panose="020F0502020204030204" pitchFamily="34" charset="0"/>
                        </a:rPr>
                        <a:t>AGOSTO</a:t>
                      </a:r>
                      <a:endParaRPr lang="pt-BR" sz="12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chemeClr val="bg1">
                        <a:lumMod val="95000"/>
                      </a:schemeClr>
                    </a:solidFill>
                  </a:tcPr>
                </a:tc>
                <a:tc>
                  <a:txBody>
                    <a:bodyPr/>
                    <a:lstStyle/>
                    <a:p>
                      <a:pPr algn="ctr" fontAlgn="ctr"/>
                      <a:r>
                        <a:rPr lang="pt-BR" sz="1200" b="0" i="0" u="none" strike="noStrike" dirty="0" smtClean="0">
                          <a:solidFill>
                            <a:srgbClr val="000000"/>
                          </a:solidFill>
                          <a:effectLst/>
                          <a:latin typeface="Arial" panose="020B0604020202020204" pitchFamily="34" charset="0"/>
                        </a:rPr>
                        <a:t>1.963</a:t>
                      </a:r>
                      <a:endParaRPr lang="pt-BR"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chemeClr val="bg1">
                        <a:lumMod val="95000"/>
                      </a:schemeClr>
                    </a:solidFill>
                  </a:tcPr>
                </a:tc>
                <a:tc>
                  <a:txBody>
                    <a:bodyPr/>
                    <a:lstStyle/>
                    <a:p>
                      <a:pPr algn="ctr" fontAlgn="ctr"/>
                      <a:r>
                        <a:rPr lang="pt-BR" sz="1200" b="0" i="0" u="none" strike="noStrike" dirty="0" smtClean="0">
                          <a:solidFill>
                            <a:srgbClr val="000000"/>
                          </a:solidFill>
                          <a:effectLst/>
                          <a:latin typeface="Arial" panose="020B0604020202020204" pitchFamily="34" charset="0"/>
                        </a:rPr>
                        <a:t>16.419</a:t>
                      </a:r>
                      <a:endParaRPr lang="pt-BR"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chemeClr val="bg1">
                        <a:lumMod val="95000"/>
                      </a:schemeClr>
                    </a:solidFill>
                  </a:tcPr>
                </a:tc>
                <a:tc>
                  <a:txBody>
                    <a:bodyPr/>
                    <a:lstStyle/>
                    <a:p>
                      <a:pPr algn="ctr" rtl="0" fontAlgn="ctr"/>
                      <a:r>
                        <a:rPr lang="pt-BR" sz="1200" b="0" i="0" u="none" strike="noStrike" dirty="0" smtClean="0">
                          <a:solidFill>
                            <a:srgbClr val="000000"/>
                          </a:solidFill>
                          <a:effectLst/>
                          <a:latin typeface="Century Gothic" panose="020B0502020202020204" pitchFamily="34" charset="0"/>
                        </a:rPr>
                        <a:t>18.382</a:t>
                      </a:r>
                      <a:endParaRPr lang="pt-BR" sz="1200" b="0" i="0" u="none" strike="noStrike" dirty="0">
                        <a:solidFill>
                          <a:srgbClr val="000000"/>
                        </a:solidFill>
                        <a:effectLst/>
                        <a:latin typeface="Century Gothic" panose="020B0502020202020204" pitchFamily="34" charset="0"/>
                      </a:endParaRP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0005"/>
                  </a:ext>
                </a:extLst>
              </a:tr>
              <a:tr h="226372">
                <a:tc>
                  <a:txBody>
                    <a:bodyPr/>
                    <a:lstStyle/>
                    <a:p>
                      <a:pPr algn="l" rtl="0" fontAlgn="ctr"/>
                      <a:r>
                        <a:rPr lang="pt-BR" sz="1200" b="1" i="0" u="none" strike="noStrike">
                          <a:solidFill>
                            <a:srgbClr val="0070C0"/>
                          </a:solidFill>
                          <a:effectLst/>
                          <a:latin typeface="Century Gothic" panose="020B0502020202020204" pitchFamily="34" charset="0"/>
                        </a:rPr>
                        <a:t>TOTAL</a:t>
                      </a:r>
                    </a:p>
                  </a:txBody>
                  <a:tcPr marL="9525" marR="9525" marT="9525" marB="0" anchor="ctr">
                    <a:lnL>
                      <a:noFill/>
                    </a:lnL>
                    <a:lnR>
                      <a:noFill/>
                    </a:lnR>
                    <a:lnT>
                      <a:noFill/>
                    </a:lnT>
                    <a:lnB w="12700" cap="flat" cmpd="sng" algn="ctr">
                      <a:solidFill>
                        <a:srgbClr val="3494BA"/>
                      </a:solidFill>
                      <a:prstDash val="solid"/>
                      <a:round/>
                      <a:headEnd type="none" w="med" len="med"/>
                      <a:tailEnd type="none" w="med" len="med"/>
                    </a:lnB>
                    <a:solidFill>
                      <a:srgbClr val="FFFFCC"/>
                    </a:solidFill>
                  </a:tcPr>
                </a:tc>
                <a:tc>
                  <a:txBody>
                    <a:bodyPr/>
                    <a:lstStyle/>
                    <a:p>
                      <a:pPr algn="ctr" rtl="0" fontAlgn="ctr"/>
                      <a:r>
                        <a:rPr lang="pt-BR" sz="1400" b="1" i="0" u="none" strike="noStrike" dirty="0" smtClean="0">
                          <a:solidFill>
                            <a:srgbClr val="0070C0"/>
                          </a:solidFill>
                          <a:effectLst/>
                          <a:latin typeface="Century Gothic" panose="020B0502020202020204" pitchFamily="34" charset="0"/>
                        </a:rPr>
                        <a:t>7.387</a:t>
                      </a:r>
                      <a:endParaRPr lang="pt-BR" sz="1400" b="1" i="0" u="none" strike="noStrike" dirty="0">
                        <a:solidFill>
                          <a:srgbClr val="0070C0"/>
                        </a:solidFill>
                        <a:effectLst/>
                        <a:latin typeface="Century Gothic" panose="020B0502020202020204" pitchFamily="34" charset="0"/>
                      </a:endParaRPr>
                    </a:p>
                  </a:txBody>
                  <a:tcPr marL="9525" marR="9525" marT="9525" marB="0" anchor="ctr">
                    <a:lnL>
                      <a:noFill/>
                    </a:lnL>
                    <a:lnR>
                      <a:noFill/>
                    </a:lnR>
                    <a:lnT>
                      <a:noFill/>
                    </a:lnT>
                    <a:lnB w="12700" cap="flat" cmpd="sng" algn="ctr">
                      <a:solidFill>
                        <a:srgbClr val="3494BA"/>
                      </a:solidFill>
                      <a:prstDash val="solid"/>
                      <a:round/>
                      <a:headEnd type="none" w="med" len="med"/>
                      <a:tailEnd type="none" w="med" len="med"/>
                    </a:lnB>
                    <a:solidFill>
                      <a:srgbClr val="FFFFCC"/>
                    </a:solidFill>
                  </a:tcPr>
                </a:tc>
                <a:tc>
                  <a:txBody>
                    <a:bodyPr/>
                    <a:lstStyle/>
                    <a:p>
                      <a:pPr algn="ctr" rtl="0" fontAlgn="ctr"/>
                      <a:r>
                        <a:rPr lang="pt-BR" sz="1400" b="1" i="0" u="none" strike="noStrike" dirty="0" smtClean="0">
                          <a:solidFill>
                            <a:srgbClr val="0070C0"/>
                          </a:solidFill>
                          <a:effectLst/>
                          <a:latin typeface="Century Gothic" panose="020B0502020202020204" pitchFamily="34" charset="0"/>
                        </a:rPr>
                        <a:t>76.324</a:t>
                      </a:r>
                      <a:endParaRPr lang="pt-BR" sz="1400" b="1" i="0" u="none" strike="noStrike" dirty="0">
                        <a:solidFill>
                          <a:srgbClr val="0070C0"/>
                        </a:solidFill>
                        <a:effectLst/>
                        <a:latin typeface="Century Gothic" panose="020B0502020202020204" pitchFamily="34" charset="0"/>
                      </a:endParaRPr>
                    </a:p>
                  </a:txBody>
                  <a:tcPr marL="9525" marR="9525" marT="9525" marB="0" anchor="ctr">
                    <a:lnL>
                      <a:noFill/>
                    </a:lnL>
                    <a:lnR>
                      <a:noFill/>
                    </a:lnR>
                    <a:lnT>
                      <a:noFill/>
                    </a:lnT>
                    <a:lnB w="12700" cap="flat" cmpd="sng" algn="ctr">
                      <a:solidFill>
                        <a:srgbClr val="3494BA"/>
                      </a:solidFill>
                      <a:prstDash val="solid"/>
                      <a:round/>
                      <a:headEnd type="none" w="med" len="med"/>
                      <a:tailEnd type="none" w="med" len="med"/>
                    </a:lnB>
                    <a:solidFill>
                      <a:srgbClr val="FFFFCC"/>
                    </a:solidFill>
                  </a:tcPr>
                </a:tc>
                <a:tc>
                  <a:txBody>
                    <a:bodyPr/>
                    <a:lstStyle/>
                    <a:p>
                      <a:pPr algn="ctr" rtl="0" fontAlgn="ctr"/>
                      <a:r>
                        <a:rPr lang="pt-BR" sz="1400" b="1" i="0" u="none" strike="noStrike" dirty="0" smtClean="0">
                          <a:solidFill>
                            <a:srgbClr val="0070C0"/>
                          </a:solidFill>
                          <a:effectLst/>
                          <a:latin typeface="Arial" panose="020B0604020202020204" pitchFamily="34" charset="0"/>
                        </a:rPr>
                        <a:t>83.711</a:t>
                      </a:r>
                      <a:endParaRPr lang="pt-BR" sz="1400" b="1" i="0" u="none" strike="noStrike" dirty="0">
                        <a:solidFill>
                          <a:srgbClr val="0070C0"/>
                        </a:solidFill>
                        <a:effectLst/>
                        <a:latin typeface="Arial" panose="020B0604020202020204" pitchFamily="34" charset="0"/>
                      </a:endParaRPr>
                    </a:p>
                  </a:txBody>
                  <a:tcPr marL="9525" marR="9525" marT="9525" marB="0" anchor="ctr">
                    <a:lnL>
                      <a:noFill/>
                    </a:lnL>
                    <a:lnR>
                      <a:noFill/>
                    </a:lnR>
                    <a:lnT>
                      <a:noFill/>
                    </a:lnT>
                    <a:lnB w="12700" cap="flat" cmpd="sng" algn="ctr">
                      <a:solidFill>
                        <a:srgbClr val="3494BA"/>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bl>
          </a:graphicData>
        </a:graphic>
      </p:graphicFrame>
      <p:graphicFrame>
        <p:nvGraphicFramePr>
          <p:cNvPr id="28" name="Gráfico 27"/>
          <p:cNvGraphicFramePr>
            <a:graphicFrameLocks/>
          </p:cNvGraphicFramePr>
          <p:nvPr>
            <p:extLst>
              <p:ext uri="{D42A27DB-BD31-4B8C-83A1-F6EECF244321}">
                <p14:modId xmlns:p14="http://schemas.microsoft.com/office/powerpoint/2010/main" val="878569568"/>
              </p:ext>
            </p:extLst>
          </p:nvPr>
        </p:nvGraphicFramePr>
        <p:xfrm>
          <a:off x="779713" y="4105788"/>
          <a:ext cx="5170326" cy="1863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Gráfico 28"/>
          <p:cNvGraphicFramePr>
            <a:graphicFrameLocks/>
          </p:cNvGraphicFramePr>
          <p:nvPr>
            <p:extLst>
              <p:ext uri="{D42A27DB-BD31-4B8C-83A1-F6EECF244321}">
                <p14:modId xmlns:p14="http://schemas.microsoft.com/office/powerpoint/2010/main" val="2947207896"/>
              </p:ext>
            </p:extLst>
          </p:nvPr>
        </p:nvGraphicFramePr>
        <p:xfrm>
          <a:off x="5981791" y="4209044"/>
          <a:ext cx="5511333" cy="18928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13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404133" y="6475939"/>
            <a:ext cx="779767" cy="365125"/>
          </a:xfrm>
        </p:spPr>
        <p:txBody>
          <a:bodyPr/>
          <a:lstStyle/>
          <a:p>
            <a:pPr rtl="0"/>
            <a:fld id="{B38049E5-7B53-4E85-8972-7D6C4BCE5BB9}" type="slidenum">
              <a:rPr lang="pt-BR" noProof="0" smtClean="0"/>
              <a:t>144</a:t>
            </a:fld>
            <a:endParaRPr lang="pt-BR" noProof="0" dirty="0"/>
          </a:p>
        </p:txBody>
      </p:sp>
      <p:sp>
        <p:nvSpPr>
          <p:cNvPr id="8" name="Retângulo 7"/>
          <p:cNvSpPr/>
          <p:nvPr/>
        </p:nvSpPr>
        <p:spPr>
          <a:xfrm>
            <a:off x="779713" y="678524"/>
            <a:ext cx="10759757"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a:t>
            </a:r>
            <a:r>
              <a:rPr lang="pt-BR" sz="1600" b="1" cap="all" dirty="0" smtClean="0">
                <a:latin typeface="Arial" panose="020B0604020202020204" pitchFamily="34" charset="0"/>
                <a:cs typeface="Arial" panose="020B0604020202020204" pitchFamily="34" charset="0"/>
              </a:rPr>
              <a:t>DE ENFRENTAMENTO AO CORONAVÍRUS (COVID 19)</a:t>
            </a:r>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9" name="Retângulo 8"/>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13"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
        <p:nvSpPr>
          <p:cNvPr id="14" name="CaixaDeTexto 5"/>
          <p:cNvSpPr txBox="1"/>
          <p:nvPr/>
        </p:nvSpPr>
        <p:spPr>
          <a:xfrm>
            <a:off x="779712" y="1028089"/>
            <a:ext cx="10766525" cy="5589864"/>
          </a:xfrm>
          <a:prstGeom prst="rect">
            <a:avLst/>
          </a:prstGeom>
          <a:solidFill>
            <a:schemeClr val="bg1"/>
          </a:solidFill>
        </p:spPr>
        <p:txBody>
          <a:bodyPr wrap="square" rtlCol="0">
            <a:spAutoFit/>
          </a:bodyPr>
          <a:lstStyle>
            <a:defPPr rtl="0">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07000"/>
              </a:lnSpc>
              <a:spcAft>
                <a:spcPts val="0"/>
              </a:spcAft>
              <a:buClr>
                <a:srgbClr val="538135"/>
              </a:buClr>
            </a:pPr>
            <a:r>
              <a:rPr lang="pt-BR" sz="1600" b="1" cap="all" dirty="0">
                <a:solidFill>
                  <a:srgbClr val="538135"/>
                </a:solidFill>
                <a:latin typeface="Arial" panose="020B0604020202020204" pitchFamily="34" charset="0"/>
                <a:ea typeface="Times New Roman" panose="02020603050405020304" pitchFamily="18" charset="0"/>
                <a:cs typeface="Arial" panose="020B0604020202020204" pitchFamily="34" charset="0"/>
              </a:rPr>
              <a:t>Coordenadoria geral de suporte tecnológico e informação – </a:t>
            </a:r>
            <a:r>
              <a:rPr lang="pt-BR" sz="1600" b="1" cap="all" dirty="0" err="1" smtClean="0">
                <a:solidFill>
                  <a:srgbClr val="538135"/>
                </a:solidFill>
                <a:latin typeface="Arial" panose="020B0604020202020204" pitchFamily="34" charset="0"/>
                <a:ea typeface="Times New Roman" panose="02020603050405020304" pitchFamily="18" charset="0"/>
                <a:cs typeface="Arial" panose="020B0604020202020204" pitchFamily="34" charset="0"/>
              </a:rPr>
              <a:t>cgsti</a:t>
            </a:r>
            <a:endParaRPr lang="pt-BR" sz="1600" b="1" cap="all" dirty="0" smtClean="0">
              <a:solidFill>
                <a:srgbClr val="538135"/>
              </a:solidFill>
              <a:latin typeface="Arial" panose="020B0604020202020204" pitchFamily="34" charset="0"/>
              <a:ea typeface="Times New Roman" panose="02020603050405020304" pitchFamily="18" charset="0"/>
              <a:cs typeface="Arial" panose="020B0604020202020204" pitchFamily="34" charset="0"/>
            </a:endParaRPr>
          </a:p>
          <a:p>
            <a:pPr lvl="0" algn="ctr">
              <a:lnSpc>
                <a:spcPct val="107000"/>
              </a:lnSpc>
              <a:spcAft>
                <a:spcPts val="0"/>
              </a:spcAft>
              <a:buClr>
                <a:srgbClr val="538135"/>
              </a:buClr>
            </a:pPr>
            <a:endParaRPr lang="pt-BR" sz="1600" b="1" cap="all" dirty="0">
              <a:solidFill>
                <a:srgbClr val="538135"/>
              </a:solidFill>
              <a:latin typeface="Arial" panose="020B0604020202020204" pitchFamily="34" charset="0"/>
              <a:ea typeface="Times New Roman" panose="02020603050405020304" pitchFamily="18" charset="0"/>
              <a:cs typeface="Arial" panose="020B0604020202020204" pitchFamily="34" charset="0"/>
            </a:endParaRPr>
          </a:p>
          <a:p>
            <a:pPr algn="just"/>
            <a:r>
              <a:rPr lang="pt-BR" sz="1700" b="1" dirty="0">
                <a:latin typeface="Arial" panose="020B0604020202020204" pitchFamily="34" charset="0"/>
                <a:cs typeface="Arial" panose="020B0604020202020204" pitchFamily="34" charset="0"/>
              </a:rPr>
              <a:t>SISTEMA MONITORA SAÚDE – Desenvolvido em dois Módulos.</a:t>
            </a:r>
          </a:p>
          <a:p>
            <a:pPr lvl="0" algn="just"/>
            <a:r>
              <a:rPr lang="pt-BR" sz="1700" b="1" dirty="0">
                <a:latin typeface="Arial" panose="020B0604020202020204" pitchFamily="34" charset="0"/>
                <a:cs typeface="Arial" panose="020B0604020202020204" pitchFamily="34" charset="0"/>
              </a:rPr>
              <a:t>Monitoramento Covid-19 - </a:t>
            </a:r>
            <a:r>
              <a:rPr lang="pt-BR" sz="1700" dirty="0">
                <a:latin typeface="Arial" panose="020B0604020202020204" pitchFamily="34" charset="0"/>
                <a:cs typeface="Arial" panose="020B0604020202020204" pitchFamily="34" charset="0"/>
              </a:rPr>
              <a:t>Possibilita o monitoramento dos casos confirmados, suspeitos e </a:t>
            </a:r>
            <a:r>
              <a:rPr lang="pt-BR" sz="1700" dirty="0" err="1">
                <a:latin typeface="Arial" panose="020B0604020202020204" pitchFamily="34" charset="0"/>
                <a:cs typeface="Arial" panose="020B0604020202020204" pitchFamily="34" charset="0"/>
              </a:rPr>
              <a:t>contactantes</a:t>
            </a:r>
            <a:r>
              <a:rPr lang="pt-BR" sz="1700" dirty="0">
                <a:latin typeface="Arial" panose="020B0604020202020204" pitchFamily="34" charset="0"/>
                <a:cs typeface="Arial" panose="020B0604020202020204" pitchFamily="34" charset="0"/>
              </a:rPr>
              <a:t>, em que é disponibilizado para todas as Unidades de Saúde e Distritos realizar o monitoramento e orientações de acordo com sua gravidade. O sistema foi desenvolvido em parceria da Agência Municipal de Tecnologia de Informação e Inovação-AGETEC e hoje esta em constante desenvolvimento.</a:t>
            </a:r>
          </a:p>
          <a:p>
            <a:pPr lvl="0" algn="just"/>
            <a:r>
              <a:rPr lang="pt-BR" sz="1700" b="1" dirty="0">
                <a:latin typeface="Arial" panose="020B0604020202020204" pitchFamily="34" charset="0"/>
                <a:cs typeface="Arial" panose="020B0604020202020204" pitchFamily="34" charset="0"/>
              </a:rPr>
              <a:t>Vacinação – </a:t>
            </a:r>
            <a:r>
              <a:rPr lang="pt-BR" sz="1700" dirty="0">
                <a:latin typeface="Arial" panose="020B0604020202020204" pitchFamily="34" charset="0"/>
                <a:cs typeface="Arial" panose="020B0604020202020204" pitchFamily="34" charset="0"/>
              </a:rPr>
              <a:t>Possibilita registro de dose de COVID-19, é integrado diretamente com o SI-PNI - Sistema de Informação do Programa Nacional de IMUNIZAÇÕES, permitindo assim o envio das informações ao Ministério da Saúde, também é um sistema foi desenvolvido em parceria da Agência Municipal de Tecnologia de Informação e Inovação-AGETEC e hoje esta em constante desenvolvimento.</a:t>
            </a:r>
          </a:p>
          <a:p>
            <a:pPr algn="just"/>
            <a:endParaRPr lang="pt-BR" sz="1700" b="1" dirty="0">
              <a:latin typeface="Arial" panose="020B0604020202020204" pitchFamily="34" charset="0"/>
              <a:cs typeface="Arial" panose="020B0604020202020204" pitchFamily="34" charset="0"/>
            </a:endParaRPr>
          </a:p>
          <a:p>
            <a:pPr algn="just"/>
            <a:r>
              <a:rPr lang="pt-BR" sz="1700" b="1" dirty="0">
                <a:latin typeface="Arial" panose="020B0604020202020204" pitchFamily="34" charset="0"/>
                <a:cs typeface="Arial" panose="020B0604020202020204" pitchFamily="34" charset="0"/>
              </a:rPr>
              <a:t>SITE VACINA CAMPO GRANDE - </a:t>
            </a:r>
            <a:r>
              <a:rPr lang="pt-BR" sz="1700" b="1" dirty="0">
                <a:solidFill>
                  <a:srgbClr val="FF0000"/>
                </a:solidFill>
                <a:latin typeface="Arial" panose="020B0604020202020204" pitchFamily="34" charset="0"/>
                <a:cs typeface="Arial" panose="020B0604020202020204" pitchFamily="34" charset="0"/>
                <a:hlinkClick r:id="rId3"/>
              </a:rPr>
              <a:t>http://vacina.campogrande.ms.gov.br</a:t>
            </a:r>
            <a:r>
              <a:rPr lang="pt-BR" sz="1700" b="1" dirty="0">
                <a:solidFill>
                  <a:srgbClr val="FF0000"/>
                </a:solidFill>
                <a:latin typeface="Arial" panose="020B0604020202020204" pitchFamily="34" charset="0"/>
                <a:cs typeface="Arial" panose="020B0604020202020204" pitchFamily="34" charset="0"/>
              </a:rPr>
              <a:t> </a:t>
            </a:r>
            <a:endParaRPr lang="pt-BR" sz="1700" dirty="0">
              <a:solidFill>
                <a:srgbClr val="FF0000"/>
              </a:solidFill>
              <a:latin typeface="Arial" panose="020B0604020202020204" pitchFamily="34" charset="0"/>
              <a:cs typeface="Arial" panose="020B0604020202020204" pitchFamily="34" charset="0"/>
            </a:endParaRPr>
          </a:p>
          <a:p>
            <a:pPr lvl="0" algn="just"/>
            <a:endParaRPr lang="pt-BR" sz="1700" dirty="0">
              <a:latin typeface="Arial" panose="020B0604020202020204" pitchFamily="34" charset="0"/>
              <a:cs typeface="Arial" panose="020B0604020202020204" pitchFamily="34" charset="0"/>
            </a:endParaRPr>
          </a:p>
          <a:p>
            <a:pPr lvl="0" algn="just"/>
            <a:r>
              <a:rPr lang="pt-BR" sz="1700" dirty="0">
                <a:latin typeface="Arial" panose="020B0604020202020204" pitchFamily="34" charset="0"/>
                <a:cs typeface="Arial" panose="020B0604020202020204" pitchFamily="34" charset="0"/>
              </a:rPr>
              <a:t>Sistema desenvolvido em parceria com a Agência Municipal de Tecnologia de Informação e Inovação AGETEC, para cadastro da população de acordo com o Programa Nacional de Imunizações – PNI, neste sistema o munícipe tem acesso a sua carteirinha digital e todas as informações da sua vacina.</a:t>
            </a:r>
          </a:p>
          <a:p>
            <a:pPr lvl="0" algn="just"/>
            <a:endParaRPr lang="pt-BR" sz="1700" b="1" dirty="0">
              <a:latin typeface="Arial" panose="020B0604020202020204" pitchFamily="34" charset="0"/>
              <a:cs typeface="Arial" panose="020B0604020202020204" pitchFamily="34" charset="0"/>
            </a:endParaRPr>
          </a:p>
          <a:p>
            <a:pPr lvl="0" algn="just"/>
            <a:r>
              <a:rPr lang="pt-BR" sz="1700" b="1" dirty="0">
                <a:latin typeface="Arial" panose="020B0604020202020204" pitchFamily="34" charset="0"/>
                <a:cs typeface="Arial" panose="020B0604020202020204" pitchFamily="34" charset="0"/>
              </a:rPr>
              <a:t>SISTEMA DE CADASTRO DE OBITOS POR COVID19 - CIEVS</a:t>
            </a:r>
            <a:endParaRPr lang="pt-BR" sz="1700" dirty="0">
              <a:latin typeface="Arial" panose="020B0604020202020204" pitchFamily="34" charset="0"/>
              <a:cs typeface="Arial" panose="020B0604020202020204" pitchFamily="34" charset="0"/>
            </a:endParaRPr>
          </a:p>
          <a:p>
            <a:pPr lvl="0" algn="just"/>
            <a:r>
              <a:rPr lang="pt-BR" sz="1700" dirty="0">
                <a:latin typeface="Arial" panose="020B0604020202020204" pitchFamily="34" charset="0"/>
                <a:cs typeface="Arial" panose="020B0604020202020204" pitchFamily="34" charset="0"/>
              </a:rPr>
              <a:t>Sistema para controle de pacientes que faleceram por COVID19, </a:t>
            </a:r>
            <a:r>
              <a:rPr lang="pt-BR" sz="1700" dirty="0" err="1">
                <a:latin typeface="Arial" panose="020B0604020202020204" pitchFamily="34" charset="0"/>
                <a:cs typeface="Arial" panose="020B0604020202020204" pitchFamily="34" charset="0"/>
              </a:rPr>
              <a:t>interfaceando</a:t>
            </a:r>
            <a:r>
              <a:rPr lang="pt-BR" sz="1700" dirty="0">
                <a:latin typeface="Arial" panose="020B0604020202020204" pitchFamily="34" charset="0"/>
                <a:cs typeface="Arial" panose="020B0604020202020204" pitchFamily="34" charset="0"/>
              </a:rPr>
              <a:t> com o controle de vacinação, para geração de relatórios gerenciais e estatísticos para monitoramento</a:t>
            </a:r>
            <a:r>
              <a:rPr lang="pt-BR" sz="1700" dirty="0" smtClean="0">
                <a:latin typeface="Arial" panose="020B0604020202020204" pitchFamily="34" charset="0"/>
                <a:cs typeface="Arial" panose="020B0604020202020204" pitchFamily="34" charset="0"/>
              </a:rPr>
              <a:t>.</a:t>
            </a:r>
            <a:endParaRPr lang="pt-B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4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404133" y="6475939"/>
            <a:ext cx="779767" cy="365125"/>
          </a:xfrm>
        </p:spPr>
        <p:txBody>
          <a:bodyPr/>
          <a:lstStyle/>
          <a:p>
            <a:pPr rtl="0"/>
            <a:fld id="{B38049E5-7B53-4E85-8972-7D6C4BCE5BB9}" type="slidenum">
              <a:rPr lang="pt-BR" sz="1600" b="1" noProof="0" smtClean="0"/>
              <a:pPr rtl="0"/>
              <a:t>145</a:t>
            </a:fld>
            <a:endParaRPr lang="pt-BR" sz="1600" b="1" noProof="0" dirty="0"/>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tângulo 7"/>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2775986406"/>
              </p:ext>
            </p:extLst>
          </p:nvPr>
        </p:nvGraphicFramePr>
        <p:xfrm>
          <a:off x="803161" y="605257"/>
          <a:ext cx="10755794" cy="5616002"/>
        </p:xfrm>
        <a:graphic>
          <a:graphicData uri="http://schemas.openxmlformats.org/drawingml/2006/table">
            <a:tbl>
              <a:tblPr firstRow="1" firstCol="1" bandRow="1"/>
              <a:tblGrid>
                <a:gridCol w="3009711">
                  <a:extLst>
                    <a:ext uri="{9D8B030D-6E8A-4147-A177-3AD203B41FA5}">
                      <a16:colId xmlns:a16="http://schemas.microsoft.com/office/drawing/2014/main" val="20000"/>
                    </a:ext>
                  </a:extLst>
                </a:gridCol>
                <a:gridCol w="6175144">
                  <a:extLst>
                    <a:ext uri="{9D8B030D-6E8A-4147-A177-3AD203B41FA5}">
                      <a16:colId xmlns:a16="http://schemas.microsoft.com/office/drawing/2014/main" val="20001"/>
                    </a:ext>
                  </a:extLst>
                </a:gridCol>
                <a:gridCol w="1570939">
                  <a:extLst>
                    <a:ext uri="{9D8B030D-6E8A-4147-A177-3AD203B41FA5}">
                      <a16:colId xmlns:a16="http://schemas.microsoft.com/office/drawing/2014/main" val="20002"/>
                    </a:ext>
                  </a:extLst>
                </a:gridCol>
              </a:tblGrid>
              <a:tr h="394556">
                <a:tc gridSpan="3">
                  <a:txBody>
                    <a:bodyPr/>
                    <a:lstStyle/>
                    <a:p>
                      <a:pPr algn="ctr">
                        <a:lnSpc>
                          <a:spcPct val="100000"/>
                        </a:lnSpc>
                        <a:spcAft>
                          <a:spcPts val="0"/>
                        </a:spcAft>
                      </a:pPr>
                      <a:r>
                        <a:rPr lang="pt-B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REPASSES COVID-19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pt-B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2º QUADRIMESTRE 2021 - MAIO A AGOSTO/2021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84642">
                <a:tc>
                  <a:txBody>
                    <a:bodyPr/>
                    <a:lstStyle/>
                    <a:p>
                      <a:pPr algn="ctr">
                        <a:lnSpc>
                          <a:spcPct val="107000"/>
                        </a:lnSpc>
                        <a:spcAft>
                          <a:spcPts val="0"/>
                        </a:spcAft>
                      </a:pPr>
                      <a:r>
                        <a:rPr lang="pt-BR" sz="1100" b="1" i="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DESCRIÇÃO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a:lnSpc>
                          <a:spcPct val="107000"/>
                        </a:lnSpc>
                        <a:spcAft>
                          <a:spcPts val="0"/>
                        </a:spcAft>
                      </a:pPr>
                      <a:r>
                        <a:rPr lang="pt-BR" sz="11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DESTINAÇÃO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a:lnSpc>
                          <a:spcPct val="107000"/>
                        </a:lnSpc>
                        <a:spcAft>
                          <a:spcPts val="0"/>
                        </a:spcAft>
                      </a:pPr>
                      <a:r>
                        <a:rPr lang="pt-BR" sz="1100" b="1" i="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REPASSE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extLst>
                  <a:ext uri="{0D108BD9-81ED-4DB2-BD59-A6C34878D82A}">
                    <a16:rowId xmlns:a16="http://schemas.microsoft.com/office/drawing/2014/main" val="10001"/>
                  </a:ext>
                </a:extLst>
              </a:tr>
              <a:tr h="259381">
                <a:tc gridSpan="2">
                  <a:txBody>
                    <a:bodyPr/>
                    <a:lstStyle/>
                    <a:p>
                      <a:pPr>
                        <a:lnSpc>
                          <a:spcPct val="107000"/>
                        </a:lnSpc>
                        <a:spcAft>
                          <a:spcPts val="0"/>
                        </a:spcAft>
                      </a:pPr>
                      <a:r>
                        <a:rPr lang="pt-BR" sz="11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REPASSES DA UNIÃO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hMerge="1">
                  <a:txBody>
                    <a:bodyPr/>
                    <a:lstStyle/>
                    <a:p>
                      <a:endParaRPr lang="pt-BR"/>
                    </a:p>
                  </a:txBody>
                  <a:tcPr/>
                </a:tc>
                <a:tc>
                  <a:txBody>
                    <a:bodyPr/>
                    <a:lstStyle/>
                    <a:p>
                      <a:pPr marL="0" algn="dist">
                        <a:lnSpc>
                          <a:spcPct val="107000"/>
                        </a:lnSpc>
                        <a:spcAft>
                          <a:spcPts val="0"/>
                        </a:spcAft>
                      </a:pPr>
                      <a:r>
                        <a:rPr lang="pt-BR" sz="11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a:t>
                      </a:r>
                      <a:r>
                        <a:rPr lang="pt-BR" sz="1100" b="1" i="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pt-BR" sz="11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20.581.564,74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extLst>
                  <a:ext uri="{0D108BD9-81ED-4DB2-BD59-A6C34878D82A}">
                    <a16:rowId xmlns:a16="http://schemas.microsoft.com/office/drawing/2014/main" val="10002"/>
                  </a:ext>
                </a:extLst>
              </a:tr>
              <a:tr h="259381">
                <a:tc gridSpan="2">
                  <a:txBody>
                    <a:bodyPr/>
                    <a:lstStyle/>
                    <a:p>
                      <a:pPr indent="140335">
                        <a:lnSpc>
                          <a:spcPct val="107000"/>
                        </a:lnSpc>
                        <a:spcAft>
                          <a:spcPts val="0"/>
                        </a:spcAft>
                      </a:pPr>
                      <a:r>
                        <a:rPr lang="pt-BR" sz="11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Repasses destinados a despesas com prestadores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pt-BR"/>
                    </a:p>
                  </a:txBody>
                  <a:tcPr/>
                </a:tc>
                <a:tc>
                  <a:txBody>
                    <a:bodyPr/>
                    <a:lstStyle/>
                    <a:p>
                      <a:pPr marL="0" algn="dist">
                        <a:lnSpc>
                          <a:spcPct val="107000"/>
                        </a:lnSpc>
                        <a:spcAft>
                          <a:spcPts val="0"/>
                        </a:spcAft>
                      </a:pPr>
                      <a:r>
                        <a:rPr lang="pt-BR" sz="11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   </a:t>
                      </a:r>
                      <a:r>
                        <a:rPr lang="pt-BR" sz="1100" b="1" i="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t-BR" sz="11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16.080.000,00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0003"/>
                  </a:ext>
                </a:extLst>
              </a:tr>
              <a:tr h="440167">
                <a:tc>
                  <a:txBody>
                    <a:bodyPr/>
                    <a:lstStyle/>
                    <a:p>
                      <a:pPr>
                        <a:lnSpc>
                          <a:spcPct val="107000"/>
                        </a:lnSpc>
                        <a:spcAft>
                          <a:spcPts val="0"/>
                        </a:spcAft>
                      </a:pPr>
                      <a:r>
                        <a:rPr lang="pt-B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Portaria 897, de 05 de maio de 2021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Autoriza leitos de Unidades de Terapia Intensiva - UTI, para atendimento exclusivo dos pacientes COVID-19. (Santa Casa, Hospital Regional, Clínica Campo Grande, H. Adventista, H. El </a:t>
                      </a:r>
                      <a:r>
                        <a:rPr lang="pt-BR" sz="1100" dirty="0" err="1">
                          <a:effectLst/>
                          <a:latin typeface="Calibri" panose="020F0502020204030204" pitchFamily="34" charset="0"/>
                          <a:ea typeface="Times New Roman" panose="02020603050405020304" pitchFamily="18" charset="0"/>
                          <a:cs typeface="Calibri" panose="020F0502020204030204" pitchFamily="34" charset="0"/>
                        </a:rPr>
                        <a:t>Kadri</a:t>
                      </a:r>
                      <a:r>
                        <a:rPr lang="pt-BR" sz="1100" dirty="0">
                          <a:effectLst/>
                          <a:latin typeface="Calibri" panose="020F0502020204030204" pitchFamily="34" charset="0"/>
                          <a:ea typeface="Times New Roman" panose="02020603050405020304" pitchFamily="18" charset="0"/>
                          <a:cs typeface="Calibri" panose="020F0502020204030204" pitchFamily="34"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di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effectLst/>
                          <a:latin typeface="Calibri" panose="020F0502020204030204" pitchFamily="34" charset="0"/>
                          <a:ea typeface="Times New Roman" panose="02020603050405020304" pitchFamily="18" charset="0"/>
                          <a:cs typeface="Calibri" panose="020F0502020204030204" pitchFamily="34" charset="0"/>
                        </a:rPr>
                        <a:t>2.640.000,00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6847">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Portaria 1059, de 24 de maio de 2021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Autoriza leitos de Unidades de Terapia Intensiva - UTI, para atendimento exclusivo dos pacientes COVID-19. (Santa Casa, Hospital Regional, Clínica Campo Grande, H. Adventista, H. El </a:t>
                      </a:r>
                      <a:r>
                        <a:rPr lang="pt-BR" sz="1100" dirty="0" err="1">
                          <a:effectLst/>
                          <a:latin typeface="Calibri" panose="020F0502020204030204" pitchFamily="34" charset="0"/>
                          <a:ea typeface="Times New Roman" panose="02020603050405020304" pitchFamily="18" charset="0"/>
                          <a:cs typeface="Calibri" panose="020F0502020204030204" pitchFamily="34" charset="0"/>
                        </a:rPr>
                        <a:t>Kadri</a:t>
                      </a:r>
                      <a:r>
                        <a:rPr lang="pt-BR" sz="1100" dirty="0">
                          <a:effectLst/>
                          <a:latin typeface="Calibri" panose="020F0502020204030204" pitchFamily="34" charset="0"/>
                          <a:ea typeface="Times New Roman" panose="02020603050405020304" pitchFamily="18" charset="0"/>
                          <a:cs typeface="Calibri" panose="020F0502020204030204" pitchFamily="34"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di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effectLst/>
                          <a:latin typeface="Calibri" panose="020F0502020204030204" pitchFamily="34" charset="0"/>
                          <a:ea typeface="Times New Roman" panose="02020603050405020304" pitchFamily="18" charset="0"/>
                          <a:cs typeface="Calibri" panose="020F0502020204030204" pitchFamily="34" charset="0"/>
                        </a:rPr>
                        <a:t>2.640.000,00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53923">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Portaria 1.453, de 29 de junho de 2021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Libera, em caráter excepcional, a transferência de recurso financeiro para custeio de leitos das Unidades de Terapia Intensiva - UTI Tipo II Adulto e Pediátrico dos Estados e Municípios, para atendimento exclusivo dos pacientes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COVID-19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di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effectLst/>
                          <a:latin typeface="Calibri" panose="020F0502020204030204" pitchFamily="34" charset="0"/>
                          <a:ea typeface="Times New Roman" panose="02020603050405020304" pitchFamily="18" charset="0"/>
                          <a:cs typeface="Calibri" panose="020F0502020204030204" pitchFamily="34" charset="0"/>
                        </a:rPr>
                        <a:t>2.640.000,00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23570">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Portaria 1.816, de 03 de agosto de 2021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Autoriza, em caráter excepcional e temporário, leitos de Unidades de Terapia Intensiva - UTI para atendimento exclusivo dos pacientes COVID-19 e estabelece recurso financeiro do Bloco de Manutenção das Ações e Serviços Públicos de Saúde - Grupo </a:t>
                      </a:r>
                      <a:r>
                        <a:rPr lang="pt-BR" sz="1100" dirty="0" err="1">
                          <a:effectLst/>
                          <a:latin typeface="Calibri" panose="020F0502020204030204" pitchFamily="34" charset="0"/>
                          <a:ea typeface="Times New Roman" panose="02020603050405020304" pitchFamily="18" charset="0"/>
                          <a:cs typeface="Calibri" panose="020F0502020204030204" pitchFamily="34" charset="0"/>
                        </a:rPr>
                        <a:t>Coronavírus</a:t>
                      </a:r>
                      <a:r>
                        <a:rPr lang="pt-BR" sz="1100" dirty="0">
                          <a:effectLst/>
                          <a:latin typeface="Calibri" panose="020F0502020204030204" pitchFamily="34" charset="0"/>
                          <a:ea typeface="Times New Roman" panose="02020603050405020304" pitchFamily="18" charset="0"/>
                          <a:cs typeface="Calibri" panose="020F0502020204030204" pitchFamily="34" charset="0"/>
                        </a:rPr>
                        <a:t>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COVID-19)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di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effectLst/>
                          <a:latin typeface="Calibri" panose="020F0502020204030204" pitchFamily="34" charset="0"/>
                          <a:ea typeface="Times New Roman" panose="02020603050405020304" pitchFamily="18" charset="0"/>
                          <a:cs typeface="Calibri" panose="020F0502020204030204" pitchFamily="34" charset="0"/>
                        </a:rPr>
                        <a:t>1.440.000,00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23570">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Portaria   1.966, de 13 de agosto de 2021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Libera, em caráter excepcional, a transferência de recurso financeiro para custeio de leitos de Unidades de Terapia Intensiva - UTI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para </a:t>
                      </a:r>
                      <a:r>
                        <a:rPr lang="pt-BR" sz="1100" dirty="0">
                          <a:effectLst/>
                          <a:latin typeface="Calibri" panose="020F0502020204030204" pitchFamily="34" charset="0"/>
                          <a:ea typeface="Times New Roman" panose="02020603050405020304" pitchFamily="18" charset="0"/>
                          <a:cs typeface="Calibri" panose="020F0502020204030204" pitchFamily="34" charset="0"/>
                        </a:rPr>
                        <a:t>atendimento exclusivo dos pacientes (Santa Casa</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H. </a:t>
                      </a:r>
                      <a:r>
                        <a:rPr lang="pt-BR" sz="1100" dirty="0">
                          <a:effectLst/>
                          <a:latin typeface="Calibri" panose="020F0502020204030204" pitchFamily="34" charset="0"/>
                          <a:ea typeface="Times New Roman" panose="02020603050405020304" pitchFamily="18" charset="0"/>
                          <a:cs typeface="Calibri" panose="020F0502020204030204" pitchFamily="34" charset="0"/>
                        </a:rPr>
                        <a:t>Regional, Clinica Campo Grande,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H. Adventista, </a:t>
                      </a:r>
                      <a:r>
                        <a:rPr lang="pt-BR" sz="1100" dirty="0">
                          <a:effectLst/>
                          <a:latin typeface="Calibri" panose="020F0502020204030204" pitchFamily="34" charset="0"/>
                          <a:ea typeface="Times New Roman" panose="02020603050405020304" pitchFamily="18" charset="0"/>
                          <a:cs typeface="Calibri" panose="020F0502020204030204" pitchFamily="34" charset="0"/>
                        </a:rPr>
                        <a:t>El </a:t>
                      </a:r>
                      <a:r>
                        <a:rPr lang="pt-BR" sz="1100" dirty="0" err="1">
                          <a:effectLst/>
                          <a:latin typeface="Calibri" panose="020F0502020204030204" pitchFamily="34" charset="0"/>
                          <a:ea typeface="Times New Roman" panose="02020603050405020304" pitchFamily="18" charset="0"/>
                          <a:cs typeface="Calibri" panose="020F0502020204030204" pitchFamily="34" charset="0"/>
                        </a:rPr>
                        <a:t>Kadri</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di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effectLst/>
                          <a:latin typeface="Calibri" panose="020F0502020204030204" pitchFamily="34" charset="0"/>
                          <a:ea typeface="Times New Roman" panose="02020603050405020304" pitchFamily="18" charset="0"/>
                          <a:cs typeface="Calibri" panose="020F0502020204030204" pitchFamily="34" charset="0"/>
                        </a:rPr>
                        <a:t>6.720.000,00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9381">
                <a:tc gridSpan="2">
                  <a:txBody>
                    <a:bodyPr/>
                    <a:lstStyle/>
                    <a:p>
                      <a:pPr indent="140335">
                        <a:lnSpc>
                          <a:spcPct val="107000"/>
                        </a:lnSpc>
                        <a:spcAft>
                          <a:spcPts val="0"/>
                        </a:spcAft>
                      </a:pPr>
                      <a:r>
                        <a:rPr lang="pt-BR" sz="11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Repasses destinados a despesas com custeio da Rede</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pt-BR"/>
                    </a:p>
                  </a:txBody>
                  <a:tcPr/>
                </a:tc>
                <a:tc>
                  <a:txBody>
                    <a:bodyPr/>
                    <a:lstStyle/>
                    <a:p>
                      <a:pPr marL="0" algn="dist">
                        <a:lnSpc>
                          <a:spcPct val="107000"/>
                        </a:lnSpc>
                        <a:spcAft>
                          <a:spcPts val="0"/>
                        </a:spcAft>
                      </a:pPr>
                      <a:r>
                        <a:rPr lang="pt-BR" sz="11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      </a:t>
                      </a:r>
                      <a:r>
                        <a:rPr lang="pt-BR" sz="1100" b="1" i="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t-BR"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4.501.564,74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0009"/>
                  </a:ext>
                </a:extLst>
              </a:tr>
              <a:tr h="476847">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Portaria nº 731, 16 de abril de 2021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Atenção Básica - Desenvolvimento de ações estratégicas de apoio à gestação, pré-natal e puerpério, com vistas ao enfrentamento da Emergência em Saúde Pública de Importância Nacional (ESPIN)</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di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effectLst/>
                          <a:latin typeface="Calibri" panose="020F0502020204030204" pitchFamily="34" charset="0"/>
                          <a:ea typeface="Times New Roman" panose="02020603050405020304" pitchFamily="18" charset="0"/>
                          <a:cs typeface="Calibri" panose="020F0502020204030204" pitchFamily="34" charset="0"/>
                        </a:rPr>
                        <a:t>1.164.285,02</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76847">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Portaria nº 894, de 11 de maio de 2021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Atenção Básica - Para enfrentamento da Emergência em Saúde Pública de Importância Nacional (ESPIN) decorrente da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Covid-19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di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effectLst/>
                          <a:latin typeface="Calibri" panose="020F0502020204030204" pitchFamily="34" charset="0"/>
                          <a:ea typeface="Times New Roman" panose="02020603050405020304" pitchFamily="18" charset="0"/>
                          <a:cs typeface="Calibri" panose="020F0502020204030204" pitchFamily="34" charset="0"/>
                        </a:rPr>
                        <a:t>3.319.470,00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586890">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Portaria nº 1.253, de 18 de junho de 2021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Atenção Básica- Institui, em caráter excepcional, incentivo financeiro federal de custeio aos municípios e Distrito Federal com equipes de Consultório na Rua, para o enfrentamento da Emergência em Saúde Pública de Importância Nacional decorrente da Covid-19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dist">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effectLst/>
                          <a:latin typeface="Calibri" panose="020F0502020204030204" pitchFamily="34" charset="0"/>
                          <a:ea typeface="Times New Roman" panose="02020603050405020304" pitchFamily="18" charset="0"/>
                          <a:cs typeface="Calibri" panose="020F0502020204030204" pitchFamily="34" charset="0"/>
                        </a:rPr>
                        <a:t>17.808,94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10" name="Título 1"/>
          <p:cNvSpPr txBox="1">
            <a:spLocks/>
          </p:cNvSpPr>
          <p:nvPr/>
        </p:nvSpPr>
        <p:spPr>
          <a:xfrm>
            <a:off x="9750549" y="1"/>
            <a:ext cx="2448596" cy="743638"/>
          </a:xfrm>
          <a:prstGeom prst="rect">
            <a:avLst/>
          </a:prstGeom>
          <a:solidFill>
            <a:schemeClr val="bg1"/>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000" b="1" i="1" cap="all" smtClean="0">
                <a:solidFill>
                  <a:srgbClr val="255E8B"/>
                </a:solidFill>
                <a:latin typeface="Roboto Condensed"/>
              </a:rPr>
              <a:t>PLANO DE CONTINGÊNCIA MUNICIPAL DE ENFRENTAMENTO AO CORONAVÍRUS (COVID/19) </a:t>
            </a:r>
            <a:r>
              <a:rPr lang="pt-BR" sz="1000" b="1" i="1" smtClean="0">
                <a:solidFill>
                  <a:srgbClr val="FF0000"/>
                </a:solidFill>
                <a:latin typeface="Roboto Condensed"/>
              </a:rPr>
              <a:t>Versão 8 – 14/07/2021</a:t>
            </a:r>
            <a:r>
              <a:rPr lang="pt-BR" sz="1000" b="1" i="1" cap="all" smtClean="0">
                <a:solidFill>
                  <a:srgbClr val="FF0000"/>
                </a:solidFill>
                <a:latin typeface="Roboto Condensed"/>
              </a:rPr>
              <a:t/>
            </a:r>
            <a:br>
              <a:rPr lang="pt-BR" sz="1000" b="1" i="1" cap="all" smtClean="0">
                <a:solidFill>
                  <a:srgbClr val="FF0000"/>
                </a:solidFill>
                <a:latin typeface="Roboto Condensed"/>
              </a:rPr>
            </a:br>
            <a:endParaRPr lang="pt-BR" sz="1000" i="1" dirty="0"/>
          </a:p>
        </p:txBody>
      </p:sp>
    </p:spTree>
    <p:extLst>
      <p:ext uri="{BB962C8B-B14F-4D97-AF65-F5344CB8AC3E}">
        <p14:creationId xmlns:p14="http://schemas.microsoft.com/office/powerpoint/2010/main" val="357363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404133" y="6475939"/>
            <a:ext cx="779767" cy="365125"/>
          </a:xfrm>
        </p:spPr>
        <p:txBody>
          <a:bodyPr/>
          <a:lstStyle/>
          <a:p>
            <a:pPr rtl="0"/>
            <a:fld id="{B38049E5-7B53-4E85-8972-7D6C4BCE5BB9}" type="slidenum">
              <a:rPr lang="pt-BR" sz="1600" b="1" noProof="0" smtClean="0"/>
              <a:pPr rtl="0"/>
              <a:t>146</a:t>
            </a:fld>
            <a:endParaRPr lang="pt-BR" sz="1600" b="1" noProof="0" dirty="0"/>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tângulo 7"/>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2240787680"/>
              </p:ext>
            </p:extLst>
          </p:nvPr>
        </p:nvGraphicFramePr>
        <p:xfrm>
          <a:off x="803159" y="600863"/>
          <a:ext cx="10756800" cy="5615999"/>
        </p:xfrm>
        <a:graphic>
          <a:graphicData uri="http://schemas.openxmlformats.org/drawingml/2006/table">
            <a:tbl>
              <a:tblPr firstRow="1" firstCol="1" bandRow="1"/>
              <a:tblGrid>
                <a:gridCol w="2998257">
                  <a:extLst>
                    <a:ext uri="{9D8B030D-6E8A-4147-A177-3AD203B41FA5}">
                      <a16:colId xmlns:a16="http://schemas.microsoft.com/office/drawing/2014/main" val="20000"/>
                    </a:ext>
                  </a:extLst>
                </a:gridCol>
                <a:gridCol w="6187457">
                  <a:extLst>
                    <a:ext uri="{9D8B030D-6E8A-4147-A177-3AD203B41FA5}">
                      <a16:colId xmlns:a16="http://schemas.microsoft.com/office/drawing/2014/main" val="20001"/>
                    </a:ext>
                  </a:extLst>
                </a:gridCol>
                <a:gridCol w="1571086">
                  <a:extLst>
                    <a:ext uri="{9D8B030D-6E8A-4147-A177-3AD203B41FA5}">
                      <a16:colId xmlns:a16="http://schemas.microsoft.com/office/drawing/2014/main" val="20002"/>
                    </a:ext>
                  </a:extLst>
                </a:gridCol>
              </a:tblGrid>
              <a:tr h="431985">
                <a:tc gridSpan="3">
                  <a:txBody>
                    <a:bodyPr/>
                    <a:lstStyle/>
                    <a:p>
                      <a:pPr algn="ctr">
                        <a:lnSpc>
                          <a:spcPct val="107000"/>
                        </a:lnSpc>
                        <a:spcAft>
                          <a:spcPts val="0"/>
                        </a:spcAft>
                      </a:pPr>
                      <a:r>
                        <a:rPr lang="pt-B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REPASSES COVID-19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B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2º QUADRIMESTRE 2021 - MAIO A AGOSTO/2021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99999">
                <a:tc>
                  <a:txBody>
                    <a:bodyPr/>
                    <a:lstStyle/>
                    <a:p>
                      <a:pPr algn="ctr">
                        <a:lnSpc>
                          <a:spcPct val="107000"/>
                        </a:lnSpc>
                        <a:spcAft>
                          <a:spcPts val="0"/>
                        </a:spcAft>
                      </a:pPr>
                      <a:r>
                        <a:rPr lang="pt-BR" sz="11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DESCRIÇÃO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a:lnSpc>
                          <a:spcPct val="107000"/>
                        </a:lnSpc>
                        <a:spcAft>
                          <a:spcPts val="0"/>
                        </a:spcAft>
                      </a:pPr>
                      <a:r>
                        <a:rPr lang="pt-BR" sz="1100" b="1" i="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DESTINAÇÃO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a:lnSpc>
                          <a:spcPct val="107000"/>
                        </a:lnSpc>
                        <a:spcAft>
                          <a:spcPts val="0"/>
                        </a:spcAft>
                      </a:pPr>
                      <a:r>
                        <a:rPr lang="pt-BR" sz="1100" b="1" i="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REPASSE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10001"/>
                  </a:ext>
                </a:extLst>
              </a:tr>
              <a:tr h="280955">
                <a:tc gridSpan="2">
                  <a:txBody>
                    <a:bodyPr/>
                    <a:lstStyle/>
                    <a:p>
                      <a:pPr>
                        <a:lnSpc>
                          <a:spcPct val="107000"/>
                        </a:lnSpc>
                        <a:spcAft>
                          <a:spcPts val="0"/>
                        </a:spcAft>
                      </a:pPr>
                      <a:r>
                        <a:rPr lang="pt-BR" sz="11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REPASSES DE ORIGEM ESTADUAL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pt-BR"/>
                    </a:p>
                  </a:txBody>
                  <a:tcPr/>
                </a:tc>
                <a:tc>
                  <a:txBody>
                    <a:bodyPr/>
                    <a:lstStyle/>
                    <a:p>
                      <a:pPr>
                        <a:lnSpc>
                          <a:spcPct val="107000"/>
                        </a:lnSpc>
                        <a:spcAft>
                          <a:spcPts val="0"/>
                        </a:spcAft>
                      </a:pPr>
                      <a:r>
                        <a:rPr lang="pt-BR" sz="11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     </a:t>
                      </a:r>
                      <a:r>
                        <a:rPr lang="pt-BR" sz="1100" b="1" i="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pt-BR" sz="11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10.521.692,24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02"/>
                  </a:ext>
                </a:extLst>
              </a:tr>
              <a:tr h="280955">
                <a:tc gridSpan="2">
                  <a:txBody>
                    <a:bodyPr/>
                    <a:lstStyle/>
                    <a:p>
                      <a:pPr indent="135890">
                        <a:lnSpc>
                          <a:spcPct val="107000"/>
                        </a:lnSpc>
                        <a:spcAft>
                          <a:spcPts val="0"/>
                        </a:spcAft>
                      </a:pPr>
                      <a:r>
                        <a:rPr lang="pt-BR" sz="11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Repasses destinados a despesas com Prestadores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pt-BR"/>
                    </a:p>
                  </a:txBody>
                  <a:tcPr/>
                </a:tc>
                <a:tc>
                  <a:txBody>
                    <a:bodyPr/>
                    <a:lstStyle/>
                    <a:p>
                      <a:pPr>
                        <a:lnSpc>
                          <a:spcPct val="107000"/>
                        </a:lnSpc>
                        <a:spcAft>
                          <a:spcPts val="0"/>
                        </a:spcAft>
                      </a:pPr>
                      <a:r>
                        <a:rPr lang="pt-BR" sz="11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a:t>
                      </a:r>
                      <a:r>
                        <a:rPr lang="pt-BR" sz="1100" b="1" i="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pt-BR" sz="11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10.521.692,24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3"/>
                  </a:ext>
                </a:extLst>
              </a:tr>
              <a:tr h="516508">
                <a:tc>
                  <a:txBody>
                    <a:bodyPr/>
                    <a:lstStyle/>
                    <a:p>
                      <a:pPr>
                        <a:lnSpc>
                          <a:spcPct val="107000"/>
                        </a:lnSpc>
                        <a:spcAft>
                          <a:spcPts val="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Combate e Mitigação à pandemia do COVID-19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Compras de Leitos de UTI - Rede contratada e conveniada e Rede Privada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9.982.567,50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6508">
                <a:tc>
                  <a:txBody>
                    <a:bodyPr/>
                    <a:lstStyle/>
                    <a:p>
                      <a:pPr>
                        <a:lnSpc>
                          <a:spcPct val="107000"/>
                        </a:lnSpc>
                        <a:spcAft>
                          <a:spcPts val="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Resolução 27/SES/MS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Incentivo estadual para Fortalecimento das ações de vacinação contra COVID 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539.124,74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9195">
                <a:tc>
                  <a:txBody>
                    <a:bodyPr/>
                    <a:lstStyle/>
                    <a:p>
                      <a:pPr>
                        <a:lnSpc>
                          <a:spcPct val="107000"/>
                        </a:lnSpc>
                        <a:spcAft>
                          <a:spcPts val="0"/>
                        </a:spcAft>
                      </a:pPr>
                      <a:endParaRPr lang="pt-BR"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pt-BR" sz="300" dirty="0"/>
                    </a:p>
                  </a:txBody>
                  <a:tcPr marL="23197" marR="231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dist">
                        <a:lnSpc>
                          <a:spcPct val="107000"/>
                        </a:lnSpc>
                        <a:spcAft>
                          <a:spcPts val="0"/>
                        </a:spcAft>
                      </a:pPr>
                      <a:endParaRPr lang="pt-BR"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82093">
                <a:tc gridSpan="2">
                  <a:txBody>
                    <a:bodyPr/>
                    <a:lstStyle/>
                    <a:p>
                      <a:pPr>
                        <a:lnSpc>
                          <a:spcPct val="107000"/>
                        </a:lnSpc>
                        <a:spcAft>
                          <a:spcPts val="0"/>
                        </a:spcAft>
                      </a:pPr>
                      <a:r>
                        <a:rPr lang="pt-BR" sz="1100" b="1" i="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REPASSES DE DOAÇÕES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pt-BR"/>
                    </a:p>
                  </a:txBody>
                  <a:tcPr/>
                </a:tc>
                <a:tc>
                  <a:txBody>
                    <a:bodyPr/>
                    <a:lstStyle/>
                    <a:p>
                      <a:pPr>
                        <a:lnSpc>
                          <a:spcPct val="107000"/>
                        </a:lnSpc>
                        <a:spcAft>
                          <a:spcPts val="0"/>
                        </a:spcAft>
                      </a:pPr>
                      <a:r>
                        <a:rPr lang="pt-BR" sz="11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              </a:t>
                      </a:r>
                      <a:r>
                        <a:rPr lang="pt-BR" sz="1100" b="1" i="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pt-BR" sz="11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89.489,67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07"/>
                  </a:ext>
                </a:extLst>
              </a:tr>
              <a:tr h="282093">
                <a:tc gridSpan="2">
                  <a:txBody>
                    <a:bodyPr/>
                    <a:lstStyle/>
                    <a:p>
                      <a:pPr indent="135890">
                        <a:lnSpc>
                          <a:spcPct val="107000"/>
                        </a:lnSpc>
                        <a:spcAft>
                          <a:spcPts val="0"/>
                        </a:spcAft>
                      </a:pPr>
                      <a:r>
                        <a:rPr lang="pt-BR" sz="1100" b="1" i="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Repasses destinados a despesas com custeio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pt-BR"/>
                    </a:p>
                  </a:txBody>
                  <a:tcPr/>
                </a:tc>
                <a:tc>
                  <a:txBody>
                    <a:bodyPr/>
                    <a:lstStyle/>
                    <a:p>
                      <a:pPr>
                        <a:lnSpc>
                          <a:spcPct val="107000"/>
                        </a:lnSpc>
                        <a:spcAft>
                          <a:spcPts val="0"/>
                        </a:spcAft>
                      </a:pPr>
                      <a:r>
                        <a:rPr lang="pt-BR" sz="11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              </a:t>
                      </a:r>
                      <a:r>
                        <a:rPr lang="pt-BR" sz="1100" b="1" i="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pt-BR" sz="11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89.489,67</a:t>
                      </a:r>
                      <a:endParaRPr lang="pt-B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8"/>
                  </a:ext>
                </a:extLst>
              </a:tr>
              <a:tr h="516508">
                <a:tc>
                  <a:txBody>
                    <a:bodyPr/>
                    <a:lstStyle/>
                    <a:p>
                      <a:pPr>
                        <a:lnSpc>
                          <a:spcPct val="107000"/>
                        </a:lnSpc>
                        <a:spcAft>
                          <a:spcPts val="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Doação do Ministério Público do Trabalho destinados as ações do COVID-19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Ações de combate ao COVID-19 na Rede Própria de Saúde</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baseline="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5.092,35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16508">
                <a:tc>
                  <a:txBody>
                    <a:bodyPr/>
                    <a:lstStyle/>
                    <a:p>
                      <a:pPr>
                        <a:lnSpc>
                          <a:spcPct val="107000"/>
                        </a:lnSpc>
                        <a:spcAft>
                          <a:spcPts val="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Doação do Ministério Público do Trabalho destinados as ações do COVID-19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Ações de combate ao COVID-19 na Rede Própria de Saúde</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5.092,35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516508">
                <a:tc>
                  <a:txBody>
                    <a:bodyPr/>
                    <a:lstStyle/>
                    <a:p>
                      <a:pPr>
                        <a:lnSpc>
                          <a:spcPct val="107000"/>
                        </a:lnSpc>
                        <a:spcAft>
                          <a:spcPts val="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Doação do Ministério Público do Trabalho destinados as ações do COVID-19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Ações de combate ao COVID-19 na Rede Própria de Saúde</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9.304,97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516508">
                <a:tc>
                  <a:txBody>
                    <a:bodyPr/>
                    <a:lstStyle/>
                    <a:p>
                      <a:pPr>
                        <a:lnSpc>
                          <a:spcPct val="107000"/>
                        </a:lnSpc>
                        <a:spcAft>
                          <a:spcPts val="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Doação do Ministério Público do Trabalho destinados as ações do COVID-19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Ações de combate ao COVID-19 na Rede Própria de Saúde</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pt-BR" sz="1100" dirty="0">
                          <a:effectLst/>
                          <a:latin typeface="Calibri" panose="020F0502020204030204" pitchFamily="34" charset="0"/>
                          <a:ea typeface="Times New Roman" panose="02020603050405020304" pitchFamily="18" charset="0"/>
                          <a:cs typeface="Calibri" panose="020F0502020204030204" pitchFamily="34" charset="0"/>
                        </a:rPr>
                        <a:t>R$               </a:t>
                      </a:r>
                      <a:r>
                        <a:rPr lang="pt-BR"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pt-B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70.000,00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19195">
                <a:tc>
                  <a:txBody>
                    <a:bodyPr/>
                    <a:lstStyle/>
                    <a:p>
                      <a:pPr>
                        <a:lnSpc>
                          <a:spcPct val="107000"/>
                        </a:lnSpc>
                        <a:spcAft>
                          <a:spcPts val="0"/>
                        </a:spcAft>
                      </a:pPr>
                      <a:endParaRPr lang="pt-BR"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pt-BR" sz="300"/>
                    </a:p>
                  </a:txBody>
                  <a:tcPr marL="23197" marR="231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dist">
                        <a:lnSpc>
                          <a:spcPct val="107000"/>
                        </a:lnSpc>
                        <a:spcAft>
                          <a:spcPts val="0"/>
                        </a:spcAft>
                      </a:pPr>
                      <a:endParaRPr lang="pt-BR"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82093">
                <a:tc gridSpan="2">
                  <a:txBody>
                    <a:bodyPr/>
                    <a:lstStyle/>
                    <a:p>
                      <a:pPr algn="ctr">
                        <a:lnSpc>
                          <a:spcPct val="107000"/>
                        </a:lnSpc>
                        <a:spcAft>
                          <a:spcPts val="0"/>
                        </a:spcAft>
                      </a:pPr>
                      <a:r>
                        <a:rPr lang="pt-BR" sz="11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TOTAL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pt-BR"/>
                    </a:p>
                  </a:txBody>
                  <a:tcPr/>
                </a:tc>
                <a:tc>
                  <a:txBody>
                    <a:bodyPr/>
                    <a:lstStyle/>
                    <a:p>
                      <a:pPr>
                        <a:lnSpc>
                          <a:spcPct val="107000"/>
                        </a:lnSpc>
                        <a:spcAft>
                          <a:spcPts val="0"/>
                        </a:spcAft>
                      </a:pPr>
                      <a:r>
                        <a:rPr lang="pt-BR"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      </a:t>
                      </a:r>
                      <a:r>
                        <a:rPr lang="pt-BR" sz="11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pt-BR"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31.192.746,65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10014"/>
                  </a:ext>
                </a:extLst>
              </a:tr>
              <a:tr h="238388">
                <a:tc gridSpan="3">
                  <a:txBody>
                    <a:bodyPr/>
                    <a:lstStyle/>
                    <a:p>
                      <a:pPr>
                        <a:lnSpc>
                          <a:spcPct val="107000"/>
                        </a:lnSpc>
                        <a:spcAft>
                          <a:spcPts val="0"/>
                        </a:spcAft>
                      </a:pPr>
                      <a:r>
                        <a:rPr lang="pt-BR" sz="1100" dirty="0" smtClean="0">
                          <a:effectLst/>
                          <a:latin typeface="Calibri" panose="020F0502020204030204" pitchFamily="34" charset="0"/>
                          <a:ea typeface="Calibri" panose="020F0502020204030204" pitchFamily="34" charset="0"/>
                          <a:cs typeface="Times New Roman" panose="02020603050405020304" pitchFamily="18" charset="0"/>
                        </a:rPr>
                        <a:t>Fonte: Coordenadoria Geral Financeira/ SESAU e FNS - Disponível em: https://consultafns.saude.gov.br/#/detalhada - Acesso em: 14 Set. 2021 às 14h49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hMerge="1">
                  <a:txBody>
                    <a:bodyPr/>
                    <a:lstStyle/>
                    <a:p>
                      <a:pPr marL="0" algn="dist">
                        <a:lnSpc>
                          <a:spcPct val="107000"/>
                        </a:lnSpc>
                        <a:spcAft>
                          <a:spcPts val="0"/>
                        </a:spcAft>
                      </a:pP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3197" marR="23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
        <p:nvSpPr>
          <p:cNvPr id="9" name="Título 1"/>
          <p:cNvSpPr>
            <a:spLocks noGrp="1"/>
          </p:cNvSpPr>
          <p:nvPr>
            <p:ph type="title"/>
          </p:nvPr>
        </p:nvSpPr>
        <p:spPr>
          <a:xfrm>
            <a:off x="9750549" y="1"/>
            <a:ext cx="2448596" cy="743638"/>
          </a:xfrm>
          <a:solidFill>
            <a:schemeClr val="bg1"/>
          </a:solidFill>
        </p:spPr>
        <p:txBody>
          <a:bodyPr>
            <a:noAutofit/>
          </a:bodyPr>
          <a:lstStyle/>
          <a:p>
            <a:pPr algn="ctr"/>
            <a:r>
              <a:rPr lang="pt-BR" sz="1000" b="1" i="1" cap="all" dirty="0" smtClean="0">
                <a:solidFill>
                  <a:srgbClr val="255E8B"/>
                </a:solidFill>
                <a:latin typeface="Roboto Condensed"/>
              </a:rPr>
              <a:t>PLANO DE CONTINGÊNCIA MUNICIPAL DE ENFRENTAMENTO AO CORONAVÍRUS (COVID/19) </a:t>
            </a:r>
            <a:r>
              <a:rPr lang="pt-BR" sz="1000" b="1" i="1" dirty="0">
                <a:solidFill>
                  <a:srgbClr val="FF0000"/>
                </a:solidFill>
                <a:latin typeface="Roboto Condensed"/>
              </a:rPr>
              <a:t>Versão </a:t>
            </a:r>
            <a:r>
              <a:rPr lang="pt-BR" sz="1000" b="1" i="1" dirty="0" smtClean="0">
                <a:solidFill>
                  <a:srgbClr val="FF0000"/>
                </a:solidFill>
                <a:latin typeface="Roboto Condensed"/>
              </a:rPr>
              <a:t>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spTree>
    <p:extLst>
      <p:ext uri="{BB962C8B-B14F-4D97-AF65-F5344CB8AC3E}">
        <p14:creationId xmlns:p14="http://schemas.microsoft.com/office/powerpoint/2010/main" val="3881870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99508" y="6355275"/>
            <a:ext cx="779767" cy="365125"/>
          </a:xfrm>
        </p:spPr>
        <p:txBody>
          <a:bodyPr/>
          <a:lstStyle/>
          <a:p>
            <a:pPr rtl="0"/>
            <a:fld id="{B38049E5-7B53-4E85-8972-7D6C4BCE5BB9}" type="slidenum">
              <a:rPr lang="pt-BR" noProof="0" smtClean="0"/>
              <a:pPr rtl="0"/>
              <a:t>147</a:t>
            </a:fld>
            <a:endParaRPr lang="pt-BR" noProof="0" dirty="0"/>
          </a:p>
        </p:txBody>
      </p:sp>
      <p:sp>
        <p:nvSpPr>
          <p:cNvPr id="5" name="Subtítulo 1"/>
          <p:cNvSpPr txBox="1">
            <a:spLocks/>
          </p:cNvSpPr>
          <p:nvPr/>
        </p:nvSpPr>
        <p:spPr>
          <a:xfrm>
            <a:off x="779713" y="1503193"/>
            <a:ext cx="10601738" cy="3593874"/>
          </a:xfrm>
          <a:prstGeom prst="rect">
            <a:avLst/>
          </a:prstGeom>
          <a:solidFill>
            <a:schemeClr val="bg1">
              <a:lumMod val="95000"/>
            </a:schemeClr>
          </a:solidFill>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Dada a </a:t>
            </a:r>
            <a:r>
              <a:rPr kumimoji="0" lang="pt-BR" sz="2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situação de emergência de saúde pública </a:t>
            </a:r>
            <a:r>
              <a:rPr kumimoji="0" lang="pt-BR"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de importância internacional relacionada ao </a:t>
            </a:r>
            <a:r>
              <a:rPr kumimoji="0" lang="pt-BR" sz="2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Novo</a:t>
            </a:r>
            <a:r>
              <a:rPr kumimoji="0" lang="pt-BR" sz="2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pt-BR" sz="22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Coronavírus</a:t>
            </a:r>
            <a:r>
              <a:rPr kumimoji="0" lang="pt-BR" sz="2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(COVID-19) </a:t>
            </a:r>
            <a:r>
              <a:rPr kumimoji="0" lang="pt-BR"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os entes da Federação se deparam com a necessidade de </a:t>
            </a:r>
            <a:r>
              <a:rPr kumimoji="0" lang="pt-BR" sz="2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incluir em seus respectivos orçamentos dotação suficiente</a:t>
            </a:r>
            <a:r>
              <a:rPr kumimoji="0" lang="pt-BR"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para fazer frente ao enfrentamento da pandemia, bem como transferir ou registrar adequadamente os valores recebidos para este fim. </a:t>
            </a: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lang="pt-BR" sz="2200" dirty="0" smtClean="0">
              <a:latin typeface="Arial" panose="020B0604020202020204" pitchFamily="34" charset="0"/>
              <a:cs typeface="Arial" panose="020B0604020202020204" pitchFamily="34" charset="0"/>
            </a:endParaRPr>
          </a:p>
          <a:p>
            <a:pPr marL="342900" lvl="0" indent="-342900" algn="just" defTabSz="914400">
              <a:lnSpc>
                <a:spcPct val="94000"/>
              </a:lnSpc>
              <a:spcAft>
                <a:spcPts val="200"/>
              </a:spcAft>
              <a:buFont typeface="Arial" panose="020B0604020202020204" pitchFamily="34" charset="0"/>
              <a:buChar char="•"/>
              <a:defRPr/>
            </a:pPr>
            <a:r>
              <a:rPr kumimoji="0" lang="pt-BR" sz="2200" b="0" i="0" strike="noStrike" kern="1200" cap="none" spc="0" normalizeH="0" baseline="0" noProof="0" dirty="0" smtClean="0">
                <a:ln>
                  <a:noFill/>
                </a:ln>
                <a:effectLst/>
                <a:uLnTx/>
                <a:uFillTx/>
                <a:latin typeface="Arial" panose="020B0604020202020204" pitchFamily="34" charset="0"/>
                <a:cs typeface="Arial" panose="020B0604020202020204" pitchFamily="34" charset="0"/>
              </a:rPr>
              <a:t>Neste </a:t>
            </a:r>
            <a:r>
              <a:rPr kumimoji="0" lang="pt-BR" sz="2200" i="0" strike="noStrike" kern="1200" cap="none" spc="0" normalizeH="0" baseline="0" noProof="0" dirty="0" smtClean="0">
                <a:ln>
                  <a:noFill/>
                </a:ln>
                <a:effectLst/>
                <a:uLnTx/>
                <a:uFillTx/>
                <a:latin typeface="Arial" panose="020B0604020202020204" pitchFamily="34" charset="0"/>
                <a:cs typeface="Arial" panose="020B0604020202020204" pitchFamily="34" charset="0"/>
              </a:rPr>
              <a:t>contexto, o total </a:t>
            </a:r>
            <a:r>
              <a:rPr lang="pt-BR" sz="2200" dirty="0" smtClean="0">
                <a:latin typeface="Arial" panose="020B0604020202020204" pitchFamily="34" charset="0"/>
                <a:cs typeface="Arial" panose="020B0604020202020204" pitchFamily="34" charset="0"/>
              </a:rPr>
              <a:t>de repasses para o </a:t>
            </a:r>
            <a:r>
              <a:rPr lang="pt-BR" sz="2200" b="1" dirty="0" smtClean="0">
                <a:latin typeface="Arial" panose="020B0604020202020204" pitchFamily="34" charset="0"/>
                <a:cs typeface="Arial" panose="020B0604020202020204" pitchFamily="34" charset="0"/>
              </a:rPr>
              <a:t>enfrentamento COVID-19 no 2º quadrimestre de 2021 foi de </a:t>
            </a:r>
            <a:r>
              <a:rPr lang="pt-BR"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 </a:t>
            </a:r>
            <a:r>
              <a:rPr lang="pt-BR" sz="2200" b="1" dirty="0" smtClean="0">
                <a:latin typeface="Arial" panose="020B0604020202020204" pitchFamily="34" charset="0"/>
                <a:cs typeface="Arial" panose="020B0604020202020204" pitchFamily="34" charset="0"/>
              </a:rPr>
              <a:t>31.192.746,65</a:t>
            </a:r>
            <a:r>
              <a:rPr lang="pt-BR"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sz="2200" dirty="0" smtClean="0">
                <a:latin typeface="Arial" panose="020B0604020202020204" pitchFamily="34" charset="0"/>
                <a:cs typeface="Arial" panose="020B0604020202020204" pitchFamily="34" charset="0"/>
              </a:rPr>
              <a:t>(trinta e um milhões, cento e noventa e dois mil, setecentos e quarenta e seis reais e sessenta e cinco centavos). </a:t>
            </a:r>
            <a:endParaRPr kumimoji="0" lang="pt-BR" sz="2200" i="0"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7" name="Título 1"/>
          <p:cNvSpPr txBox="1">
            <a:spLocks/>
          </p:cNvSpPr>
          <p:nvPr/>
        </p:nvSpPr>
        <p:spPr>
          <a:xfrm>
            <a:off x="4957568" y="0"/>
            <a:ext cx="7363610" cy="72883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smtClean="0">
                <a:solidFill>
                  <a:schemeClr val="tx1"/>
                </a:solidFill>
                <a:effectLst>
                  <a:outerShdw blurRad="38100" dist="38100" dir="2700000" algn="tl">
                    <a:srgbClr val="000000">
                      <a:alpha val="43137"/>
                    </a:srgbClr>
                  </a:outerShdw>
                </a:effectLst>
              </a:rPr>
              <a:t>Análises e Considerações p/ o Secretário</a:t>
            </a:r>
            <a:endParaRPr lang="pt-BR" dirty="0">
              <a:solidFill>
                <a:schemeClr val="tx1"/>
              </a:solidFill>
              <a:effectLst>
                <a:outerShdw blurRad="38100" dist="38100" dir="2700000" algn="tl">
                  <a:srgbClr val="000000">
                    <a:alpha val="43137"/>
                  </a:srgbClr>
                </a:outerShdw>
              </a:effectLst>
            </a:endParaRPr>
          </a:p>
        </p:txBody>
      </p:sp>
      <p:sp>
        <p:nvSpPr>
          <p:cNvPr id="9" name="Retângulo 8"/>
          <p:cNvSpPr/>
          <p:nvPr/>
        </p:nvSpPr>
        <p:spPr>
          <a:xfrm>
            <a:off x="779713" y="786100"/>
            <a:ext cx="10772635" cy="338554"/>
          </a:xfrm>
          <a:prstGeom prst="rect">
            <a:avLst/>
          </a:prstGeom>
        </p:spPr>
        <p:txBody>
          <a:bodyPr wrap="square">
            <a:spAutoFit/>
          </a:bodyPr>
          <a:lstStyle/>
          <a:p>
            <a:pPr algn="ctr"/>
            <a:r>
              <a:rPr lang="pt-BR" sz="1600" b="1" cap="all" dirty="0">
                <a:latin typeface="Arial" panose="020B0604020202020204" pitchFamily="34" charset="0"/>
                <a:cs typeface="Arial" panose="020B0604020202020204" pitchFamily="34" charset="0"/>
              </a:rPr>
              <a:t>AÇÕES REALIZADAS </a:t>
            </a:r>
            <a:r>
              <a:rPr lang="pt-BR" sz="1600" b="1" cap="all" dirty="0" smtClean="0">
                <a:latin typeface="Arial" panose="020B0604020202020204" pitchFamily="34" charset="0"/>
                <a:cs typeface="Arial" panose="020B0604020202020204" pitchFamily="34" charset="0"/>
              </a:rPr>
              <a:t>DE ENFRENTAMENTO AO CORONAVÍRUS (COVID 19</a:t>
            </a:r>
            <a:r>
              <a:rPr lang="pt-BR" sz="1600" b="1" cap="all" dirty="0" smtClean="0">
                <a:latin typeface="Roboto Condensed"/>
              </a:rPr>
              <a:t>)</a:t>
            </a:r>
          </a:p>
        </p:txBody>
      </p:sp>
      <p:sp>
        <p:nvSpPr>
          <p:cNvPr id="11" name="Retângulo 10"/>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3" name="Image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cxnSp>
        <p:nvCxnSpPr>
          <p:cNvPr id="3" name="Conector de seta reta 2"/>
          <p:cNvCxnSpPr/>
          <p:nvPr/>
        </p:nvCxnSpPr>
        <p:spPr>
          <a:xfrm flipH="1">
            <a:off x="1434353" y="6681412"/>
            <a:ext cx="14164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129865"/>
      </p:ext>
    </p:extLst>
  </p:cSld>
  <p:clrMapOvr>
    <a:masterClrMapping/>
  </p:clrMapOvr>
  <p:transition spd="slow"/>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404133" y="6475939"/>
            <a:ext cx="779767" cy="365125"/>
          </a:xfrm>
        </p:spPr>
        <p:txBody>
          <a:bodyPr/>
          <a:lstStyle/>
          <a:p>
            <a:pPr rtl="0"/>
            <a:fld id="{B38049E5-7B53-4E85-8972-7D6C4BCE5BB9}" type="slidenum">
              <a:rPr lang="pt-BR" sz="1600" b="1" noProof="0" smtClean="0"/>
              <a:pPr rtl="0"/>
              <a:t>148</a:t>
            </a:fld>
            <a:endParaRPr lang="pt-BR" sz="1600" b="1" noProof="0" dirty="0"/>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tângulo 7"/>
          <p:cNvSpPr/>
          <p:nvPr/>
        </p:nvSpPr>
        <p:spPr>
          <a:xfrm>
            <a:off x="779713" y="1540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9" name="Título 1"/>
          <p:cNvSpPr txBox="1">
            <a:spLocks/>
          </p:cNvSpPr>
          <p:nvPr/>
        </p:nvSpPr>
        <p:spPr>
          <a:xfrm>
            <a:off x="9750549" y="1"/>
            <a:ext cx="2448596" cy="743638"/>
          </a:xfrm>
          <a:prstGeom prst="rect">
            <a:avLst/>
          </a:prstGeom>
          <a:solidFill>
            <a:schemeClr val="bg1"/>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000" b="1" i="1" cap="all" dirty="0" smtClean="0">
                <a:solidFill>
                  <a:srgbClr val="255E8B"/>
                </a:solidFill>
                <a:latin typeface="Roboto Condensed"/>
              </a:rPr>
              <a:t>PLANO DE CONTINGÊNCIA MUNICIPAL DE ENFRENTAMENTO AO CORONAVÍRUS (COVID/19) </a:t>
            </a:r>
            <a:r>
              <a:rPr lang="pt-BR" sz="1000" b="1" i="1" dirty="0" smtClean="0">
                <a:solidFill>
                  <a:srgbClr val="FF0000"/>
                </a:solidFill>
                <a:latin typeface="Roboto Condensed"/>
              </a:rPr>
              <a:t>Versão 8 – 14/07/2021</a:t>
            </a:r>
            <a:r>
              <a:rPr lang="pt-BR" sz="1000" b="1" i="1" cap="all" dirty="0" smtClean="0">
                <a:solidFill>
                  <a:srgbClr val="FF0000"/>
                </a:solidFill>
                <a:latin typeface="Roboto Condensed"/>
              </a:rPr>
              <a:t/>
            </a:r>
            <a:br>
              <a:rPr lang="pt-BR" sz="1000" b="1" i="1" cap="all" dirty="0" smtClean="0">
                <a:solidFill>
                  <a:srgbClr val="FF0000"/>
                </a:solidFill>
                <a:latin typeface="Roboto Condensed"/>
              </a:rPr>
            </a:br>
            <a:endParaRPr lang="pt-BR" sz="1000" i="1" dirty="0"/>
          </a:p>
        </p:txBody>
      </p:sp>
      <p:graphicFrame>
        <p:nvGraphicFramePr>
          <p:cNvPr id="3" name="Tabela 2"/>
          <p:cNvGraphicFramePr>
            <a:graphicFrameLocks noGrp="1"/>
          </p:cNvGraphicFramePr>
          <p:nvPr>
            <p:extLst/>
          </p:nvPr>
        </p:nvGraphicFramePr>
        <p:xfrm>
          <a:off x="791435" y="642738"/>
          <a:ext cx="10720628" cy="4782284"/>
        </p:xfrm>
        <a:graphic>
          <a:graphicData uri="http://schemas.openxmlformats.org/drawingml/2006/table">
            <a:tbl>
              <a:tblPr firstRow="1" firstCol="1" bandRow="1"/>
              <a:tblGrid>
                <a:gridCol w="4453328">
                  <a:extLst>
                    <a:ext uri="{9D8B030D-6E8A-4147-A177-3AD203B41FA5}">
                      <a16:colId xmlns:a16="http://schemas.microsoft.com/office/drawing/2014/main" val="20000"/>
                    </a:ext>
                  </a:extLst>
                </a:gridCol>
                <a:gridCol w="2089100">
                  <a:extLst>
                    <a:ext uri="{9D8B030D-6E8A-4147-A177-3AD203B41FA5}">
                      <a16:colId xmlns:a16="http://schemas.microsoft.com/office/drawing/2014/main" val="20001"/>
                    </a:ext>
                  </a:extLst>
                </a:gridCol>
                <a:gridCol w="2089100">
                  <a:extLst>
                    <a:ext uri="{9D8B030D-6E8A-4147-A177-3AD203B41FA5}">
                      <a16:colId xmlns:a16="http://schemas.microsoft.com/office/drawing/2014/main" val="20002"/>
                    </a:ext>
                  </a:extLst>
                </a:gridCol>
                <a:gridCol w="2089100">
                  <a:extLst>
                    <a:ext uri="{9D8B030D-6E8A-4147-A177-3AD203B41FA5}">
                      <a16:colId xmlns:a16="http://schemas.microsoft.com/office/drawing/2014/main" val="20003"/>
                    </a:ext>
                  </a:extLst>
                </a:gridCol>
              </a:tblGrid>
              <a:tr h="763744">
                <a:tc gridSpan="4">
                  <a:txBody>
                    <a:bodyPr/>
                    <a:lstStyle/>
                    <a:p>
                      <a:pPr algn="ctr">
                        <a:lnSpc>
                          <a:spcPct val="107000"/>
                        </a:lnSpc>
                        <a:spcAft>
                          <a:spcPts val="0"/>
                        </a:spcAft>
                      </a:pPr>
                      <a:r>
                        <a:rPr lang="pt-BR" sz="16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DESPESAS RELACIONADAS ÀS AÇÕES DE ENFRENTAMENTO AO COVID-19</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pt-BR" sz="16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2º QUADRIMESTRE </a:t>
                      </a:r>
                      <a:r>
                        <a:rPr lang="pt-BR" sz="1600" b="1" i="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2021 - </a:t>
                      </a:r>
                      <a:r>
                        <a:rPr lang="pt-BR" sz="16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MAIO A AGOSTO/2021</a:t>
                      </a:r>
                      <a:endParaRPr lang="pt-BR"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3493" marR="434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753308">
                <a:tc>
                  <a:txBody>
                    <a:bodyPr/>
                    <a:lstStyle/>
                    <a:p>
                      <a:pPr algn="ctr">
                        <a:lnSpc>
                          <a:spcPct val="100000"/>
                        </a:lnSpc>
                        <a:spcAft>
                          <a:spcPts val="0"/>
                        </a:spcAft>
                      </a:pPr>
                      <a:r>
                        <a:rPr lang="pt-BR" sz="1600" b="1" i="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ELEMENTO DE DESPESA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493" marR="434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lgn="ctr">
                        <a:lnSpc>
                          <a:spcPct val="100000"/>
                        </a:lnSpc>
                        <a:spcAft>
                          <a:spcPts val="0"/>
                        </a:spcAft>
                      </a:pPr>
                      <a:r>
                        <a:rPr lang="pt-BR" sz="1600" b="1" i="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 EMPENHADO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493" marR="43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lgn="ctr">
                        <a:lnSpc>
                          <a:spcPct val="100000"/>
                        </a:lnSpc>
                        <a:spcAft>
                          <a:spcPts val="0"/>
                        </a:spcAft>
                      </a:pPr>
                      <a:r>
                        <a:rPr lang="pt-BR" sz="1600" b="1" i="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 LIQUIDADO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493" marR="43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lgn="ctr">
                        <a:lnSpc>
                          <a:spcPct val="100000"/>
                        </a:lnSpc>
                        <a:spcAft>
                          <a:spcPts val="0"/>
                        </a:spcAft>
                      </a:pPr>
                      <a:r>
                        <a:rPr lang="pt-BR" sz="1600" b="1" i="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 PAGO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43493" marR="434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10001"/>
                  </a:ext>
                </a:extLst>
              </a:tr>
              <a:tr h="753308">
                <a:tc>
                  <a:txBody>
                    <a:bodyPr/>
                    <a:lstStyle/>
                    <a:p>
                      <a:pPr algn="just">
                        <a:lnSpc>
                          <a:spcPct val="100000"/>
                        </a:lnSpc>
                        <a:spcAft>
                          <a:spcPts val="0"/>
                        </a:spcAft>
                      </a:pP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Equipamentos e Material permanente</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493" marR="434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6195" algn="r">
                        <a:lnSpc>
                          <a:spcPct val="100000"/>
                        </a:lnSpc>
                        <a:spcAft>
                          <a:spcPts val="0"/>
                        </a:spcAft>
                      </a:pP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          </a:t>
                      </a:r>
                      <a:r>
                        <a:rPr lang="pt-BR"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69.990,00</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6195" algn="r">
                        <a:lnSpc>
                          <a:spcPct val="100000"/>
                        </a:lnSpc>
                        <a:spcAft>
                          <a:spcPts val="0"/>
                        </a:spcAft>
                      </a:pP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    </a:t>
                      </a:r>
                      <a:r>
                        <a:rPr lang="pt-BR"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6195" algn="r">
                        <a:lnSpc>
                          <a:spcPct val="100000"/>
                        </a:lnSpc>
                        <a:spcAft>
                          <a:spcPts val="0"/>
                        </a:spcAft>
                      </a:pP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  </a:t>
                      </a:r>
                      <a:r>
                        <a:rPr lang="pt-BR"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53308">
                <a:tc>
                  <a:txBody>
                    <a:bodyPr/>
                    <a:lstStyle/>
                    <a:p>
                      <a:pPr>
                        <a:lnSpc>
                          <a:spcPct val="100000"/>
                        </a:lnSpc>
                        <a:spcAft>
                          <a:spcPts val="0"/>
                        </a:spcAft>
                      </a:pP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Material de consumo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493" marR="434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6195" algn="r">
                        <a:lnSpc>
                          <a:spcPct val="100000"/>
                        </a:lnSpc>
                        <a:spcAft>
                          <a:spcPts val="0"/>
                        </a:spcAft>
                      </a:pP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     </a:t>
                      </a:r>
                      <a:r>
                        <a:rPr lang="pt-BR"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5.038.464,10</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6195" algn="r">
                        <a:lnSpc>
                          <a:spcPct val="100000"/>
                        </a:lnSpc>
                        <a:spcAft>
                          <a:spcPts val="0"/>
                        </a:spcAft>
                      </a:pP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  </a:t>
                      </a:r>
                      <a:r>
                        <a:rPr lang="pt-BR"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2.442.111,40</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6195" algn="r">
                        <a:lnSpc>
                          <a:spcPct val="100000"/>
                        </a:lnSpc>
                        <a:spcAft>
                          <a:spcPts val="0"/>
                        </a:spcAft>
                      </a:pP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      </a:t>
                      </a:r>
                      <a:r>
                        <a:rPr lang="pt-BR"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2.422.311,40</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53308">
                <a:tc>
                  <a:txBody>
                    <a:bodyPr/>
                    <a:lstStyle/>
                    <a:p>
                      <a:pPr>
                        <a:lnSpc>
                          <a:spcPct val="100000"/>
                        </a:lnSpc>
                        <a:spcAft>
                          <a:spcPts val="0"/>
                        </a:spcAft>
                      </a:pPr>
                      <a:r>
                        <a:rPr lang="pt-B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Outros serviços de terceiros - Pessoa jurídica</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43493" marR="434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6195" algn="r">
                        <a:lnSpc>
                          <a:spcPct val="100000"/>
                        </a:lnSpc>
                        <a:spcAft>
                          <a:spcPts val="0"/>
                        </a:spcAft>
                      </a:pP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  </a:t>
                      </a:r>
                      <a:r>
                        <a:rPr lang="pt-BR"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31.801.583,35</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6195" algn="r">
                        <a:lnSpc>
                          <a:spcPct val="100000"/>
                        </a:lnSpc>
                        <a:spcAft>
                          <a:spcPts val="0"/>
                        </a:spcAft>
                      </a:pP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     </a:t>
                      </a:r>
                      <a:r>
                        <a:rPr lang="pt-BR"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8.558.411,68</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6195" algn="r">
                        <a:lnSpc>
                          <a:spcPct val="100000"/>
                        </a:lnSpc>
                        <a:spcAft>
                          <a:spcPts val="0"/>
                        </a:spcAft>
                      </a:pP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 </a:t>
                      </a:r>
                      <a:r>
                        <a:rPr lang="pt-BR"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5.760.770,71</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53308">
                <a:tc>
                  <a:txBody>
                    <a:bodyPr/>
                    <a:lstStyle/>
                    <a:p>
                      <a:pPr algn="ctr">
                        <a:lnSpc>
                          <a:spcPct val="100000"/>
                        </a:lnSpc>
                        <a:spcAft>
                          <a:spcPts val="0"/>
                        </a:spcAft>
                      </a:pPr>
                      <a:r>
                        <a:rPr lang="pt-BR" sz="1800" b="1" i="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43493" marR="434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E79"/>
                    </a:solidFill>
                  </a:tcPr>
                </a:tc>
                <a:tc>
                  <a:txBody>
                    <a:bodyPr/>
                    <a:lstStyle/>
                    <a:p>
                      <a:pPr marR="36195" algn="r">
                        <a:lnSpc>
                          <a:spcPct val="100000"/>
                        </a:lnSpc>
                        <a:spcAft>
                          <a:spcPts val="0"/>
                        </a:spcAft>
                      </a:pPr>
                      <a:r>
                        <a:rPr lang="pt-BR" sz="1600" b="1"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a:t>
                      </a:r>
                      <a:r>
                        <a:rPr lang="pt-BR" sz="1600" b="1" i="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b="1"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36.910.037,45</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493" marR="43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E79"/>
                    </a:solidFill>
                  </a:tcPr>
                </a:tc>
                <a:tc>
                  <a:txBody>
                    <a:bodyPr/>
                    <a:lstStyle/>
                    <a:p>
                      <a:pPr marR="36195" algn="r">
                        <a:lnSpc>
                          <a:spcPct val="100000"/>
                        </a:lnSpc>
                        <a:spcAft>
                          <a:spcPts val="0"/>
                        </a:spcAft>
                      </a:pPr>
                      <a:r>
                        <a:rPr lang="pt-BR" sz="1600" b="1"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  </a:t>
                      </a:r>
                      <a:r>
                        <a:rPr lang="pt-BR" sz="1600" b="1" i="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b="1"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11.000.523,08</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493" marR="43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E79"/>
                    </a:solidFill>
                  </a:tcPr>
                </a:tc>
                <a:tc>
                  <a:txBody>
                    <a:bodyPr/>
                    <a:lstStyle/>
                    <a:p>
                      <a:pPr marR="36195" algn="r">
                        <a:lnSpc>
                          <a:spcPct val="100000"/>
                        </a:lnSpc>
                        <a:spcAft>
                          <a:spcPts val="0"/>
                        </a:spcAft>
                      </a:pPr>
                      <a:r>
                        <a:rPr lang="pt-BR" sz="1600" b="1"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    </a:t>
                      </a:r>
                      <a:r>
                        <a:rPr lang="pt-BR" sz="1600" b="1" i="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pt-BR" sz="1600" b="1"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8.183.082,11</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493" marR="434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10005"/>
                  </a:ext>
                </a:extLst>
              </a:tr>
              <a:tr h="252000">
                <a:tc gridSpan="4">
                  <a:txBody>
                    <a:bodyPr/>
                    <a:lstStyle/>
                    <a:p>
                      <a:pPr algn="l">
                        <a:lnSpc>
                          <a:spcPct val="107000"/>
                        </a:lnSpc>
                        <a:spcAft>
                          <a:spcPts val="0"/>
                        </a:spcAft>
                      </a:pPr>
                      <a:r>
                        <a:rPr lang="pt-B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Fonte:</a:t>
                      </a:r>
                      <a:r>
                        <a:rPr lang="pt-B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Campo Grande - Disponível em: </a:t>
                      </a:r>
                      <a:r>
                        <a:rPr lang="pt-BR" sz="11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https://transparenciacovid.campogrande.ms.gov.br/despesas/</a:t>
                      </a:r>
                      <a:r>
                        <a:rPr lang="pt-B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Acesso em: </a:t>
                      </a:r>
                      <a:r>
                        <a:rPr lang="pt-BR" sz="1100" dirty="0">
                          <a:effectLst/>
                          <a:latin typeface="Calibri" panose="020F0502020204030204" pitchFamily="34" charset="0"/>
                          <a:ea typeface="Calibri" panose="020F0502020204030204" pitchFamily="34" charset="0"/>
                          <a:cs typeface="Times New Roman" panose="02020603050405020304" pitchFamily="18" charset="0"/>
                        </a:rPr>
                        <a:t>14 Set. 2021 às 14h34</a:t>
                      </a:r>
                    </a:p>
                  </a:txBody>
                  <a:tcPr marL="43493" marR="43493"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328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83588" y="6422099"/>
            <a:ext cx="779767" cy="365125"/>
          </a:xfrm>
        </p:spPr>
        <p:txBody>
          <a:bodyPr/>
          <a:lstStyle/>
          <a:p>
            <a:pPr rtl="0"/>
            <a:fld id="{B38049E5-7B53-4E85-8972-7D6C4BCE5BB9}" type="slidenum">
              <a:rPr lang="pt-BR" noProof="0" smtClean="0"/>
              <a:t>149</a:t>
            </a:fld>
            <a:endParaRPr lang="pt-BR" noProof="0" dirty="0"/>
          </a:p>
        </p:txBody>
      </p:sp>
      <p:pic>
        <p:nvPicPr>
          <p:cNvPr id="8" name="Espaço Reservado para Conteúdo 7"/>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418915" y="2440420"/>
            <a:ext cx="5513296" cy="3236752"/>
          </a:xfrm>
        </p:spPr>
      </p:pic>
      <p:sp>
        <p:nvSpPr>
          <p:cNvPr id="9" name="Retângulo 8"/>
          <p:cNvSpPr/>
          <p:nvPr/>
        </p:nvSpPr>
        <p:spPr>
          <a:xfrm>
            <a:off x="781979" y="117566"/>
            <a:ext cx="4148893" cy="338554"/>
          </a:xfrm>
          <a:prstGeom prst="rect">
            <a:avLst/>
          </a:prstGeom>
        </p:spPr>
        <p:txBody>
          <a:bodyPr wrap="none">
            <a:spAutoFit/>
          </a:bodyPr>
          <a:lstStyle/>
          <a:p>
            <a:r>
              <a:rPr lang="pt-BR" altLang="pt-BR" sz="1600" b="1" dirty="0" smtClean="0">
                <a:solidFill>
                  <a:schemeClr val="tx2"/>
                </a:solidFill>
              </a:rPr>
              <a:t>2° </a:t>
            </a:r>
            <a:r>
              <a:rPr lang="pt-BR" altLang="pt-BR" sz="1600" b="1" dirty="0">
                <a:solidFill>
                  <a:schemeClr val="tx2"/>
                </a:solidFill>
              </a:rPr>
              <a:t>RELATÓRIO QUADRIMESTRAL </a:t>
            </a:r>
            <a:r>
              <a:rPr lang="pt-BR" altLang="pt-BR" sz="1600" b="1" dirty="0" smtClean="0">
                <a:solidFill>
                  <a:schemeClr val="tx2"/>
                </a:solidFill>
              </a:rPr>
              <a:t>2021</a:t>
            </a:r>
            <a:endParaRPr lang="pt-BR" altLang="pt-BR" sz="1600" b="1" dirty="0">
              <a:solidFill>
                <a:schemeClr val="tx2"/>
              </a:solidFill>
            </a:endParaRPr>
          </a:p>
        </p:txBody>
      </p:sp>
      <p:sp>
        <p:nvSpPr>
          <p:cNvPr id="10" name="Título 1"/>
          <p:cNvSpPr txBox="1">
            <a:spLocks/>
          </p:cNvSpPr>
          <p:nvPr/>
        </p:nvSpPr>
        <p:spPr>
          <a:xfrm>
            <a:off x="781978" y="1241369"/>
            <a:ext cx="10787170" cy="839425"/>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1800" b="1" i="1" dirty="0">
                <a:solidFill>
                  <a:schemeClr val="tx2"/>
                </a:solidFill>
                <a:latin typeface="Arial" panose="020B0604020202020204" pitchFamily="34" charset="0"/>
                <a:cs typeface="Arial" panose="020B0604020202020204" pitchFamily="34" charset="0"/>
              </a:rPr>
              <a:t>PLANO DE CONTINGÊNCIA PARA SITUÃÇÃO DE EPIDEMIA DE DENGUE, CHIKUNGUNYA, E </a:t>
            </a:r>
            <a:r>
              <a:rPr lang="pt-BR" sz="1800" b="1" i="1" dirty="0" smtClean="0">
                <a:solidFill>
                  <a:schemeClr val="tx2"/>
                </a:solidFill>
                <a:latin typeface="Arial" panose="020B0604020202020204" pitchFamily="34" charset="0"/>
                <a:cs typeface="Arial" panose="020B0604020202020204" pitchFamily="34" charset="0"/>
              </a:rPr>
              <a:t>ZIKAVÍRUS</a:t>
            </a:r>
          </a:p>
          <a:p>
            <a:pPr algn="ctr"/>
            <a:r>
              <a:rPr lang="pt-BR" sz="1800" b="1" dirty="0" smtClean="0">
                <a:solidFill>
                  <a:schemeClr val="tx1"/>
                </a:solidFill>
                <a:latin typeface="Arial" panose="020B0604020202020204" pitchFamily="34" charset="0"/>
                <a:cs typeface="Arial" panose="020B0604020202020204" pitchFamily="34" charset="0"/>
              </a:rPr>
              <a:t>VIGÊNCIA: JULHO DE 2021 A JULHO DE 2022</a:t>
            </a:r>
            <a:endParaRPr lang="pt-BR" sz="1800" dirty="0" smtClean="0">
              <a:solidFill>
                <a:schemeClr val="tx1"/>
              </a:solidFill>
              <a:latin typeface="Arial" panose="020B0604020202020204" pitchFamily="34" charset="0"/>
              <a:cs typeface="Arial" panose="020B0604020202020204" pitchFamily="34" charset="0"/>
            </a:endParaRPr>
          </a:p>
          <a:p>
            <a:pPr algn="ctr"/>
            <a:endParaRPr lang="pt-BR" sz="1800" b="1" i="1" dirty="0">
              <a:solidFill>
                <a:schemeClr val="tx2"/>
              </a:solidFill>
              <a:latin typeface="Roboto Condensed"/>
            </a:endParaRPr>
          </a:p>
        </p:txBody>
      </p:sp>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4116649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620" y="795490"/>
            <a:ext cx="9822250" cy="5293983"/>
          </a:xfrm>
          <a:solidFill>
            <a:schemeClr val="bg1">
              <a:lumMod val="95000"/>
            </a:schemeClr>
          </a:solidFill>
        </p:spPr>
        <p:txBody>
          <a:bodyPr>
            <a:normAutofit/>
          </a:bodyPr>
          <a:lstStyle/>
          <a:p>
            <a:pPr algn="ctr"/>
            <a:r>
              <a:rPr lang="pt-BR" altLang="pt-BR" sz="3100" b="1" dirty="0" smtClean="0">
                <a:solidFill>
                  <a:schemeClr val="tx1"/>
                </a:solidFill>
                <a:effectLst>
                  <a:outerShdw blurRad="38100" dist="38100" dir="2700000" algn="tl">
                    <a:srgbClr val="000000">
                      <a:alpha val="43137"/>
                    </a:srgbClr>
                  </a:outerShdw>
                </a:effectLst>
              </a:rPr>
              <a:t>MUNICÍPIO DE CAMPO GRANDE</a:t>
            </a:r>
            <a:br>
              <a:rPr lang="pt-BR" altLang="pt-BR" sz="3100" b="1" dirty="0" smtClean="0">
                <a:solidFill>
                  <a:schemeClr val="tx1"/>
                </a:solidFill>
                <a:effectLst>
                  <a:outerShdw blurRad="38100" dist="38100" dir="2700000" algn="tl">
                    <a:srgbClr val="000000">
                      <a:alpha val="43137"/>
                    </a:srgbClr>
                  </a:outerShdw>
                </a:effectLst>
              </a:rPr>
            </a:br>
            <a:r>
              <a:rPr lang="pt-BR" altLang="pt-BR" sz="3100" b="1" dirty="0" smtClean="0">
                <a:solidFill>
                  <a:schemeClr val="tx1"/>
                </a:solidFill>
                <a:effectLst>
                  <a:outerShdw blurRad="38100" dist="38100" dir="2700000" algn="tl">
                    <a:srgbClr val="000000">
                      <a:alpha val="43137"/>
                    </a:srgbClr>
                  </a:outerShdw>
                </a:effectLst>
              </a:rPr>
              <a:t>RELATÓRIO </a:t>
            </a:r>
            <a:r>
              <a:rPr lang="pt-BR" altLang="pt-BR" sz="3100" b="1" dirty="0">
                <a:solidFill>
                  <a:schemeClr val="tx1"/>
                </a:solidFill>
                <a:effectLst>
                  <a:outerShdw blurRad="38100" dist="38100" dir="2700000" algn="tl">
                    <a:srgbClr val="000000">
                      <a:alpha val="43137"/>
                    </a:srgbClr>
                  </a:outerShdw>
                </a:effectLst>
              </a:rPr>
              <a:t>RESUMIDO DA EXECUÇÃO ORÇAMENTÁRIA – </a:t>
            </a:r>
            <a:r>
              <a:rPr lang="pt-BR" altLang="pt-BR" sz="3100" b="1" dirty="0" smtClean="0">
                <a:solidFill>
                  <a:schemeClr val="tx1"/>
                </a:solidFill>
                <a:effectLst>
                  <a:outerShdw blurRad="38100" dist="38100" dir="2700000" algn="tl">
                    <a:srgbClr val="000000">
                      <a:alpha val="43137"/>
                    </a:srgbClr>
                  </a:outerShdw>
                </a:effectLst>
              </a:rPr>
              <a:t>RREO</a:t>
            </a:r>
            <a:r>
              <a:rPr lang="pt-BR" altLang="pt-BR" sz="3100" b="1" dirty="0">
                <a:solidFill>
                  <a:schemeClr val="tx1"/>
                </a:solidFill>
                <a:effectLst>
                  <a:outerShdw blurRad="38100" dist="38100" dir="2700000" algn="tl">
                    <a:srgbClr val="000000">
                      <a:alpha val="43137"/>
                    </a:srgbClr>
                  </a:outerShdw>
                </a:effectLst>
              </a:rPr>
              <a:t/>
            </a:r>
            <a:br>
              <a:rPr lang="pt-BR" altLang="pt-BR" sz="3100" b="1" dirty="0">
                <a:solidFill>
                  <a:schemeClr val="tx1"/>
                </a:solidFill>
                <a:effectLst>
                  <a:outerShdw blurRad="38100" dist="38100" dir="2700000" algn="tl">
                    <a:srgbClr val="000000">
                      <a:alpha val="43137"/>
                    </a:srgbClr>
                  </a:outerShdw>
                </a:effectLst>
              </a:rPr>
            </a:br>
            <a:r>
              <a:rPr lang="pt-BR" altLang="pt-BR" sz="3100" b="1" dirty="0">
                <a:solidFill>
                  <a:schemeClr val="tx1"/>
                </a:solidFill>
                <a:effectLst>
                  <a:outerShdw blurRad="38100" dist="38100" dir="2700000" algn="tl">
                    <a:srgbClr val="000000">
                      <a:alpha val="43137"/>
                    </a:srgbClr>
                  </a:outerShdw>
                </a:effectLst>
              </a:rPr>
              <a:t>DEMONSTRATIVO DAS RECEITAS E DESPESAS COM AÇÕES EM SERVIÇOS PÚBLICOS DE SAÚDE</a:t>
            </a:r>
            <a:br>
              <a:rPr lang="pt-BR" altLang="pt-BR" sz="3100" b="1" dirty="0">
                <a:solidFill>
                  <a:schemeClr val="tx1"/>
                </a:solidFill>
                <a:effectLst>
                  <a:outerShdw blurRad="38100" dist="38100" dir="2700000" algn="tl">
                    <a:srgbClr val="000000">
                      <a:alpha val="43137"/>
                    </a:srgbClr>
                  </a:outerShdw>
                </a:effectLst>
              </a:rPr>
            </a:br>
            <a:r>
              <a:rPr lang="pt-BR" altLang="pt-BR" sz="3100" b="1" dirty="0">
                <a:solidFill>
                  <a:schemeClr val="tx1"/>
                </a:solidFill>
                <a:effectLst>
                  <a:outerShdw blurRad="38100" dist="38100" dir="2700000" algn="tl">
                    <a:srgbClr val="000000">
                      <a:alpha val="43137"/>
                    </a:srgbClr>
                  </a:outerShdw>
                </a:effectLst>
              </a:rPr>
              <a:t>ORÇAMENTO FISCAL E DA SEGURIDADE </a:t>
            </a:r>
            <a:r>
              <a:rPr lang="pt-BR" altLang="pt-BR" sz="3100" b="1" dirty="0" smtClean="0">
                <a:solidFill>
                  <a:schemeClr val="tx1"/>
                </a:solidFill>
                <a:effectLst>
                  <a:outerShdw blurRad="38100" dist="38100" dir="2700000" algn="tl">
                    <a:srgbClr val="000000">
                      <a:alpha val="43137"/>
                    </a:srgbClr>
                  </a:outerShdw>
                </a:effectLst>
              </a:rPr>
              <a:t>SOCIAL</a:t>
            </a:r>
            <a:br>
              <a:rPr lang="pt-BR" altLang="pt-BR" sz="3100" b="1" dirty="0" smtClean="0">
                <a:solidFill>
                  <a:schemeClr val="tx1"/>
                </a:solidFill>
                <a:effectLst>
                  <a:outerShdw blurRad="38100" dist="38100" dir="2700000" algn="tl">
                    <a:srgbClr val="000000">
                      <a:alpha val="43137"/>
                    </a:srgbClr>
                  </a:outerShdw>
                </a:effectLst>
              </a:rPr>
            </a:br>
            <a:r>
              <a:rPr lang="pt-BR" altLang="pt-BR" sz="3100" dirty="0"/>
              <a:t/>
            </a:r>
            <a:br>
              <a:rPr lang="pt-BR" altLang="pt-BR" sz="3100" dirty="0"/>
            </a:br>
            <a:r>
              <a:rPr lang="pt-BR" altLang="pt-BR" sz="3100" b="1" dirty="0" smtClean="0">
                <a:solidFill>
                  <a:srgbClr val="FF0000"/>
                </a:solidFill>
                <a:effectLst>
                  <a:outerShdw blurRad="38100" dist="38100" dir="2700000" algn="tl">
                    <a:srgbClr val="000000">
                      <a:alpha val="43137"/>
                    </a:srgbClr>
                  </a:outerShdw>
                </a:effectLst>
              </a:rPr>
              <a:t>2º QUADRIMESTRE - 2021 (MAIO A AGOSTO)</a:t>
            </a:r>
            <a:r>
              <a:rPr lang="pt-BR" altLang="pt-BR" sz="3100" dirty="0"/>
              <a:t/>
            </a:r>
            <a:br>
              <a:rPr lang="pt-BR" altLang="pt-BR" sz="3100" dirty="0"/>
            </a:br>
            <a:r>
              <a:rPr lang="pt-BR" altLang="pt-BR" sz="3100" dirty="0" smtClean="0">
                <a:solidFill>
                  <a:srgbClr val="FF0000"/>
                </a:solidFill>
                <a:effectLst>
                  <a:outerShdw blurRad="38100" dist="38100" dir="2700000" algn="tl">
                    <a:srgbClr val="000000">
                      <a:alpha val="43137"/>
                    </a:srgbClr>
                  </a:outerShdw>
                </a:effectLst>
              </a:rPr>
              <a:t>Publicado DIOGRANDE n. 6.423 (edição suplemento), </a:t>
            </a:r>
            <a:br>
              <a:rPr lang="pt-BR" altLang="pt-BR" sz="3100" dirty="0" smtClean="0">
                <a:solidFill>
                  <a:srgbClr val="FF0000"/>
                </a:solidFill>
                <a:effectLst>
                  <a:outerShdw blurRad="38100" dist="38100" dir="2700000" algn="tl">
                    <a:srgbClr val="000000">
                      <a:alpha val="43137"/>
                    </a:srgbClr>
                  </a:outerShdw>
                </a:effectLst>
              </a:rPr>
            </a:br>
            <a:r>
              <a:rPr lang="pt-BR" altLang="pt-BR" sz="3100" dirty="0" smtClean="0">
                <a:solidFill>
                  <a:srgbClr val="FF0000"/>
                </a:solidFill>
                <a:effectLst>
                  <a:outerShdw blurRad="38100" dist="38100" dir="2700000" algn="tl">
                    <a:srgbClr val="000000">
                      <a:alpha val="43137"/>
                    </a:srgbClr>
                  </a:outerShdw>
                </a:effectLst>
              </a:rPr>
              <a:t>página 14 e 15, quinta-feira, 23 de setembro de 2021</a:t>
            </a:r>
            <a:endParaRPr lang="pt-BR" sz="3100" dirty="0">
              <a:effectLst>
                <a:outerShdw blurRad="38100" dist="38100" dir="2700000" algn="tl">
                  <a:srgbClr val="000000">
                    <a:alpha val="43137"/>
                  </a:srgbClr>
                </a:outerShdw>
              </a:effectLst>
            </a:endParaRPr>
          </a:p>
        </p:txBody>
      </p:sp>
      <p:sp>
        <p:nvSpPr>
          <p:cNvPr id="5" name="Espaço Reservado para Número de Slide 4"/>
          <p:cNvSpPr>
            <a:spLocks noGrp="1"/>
          </p:cNvSpPr>
          <p:nvPr>
            <p:ph type="sldNum" sz="quarter" idx="12"/>
          </p:nvPr>
        </p:nvSpPr>
        <p:spPr>
          <a:xfrm>
            <a:off x="11369700" y="6452806"/>
            <a:ext cx="779767" cy="365125"/>
          </a:xfrm>
        </p:spPr>
        <p:txBody>
          <a:bodyPr/>
          <a:lstStyle/>
          <a:p>
            <a:pPr rtl="0"/>
            <a:fld id="{B38049E5-7B53-4E85-8972-7D6C4BCE5BB9}" type="slidenum">
              <a:rPr lang="pt-BR" b="1" noProof="0" smtClean="0"/>
              <a:pPr rtl="0"/>
              <a:t>15</a:t>
            </a:fld>
            <a:endParaRPr lang="pt-BR" b="1" noProof="0" dirty="0"/>
          </a:p>
        </p:txBody>
      </p:sp>
      <p:sp>
        <p:nvSpPr>
          <p:cNvPr id="6" name="Retângulo 5"/>
          <p:cNvSpPr/>
          <p:nvPr/>
        </p:nvSpPr>
        <p:spPr>
          <a:xfrm>
            <a:off x="766066" y="114584"/>
            <a:ext cx="3656770" cy="307777"/>
          </a:xfrm>
          <a:prstGeom prst="rect">
            <a:avLst/>
          </a:prstGeom>
        </p:spPr>
        <p:txBody>
          <a:bodyPr wrap="none">
            <a:spAutoFit/>
          </a:bodyPr>
          <a:lstStyle/>
          <a:p>
            <a:r>
              <a:rPr lang="pt-BR" altLang="pt-BR" sz="1400" b="1" dirty="0" smtClean="0">
                <a:solidFill>
                  <a:schemeClr val="tx2"/>
                </a:solidFill>
              </a:rPr>
              <a:t>1°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576663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93159" y="1015663"/>
            <a:ext cx="10829345" cy="4943020"/>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sz="1600" b="1" cap="all" dirty="0" smtClean="0">
                <a:solidFill>
                  <a:srgbClr val="538135"/>
                </a:solidFill>
                <a:latin typeface="Arial" panose="020B0604020202020204" pitchFamily="34" charset="0"/>
                <a:ea typeface="Times New Roman" panose="02020603050405020304" pitchFamily="18" charset="0"/>
                <a:cs typeface="Times New Roman" panose="02020603050405020304" pitchFamily="18" charset="0"/>
              </a:rPr>
              <a:t>SUPERINTENDÊNCIA DE VIGILÂNCIA EM SAÚDE – SVS</a:t>
            </a:r>
          </a:p>
          <a:p>
            <a:pPr lvl="0" algn="ctr">
              <a:lnSpc>
                <a:spcPct val="107000"/>
              </a:lnSpc>
              <a:spcAft>
                <a:spcPts val="0"/>
              </a:spcAft>
              <a:buClr>
                <a:srgbClr val="538135"/>
              </a:buClr>
            </a:pPr>
            <a:r>
              <a:rPr lang="pt-BR" sz="1600" b="1" cap="all" dirty="0" smtClean="0">
                <a:solidFill>
                  <a:srgbClr val="538135"/>
                </a:solidFill>
                <a:latin typeface="Arial" panose="020B0604020202020204" pitchFamily="34" charset="0"/>
                <a:ea typeface="Times New Roman" panose="02020603050405020304" pitchFamily="18" charset="0"/>
                <a:cs typeface="Times New Roman" panose="02020603050405020304" pitchFamily="18" charset="0"/>
              </a:rPr>
              <a:t> </a:t>
            </a:r>
          </a:p>
          <a:p>
            <a:pPr lvl="0">
              <a:lnSpc>
                <a:spcPct val="107000"/>
              </a:lnSpc>
              <a:spcAft>
                <a:spcPts val="0"/>
              </a:spcAft>
              <a:buClr>
                <a:srgbClr val="538135"/>
              </a:buClr>
            </a:pPr>
            <a:r>
              <a:rPr lang="pt-BR" sz="1600" b="1" cap="all" dirty="0" smtClean="0">
                <a:latin typeface="Arial" panose="020B0604020202020204" pitchFamily="34" charset="0"/>
                <a:ea typeface="Times New Roman" panose="02020603050405020304" pitchFamily="18" charset="0"/>
                <a:cs typeface="Arial" panose="020B0604020202020204" pitchFamily="34" charset="0"/>
              </a:rPr>
              <a:t>Coordenadoria de CONTROLE DE ENDEMIAS VETORIAIS E VIGILÂNCIA AMBIENTAL</a:t>
            </a:r>
          </a:p>
          <a:p>
            <a:pPr marL="285750" lvl="0" indent="-285750" algn="just">
              <a:lnSpc>
                <a:spcPct val="107000"/>
              </a:lnSpc>
              <a:spcAft>
                <a:spcPts val="0"/>
              </a:spcAft>
              <a:buClr>
                <a:srgbClr val="538135"/>
              </a:buClr>
              <a:buFont typeface="Wingdings" panose="05000000000000000000" pitchFamily="2" charset="2"/>
              <a:buChar char="v"/>
            </a:pPr>
            <a:r>
              <a:rPr lang="pt-BR" sz="1400" dirty="0">
                <a:latin typeface="Arial" panose="020B0604020202020204" pitchFamily="34" charset="0"/>
                <a:ea typeface="Calibri" panose="020F0502020204030204" pitchFamily="34" charset="0"/>
              </a:rPr>
              <a:t>789.045 </a:t>
            </a:r>
            <a:r>
              <a:rPr lang="pt-BR" sz="1600" dirty="0">
                <a:latin typeface="Arial" panose="020B0604020202020204" pitchFamily="34" charset="0"/>
                <a:ea typeface="Times New Roman" panose="02020603050405020304" pitchFamily="18" charset="0"/>
              </a:rPr>
              <a:t> visitas domiciliares;</a:t>
            </a:r>
          </a:p>
          <a:p>
            <a:pPr marL="285750" lvl="0" indent="-285750" algn="just">
              <a:lnSpc>
                <a:spcPct val="107000"/>
              </a:lnSpc>
              <a:spcAft>
                <a:spcPts val="0"/>
              </a:spcAft>
              <a:buClr>
                <a:srgbClr val="538135"/>
              </a:buClr>
              <a:buFont typeface="Wingdings" panose="05000000000000000000" pitchFamily="2" charset="2"/>
              <a:buChar char="v"/>
            </a:pPr>
            <a:r>
              <a:rPr lang="pt-BR" sz="1600" dirty="0">
                <a:latin typeface="Arial" panose="020B0604020202020204" pitchFamily="34" charset="0"/>
                <a:ea typeface="Times New Roman" panose="02020603050405020304" pitchFamily="18" charset="0"/>
              </a:rPr>
              <a:t> 30.588 ações de supervisão;</a:t>
            </a:r>
          </a:p>
          <a:p>
            <a:pPr marL="285750" lvl="0" indent="-285750" algn="just">
              <a:lnSpc>
                <a:spcPct val="107000"/>
              </a:lnSpc>
              <a:spcAft>
                <a:spcPts val="0"/>
              </a:spcAft>
              <a:buClr>
                <a:srgbClr val="538135"/>
              </a:buClr>
              <a:buFont typeface="Wingdings" panose="05000000000000000000" pitchFamily="2" charset="2"/>
              <a:buChar char="v"/>
            </a:pPr>
            <a:r>
              <a:rPr lang="pt-BR" sz="1600" dirty="0">
                <a:latin typeface="Arial" panose="020B0604020202020204" pitchFamily="34" charset="0"/>
                <a:ea typeface="Times New Roman" panose="02020603050405020304" pitchFamily="18" charset="0"/>
              </a:rPr>
              <a:t> </a:t>
            </a:r>
            <a:r>
              <a:rPr lang="pt-BR" sz="1400" dirty="0">
                <a:latin typeface="Arial" panose="020B0604020202020204" pitchFamily="34" charset="0"/>
                <a:ea typeface="Calibri" panose="020F0502020204030204" pitchFamily="34" charset="0"/>
              </a:rPr>
              <a:t>3.910 </a:t>
            </a:r>
            <a:r>
              <a:rPr lang="pt-BR" sz="1600" dirty="0">
                <a:latin typeface="Arial" panose="020B0604020202020204" pitchFamily="34" charset="0"/>
                <a:ea typeface="Times New Roman" panose="02020603050405020304" pitchFamily="18" charset="0"/>
              </a:rPr>
              <a:t>visitas em pontos estratégicos;</a:t>
            </a:r>
          </a:p>
          <a:p>
            <a:pPr marL="285750" lvl="0" indent="-285750" algn="just">
              <a:lnSpc>
                <a:spcPct val="107000"/>
              </a:lnSpc>
              <a:spcAft>
                <a:spcPts val="0"/>
              </a:spcAft>
              <a:buClr>
                <a:srgbClr val="538135"/>
              </a:buClr>
              <a:buFont typeface="Wingdings" panose="05000000000000000000" pitchFamily="2" charset="2"/>
              <a:buChar char="v"/>
            </a:pPr>
            <a:r>
              <a:rPr lang="pt-BR" sz="1600" dirty="0">
                <a:latin typeface="Arial" panose="020B0604020202020204" pitchFamily="34" charset="0"/>
                <a:ea typeface="Times New Roman" panose="02020603050405020304" pitchFamily="18" charset="0"/>
              </a:rPr>
              <a:t> </a:t>
            </a:r>
            <a:r>
              <a:rPr lang="pt-BR" sz="1400" dirty="0">
                <a:latin typeface="Arial" panose="020B0604020202020204" pitchFamily="34" charset="0"/>
                <a:ea typeface="Calibri" panose="020F0502020204030204" pitchFamily="34" charset="0"/>
              </a:rPr>
              <a:t>19.387 </a:t>
            </a:r>
            <a:r>
              <a:rPr lang="pt-BR" sz="1600" dirty="0" err="1">
                <a:latin typeface="Arial" panose="020B0604020202020204" pitchFamily="34" charset="0"/>
                <a:ea typeface="Calibri" panose="020F0502020204030204" pitchFamily="34" charset="0"/>
              </a:rPr>
              <a:t>borrifações</a:t>
            </a:r>
            <a:r>
              <a:rPr lang="pt-BR" sz="1600" dirty="0">
                <a:latin typeface="Arial" panose="020B0604020202020204" pitchFamily="34" charset="0"/>
                <a:ea typeface="Calibri" panose="020F0502020204030204" pitchFamily="34" charset="0"/>
              </a:rPr>
              <a:t> espacial (UBV/FUMACÊ) em quarteirões;</a:t>
            </a:r>
          </a:p>
          <a:p>
            <a:pPr marL="285750" lvl="0" indent="-285750" algn="just">
              <a:lnSpc>
                <a:spcPct val="107000"/>
              </a:lnSpc>
              <a:spcAft>
                <a:spcPts val="0"/>
              </a:spcAft>
              <a:buClr>
                <a:srgbClr val="538135"/>
              </a:buClr>
              <a:buFont typeface="Wingdings" panose="05000000000000000000" pitchFamily="2" charset="2"/>
              <a:buChar char="v"/>
            </a:pPr>
            <a:r>
              <a:rPr lang="pt-BR" sz="1600" dirty="0">
                <a:latin typeface="Arial" panose="020B0604020202020204" pitchFamily="34" charset="0"/>
                <a:ea typeface="Times New Roman" panose="02020603050405020304" pitchFamily="18" charset="0"/>
              </a:rPr>
              <a:t> 7.487 ações educacionais, monitoramento entomológico, atendimentos a demandas da ouvidoria e disque dengue e principalmente ações de manejo ambiental com a remoção de possíveis criadouros para o mosquito, com posterior destinação adequada desses resíduos</a:t>
            </a:r>
            <a:endParaRPr lang="pt-BR" sz="1600" b="1" cap="all" dirty="0">
              <a:latin typeface="Arial" panose="020B0604020202020204" pitchFamily="34" charset="0"/>
              <a:ea typeface="Times New Roman" panose="02020603050405020304" pitchFamily="18" charset="0"/>
              <a:cs typeface="Arial" panose="020B0604020202020204" pitchFamily="34" charset="0"/>
            </a:endParaRPr>
          </a:p>
          <a:p>
            <a:endParaRPr lang="pt-BR" sz="16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ü"/>
            </a:pPr>
            <a:r>
              <a:rPr lang="pt-BR" sz="1600" b="1" dirty="0">
                <a:latin typeface="Arial" panose="020B0604020202020204" pitchFamily="34" charset="0"/>
                <a:ea typeface="Calibri" panose="020F0502020204030204" pitchFamily="34" charset="0"/>
                <a:cs typeface="Arial" panose="020B0604020202020204" pitchFamily="34" charset="0"/>
              </a:rPr>
              <a:t>Projeto </a:t>
            </a:r>
            <a:r>
              <a:rPr lang="pt-BR" sz="1600" b="1" dirty="0" err="1">
                <a:latin typeface="Arial" panose="020B0604020202020204" pitchFamily="34" charset="0"/>
                <a:ea typeface="Calibri" panose="020F0502020204030204" pitchFamily="34" charset="0"/>
                <a:cs typeface="Arial" panose="020B0604020202020204" pitchFamily="34" charset="0"/>
              </a:rPr>
              <a:t>Wolbachia</a:t>
            </a:r>
            <a:r>
              <a:rPr lang="pt-BR" sz="1600" b="1" dirty="0">
                <a:latin typeface="Arial" panose="020B0604020202020204" pitchFamily="34" charset="0"/>
                <a:ea typeface="Calibri" panose="020F0502020204030204" pitchFamily="34" charset="0"/>
                <a:cs typeface="Arial" panose="020B0604020202020204" pitchFamily="34" charset="0"/>
              </a:rPr>
              <a:t>: </a:t>
            </a:r>
          </a:p>
          <a:p>
            <a:pPr lvl="0"/>
            <a:r>
              <a:rPr lang="pt-BR" sz="1600" b="1" dirty="0">
                <a:latin typeface="Arial" panose="020B0604020202020204" pitchFamily="34" charset="0"/>
                <a:ea typeface="Calibri" panose="020F0502020204030204" pitchFamily="34" charset="0"/>
                <a:cs typeface="Arial" panose="020B0604020202020204" pitchFamily="34" charset="0"/>
              </a:rPr>
              <a:t>		</a:t>
            </a:r>
            <a:r>
              <a:rPr lang="pt-BR" sz="1600" dirty="0">
                <a:latin typeface="Arial" panose="020B0604020202020204" pitchFamily="34" charset="0"/>
                <a:ea typeface="Calibri" panose="020F0502020204030204" pitchFamily="34" charset="0"/>
                <a:cs typeface="Arial" panose="020B0604020202020204" pitchFamily="34" charset="0"/>
              </a:rPr>
              <a:t>Nos bairros Aero Rancho, </a:t>
            </a:r>
            <a:r>
              <a:rPr lang="pt-BR" sz="1600" dirty="0" err="1">
                <a:latin typeface="Arial" panose="020B0604020202020204" pitchFamily="34" charset="0"/>
                <a:ea typeface="Calibri" panose="020F0502020204030204" pitchFamily="34" charset="0"/>
                <a:cs typeface="Arial" panose="020B0604020202020204" pitchFamily="34" charset="0"/>
              </a:rPr>
              <a:t>Batistão</a:t>
            </a:r>
            <a:r>
              <a:rPr lang="pt-BR" sz="1600" dirty="0">
                <a:latin typeface="Arial" panose="020B0604020202020204" pitchFamily="34" charset="0"/>
                <a:ea typeface="Calibri" panose="020F0502020204030204" pitchFamily="34" charset="0"/>
                <a:cs typeface="Arial" panose="020B0604020202020204" pitchFamily="34" charset="0"/>
              </a:rPr>
              <a:t>, Centenário, </a:t>
            </a:r>
            <a:r>
              <a:rPr lang="pt-BR" sz="1600" dirty="0" err="1">
                <a:latin typeface="Arial" panose="020B0604020202020204" pitchFamily="34" charset="0"/>
                <a:ea typeface="Calibri" panose="020F0502020204030204" pitchFamily="34" charset="0"/>
                <a:cs typeface="Arial" panose="020B0604020202020204" pitchFamily="34" charset="0"/>
              </a:rPr>
              <a:t>Coophavilla</a:t>
            </a:r>
            <a:r>
              <a:rPr lang="pt-BR" sz="1600" dirty="0">
                <a:latin typeface="Arial" panose="020B0604020202020204" pitchFamily="34" charset="0"/>
                <a:ea typeface="Calibri" panose="020F0502020204030204" pitchFamily="34" charset="0"/>
                <a:cs typeface="Arial" panose="020B0604020202020204" pitchFamily="34" charset="0"/>
              </a:rPr>
              <a:t> II, Guanandi, </a:t>
            </a:r>
            <a:r>
              <a:rPr lang="pt-BR" sz="1600" dirty="0" err="1">
                <a:latin typeface="Arial" panose="020B0604020202020204" pitchFamily="34" charset="0"/>
                <a:ea typeface="Calibri" panose="020F0502020204030204" pitchFamily="34" charset="0"/>
                <a:cs typeface="Arial" panose="020B0604020202020204" pitchFamily="34" charset="0"/>
              </a:rPr>
              <a:t>Lageado</a:t>
            </a:r>
            <a:r>
              <a:rPr lang="pt-BR" sz="1600" dirty="0">
                <a:latin typeface="Arial" panose="020B0604020202020204" pitchFamily="34" charset="0"/>
                <a:ea typeface="Calibri" panose="020F0502020204030204" pitchFamily="34" charset="0"/>
                <a:cs typeface="Arial" panose="020B0604020202020204" pitchFamily="34" charset="0"/>
              </a:rPr>
              <a:t> e Tijuca, finalizadas as liberações dos mosquitos com </a:t>
            </a:r>
            <a:r>
              <a:rPr lang="pt-BR" sz="1600" dirty="0" err="1">
                <a:latin typeface="Arial" panose="020B0604020202020204" pitchFamily="34" charset="0"/>
                <a:ea typeface="Calibri" panose="020F0502020204030204" pitchFamily="34" charset="0"/>
                <a:cs typeface="Arial" panose="020B0604020202020204" pitchFamily="34" charset="0"/>
              </a:rPr>
              <a:t>Wolbachia</a:t>
            </a:r>
            <a:r>
              <a:rPr lang="pt-BR" sz="1600" dirty="0">
                <a:latin typeface="Arial" panose="020B0604020202020204" pitchFamily="34" charset="0"/>
                <a:ea typeface="Calibri" panose="020F0502020204030204" pitchFamily="34" charset="0"/>
                <a:cs typeface="Arial" panose="020B0604020202020204" pitchFamily="34" charset="0"/>
              </a:rPr>
              <a:t> e estamos realizando o monitoramento em campo.</a:t>
            </a:r>
          </a:p>
          <a:p>
            <a:r>
              <a:rPr lang="pt-BR" sz="1600" dirty="0">
                <a:latin typeface="Arial" panose="020B0604020202020204" pitchFamily="34" charset="0"/>
                <a:ea typeface="Calibri" panose="020F0502020204030204" pitchFamily="34" charset="0"/>
                <a:cs typeface="Arial" panose="020B0604020202020204" pitchFamily="34" charset="0"/>
              </a:rPr>
              <a:t>Através das armadilhas </a:t>
            </a:r>
            <a:r>
              <a:rPr lang="pt-BR" sz="1600" dirty="0" err="1">
                <a:latin typeface="Arial" panose="020B0604020202020204" pitchFamily="34" charset="0"/>
                <a:ea typeface="Calibri" panose="020F0502020204030204" pitchFamily="34" charset="0"/>
                <a:cs typeface="Arial" panose="020B0604020202020204" pitchFamily="34" charset="0"/>
              </a:rPr>
              <a:t>ovitrampas</a:t>
            </a:r>
            <a:r>
              <a:rPr lang="pt-BR" sz="1600" dirty="0">
                <a:latin typeface="Arial" panose="020B0604020202020204" pitchFamily="34" charset="0"/>
                <a:ea typeface="Calibri" panose="020F0502020204030204" pitchFamily="34" charset="0"/>
                <a:cs typeface="Arial" panose="020B0604020202020204" pitchFamily="34" charset="0"/>
              </a:rPr>
              <a:t>, instaladas pela </a:t>
            </a:r>
            <a:r>
              <a:rPr lang="pt-BR" sz="1600" dirty="0" smtClean="0">
                <a:latin typeface="Arial" panose="020B0604020202020204" pitchFamily="34" charset="0"/>
                <a:ea typeface="Calibri" panose="020F0502020204030204" pitchFamily="34" charset="0"/>
                <a:cs typeface="Arial" panose="020B0604020202020204" pitchFamily="34" charset="0"/>
              </a:rPr>
              <a:t>Coordenadoria de Controle de Endemias Vetoriais - CCEV</a:t>
            </a:r>
            <a:r>
              <a:rPr lang="pt-BR" sz="1600" dirty="0">
                <a:latin typeface="Arial" panose="020B0604020202020204" pitchFamily="34" charset="0"/>
                <a:ea typeface="Calibri" panose="020F0502020204030204" pitchFamily="34" charset="0"/>
                <a:cs typeface="Arial" panose="020B0604020202020204" pitchFamily="34" charset="0"/>
              </a:rPr>
              <a:t>, temos monitorado o estabelecimento da </a:t>
            </a:r>
            <a:r>
              <a:rPr lang="pt-BR" sz="1600" dirty="0" err="1">
                <a:latin typeface="Arial" panose="020B0604020202020204" pitchFamily="34" charset="0"/>
                <a:ea typeface="Calibri" panose="020F0502020204030204" pitchFamily="34" charset="0"/>
                <a:cs typeface="Arial" panose="020B0604020202020204" pitchFamily="34" charset="0"/>
              </a:rPr>
              <a:t>Wolbachia</a:t>
            </a:r>
            <a:r>
              <a:rPr lang="pt-BR" sz="1600" dirty="0">
                <a:latin typeface="Arial" panose="020B0604020202020204" pitchFamily="34" charset="0"/>
                <a:ea typeface="Calibri" panose="020F0502020204030204" pitchFamily="34" charset="0"/>
                <a:cs typeface="Arial" panose="020B0604020202020204" pitchFamily="34" charset="0"/>
              </a:rPr>
              <a:t> na população de Aedes Aegypti local. </a:t>
            </a:r>
          </a:p>
          <a:p>
            <a:r>
              <a:rPr lang="pt-BR" sz="1600" b="1" dirty="0">
                <a:latin typeface="Arial" panose="020B0604020202020204" pitchFamily="34" charset="0"/>
                <a:ea typeface="Calibri" panose="020F0502020204030204" pitchFamily="34" charset="0"/>
                <a:cs typeface="Arial" panose="020B0604020202020204" pitchFamily="34" charset="0"/>
              </a:rPr>
              <a:t>Fase 2 - </a:t>
            </a:r>
            <a:r>
              <a:rPr lang="pt-BR" sz="1600" dirty="0">
                <a:latin typeface="Arial" panose="020B0604020202020204" pitchFamily="34" charset="0"/>
                <a:ea typeface="Calibri" panose="020F0502020204030204" pitchFamily="34" charset="0"/>
                <a:cs typeface="Arial" panose="020B0604020202020204" pitchFamily="34" charset="0"/>
              </a:rPr>
              <a:t>Liberações em julho nos bairros: ALVES PEREIRA, CENTRO OESTE, LOS ANGELES, MORENINHA, PARATI, PIRATININGA, PIONEIROS, JOCKEY CLUB, TAQUARUSSÚ, JACY e  AMÉRICA;</a:t>
            </a:r>
          </a:p>
          <a:p>
            <a:r>
              <a:rPr lang="pt-BR" sz="1600" b="1" dirty="0" smtClean="0">
                <a:latin typeface="Arial" panose="020B0604020202020204" pitchFamily="34" charset="0"/>
                <a:ea typeface="Calibri" panose="020F0502020204030204" pitchFamily="34" charset="0"/>
                <a:cs typeface="Arial" panose="020B0604020202020204" pitchFamily="34" charset="0"/>
              </a:rPr>
              <a:t>Fase </a:t>
            </a:r>
            <a:r>
              <a:rPr lang="pt-BR" sz="1600" b="1" dirty="0">
                <a:latin typeface="Arial" panose="020B0604020202020204" pitchFamily="34" charset="0"/>
                <a:ea typeface="Calibri" panose="020F0502020204030204" pitchFamily="34" charset="0"/>
                <a:cs typeface="Arial" panose="020B0604020202020204" pitchFamily="34" charset="0"/>
              </a:rPr>
              <a:t>3 - </a:t>
            </a:r>
            <a:r>
              <a:rPr lang="pt-BR" sz="1600" dirty="0">
                <a:latin typeface="Arial" panose="020B0604020202020204" pitchFamily="34" charset="0"/>
                <a:ea typeface="Calibri" panose="020F0502020204030204" pitchFamily="34" charset="0"/>
                <a:cs typeface="Arial" panose="020B0604020202020204" pitchFamily="34" charset="0"/>
              </a:rPr>
              <a:t>engajamento iniciado </a:t>
            </a:r>
            <a:r>
              <a:rPr lang="pt-BR" sz="1600" b="1" dirty="0">
                <a:latin typeface="Arial" panose="020B0604020202020204" pitchFamily="34" charset="0"/>
                <a:ea typeface="Calibri" panose="020F0502020204030204" pitchFamily="34" charset="0"/>
                <a:cs typeface="Arial" panose="020B0604020202020204" pitchFamily="34" charset="0"/>
              </a:rPr>
              <a:t>em maio/21</a:t>
            </a:r>
            <a:r>
              <a:rPr lang="pt-BR" sz="1600" dirty="0">
                <a:latin typeface="Arial" panose="020B0604020202020204" pitchFamily="34" charset="0"/>
                <a:ea typeface="Calibri" panose="020F0502020204030204" pitchFamily="34" charset="0"/>
                <a:cs typeface="Arial" panose="020B0604020202020204" pitchFamily="34" charset="0"/>
              </a:rPr>
              <a:t>. (Prosa e Bandeira</a:t>
            </a:r>
            <a:r>
              <a:rPr lang="pt-BR" sz="1600" dirty="0" smtClean="0">
                <a:latin typeface="Arial" panose="020B0604020202020204" pitchFamily="34" charset="0"/>
                <a:ea typeface="Calibri" panose="020F0502020204030204" pitchFamily="34" charset="0"/>
                <a:cs typeface="Arial" panose="020B0604020202020204" pitchFamily="34" charset="0"/>
              </a:rPr>
              <a:t>)</a:t>
            </a:r>
            <a:r>
              <a:rPr lang="pt-BR" sz="1600" b="1" cap="all" dirty="0">
                <a:latin typeface="Arial" panose="020B0604020202020204" pitchFamily="34" charset="0"/>
                <a:ea typeface="Calibri" panose="020F0502020204030204" pitchFamily="34" charset="0"/>
                <a:cs typeface="Arial" panose="020B0604020202020204" pitchFamily="34" charset="0"/>
              </a:rPr>
              <a:t>.</a:t>
            </a:r>
            <a:endParaRPr lang="pt-BR" sz="1600" dirty="0">
              <a:latin typeface="Arial" panose="020B0604020202020204" pitchFamily="34" charset="0"/>
              <a:ea typeface="Calibri" panose="020F050202020403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a:xfrm>
            <a:off x="10595708" y="6251079"/>
            <a:ext cx="1596292" cy="404614"/>
          </a:xfrm>
        </p:spPr>
        <p:txBody>
          <a:bodyPr/>
          <a:lstStyle/>
          <a:p>
            <a:pPr rtl="0"/>
            <a:fld id="{B38049E5-7B53-4E85-8972-7D6C4BCE5BB9}" type="slidenum">
              <a:rPr lang="pt-BR" b="1" noProof="0" smtClean="0">
                <a:solidFill>
                  <a:schemeClr val="tx1"/>
                </a:solidFill>
              </a:rPr>
              <a:t>150</a:t>
            </a:fld>
            <a:endParaRPr lang="pt-BR" b="1" noProof="0" dirty="0">
              <a:solidFill>
                <a:schemeClr val="tx1"/>
              </a:solidFill>
            </a:endParaRPr>
          </a:p>
        </p:txBody>
      </p:sp>
      <p:sp>
        <p:nvSpPr>
          <p:cNvPr id="9" name="Retângulo 8"/>
          <p:cNvSpPr/>
          <p:nvPr/>
        </p:nvSpPr>
        <p:spPr>
          <a:xfrm>
            <a:off x="793159" y="130510"/>
            <a:ext cx="4148893" cy="338554"/>
          </a:xfrm>
          <a:prstGeom prst="rect">
            <a:avLst/>
          </a:prstGeom>
        </p:spPr>
        <p:txBody>
          <a:bodyPr wrap="none">
            <a:spAutoFit/>
          </a:bodyPr>
          <a:lstStyle/>
          <a:p>
            <a:r>
              <a:rPr lang="pt-BR" altLang="pt-BR" sz="1600" b="1" dirty="0" smtClean="0">
                <a:solidFill>
                  <a:schemeClr val="tx2"/>
                </a:solidFill>
              </a:rPr>
              <a:t>2° </a:t>
            </a:r>
            <a:r>
              <a:rPr lang="pt-BR" altLang="pt-BR" sz="1600" b="1" dirty="0">
                <a:solidFill>
                  <a:schemeClr val="tx2"/>
                </a:solidFill>
              </a:rPr>
              <a:t>RELATÓRIO QUADRIMESTRAL </a:t>
            </a:r>
            <a:r>
              <a:rPr lang="pt-BR" altLang="pt-BR" sz="1600" b="1" dirty="0" smtClean="0">
                <a:solidFill>
                  <a:schemeClr val="tx2"/>
                </a:solidFill>
              </a:rPr>
              <a:t>2021</a:t>
            </a:r>
            <a:endParaRPr lang="pt-BR" altLang="pt-BR" sz="1600" b="1" dirty="0">
              <a:solidFill>
                <a:schemeClr val="tx2"/>
              </a:solidFill>
            </a:endParaRPr>
          </a:p>
        </p:txBody>
      </p:sp>
      <p:sp>
        <p:nvSpPr>
          <p:cNvPr id="10" name="Retângulo 9"/>
          <p:cNvSpPr/>
          <p:nvPr/>
        </p:nvSpPr>
        <p:spPr>
          <a:xfrm>
            <a:off x="793160" y="630352"/>
            <a:ext cx="10829344" cy="369332"/>
          </a:xfrm>
          <a:prstGeom prst="rect">
            <a:avLst/>
          </a:prstGeom>
        </p:spPr>
        <p:txBody>
          <a:bodyPr wrap="square">
            <a:spAutoFit/>
          </a:bodyPr>
          <a:lstStyle/>
          <a:p>
            <a:pPr algn="ctr"/>
            <a:r>
              <a:rPr lang="pt-BR" b="1" cap="all" dirty="0">
                <a:latin typeface="Arial" panose="020B0604020202020204" pitchFamily="34" charset="0"/>
                <a:cs typeface="Arial" panose="020B0604020202020204" pitchFamily="34" charset="0"/>
              </a:rPr>
              <a:t>AÇÕES REALIZADAS </a:t>
            </a:r>
            <a:r>
              <a:rPr lang="pt-BR" b="1" cap="all" dirty="0" smtClean="0">
                <a:latin typeface="Arial" panose="020B0604020202020204" pitchFamily="34" charset="0"/>
                <a:cs typeface="Arial" panose="020B0604020202020204" pitchFamily="34" charset="0"/>
              </a:rPr>
              <a:t>DE ENFRENTAMENTO À dengue</a:t>
            </a:r>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tângulo 7"/>
          <p:cNvSpPr/>
          <p:nvPr/>
        </p:nvSpPr>
        <p:spPr>
          <a:xfrm>
            <a:off x="9663953" y="0"/>
            <a:ext cx="2528047" cy="1015663"/>
          </a:xfrm>
          <a:prstGeom prst="rect">
            <a:avLst/>
          </a:prstGeom>
          <a:solidFill>
            <a:schemeClr val="bg1"/>
          </a:solidFill>
        </p:spPr>
        <p:txBody>
          <a:bodyPr wrap="square">
            <a:spAutoFit/>
          </a:bodyPr>
          <a:lstStyle/>
          <a:p>
            <a:pPr algn="ctr"/>
            <a:r>
              <a:rPr lang="pt-BR" sz="1000" b="1" i="1" dirty="0">
                <a:solidFill>
                  <a:schemeClr val="tx2"/>
                </a:solidFill>
                <a:latin typeface="Roboto Condensed"/>
              </a:rPr>
              <a:t>PLANO DE CONTINGÊNCIA PARA SITUÃÇÃO DE EPIDEMIA DE DENGUE, CHIKUNGUNYA, E </a:t>
            </a:r>
            <a:r>
              <a:rPr lang="pt-BR" sz="1000" b="1" i="1" dirty="0" smtClean="0">
                <a:solidFill>
                  <a:schemeClr val="tx2"/>
                </a:solidFill>
                <a:latin typeface="Roboto Condensed"/>
              </a:rPr>
              <a:t>ZIKAVÍRUS</a:t>
            </a:r>
            <a:endParaRPr lang="pt-BR" sz="1000" b="1" i="1" dirty="0">
              <a:solidFill>
                <a:schemeClr val="tx2"/>
              </a:solidFill>
              <a:latin typeface="Roboto Condensed"/>
            </a:endParaRPr>
          </a:p>
          <a:p>
            <a:pPr algn="ctr"/>
            <a:r>
              <a:rPr lang="pt-BR" sz="1000" b="1" i="1" dirty="0">
                <a:solidFill>
                  <a:srgbClr val="FF0000"/>
                </a:solidFill>
                <a:latin typeface="Roboto Condensed"/>
              </a:rPr>
              <a:t>VIGÊNCIA: JULHO </a:t>
            </a:r>
            <a:r>
              <a:rPr lang="pt-BR" sz="1000" b="1" i="1">
                <a:solidFill>
                  <a:srgbClr val="FF0000"/>
                </a:solidFill>
                <a:latin typeface="Roboto Condensed"/>
              </a:rPr>
              <a:t>DE </a:t>
            </a:r>
            <a:r>
              <a:rPr lang="pt-BR" sz="1000" b="1" i="1" smtClean="0">
                <a:solidFill>
                  <a:srgbClr val="FF0000"/>
                </a:solidFill>
                <a:latin typeface="Roboto Condensed"/>
              </a:rPr>
              <a:t>2021 A </a:t>
            </a:r>
            <a:r>
              <a:rPr lang="pt-BR" sz="1000" b="1" i="1" dirty="0">
                <a:solidFill>
                  <a:srgbClr val="FF0000"/>
                </a:solidFill>
                <a:latin typeface="Roboto Condensed"/>
              </a:rPr>
              <a:t>JULHO </a:t>
            </a:r>
            <a:r>
              <a:rPr lang="pt-BR" sz="1000" b="1" i="1">
                <a:solidFill>
                  <a:srgbClr val="FF0000"/>
                </a:solidFill>
                <a:latin typeface="Roboto Condensed"/>
              </a:rPr>
              <a:t>DE </a:t>
            </a:r>
            <a:r>
              <a:rPr lang="pt-BR" sz="1000" b="1" i="1" smtClean="0">
                <a:solidFill>
                  <a:srgbClr val="FF0000"/>
                </a:solidFill>
                <a:latin typeface="Roboto Condensed"/>
              </a:rPr>
              <a:t>2022</a:t>
            </a:r>
            <a:endParaRPr lang="pt-BR" sz="1000" b="1" i="1" dirty="0">
              <a:solidFill>
                <a:srgbClr val="FF0000"/>
              </a:solidFill>
              <a:latin typeface="Roboto Condensed"/>
            </a:endParaRPr>
          </a:p>
        </p:txBody>
      </p:sp>
    </p:spTree>
    <p:extLst>
      <p:ext uri="{BB962C8B-B14F-4D97-AF65-F5344CB8AC3E}">
        <p14:creationId xmlns:p14="http://schemas.microsoft.com/office/powerpoint/2010/main" val="3831926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94614" y="539817"/>
            <a:ext cx="10755637" cy="355803"/>
          </a:xfrm>
          <a:prstGeom prst="rect">
            <a:avLst/>
          </a:prstGeom>
          <a:solidFill>
            <a:schemeClr val="bg1"/>
          </a:solidFill>
        </p:spPr>
        <p:txBody>
          <a:bodyPr wrap="square">
            <a:spAutoFit/>
          </a:bodyPr>
          <a:lstStyle/>
          <a:p>
            <a:pPr marL="0" marR="0" lvl="0" indent="0" algn="ctr" defTabSz="457200" rtl="0" eaLnBrk="1" fontAlgn="auto" latinLnBrk="0" hangingPunct="1">
              <a:lnSpc>
                <a:spcPct val="107000"/>
              </a:lnSpc>
              <a:spcBef>
                <a:spcPts val="0"/>
              </a:spcBef>
              <a:spcAft>
                <a:spcPts val="0"/>
              </a:spcAft>
              <a:buClr>
                <a:srgbClr val="538135"/>
              </a:buClr>
              <a:buSzTx/>
              <a:buFontTx/>
              <a:buNone/>
              <a:tabLst/>
              <a:defRPr/>
            </a:pPr>
            <a:r>
              <a:rPr kumimoji="0" lang="pt-BR" sz="1600" b="1" i="0" u="none" strike="noStrike" kern="1200" cap="all" spc="0" normalizeH="0" baseline="0" noProof="0" dirty="0" smtClean="0">
                <a:ln>
                  <a:noFill/>
                </a:ln>
                <a:solidFill>
                  <a:srgbClr val="538135"/>
                </a:solidFill>
                <a:effectLst/>
                <a:uLnTx/>
                <a:uFillTx/>
                <a:latin typeface="Arial" panose="020B0604020202020204" pitchFamily="34" charset="0"/>
                <a:ea typeface="Times New Roman" panose="02020603050405020304" pitchFamily="18" charset="0"/>
                <a:cs typeface="Times New Roman" panose="02020603050405020304" pitchFamily="18" charset="0"/>
              </a:rPr>
              <a:t>SUPERINTENDÊNCIA DE VIGILÂNCIA EM SAÚDE – SVS</a:t>
            </a:r>
          </a:p>
        </p:txBody>
      </p:sp>
      <p:sp>
        <p:nvSpPr>
          <p:cNvPr id="2" name="Espaço Reservado para Número de Slide 1"/>
          <p:cNvSpPr>
            <a:spLocks noGrp="1"/>
          </p:cNvSpPr>
          <p:nvPr>
            <p:ph type="sldNum" sz="quarter" idx="12"/>
          </p:nvPr>
        </p:nvSpPr>
        <p:spPr>
          <a:xfrm>
            <a:off x="10595708" y="6251079"/>
            <a:ext cx="1596292" cy="4046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8049E5-7B53-4E85-8972-7D6C4BCE5BB9}" type="slidenum">
              <a:rPr kumimoji="0" lang="pt-BR" sz="2000" b="1"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151</a:t>
            </a:fld>
            <a:endParaRPr kumimoji="0" lang="pt-BR"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Retângulo 8"/>
          <p:cNvSpPr/>
          <p:nvPr/>
        </p:nvSpPr>
        <p:spPr>
          <a:xfrm>
            <a:off x="794614" y="131647"/>
            <a:ext cx="3717684"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pt-BR" sz="1600" b="1" i="0" u="none" strike="noStrike" kern="1200" cap="none" spc="0" normalizeH="0" baseline="0" noProof="0" dirty="0" smtClean="0">
                <a:ln>
                  <a:noFill/>
                </a:ln>
                <a:solidFill>
                  <a:srgbClr val="373545"/>
                </a:solidFill>
                <a:effectLst/>
                <a:uLnTx/>
                <a:uFillTx/>
                <a:latin typeface="Century Gothic" panose="020B0502020202020204"/>
                <a:ea typeface="+mn-ea"/>
                <a:cs typeface="+mn-cs"/>
              </a:rPr>
              <a:t>2° </a:t>
            </a:r>
            <a:r>
              <a:rPr kumimoji="0" lang="pt-BR" altLang="pt-BR" sz="1600" b="1" i="0" u="none" strike="noStrike" kern="1200" cap="none" spc="0" normalizeH="0" baseline="0" noProof="0" dirty="0">
                <a:ln>
                  <a:noFill/>
                </a:ln>
                <a:solidFill>
                  <a:srgbClr val="373545"/>
                </a:solidFill>
                <a:effectLst/>
                <a:uLnTx/>
                <a:uFillTx/>
                <a:latin typeface="Century Gothic" panose="020B0502020202020204"/>
                <a:ea typeface="+mn-ea"/>
                <a:cs typeface="+mn-cs"/>
              </a:rPr>
              <a:t>RELATÓRIO QUADRIMESTRAL </a:t>
            </a:r>
            <a:r>
              <a:rPr kumimoji="0" lang="pt-BR" altLang="pt-BR" sz="1600" b="1" i="0" u="none" strike="noStrike" kern="1200" cap="none" spc="0" normalizeH="0" baseline="0" noProof="0" dirty="0" smtClean="0">
                <a:ln>
                  <a:noFill/>
                </a:ln>
                <a:solidFill>
                  <a:srgbClr val="373545"/>
                </a:solidFill>
                <a:effectLst/>
                <a:uLnTx/>
                <a:uFillTx/>
                <a:latin typeface="Century Gothic" panose="020B0502020202020204"/>
                <a:ea typeface="+mn-ea"/>
                <a:cs typeface="+mn-cs"/>
              </a:rPr>
              <a:t>2021</a:t>
            </a:r>
            <a:endParaRPr kumimoji="0" lang="pt-BR" altLang="pt-BR" sz="1600" b="1" i="0" u="none" strike="noStrike" kern="1200" cap="none" spc="0" normalizeH="0" baseline="0" noProof="0" dirty="0">
              <a:ln>
                <a:noFill/>
              </a:ln>
              <a:solidFill>
                <a:srgbClr val="373545"/>
              </a:solidFill>
              <a:effectLst/>
              <a:uLnTx/>
              <a:uFillTx/>
              <a:latin typeface="Century Gothic" panose="020B0502020202020204"/>
              <a:ea typeface="+mn-ea"/>
              <a:cs typeface="+mn-cs"/>
            </a:endParaRPr>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pic>
        <p:nvPicPr>
          <p:cNvPr id="12" name="Imagem 11"/>
          <p:cNvPicPr>
            <a:picLocks noChangeAspect="1"/>
          </p:cNvPicPr>
          <p:nvPr/>
        </p:nvPicPr>
        <p:blipFill rotWithShape="1">
          <a:blip r:embed="rId3"/>
          <a:srcRect l="518" t="4182"/>
          <a:stretch/>
        </p:blipFill>
        <p:spPr>
          <a:xfrm>
            <a:off x="905069" y="875393"/>
            <a:ext cx="10677108" cy="5375686"/>
          </a:xfrm>
          <a:prstGeom prst="rect">
            <a:avLst/>
          </a:prstGeom>
        </p:spPr>
      </p:pic>
      <p:sp>
        <p:nvSpPr>
          <p:cNvPr id="8" name="Retângulo 7"/>
          <p:cNvSpPr/>
          <p:nvPr/>
        </p:nvSpPr>
        <p:spPr>
          <a:xfrm>
            <a:off x="9663953" y="0"/>
            <a:ext cx="2528047" cy="1015663"/>
          </a:xfrm>
          <a:prstGeom prst="rect">
            <a:avLst/>
          </a:prstGeom>
          <a:solidFill>
            <a:schemeClr val="bg1"/>
          </a:solidFill>
        </p:spPr>
        <p:txBody>
          <a:bodyPr wrap="square">
            <a:spAutoFit/>
          </a:bodyPr>
          <a:lstStyle/>
          <a:p>
            <a:pPr algn="ctr"/>
            <a:r>
              <a:rPr lang="pt-BR" sz="1000" b="1" i="1" dirty="0">
                <a:solidFill>
                  <a:schemeClr val="tx2"/>
                </a:solidFill>
                <a:latin typeface="Roboto Condensed"/>
              </a:rPr>
              <a:t>PLANO DE CONTINGÊNCIA PARA SITUÃÇÃO DE EPIDEMIA DE DENGUE, CHIKUNGUNYA, E </a:t>
            </a:r>
            <a:r>
              <a:rPr lang="pt-BR" sz="1000" b="1" i="1" dirty="0" smtClean="0">
                <a:solidFill>
                  <a:schemeClr val="tx2"/>
                </a:solidFill>
                <a:latin typeface="Roboto Condensed"/>
              </a:rPr>
              <a:t>ZIKAVÍRUS</a:t>
            </a:r>
            <a:endParaRPr lang="pt-BR" sz="1000" b="1" i="1" dirty="0">
              <a:solidFill>
                <a:schemeClr val="tx2"/>
              </a:solidFill>
              <a:latin typeface="Roboto Condensed"/>
            </a:endParaRPr>
          </a:p>
          <a:p>
            <a:pPr algn="ctr"/>
            <a:r>
              <a:rPr lang="pt-BR" sz="1000" b="1" i="1" dirty="0">
                <a:solidFill>
                  <a:srgbClr val="FF0000"/>
                </a:solidFill>
                <a:latin typeface="Roboto Condensed"/>
              </a:rPr>
              <a:t>VIGÊNCIA: JULHO </a:t>
            </a:r>
            <a:r>
              <a:rPr lang="pt-BR" sz="1000" b="1" i="1">
                <a:solidFill>
                  <a:srgbClr val="FF0000"/>
                </a:solidFill>
                <a:latin typeface="Roboto Condensed"/>
              </a:rPr>
              <a:t>DE </a:t>
            </a:r>
            <a:r>
              <a:rPr lang="pt-BR" sz="1000" b="1" i="1" smtClean="0">
                <a:solidFill>
                  <a:srgbClr val="FF0000"/>
                </a:solidFill>
                <a:latin typeface="Roboto Condensed"/>
              </a:rPr>
              <a:t>2021 A </a:t>
            </a:r>
            <a:r>
              <a:rPr lang="pt-BR" sz="1000" b="1" i="1" dirty="0">
                <a:solidFill>
                  <a:srgbClr val="FF0000"/>
                </a:solidFill>
                <a:latin typeface="Roboto Condensed"/>
              </a:rPr>
              <a:t>JULHO </a:t>
            </a:r>
            <a:r>
              <a:rPr lang="pt-BR" sz="1000" b="1" i="1">
                <a:solidFill>
                  <a:srgbClr val="FF0000"/>
                </a:solidFill>
                <a:latin typeface="Roboto Condensed"/>
              </a:rPr>
              <a:t>DE </a:t>
            </a:r>
            <a:r>
              <a:rPr lang="pt-BR" sz="1000" b="1" i="1" smtClean="0">
                <a:solidFill>
                  <a:srgbClr val="FF0000"/>
                </a:solidFill>
                <a:latin typeface="Roboto Condensed"/>
              </a:rPr>
              <a:t>2022</a:t>
            </a:r>
            <a:endParaRPr lang="pt-BR" sz="1000" b="1" i="1" dirty="0">
              <a:solidFill>
                <a:srgbClr val="FF0000"/>
              </a:solidFill>
              <a:latin typeface="Roboto Condensed"/>
            </a:endParaRPr>
          </a:p>
        </p:txBody>
      </p:sp>
    </p:spTree>
    <p:extLst>
      <p:ext uri="{BB962C8B-B14F-4D97-AF65-F5344CB8AC3E}">
        <p14:creationId xmlns:p14="http://schemas.microsoft.com/office/powerpoint/2010/main" val="383542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013656" y="108718"/>
            <a:ext cx="6555347" cy="783869"/>
          </a:xfrm>
          <a:prstGeom prst="rect">
            <a:avLst/>
          </a:prstGeom>
          <a:solidFill>
            <a:schemeClr val="bg1"/>
          </a:solidFill>
          <a:ln>
            <a:noFill/>
          </a:ln>
        </p:spPr>
        <p:txBody>
          <a:bodyPr wrap="square">
            <a:spAutoFit/>
          </a:bodyPr>
          <a:lstStyle/>
          <a:p>
            <a:pPr marL="0" marR="0" lvl="0" indent="0" algn="ctr" defTabSz="457200" rtl="0" eaLnBrk="1" fontAlgn="auto" latinLnBrk="0" hangingPunct="1">
              <a:lnSpc>
                <a:spcPct val="107000"/>
              </a:lnSpc>
              <a:spcBef>
                <a:spcPts val="0"/>
              </a:spcBef>
              <a:spcAft>
                <a:spcPts val="0"/>
              </a:spcAft>
              <a:buClr>
                <a:srgbClr val="538135"/>
              </a:buClr>
              <a:buSzTx/>
              <a:buFontTx/>
              <a:buNone/>
              <a:tabLst/>
              <a:defRPr/>
            </a:pPr>
            <a:r>
              <a:rPr kumimoji="0" lang="pt-BR" sz="1600" b="1" i="0" u="none" strike="noStrike" kern="1200" cap="all" spc="0" normalizeH="0" baseline="0" noProof="0" dirty="0" smtClean="0">
                <a:ln>
                  <a:noFill/>
                </a:ln>
                <a:solidFill>
                  <a:srgbClr val="538135"/>
                </a:solidFill>
                <a:effectLst/>
                <a:uLnTx/>
                <a:uFillTx/>
                <a:latin typeface="Arial" panose="020B0604020202020204" pitchFamily="34" charset="0"/>
                <a:ea typeface="Times New Roman" panose="02020603050405020304" pitchFamily="18" charset="0"/>
                <a:cs typeface="Arial" panose="020B0604020202020204" pitchFamily="34" charset="0"/>
              </a:rPr>
              <a:t>SUPERINTENDÊNCIA DE VIGILÂNCIA EM SAÚDE – SVS</a:t>
            </a:r>
          </a:p>
          <a:p>
            <a:pPr marL="0" marR="0" lvl="0" indent="0" algn="ctr" defTabSz="457200" rtl="0" eaLnBrk="1" fontAlgn="auto" latinLnBrk="0" hangingPunct="1">
              <a:lnSpc>
                <a:spcPct val="107000"/>
              </a:lnSpc>
              <a:spcBef>
                <a:spcPts val="0"/>
              </a:spcBef>
              <a:spcAft>
                <a:spcPts val="0"/>
              </a:spcAft>
              <a:buClr>
                <a:srgbClr val="538135"/>
              </a:buClr>
              <a:buSzTx/>
              <a:buFontTx/>
              <a:buNone/>
              <a:tabLst/>
              <a:defRPr/>
            </a:pPr>
            <a:r>
              <a:rPr lang="pt-BR" sz="1300" b="1" dirty="0" smtClean="0">
                <a:latin typeface="Arial" panose="020B0604020202020204" pitchFamily="34" charset="0"/>
                <a:cs typeface="Arial" panose="020B0604020202020204" pitchFamily="34" charset="0"/>
              </a:rPr>
              <a:t>Casos </a:t>
            </a:r>
            <a:r>
              <a:rPr lang="pt-BR" sz="1300" b="1" dirty="0">
                <a:latin typeface="Arial" panose="020B0604020202020204" pitchFamily="34" charset="0"/>
                <a:cs typeface="Arial" panose="020B0604020202020204" pitchFamily="34" charset="0"/>
              </a:rPr>
              <a:t>notificados das </a:t>
            </a:r>
            <a:r>
              <a:rPr lang="pt-BR" sz="1300" b="1" dirty="0" err="1">
                <a:latin typeface="Arial" panose="020B0604020202020204" pitchFamily="34" charset="0"/>
                <a:cs typeface="Arial" panose="020B0604020202020204" pitchFamily="34" charset="0"/>
              </a:rPr>
              <a:t>arboviroses</a:t>
            </a:r>
            <a:r>
              <a:rPr lang="pt-BR" sz="1300" b="1" dirty="0">
                <a:latin typeface="Arial" panose="020B0604020202020204" pitchFamily="34" charset="0"/>
                <a:cs typeface="Arial" panose="020B0604020202020204" pitchFamily="34" charset="0"/>
              </a:rPr>
              <a:t> em 2019 e 2020, no município de Campo </a:t>
            </a:r>
            <a:r>
              <a:rPr lang="pt-BR" sz="1300" b="1" dirty="0" smtClean="0">
                <a:latin typeface="Arial" panose="020B0604020202020204" pitchFamily="34" charset="0"/>
                <a:cs typeface="Arial" panose="020B0604020202020204" pitchFamily="34" charset="0"/>
              </a:rPr>
              <a:t>Grande/MS</a:t>
            </a:r>
            <a:endParaRPr kumimoji="0" lang="pt-BR" sz="1300" b="1" i="0" u="none" strike="noStrike" kern="1200" cap="all" spc="0" normalizeH="0" baseline="0" noProof="0" dirty="0" smtClean="0">
              <a:ln>
                <a:noFill/>
              </a:ln>
              <a:solidFill>
                <a:srgbClr val="538135"/>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tângulo 6"/>
          <p:cNvSpPr/>
          <p:nvPr/>
        </p:nvSpPr>
        <p:spPr>
          <a:xfrm>
            <a:off x="9324304" y="66822"/>
            <a:ext cx="2867696" cy="861774"/>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000" b="1" i="1" u="none" strike="noStrike" kern="1200" cap="none" spc="0" normalizeH="0" baseline="0" noProof="0" dirty="0">
                <a:ln>
                  <a:noFill/>
                </a:ln>
                <a:solidFill>
                  <a:srgbClr val="1F497D"/>
                </a:solidFill>
                <a:effectLst/>
                <a:uLnTx/>
                <a:uFillTx/>
                <a:latin typeface="Roboto Condensed"/>
                <a:ea typeface="+mn-ea"/>
                <a:cs typeface="+mn-cs"/>
              </a:rPr>
              <a:t>PLANO DE CONTINGÊNCIA PARA SITUÃÇÃO DE EPIDEMIA DE DENGUE, CHIKUNGUNYA, E </a:t>
            </a:r>
            <a:r>
              <a:rPr kumimoji="0" lang="pt-BR" sz="1000" b="1" i="1" u="none" strike="noStrike" kern="1200" cap="none" spc="0" normalizeH="0" baseline="0" noProof="0" dirty="0" smtClean="0">
                <a:ln>
                  <a:noFill/>
                </a:ln>
                <a:solidFill>
                  <a:srgbClr val="1F497D"/>
                </a:solidFill>
                <a:effectLst/>
                <a:uLnTx/>
                <a:uFillTx/>
                <a:latin typeface="Roboto Condensed"/>
                <a:ea typeface="+mn-ea"/>
                <a:cs typeface="+mn-cs"/>
              </a:rPr>
              <a:t>ZIKAVÍRUS</a:t>
            </a:r>
            <a:endParaRPr kumimoji="0" lang="pt-BR" sz="1000" b="1" i="1" u="none" strike="noStrike" kern="1200" cap="none" spc="0" normalizeH="0" baseline="0" noProof="0" dirty="0">
              <a:ln>
                <a:noFill/>
              </a:ln>
              <a:solidFill>
                <a:srgbClr val="1F497D"/>
              </a:solidFill>
              <a:effectLst/>
              <a:uLnTx/>
              <a:uFillTx/>
              <a:latin typeface="Roboto Condensed"/>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000" b="1" i="1" u="none" strike="noStrike" kern="1200" cap="none" spc="0" normalizeH="0" baseline="0" noProof="0" dirty="0">
                <a:ln>
                  <a:noFill/>
                </a:ln>
                <a:solidFill>
                  <a:srgbClr val="FF0000"/>
                </a:solidFill>
                <a:effectLst/>
                <a:uLnTx/>
                <a:uFillTx/>
                <a:latin typeface="Roboto Condensed"/>
                <a:ea typeface="+mn-ea"/>
                <a:cs typeface="+mn-cs"/>
              </a:rPr>
              <a:t>VIGÊNCIA: JULHO DE </a:t>
            </a:r>
            <a:r>
              <a:rPr kumimoji="0" lang="pt-BR" sz="1000" b="1" i="1" u="none" strike="noStrike" kern="1200" cap="none" spc="0" normalizeH="0" baseline="0" noProof="0" dirty="0" smtClean="0">
                <a:ln>
                  <a:noFill/>
                </a:ln>
                <a:solidFill>
                  <a:srgbClr val="FF0000"/>
                </a:solidFill>
                <a:effectLst/>
                <a:uLnTx/>
                <a:uFillTx/>
                <a:latin typeface="Roboto Condensed"/>
                <a:ea typeface="+mn-ea"/>
                <a:cs typeface="+mn-cs"/>
              </a:rPr>
              <a:t>2021 </a:t>
            </a:r>
            <a:r>
              <a:rPr kumimoji="0" lang="pt-BR" sz="1000" b="1" i="1" u="none" strike="noStrike" kern="1200" cap="none" spc="0" normalizeH="0" baseline="0" noProof="0" dirty="0">
                <a:ln>
                  <a:noFill/>
                </a:ln>
                <a:solidFill>
                  <a:srgbClr val="FF0000"/>
                </a:solidFill>
                <a:effectLst/>
                <a:uLnTx/>
                <a:uFillTx/>
                <a:latin typeface="Roboto Condensed"/>
                <a:ea typeface="+mn-ea"/>
                <a:cs typeface="+mn-cs"/>
              </a:rPr>
              <a:t>A JULHO DE 2021</a:t>
            </a:r>
          </a:p>
        </p:txBody>
      </p:sp>
      <p:sp>
        <p:nvSpPr>
          <p:cNvPr id="10" name="CaixaDeTexto 9"/>
          <p:cNvSpPr txBox="1"/>
          <p:nvPr/>
        </p:nvSpPr>
        <p:spPr>
          <a:xfrm>
            <a:off x="800686" y="2042085"/>
            <a:ext cx="947459" cy="461665"/>
          </a:xfrm>
          <a:prstGeom prst="rect">
            <a:avLst/>
          </a:prstGeom>
          <a:solidFill>
            <a:schemeClr val="bg2">
              <a:lumMod val="75000"/>
            </a:schemeClr>
          </a:solidFill>
        </p:spPr>
        <p:txBody>
          <a:bodyPr wrap="square" rtlCol="0">
            <a:spAutoFit/>
          </a:bodyPr>
          <a:lstStyle/>
          <a:p>
            <a:pPr algn="ctr"/>
            <a:r>
              <a:rPr lang="pt-BR" sz="2400" dirty="0" smtClean="0"/>
              <a:t>2019</a:t>
            </a:r>
            <a:endParaRPr lang="pt-BR" sz="2400" dirty="0"/>
          </a:p>
        </p:txBody>
      </p:sp>
      <p:sp>
        <p:nvSpPr>
          <p:cNvPr id="11" name="Seta para a Direita 13"/>
          <p:cNvSpPr/>
          <p:nvPr/>
        </p:nvSpPr>
        <p:spPr>
          <a:xfrm>
            <a:off x="1800809" y="2042085"/>
            <a:ext cx="496676" cy="473825"/>
          </a:xfrm>
          <a:prstGeom prst="rightArrow">
            <a:avLst/>
          </a:prstGeom>
          <a:solidFill>
            <a:schemeClr val="bg2">
              <a:lumMod val="75000"/>
            </a:schemeClr>
          </a:solidFill>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12" name="CaixaDeTexto 11"/>
          <p:cNvSpPr txBox="1"/>
          <p:nvPr/>
        </p:nvSpPr>
        <p:spPr>
          <a:xfrm>
            <a:off x="782098" y="5046625"/>
            <a:ext cx="947459" cy="461665"/>
          </a:xfrm>
          <a:prstGeom prst="rect">
            <a:avLst/>
          </a:prstGeom>
          <a:solidFill>
            <a:srgbClr val="FFFF00"/>
          </a:solidFill>
        </p:spPr>
        <p:txBody>
          <a:bodyPr wrap="square" rtlCol="0">
            <a:spAutoFit/>
          </a:bodyPr>
          <a:lstStyle/>
          <a:p>
            <a:pPr algn="ctr"/>
            <a:r>
              <a:rPr lang="pt-BR" sz="2400" dirty="0" smtClean="0"/>
              <a:t>2020</a:t>
            </a:r>
            <a:endParaRPr lang="pt-BR" sz="2400" dirty="0"/>
          </a:p>
        </p:txBody>
      </p:sp>
      <p:sp>
        <p:nvSpPr>
          <p:cNvPr id="13" name="Seta para a Direita 15"/>
          <p:cNvSpPr/>
          <p:nvPr/>
        </p:nvSpPr>
        <p:spPr>
          <a:xfrm>
            <a:off x="1772419" y="4984588"/>
            <a:ext cx="507677" cy="523702"/>
          </a:xfrm>
          <a:prstGeom prst="rightArrow">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pic>
        <p:nvPicPr>
          <p:cNvPr id="4" name="Imagem 3"/>
          <p:cNvPicPr>
            <a:picLocks noChangeAspect="1"/>
          </p:cNvPicPr>
          <p:nvPr/>
        </p:nvPicPr>
        <p:blipFill rotWithShape="1">
          <a:blip r:embed="rId2"/>
          <a:srcRect l="2189" t="27679" r="44602" b="26285"/>
          <a:stretch/>
        </p:blipFill>
        <p:spPr>
          <a:xfrm>
            <a:off x="2310527" y="889236"/>
            <a:ext cx="9124043" cy="2999665"/>
          </a:xfrm>
          <a:prstGeom prst="rect">
            <a:avLst/>
          </a:prstGeom>
        </p:spPr>
      </p:pic>
      <p:sp>
        <p:nvSpPr>
          <p:cNvPr id="9" name="Elipse 8"/>
          <p:cNvSpPr/>
          <p:nvPr/>
        </p:nvSpPr>
        <p:spPr>
          <a:xfrm>
            <a:off x="10673166" y="835281"/>
            <a:ext cx="874700" cy="1384701"/>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7" name="Imagem 16"/>
          <p:cNvPicPr>
            <a:picLocks noChangeAspect="1"/>
          </p:cNvPicPr>
          <p:nvPr/>
        </p:nvPicPr>
        <p:blipFill rotWithShape="1">
          <a:blip r:embed="rId3"/>
          <a:srcRect l="2339" t="27413" r="44602" b="26285"/>
          <a:stretch/>
        </p:blipFill>
        <p:spPr>
          <a:xfrm>
            <a:off x="2322959" y="4012692"/>
            <a:ext cx="9275584" cy="2727977"/>
          </a:xfrm>
          <a:prstGeom prst="rect">
            <a:avLst/>
          </a:prstGeom>
        </p:spPr>
      </p:pic>
      <p:pic>
        <p:nvPicPr>
          <p:cNvPr id="18" name="Imagem 17"/>
          <p:cNvPicPr>
            <a:picLocks noChangeAspect="1"/>
          </p:cNvPicPr>
          <p:nvPr/>
        </p:nvPicPr>
        <p:blipFill>
          <a:blip r:embed="rId4"/>
          <a:stretch>
            <a:fillRect/>
          </a:stretch>
        </p:blipFill>
        <p:spPr>
          <a:xfrm flipH="1">
            <a:off x="10815631" y="3888901"/>
            <a:ext cx="859928" cy="1388556"/>
          </a:xfrm>
          <a:prstGeom prst="rect">
            <a:avLst/>
          </a:prstGeom>
        </p:spPr>
      </p:pic>
      <p:pic>
        <p:nvPicPr>
          <p:cNvPr id="14" name="Image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5" name="Elipse 14"/>
          <p:cNvSpPr/>
          <p:nvPr/>
        </p:nvSpPr>
        <p:spPr>
          <a:xfrm>
            <a:off x="8005733" y="849083"/>
            <a:ext cx="874700" cy="1384701"/>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6" name="Elipse 15"/>
          <p:cNvSpPr/>
          <p:nvPr/>
        </p:nvSpPr>
        <p:spPr>
          <a:xfrm>
            <a:off x="8170143" y="3892756"/>
            <a:ext cx="874700" cy="1384701"/>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Espaço Reservado para Número de Slide 1"/>
          <p:cNvSpPr>
            <a:spLocks noGrp="1"/>
          </p:cNvSpPr>
          <p:nvPr>
            <p:ph type="sldNum" sz="quarter" idx="12"/>
          </p:nvPr>
        </p:nvSpPr>
        <p:spPr/>
        <p:txBody>
          <a:bodyPr/>
          <a:lstStyle/>
          <a:p>
            <a:pPr rtl="0"/>
            <a:fld id="{B38049E5-7B53-4E85-8972-7D6C4BCE5BB9}" type="slidenum">
              <a:rPr lang="pt-BR" noProof="0" smtClean="0"/>
              <a:t>152</a:t>
            </a:fld>
            <a:endParaRPr lang="pt-BR" noProof="0" dirty="0"/>
          </a:p>
        </p:txBody>
      </p:sp>
    </p:spTree>
    <p:extLst>
      <p:ext uri="{BB962C8B-B14F-4D97-AF65-F5344CB8AC3E}">
        <p14:creationId xmlns:p14="http://schemas.microsoft.com/office/powerpoint/2010/main" val="414907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79928" y="825604"/>
            <a:ext cx="10811057" cy="355803"/>
          </a:xfrm>
          <a:prstGeom prst="rect">
            <a:avLst/>
          </a:prstGeom>
          <a:solidFill>
            <a:schemeClr val="bg1"/>
          </a:solidFill>
          <a:ln>
            <a:noFill/>
          </a:ln>
        </p:spPr>
        <p:txBody>
          <a:bodyPr wrap="square">
            <a:spAutoFit/>
          </a:bodyPr>
          <a:lstStyle/>
          <a:p>
            <a:pPr marL="0" marR="0" lvl="0" indent="0" algn="ctr" defTabSz="457200" rtl="0" eaLnBrk="1" fontAlgn="auto" latinLnBrk="0" hangingPunct="1">
              <a:lnSpc>
                <a:spcPct val="107000"/>
              </a:lnSpc>
              <a:spcBef>
                <a:spcPts val="0"/>
              </a:spcBef>
              <a:spcAft>
                <a:spcPts val="0"/>
              </a:spcAft>
              <a:buClr>
                <a:srgbClr val="538135"/>
              </a:buClr>
              <a:buSzTx/>
              <a:buFontTx/>
              <a:buNone/>
              <a:tabLst/>
              <a:defRPr/>
            </a:pPr>
            <a:r>
              <a:rPr kumimoji="0" lang="pt-BR" sz="1600" b="1" i="0" u="none" strike="noStrike" kern="1200" cap="all" spc="0" normalizeH="0" baseline="0" noProof="0" dirty="0" smtClean="0">
                <a:ln>
                  <a:noFill/>
                </a:ln>
                <a:solidFill>
                  <a:srgbClr val="538135"/>
                </a:solidFill>
                <a:effectLst/>
                <a:uLnTx/>
                <a:uFillTx/>
                <a:latin typeface="Arial" panose="020B0604020202020204" pitchFamily="34" charset="0"/>
                <a:ea typeface="Times New Roman" panose="02020603050405020304" pitchFamily="18" charset="0"/>
                <a:cs typeface="Times New Roman" panose="02020603050405020304" pitchFamily="18" charset="0"/>
              </a:rPr>
              <a:t>SUPERINTENDÊNCIA DE VIGILÂNCIA EM SAÚDE – SVS</a:t>
            </a:r>
          </a:p>
        </p:txBody>
      </p:sp>
      <p:sp>
        <p:nvSpPr>
          <p:cNvPr id="7" name="Retângulo 6"/>
          <p:cNvSpPr/>
          <p:nvPr/>
        </p:nvSpPr>
        <p:spPr>
          <a:xfrm>
            <a:off x="9375820" y="35394"/>
            <a:ext cx="2816180" cy="861774"/>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000" b="1" i="1" u="none" strike="noStrike" kern="1200" cap="none" spc="0" normalizeH="0" baseline="0" noProof="0" dirty="0">
                <a:ln>
                  <a:noFill/>
                </a:ln>
                <a:solidFill>
                  <a:srgbClr val="1F497D"/>
                </a:solidFill>
                <a:effectLst/>
                <a:uLnTx/>
                <a:uFillTx/>
                <a:latin typeface="Roboto Condensed"/>
                <a:ea typeface="+mn-ea"/>
                <a:cs typeface="+mn-cs"/>
              </a:rPr>
              <a:t>PLANO DE CONTINGÊNCIA PARA SITUÃÇÃO DE EPIDEMIA DE DENGUE, CHIKUNGUNYA, E </a:t>
            </a:r>
            <a:r>
              <a:rPr kumimoji="0" lang="pt-BR" sz="1000" b="1" i="1" u="none" strike="noStrike" kern="1200" cap="none" spc="0" normalizeH="0" baseline="0" noProof="0" dirty="0" smtClean="0">
                <a:ln>
                  <a:noFill/>
                </a:ln>
                <a:solidFill>
                  <a:srgbClr val="1F497D"/>
                </a:solidFill>
                <a:effectLst/>
                <a:uLnTx/>
                <a:uFillTx/>
                <a:latin typeface="Roboto Condensed"/>
                <a:ea typeface="+mn-ea"/>
                <a:cs typeface="+mn-cs"/>
              </a:rPr>
              <a:t>ZIKAVÍRUS</a:t>
            </a:r>
            <a:endParaRPr kumimoji="0" lang="pt-BR" sz="1000" b="1" i="1" u="none" strike="noStrike" kern="1200" cap="none" spc="0" normalizeH="0" baseline="0" noProof="0" dirty="0">
              <a:ln>
                <a:noFill/>
              </a:ln>
              <a:solidFill>
                <a:srgbClr val="1F497D"/>
              </a:solidFill>
              <a:effectLst/>
              <a:uLnTx/>
              <a:uFillTx/>
              <a:latin typeface="Roboto Condensed"/>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000" b="1" i="1" u="none" strike="noStrike" kern="1200" cap="none" spc="0" normalizeH="0" baseline="0" noProof="0" dirty="0">
                <a:ln>
                  <a:noFill/>
                </a:ln>
                <a:solidFill>
                  <a:srgbClr val="FF0000"/>
                </a:solidFill>
                <a:effectLst/>
                <a:uLnTx/>
                <a:uFillTx/>
                <a:latin typeface="Roboto Condensed"/>
                <a:ea typeface="+mn-ea"/>
                <a:cs typeface="+mn-cs"/>
              </a:rPr>
              <a:t>VIGÊNCIA: JULHO DE 2019 A JULHO DE 2021</a:t>
            </a:r>
          </a:p>
        </p:txBody>
      </p:sp>
      <p:sp>
        <p:nvSpPr>
          <p:cNvPr id="12" name="CaixaDeTexto 11"/>
          <p:cNvSpPr txBox="1"/>
          <p:nvPr/>
        </p:nvSpPr>
        <p:spPr>
          <a:xfrm>
            <a:off x="817130" y="2512249"/>
            <a:ext cx="482660" cy="2062103"/>
          </a:xfrm>
          <a:prstGeom prst="rect">
            <a:avLst/>
          </a:prstGeom>
          <a:solidFill>
            <a:srgbClr val="FFFF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smtClean="0">
                <a:ln>
                  <a:noFill/>
                </a:ln>
                <a:solidFill>
                  <a:prstClr val="black"/>
                </a:solidFill>
                <a:effectLst/>
                <a:uLnTx/>
                <a:uFillTx/>
                <a:latin typeface="Arial"/>
                <a:ea typeface="+mn-ea"/>
                <a:cs typeface="+mn-cs"/>
              </a:rPr>
              <a:t>2021</a:t>
            </a:r>
            <a:endParaRPr kumimoji="0" lang="pt-BR" sz="3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Seta para a Direita 15"/>
          <p:cNvSpPr/>
          <p:nvPr/>
        </p:nvSpPr>
        <p:spPr>
          <a:xfrm>
            <a:off x="1426230" y="3040806"/>
            <a:ext cx="631170" cy="731094"/>
          </a:xfrm>
          <a:prstGeom prst="rightArrow">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ea typeface="+mn-ea"/>
              <a:cs typeface="+mn-cs"/>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9" name="Retângulo 8"/>
          <p:cNvSpPr/>
          <p:nvPr/>
        </p:nvSpPr>
        <p:spPr>
          <a:xfrm>
            <a:off x="793160" y="90271"/>
            <a:ext cx="3717684"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pt-BR" sz="1600" b="1" i="0" u="none" strike="noStrike" kern="1200" cap="none" spc="0" normalizeH="0" baseline="0" noProof="0" dirty="0" smtClean="0">
                <a:ln>
                  <a:noFill/>
                </a:ln>
                <a:solidFill>
                  <a:srgbClr val="373545"/>
                </a:solidFill>
                <a:effectLst/>
                <a:uLnTx/>
                <a:uFillTx/>
                <a:latin typeface="Century Gothic" panose="020B0502020202020204"/>
                <a:ea typeface="+mn-ea"/>
                <a:cs typeface="+mn-cs"/>
              </a:rPr>
              <a:t>2° </a:t>
            </a:r>
            <a:r>
              <a:rPr kumimoji="0" lang="pt-BR" altLang="pt-BR" sz="1600" b="1" i="0" u="none" strike="noStrike" kern="1200" cap="none" spc="0" normalizeH="0" baseline="0" noProof="0" dirty="0">
                <a:ln>
                  <a:noFill/>
                </a:ln>
                <a:solidFill>
                  <a:srgbClr val="373545"/>
                </a:solidFill>
                <a:effectLst/>
                <a:uLnTx/>
                <a:uFillTx/>
                <a:latin typeface="Century Gothic" panose="020B0502020202020204"/>
                <a:ea typeface="+mn-ea"/>
                <a:cs typeface="+mn-cs"/>
              </a:rPr>
              <a:t>RELATÓRIO QUADRIMESTRAL </a:t>
            </a:r>
            <a:r>
              <a:rPr kumimoji="0" lang="pt-BR" altLang="pt-BR" sz="1600" b="1" i="0" u="none" strike="noStrike" kern="1200" cap="none" spc="0" normalizeH="0" baseline="0" noProof="0" dirty="0" smtClean="0">
                <a:ln>
                  <a:noFill/>
                </a:ln>
                <a:solidFill>
                  <a:srgbClr val="373545"/>
                </a:solidFill>
                <a:effectLst/>
                <a:uLnTx/>
                <a:uFillTx/>
                <a:latin typeface="Century Gothic" panose="020B0502020202020204"/>
                <a:ea typeface="+mn-ea"/>
                <a:cs typeface="+mn-cs"/>
              </a:rPr>
              <a:t>2021</a:t>
            </a:r>
            <a:endParaRPr kumimoji="0" lang="pt-BR" altLang="pt-BR" sz="1600" b="1" i="0" u="none" strike="noStrike" kern="1200" cap="none" spc="0" normalizeH="0" baseline="0" noProof="0" dirty="0">
              <a:ln>
                <a:noFill/>
              </a:ln>
              <a:solidFill>
                <a:srgbClr val="373545"/>
              </a:solidFill>
              <a:effectLst/>
              <a:uLnTx/>
              <a:uFillTx/>
              <a:latin typeface="Century Gothic" panose="020B0502020202020204"/>
              <a:ea typeface="+mn-ea"/>
              <a:cs typeface="+mn-cs"/>
            </a:endParaRPr>
          </a:p>
        </p:txBody>
      </p:sp>
      <p:pic>
        <p:nvPicPr>
          <p:cNvPr id="16" name="Imagem 15"/>
          <p:cNvPicPr>
            <a:picLocks noChangeAspect="1"/>
          </p:cNvPicPr>
          <p:nvPr/>
        </p:nvPicPr>
        <p:blipFill rotWithShape="1">
          <a:blip r:embed="rId3"/>
          <a:srcRect t="4159" r="1059"/>
          <a:stretch/>
        </p:blipFill>
        <p:spPr>
          <a:xfrm>
            <a:off x="2057400" y="1410402"/>
            <a:ext cx="9352017" cy="4722995"/>
          </a:xfrm>
          <a:prstGeom prst="rect">
            <a:avLst/>
          </a:prstGeom>
        </p:spPr>
      </p:pic>
      <p:sp>
        <p:nvSpPr>
          <p:cNvPr id="3" name="Elipse 2"/>
          <p:cNvSpPr/>
          <p:nvPr/>
        </p:nvSpPr>
        <p:spPr>
          <a:xfrm>
            <a:off x="10783910" y="1410402"/>
            <a:ext cx="625507" cy="137255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p:nvPr/>
        </p:nvSpPr>
        <p:spPr>
          <a:xfrm>
            <a:off x="10783910" y="2941983"/>
            <a:ext cx="625507" cy="10999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lipse 17"/>
          <p:cNvSpPr/>
          <p:nvPr/>
        </p:nvSpPr>
        <p:spPr>
          <a:xfrm>
            <a:off x="10783910" y="4134678"/>
            <a:ext cx="625507" cy="108667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p:cNvSpPr>
            <a:spLocks noGrp="1"/>
          </p:cNvSpPr>
          <p:nvPr>
            <p:ph type="sldNum" sz="quarter" idx="12"/>
          </p:nvPr>
        </p:nvSpPr>
        <p:spPr/>
        <p:txBody>
          <a:bodyPr/>
          <a:lstStyle/>
          <a:p>
            <a:pPr rtl="0"/>
            <a:fld id="{B38049E5-7B53-4E85-8972-7D6C4BCE5BB9}" type="slidenum">
              <a:rPr lang="pt-BR" noProof="0" smtClean="0"/>
              <a:t>153</a:t>
            </a:fld>
            <a:endParaRPr lang="pt-BR" noProof="0" dirty="0"/>
          </a:p>
        </p:txBody>
      </p:sp>
    </p:spTree>
    <p:extLst>
      <p:ext uri="{BB962C8B-B14F-4D97-AF65-F5344CB8AC3E}">
        <p14:creationId xmlns:p14="http://schemas.microsoft.com/office/powerpoint/2010/main" val="312901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0595708" y="6251079"/>
            <a:ext cx="1596292" cy="404614"/>
          </a:xfrm>
        </p:spPr>
        <p:txBody>
          <a:bodyPr/>
          <a:lstStyle/>
          <a:p>
            <a:pPr rtl="0"/>
            <a:fld id="{B38049E5-7B53-4E85-8972-7D6C4BCE5BB9}" type="slidenum">
              <a:rPr lang="pt-BR" b="1" noProof="0" smtClean="0">
                <a:solidFill>
                  <a:schemeClr val="tx1"/>
                </a:solidFill>
              </a:rPr>
              <a:pPr rtl="0"/>
              <a:t>154</a:t>
            </a:fld>
            <a:endParaRPr lang="pt-BR" b="1" noProof="0" dirty="0">
              <a:solidFill>
                <a:schemeClr val="tx1"/>
              </a:solidFill>
            </a:endParaRPr>
          </a:p>
        </p:txBody>
      </p:sp>
      <p:sp>
        <p:nvSpPr>
          <p:cNvPr id="6" name="Retângulo 5"/>
          <p:cNvSpPr/>
          <p:nvPr/>
        </p:nvSpPr>
        <p:spPr>
          <a:xfrm>
            <a:off x="9663953" y="151232"/>
            <a:ext cx="2528047" cy="1015663"/>
          </a:xfrm>
          <a:prstGeom prst="rect">
            <a:avLst/>
          </a:prstGeom>
          <a:solidFill>
            <a:schemeClr val="bg1"/>
          </a:solidFill>
        </p:spPr>
        <p:txBody>
          <a:bodyPr wrap="square">
            <a:spAutoFit/>
          </a:bodyPr>
          <a:lstStyle/>
          <a:p>
            <a:pPr algn="ctr"/>
            <a:r>
              <a:rPr lang="pt-BR" sz="1000" b="1" i="1" dirty="0">
                <a:solidFill>
                  <a:schemeClr val="tx2"/>
                </a:solidFill>
                <a:latin typeface="Roboto Condensed"/>
              </a:rPr>
              <a:t>PLANO DE CONTINGÊNCIA PARA SITUÃÇÃO DE EPIDEMIA DE DENGUE, CHIKUNGUNYA, E ZIKAVÍRUS</a:t>
            </a:r>
          </a:p>
          <a:p>
            <a:pPr algn="ctr"/>
            <a:r>
              <a:rPr lang="pt-BR" sz="1000" b="1" i="1" dirty="0">
                <a:solidFill>
                  <a:srgbClr val="FF0000"/>
                </a:solidFill>
                <a:latin typeface="Roboto Condensed"/>
              </a:rPr>
              <a:t>VIGÊNCIA: JULHO DE 2019 A JULHO DE 2021</a:t>
            </a:r>
          </a:p>
        </p:txBody>
      </p:sp>
      <p:sp>
        <p:nvSpPr>
          <p:cNvPr id="10" name="Retângulo 9"/>
          <p:cNvSpPr/>
          <p:nvPr/>
        </p:nvSpPr>
        <p:spPr>
          <a:xfrm>
            <a:off x="798490" y="788746"/>
            <a:ext cx="10740980" cy="369332"/>
          </a:xfrm>
          <a:prstGeom prst="rect">
            <a:avLst/>
          </a:prstGeom>
        </p:spPr>
        <p:txBody>
          <a:bodyPr wrap="square">
            <a:spAutoFit/>
          </a:bodyPr>
          <a:lstStyle/>
          <a:p>
            <a:pPr algn="ctr"/>
            <a:r>
              <a:rPr lang="pt-BR" b="1" cap="all" dirty="0">
                <a:latin typeface="Arial" panose="020B0604020202020204" pitchFamily="34" charset="0"/>
                <a:cs typeface="Arial" panose="020B0604020202020204" pitchFamily="34" charset="0"/>
              </a:rPr>
              <a:t>AÇÕES REALIZADAS DE ENFRENTAMENTO À dengue</a:t>
            </a: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3" name="Retângulo 12"/>
          <p:cNvSpPr/>
          <p:nvPr/>
        </p:nvSpPr>
        <p:spPr>
          <a:xfrm>
            <a:off x="690690" y="151232"/>
            <a:ext cx="3717684"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pt-BR" sz="1600" b="1" i="0" u="none" strike="noStrike" kern="1200" cap="none" spc="0" normalizeH="0" baseline="0" noProof="0" dirty="0" smtClean="0">
                <a:ln>
                  <a:noFill/>
                </a:ln>
                <a:solidFill>
                  <a:srgbClr val="373545"/>
                </a:solidFill>
                <a:effectLst/>
                <a:uLnTx/>
                <a:uFillTx/>
                <a:latin typeface="Century Gothic" panose="020B0502020202020204"/>
                <a:ea typeface="+mn-ea"/>
                <a:cs typeface="+mn-cs"/>
              </a:rPr>
              <a:t>2° </a:t>
            </a:r>
            <a:r>
              <a:rPr kumimoji="0" lang="pt-BR" altLang="pt-BR" sz="1600" b="1" i="0" u="none" strike="noStrike" kern="1200" cap="none" spc="0" normalizeH="0" baseline="0" noProof="0" dirty="0">
                <a:ln>
                  <a:noFill/>
                </a:ln>
                <a:solidFill>
                  <a:srgbClr val="373545"/>
                </a:solidFill>
                <a:effectLst/>
                <a:uLnTx/>
                <a:uFillTx/>
                <a:latin typeface="Century Gothic" panose="020B0502020202020204"/>
                <a:ea typeface="+mn-ea"/>
                <a:cs typeface="+mn-cs"/>
              </a:rPr>
              <a:t>RELATÓRIO QUADRIMESTRAL </a:t>
            </a:r>
            <a:r>
              <a:rPr kumimoji="0" lang="pt-BR" altLang="pt-BR" sz="1600" b="1" i="0" u="none" strike="noStrike" kern="1200" cap="none" spc="0" normalizeH="0" baseline="0" noProof="0" dirty="0" smtClean="0">
                <a:ln>
                  <a:noFill/>
                </a:ln>
                <a:solidFill>
                  <a:srgbClr val="373545"/>
                </a:solidFill>
                <a:effectLst/>
                <a:uLnTx/>
                <a:uFillTx/>
                <a:latin typeface="Century Gothic" panose="020B0502020202020204"/>
                <a:ea typeface="+mn-ea"/>
                <a:cs typeface="+mn-cs"/>
              </a:rPr>
              <a:t>2021</a:t>
            </a:r>
            <a:endParaRPr kumimoji="0" lang="pt-BR" altLang="pt-BR" sz="1600" b="1" i="0" u="none" strike="noStrike" kern="1200" cap="none" spc="0" normalizeH="0" baseline="0" noProof="0" dirty="0">
              <a:ln>
                <a:noFill/>
              </a:ln>
              <a:solidFill>
                <a:srgbClr val="373545"/>
              </a:solidFill>
              <a:effectLst/>
              <a:uLnTx/>
              <a:uFillTx/>
              <a:latin typeface="Century Gothic" panose="020B0502020202020204"/>
              <a:ea typeface="+mn-ea"/>
              <a:cs typeface="+mn-cs"/>
            </a:endParaRPr>
          </a:p>
        </p:txBody>
      </p:sp>
      <p:sp>
        <p:nvSpPr>
          <p:cNvPr id="9" name="Retângulo 8"/>
          <p:cNvSpPr/>
          <p:nvPr/>
        </p:nvSpPr>
        <p:spPr>
          <a:xfrm>
            <a:off x="798490" y="1441420"/>
            <a:ext cx="10740980" cy="4229876"/>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sz="2000" b="1" cap="all" dirty="0">
                <a:solidFill>
                  <a:srgbClr val="538135"/>
                </a:solidFill>
                <a:latin typeface="Arial" panose="020B0604020202020204" pitchFamily="34" charset="0"/>
                <a:ea typeface="Times New Roman" panose="02020603050405020304" pitchFamily="18" charset="0"/>
                <a:cs typeface="Arial" panose="020B0604020202020204" pitchFamily="34" charset="0"/>
              </a:rPr>
              <a:t>SUPERINTENDÊNCIA DA REDE DE ATENÇÃO À SAÚDE - SRAS </a:t>
            </a:r>
          </a:p>
          <a:p>
            <a:pPr lvl="0">
              <a:lnSpc>
                <a:spcPct val="107000"/>
              </a:lnSpc>
              <a:spcAft>
                <a:spcPts val="0"/>
              </a:spcAft>
              <a:buClr>
                <a:srgbClr val="538135"/>
              </a:buClr>
            </a:pPr>
            <a:endParaRPr lang="pt-BR" b="1" cap="all" dirty="0">
              <a:solidFill>
                <a:srgbClr val="538135"/>
              </a:solidFill>
              <a:cs typeface="Times New Roman" panose="02020603050405020304" pitchFamily="18" charset="0"/>
            </a:endParaRPr>
          </a:p>
          <a:p>
            <a:pPr lvl="0" algn="ctr">
              <a:lnSpc>
                <a:spcPct val="107000"/>
              </a:lnSpc>
              <a:spcAft>
                <a:spcPts val="0"/>
              </a:spcAft>
              <a:buClr>
                <a:srgbClr val="538135"/>
              </a:buClr>
            </a:pPr>
            <a:r>
              <a:rPr lang="pt-BR" sz="2000" b="1" dirty="0">
                <a:latin typeface="Arial" panose="020B0604020202020204" pitchFamily="34" charset="0"/>
                <a:cs typeface="Arial" panose="020B0604020202020204" pitchFamily="34" charset="0"/>
              </a:rPr>
              <a:t>Atenção Primária à Saúde </a:t>
            </a:r>
            <a:r>
              <a:rPr lang="pt-BR" sz="2000" b="1" dirty="0" smtClean="0">
                <a:latin typeface="Arial" panose="020B0604020202020204" pitchFamily="34" charset="0"/>
                <a:cs typeface="Arial" panose="020B0604020202020204" pitchFamily="34" charset="0"/>
              </a:rPr>
              <a:t>– APS</a:t>
            </a:r>
            <a:r>
              <a:rPr lang="pt-BR" sz="2000" dirty="0">
                <a:latin typeface="Arial" panose="020B0604020202020204" pitchFamily="34" charset="0"/>
                <a:cs typeface="Arial" panose="020B0604020202020204" pitchFamily="34" charset="0"/>
              </a:rPr>
              <a:t>:</a:t>
            </a:r>
          </a:p>
          <a:p>
            <a:pPr lvl="0">
              <a:lnSpc>
                <a:spcPct val="107000"/>
              </a:lnSpc>
              <a:spcAft>
                <a:spcPts val="0"/>
              </a:spcAft>
              <a:buClr>
                <a:srgbClr val="538135"/>
              </a:buClr>
            </a:pPr>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	A Coordenadoria da Rede de Atenção Básica segue as orientações do Ministério da Saúde, Secretaria Estadual de Saúde, e órgãos oficiais de Vigilância Sanitária para o enfrentamento da Dengue:</a:t>
            </a:r>
          </a:p>
          <a:p>
            <a:pPr algn="just"/>
            <a:endParaRPr lang="pt-BR" dirty="0">
              <a:latin typeface="Arial" panose="020B0604020202020204" pitchFamily="34" charset="0"/>
              <a:cs typeface="Arial" panose="020B0604020202020204" pitchFamily="34" charset="0"/>
            </a:endParaRPr>
          </a:p>
          <a:p>
            <a:pPr algn="just">
              <a:lnSpc>
                <a:spcPct val="107000"/>
              </a:lnSpc>
              <a:buClr>
                <a:srgbClr val="538135"/>
              </a:buClr>
            </a:pPr>
            <a:r>
              <a:rPr lang="pt-BR" dirty="0">
                <a:latin typeface="Arial" panose="020B0604020202020204" pitchFamily="34" charset="0"/>
                <a:cs typeface="Arial" panose="020B0604020202020204" pitchFamily="34" charset="0"/>
              </a:rPr>
              <a:t>•	 Realizadas 04 reuniões de integração com a participação dos Agentes Comunitários de Saúde (ACS) e Agentes de controle de Endemias (ACE) envolvendo todos os Distritos Sanitários. Na oportunidade foi abordada a temática arboviroses, destacando as ações de promoção e prevenção, controle de vetores, eliminação de criadouros, controle mecânico, orientação na comunidade, e planejamento do Levantamento Rápido de Índices para Aedes aegypti (</a:t>
            </a:r>
            <a:r>
              <a:rPr lang="pt-BR" dirty="0" err="1">
                <a:latin typeface="Arial" panose="020B0604020202020204" pitchFamily="34" charset="0"/>
                <a:cs typeface="Arial" panose="020B0604020202020204" pitchFamily="34" charset="0"/>
              </a:rPr>
              <a:t>LIRAa</a:t>
            </a:r>
            <a:r>
              <a:rPr lang="pt-BR" dirty="0">
                <a:latin typeface="Arial" panose="020B0604020202020204" pitchFamily="34" charset="0"/>
                <a:cs typeface="Arial" panose="020B0604020202020204" pitchFamily="34" charset="0"/>
              </a:rPr>
              <a:t>).</a:t>
            </a:r>
          </a:p>
          <a:p>
            <a:pPr algn="just">
              <a:lnSpc>
                <a:spcPct val="107000"/>
              </a:lnSpc>
              <a:buClr>
                <a:srgbClr val="538135"/>
              </a:buClr>
            </a:pPr>
            <a:endParaRPr lang="pt-BR" dirty="0"/>
          </a:p>
        </p:txBody>
      </p:sp>
    </p:spTree>
    <p:extLst>
      <p:ext uri="{BB962C8B-B14F-4D97-AF65-F5344CB8AC3E}">
        <p14:creationId xmlns:p14="http://schemas.microsoft.com/office/powerpoint/2010/main" val="344078189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0595708" y="6251079"/>
            <a:ext cx="1596292" cy="404614"/>
          </a:xfrm>
        </p:spPr>
        <p:txBody>
          <a:bodyPr/>
          <a:lstStyle/>
          <a:p>
            <a:pPr rtl="0"/>
            <a:fld id="{B38049E5-7B53-4E85-8972-7D6C4BCE5BB9}" type="slidenum">
              <a:rPr lang="pt-BR" b="1" noProof="0" smtClean="0">
                <a:solidFill>
                  <a:schemeClr val="tx1"/>
                </a:solidFill>
              </a:rPr>
              <a:pPr rtl="0"/>
              <a:t>155</a:t>
            </a:fld>
            <a:endParaRPr lang="pt-BR" b="1" noProof="0" dirty="0">
              <a:solidFill>
                <a:schemeClr val="tx1"/>
              </a:solidFill>
            </a:endParaRPr>
          </a:p>
        </p:txBody>
      </p:sp>
      <p:sp>
        <p:nvSpPr>
          <p:cNvPr id="6" name="Retângulo 5"/>
          <p:cNvSpPr/>
          <p:nvPr/>
        </p:nvSpPr>
        <p:spPr>
          <a:xfrm>
            <a:off x="9547411" y="85720"/>
            <a:ext cx="2528047" cy="1015663"/>
          </a:xfrm>
          <a:prstGeom prst="rect">
            <a:avLst/>
          </a:prstGeom>
          <a:solidFill>
            <a:schemeClr val="bg1"/>
          </a:solidFill>
        </p:spPr>
        <p:txBody>
          <a:bodyPr wrap="square">
            <a:spAutoFit/>
          </a:bodyPr>
          <a:lstStyle/>
          <a:p>
            <a:pPr algn="ctr"/>
            <a:r>
              <a:rPr lang="pt-BR" sz="1000" b="1" i="1" dirty="0">
                <a:solidFill>
                  <a:schemeClr val="tx2"/>
                </a:solidFill>
                <a:latin typeface="Roboto Condensed"/>
              </a:rPr>
              <a:t>PLANO DE CONTINGÊNCIA PARA SITUÃÇÃO DE EPIDEMIA DE DENGUE, CHIKUNGUNYA, E ZIKAVÍRUS</a:t>
            </a:r>
          </a:p>
          <a:p>
            <a:pPr algn="ctr"/>
            <a:r>
              <a:rPr lang="pt-BR" sz="1000" b="1" i="1" dirty="0">
                <a:solidFill>
                  <a:srgbClr val="FF0000"/>
                </a:solidFill>
                <a:latin typeface="Roboto Condensed"/>
              </a:rPr>
              <a:t>VIGÊNCIA: JULHO DE 2019 A JULHO DE 2021</a:t>
            </a:r>
          </a:p>
        </p:txBody>
      </p:sp>
      <p:sp>
        <p:nvSpPr>
          <p:cNvPr id="10" name="Retângulo 9"/>
          <p:cNvSpPr/>
          <p:nvPr/>
        </p:nvSpPr>
        <p:spPr>
          <a:xfrm>
            <a:off x="793160" y="788746"/>
            <a:ext cx="10720553" cy="369332"/>
          </a:xfrm>
          <a:prstGeom prst="rect">
            <a:avLst/>
          </a:prstGeom>
        </p:spPr>
        <p:txBody>
          <a:bodyPr wrap="square">
            <a:spAutoFit/>
          </a:bodyPr>
          <a:lstStyle/>
          <a:p>
            <a:pPr algn="ctr"/>
            <a:r>
              <a:rPr lang="pt-BR" b="1" cap="all" dirty="0">
                <a:latin typeface="Arial" panose="020B0604020202020204" pitchFamily="34" charset="0"/>
                <a:cs typeface="Arial" panose="020B0604020202020204" pitchFamily="34" charset="0"/>
              </a:rPr>
              <a:t>AÇÕES REALIZADAS DE ENFRENTAMENTO À dengue</a:t>
            </a: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3" name="Retângulo 12"/>
          <p:cNvSpPr/>
          <p:nvPr/>
        </p:nvSpPr>
        <p:spPr>
          <a:xfrm>
            <a:off x="793160" y="131215"/>
            <a:ext cx="3717684"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pt-BR" sz="1600" b="1" i="0" u="none" strike="noStrike" kern="1200" cap="none" spc="0" normalizeH="0" baseline="0" noProof="0" dirty="0" smtClean="0">
                <a:ln>
                  <a:noFill/>
                </a:ln>
                <a:solidFill>
                  <a:srgbClr val="373545"/>
                </a:solidFill>
                <a:effectLst/>
                <a:uLnTx/>
                <a:uFillTx/>
                <a:latin typeface="Century Gothic" panose="020B0502020202020204"/>
                <a:ea typeface="+mn-ea"/>
                <a:cs typeface="+mn-cs"/>
              </a:rPr>
              <a:t>2° </a:t>
            </a:r>
            <a:r>
              <a:rPr kumimoji="0" lang="pt-BR" altLang="pt-BR" sz="1600" b="1" i="0" u="none" strike="noStrike" kern="1200" cap="none" spc="0" normalizeH="0" baseline="0" noProof="0" dirty="0">
                <a:ln>
                  <a:noFill/>
                </a:ln>
                <a:solidFill>
                  <a:srgbClr val="373545"/>
                </a:solidFill>
                <a:effectLst/>
                <a:uLnTx/>
                <a:uFillTx/>
                <a:latin typeface="Century Gothic" panose="020B0502020202020204"/>
                <a:ea typeface="+mn-ea"/>
                <a:cs typeface="+mn-cs"/>
              </a:rPr>
              <a:t>RELATÓRIO QUADRIMESTRAL </a:t>
            </a:r>
            <a:r>
              <a:rPr kumimoji="0" lang="pt-BR" altLang="pt-BR" sz="1600" b="1" i="0" u="none" strike="noStrike" kern="1200" cap="none" spc="0" normalizeH="0" baseline="0" noProof="0" dirty="0" smtClean="0">
                <a:ln>
                  <a:noFill/>
                </a:ln>
                <a:solidFill>
                  <a:srgbClr val="373545"/>
                </a:solidFill>
                <a:effectLst/>
                <a:uLnTx/>
                <a:uFillTx/>
                <a:latin typeface="Century Gothic" panose="020B0502020202020204"/>
                <a:ea typeface="+mn-ea"/>
                <a:cs typeface="+mn-cs"/>
              </a:rPr>
              <a:t>2021</a:t>
            </a:r>
            <a:endParaRPr kumimoji="0" lang="pt-BR" altLang="pt-BR" sz="1600" b="1" i="0" u="none" strike="noStrike" kern="1200" cap="none" spc="0" normalizeH="0" baseline="0" noProof="0" dirty="0">
              <a:ln>
                <a:noFill/>
              </a:ln>
              <a:solidFill>
                <a:srgbClr val="373545"/>
              </a:solidFill>
              <a:effectLst/>
              <a:uLnTx/>
              <a:uFillTx/>
              <a:latin typeface="Century Gothic" panose="020B0502020202020204"/>
              <a:ea typeface="+mn-ea"/>
              <a:cs typeface="+mn-cs"/>
            </a:endParaRPr>
          </a:p>
        </p:txBody>
      </p:sp>
      <p:sp>
        <p:nvSpPr>
          <p:cNvPr id="9" name="Retângulo 8"/>
          <p:cNvSpPr/>
          <p:nvPr/>
        </p:nvSpPr>
        <p:spPr>
          <a:xfrm>
            <a:off x="793160" y="1517826"/>
            <a:ext cx="10720553" cy="4702826"/>
          </a:xfrm>
          <a:prstGeom prst="rect">
            <a:avLst/>
          </a:prstGeom>
          <a:solidFill>
            <a:schemeClr val="bg1"/>
          </a:solidFill>
        </p:spPr>
        <p:txBody>
          <a:bodyPr wrap="square">
            <a:spAutoFit/>
          </a:bodyPr>
          <a:lstStyle/>
          <a:p>
            <a:pPr lvl="0" algn="ctr">
              <a:lnSpc>
                <a:spcPct val="107000"/>
              </a:lnSpc>
              <a:spcAft>
                <a:spcPts val="0"/>
              </a:spcAft>
              <a:buClr>
                <a:srgbClr val="538135"/>
              </a:buClr>
            </a:pPr>
            <a:r>
              <a:rPr lang="pt-BR" sz="2000" b="1" cap="all" dirty="0">
                <a:solidFill>
                  <a:srgbClr val="538135"/>
                </a:solidFill>
                <a:latin typeface="Arial" panose="020B0604020202020204" pitchFamily="34" charset="0"/>
                <a:ea typeface="Times New Roman" panose="02020603050405020304" pitchFamily="18" charset="0"/>
                <a:cs typeface="Arial" panose="020B0604020202020204" pitchFamily="34" charset="0"/>
              </a:rPr>
              <a:t>SUPERINTENDÊNCIA DA REDE DE ATENÇÃO À SAÚDE – SRAS</a:t>
            </a:r>
          </a:p>
          <a:p>
            <a:pPr lvl="0" algn="ctr">
              <a:lnSpc>
                <a:spcPct val="107000"/>
              </a:lnSpc>
              <a:spcAft>
                <a:spcPts val="0"/>
              </a:spcAft>
              <a:buClr>
                <a:srgbClr val="538135"/>
              </a:buClr>
            </a:pPr>
            <a:endParaRPr lang="pt-BR" sz="2000" b="1" cap="all" dirty="0">
              <a:solidFill>
                <a:srgbClr val="538135"/>
              </a:solidFill>
              <a:latin typeface="Arial" panose="020B0604020202020204" pitchFamily="34" charset="0"/>
              <a:cs typeface="Arial" panose="020B0604020202020204" pitchFamily="34" charset="0"/>
            </a:endParaRPr>
          </a:p>
          <a:p>
            <a:pPr lvl="0" algn="ctr">
              <a:lnSpc>
                <a:spcPct val="107000"/>
              </a:lnSpc>
              <a:spcAft>
                <a:spcPts val="0"/>
              </a:spcAft>
              <a:buClr>
                <a:srgbClr val="538135"/>
              </a:buClr>
            </a:pPr>
            <a:r>
              <a:rPr lang="pt-BR" sz="2000" b="1" dirty="0">
                <a:latin typeface="Arial" panose="020B0604020202020204" pitchFamily="34" charset="0"/>
                <a:cs typeface="Arial" panose="020B0604020202020204" pitchFamily="34" charset="0"/>
              </a:rPr>
              <a:t>Coordenadoria da Rede de Atenção </a:t>
            </a:r>
            <a:r>
              <a:rPr lang="pt-BR" sz="2000" b="1" dirty="0" smtClean="0">
                <a:latin typeface="Arial" panose="020B0604020202020204" pitchFamily="34" charset="0"/>
                <a:cs typeface="Arial" panose="020B0604020202020204" pitchFamily="34" charset="0"/>
              </a:rPr>
              <a:t>Especializada</a:t>
            </a:r>
          </a:p>
          <a:p>
            <a:pPr lvl="0">
              <a:lnSpc>
                <a:spcPct val="107000"/>
              </a:lnSpc>
              <a:spcAft>
                <a:spcPts val="0"/>
              </a:spcAft>
              <a:buClr>
                <a:srgbClr val="538135"/>
              </a:buClr>
            </a:pPr>
            <a:endParaRPr lang="pt-BR" sz="2000" dirty="0">
              <a:latin typeface="Arial" panose="020B0604020202020204" pitchFamily="34" charset="0"/>
              <a:cs typeface="Arial" panose="020B0604020202020204" pitchFamily="34" charset="0"/>
            </a:endParaRPr>
          </a:p>
          <a:p>
            <a:pPr indent="722313" algn="just">
              <a:lnSpc>
                <a:spcPct val="107000"/>
              </a:lnSpc>
              <a:buClr>
                <a:srgbClr val="538135"/>
              </a:buClr>
            </a:pPr>
            <a:r>
              <a:rPr lang="pt-BR" sz="2000" dirty="0">
                <a:latin typeface="Arial" panose="020B0604020202020204" pitchFamily="34" charset="0"/>
                <a:cs typeface="Arial" panose="020B0604020202020204" pitchFamily="34" charset="0"/>
              </a:rPr>
              <a:t> No que tange as unidades especializadas geridas pela Coordenadoria da Rede de Atenção </a:t>
            </a:r>
            <a:r>
              <a:rPr lang="pt-BR" sz="2000" dirty="0" smtClean="0">
                <a:latin typeface="Arial" panose="020B0604020202020204" pitchFamily="34" charset="0"/>
                <a:cs typeface="Arial" panose="020B0604020202020204" pitchFamily="34" charset="0"/>
              </a:rPr>
              <a:t>Especializada - CRAE </a:t>
            </a:r>
            <a:r>
              <a:rPr lang="pt-BR" sz="2000" dirty="0">
                <a:latin typeface="Arial" panose="020B0604020202020204" pitchFamily="34" charset="0"/>
                <a:cs typeface="Arial" panose="020B0604020202020204" pitchFamily="34" charset="0"/>
              </a:rPr>
              <a:t>o HOSPITAL </a:t>
            </a:r>
            <a:r>
              <a:rPr lang="pt-BR" sz="2000" dirty="0" smtClean="0">
                <a:latin typeface="Arial" panose="020B0604020202020204" pitchFamily="34" charset="0"/>
                <a:cs typeface="Arial" panose="020B0604020202020204" pitchFamily="34" charset="0"/>
              </a:rPr>
              <a:t>DIA / Centro </a:t>
            </a:r>
            <a:r>
              <a:rPr lang="pt-BR" sz="2000" dirty="0">
                <a:latin typeface="Arial" panose="020B0604020202020204" pitchFamily="34" charset="0"/>
                <a:cs typeface="Arial" panose="020B0604020202020204" pitchFamily="34" charset="0"/>
              </a:rPr>
              <a:t>Especializado em tratamento de doenças </a:t>
            </a:r>
            <a:r>
              <a:rPr lang="pt-BR" sz="2000" dirty="0" smtClean="0">
                <a:latin typeface="Arial" panose="020B0604020202020204" pitchFamily="34" charset="0"/>
                <a:cs typeface="Arial" panose="020B0604020202020204" pitchFamily="34" charset="0"/>
              </a:rPr>
              <a:t>infecto-parasitárias – CEDIP está </a:t>
            </a:r>
            <a:r>
              <a:rPr lang="pt-BR" sz="2000" dirty="0">
                <a:latin typeface="Arial" panose="020B0604020202020204" pitchFamily="34" charset="0"/>
                <a:cs typeface="Arial" panose="020B0604020202020204" pitchFamily="34" charset="0"/>
              </a:rPr>
              <a:t>inserido no Plano de Contingência da Dengue 2021, porém no segundo quadrimestre de 2021 esse plano NÃO foi acionado consequentemente não houve impacto financeiro.</a:t>
            </a:r>
          </a:p>
          <a:p>
            <a:pPr indent="722313" algn="just">
              <a:lnSpc>
                <a:spcPct val="107000"/>
              </a:lnSpc>
              <a:buClr>
                <a:srgbClr val="538135"/>
              </a:buClr>
            </a:pPr>
            <a:r>
              <a:rPr lang="pt-BR" sz="2000" dirty="0">
                <a:latin typeface="Arial" panose="020B0604020202020204" pitchFamily="34" charset="0"/>
                <a:cs typeface="Arial" panose="020B0604020202020204" pitchFamily="34" charset="0"/>
              </a:rPr>
              <a:t> 	A proposta do HOSPITAL DIA/CEDIP é ofertar o suporte com atendimento especializado em infectologia disponibilizando oito leitos de internação, regulados via </a:t>
            </a:r>
            <a:r>
              <a:rPr lang="pt-BR" sz="2000" dirty="0" smtClean="0">
                <a:latin typeface="Arial" panose="020B0604020202020204" pitchFamily="34" charset="0"/>
                <a:cs typeface="Arial" panose="020B0604020202020204" pitchFamily="34" charset="0"/>
              </a:rPr>
              <a:t>Complexo Regulador Estadual - CORE</a:t>
            </a:r>
            <a:r>
              <a:rPr lang="pt-BR" sz="2000" dirty="0">
                <a:latin typeface="Arial" panose="020B0604020202020204" pitchFamily="34" charset="0"/>
                <a:cs typeface="Arial" panose="020B0604020202020204" pitchFamily="34" charset="0"/>
              </a:rPr>
              <a:t>, para os pacientes do grupo C e avaliação nos casos de dengue com sinais de alerta e/ou comorbidades do grupo B, sendo que os demais leitos no HOSPITAL DIA ficariam disponíveis para o atendimento de rotina da unidade. </a:t>
            </a:r>
          </a:p>
        </p:txBody>
      </p:sp>
    </p:spTree>
    <p:extLst>
      <p:ext uri="{BB962C8B-B14F-4D97-AF65-F5344CB8AC3E}">
        <p14:creationId xmlns:p14="http://schemas.microsoft.com/office/powerpoint/2010/main" val="331092175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9663" y="6287681"/>
            <a:ext cx="779767" cy="365125"/>
          </a:xfrm>
        </p:spPr>
        <p:txBody>
          <a:bodyPr/>
          <a:lstStyle/>
          <a:p>
            <a:pPr rtl="0"/>
            <a:fld id="{B38049E5-7B53-4E85-8972-7D6C4BCE5BB9}" type="slidenum">
              <a:rPr lang="pt-BR" noProof="0" smtClean="0"/>
              <a:pPr rtl="0"/>
              <a:t>156</a:t>
            </a:fld>
            <a:endParaRPr lang="pt-BR" noProof="0" dirty="0"/>
          </a:p>
        </p:txBody>
      </p:sp>
      <p:sp>
        <p:nvSpPr>
          <p:cNvPr id="8" name="Retângulo 7"/>
          <p:cNvSpPr/>
          <p:nvPr/>
        </p:nvSpPr>
        <p:spPr>
          <a:xfrm>
            <a:off x="793160" y="786100"/>
            <a:ext cx="10720552" cy="369332"/>
          </a:xfrm>
          <a:prstGeom prst="rect">
            <a:avLst/>
          </a:prstGeom>
        </p:spPr>
        <p:txBody>
          <a:bodyPr wrap="square">
            <a:spAutoFit/>
          </a:bodyPr>
          <a:lstStyle/>
          <a:p>
            <a:pPr algn="ctr"/>
            <a:r>
              <a:rPr lang="pt-BR" b="1" cap="all" dirty="0">
                <a:latin typeface="Arial" panose="020B0604020202020204" pitchFamily="34" charset="0"/>
                <a:cs typeface="Arial" panose="020B0604020202020204" pitchFamily="34" charset="0"/>
              </a:rPr>
              <a:t>AÇÕES REALIZADAS </a:t>
            </a:r>
            <a:r>
              <a:rPr lang="pt-BR" b="1" cap="all" dirty="0" smtClean="0">
                <a:latin typeface="Arial" panose="020B0604020202020204" pitchFamily="34" charset="0"/>
                <a:cs typeface="Arial" panose="020B0604020202020204" pitchFamily="34" charset="0"/>
              </a:rPr>
              <a:t>DE ENFRENTAMENTO A  DENGUE</a:t>
            </a:r>
          </a:p>
        </p:txBody>
      </p:sp>
      <p:sp>
        <p:nvSpPr>
          <p:cNvPr id="12" name="Retângulo 11"/>
          <p:cNvSpPr/>
          <p:nvPr/>
        </p:nvSpPr>
        <p:spPr>
          <a:xfrm>
            <a:off x="9547411" y="85720"/>
            <a:ext cx="2528047" cy="1015663"/>
          </a:xfrm>
          <a:prstGeom prst="rect">
            <a:avLst/>
          </a:prstGeom>
          <a:solidFill>
            <a:schemeClr val="bg1"/>
          </a:solidFill>
        </p:spPr>
        <p:txBody>
          <a:bodyPr wrap="square">
            <a:spAutoFit/>
          </a:bodyPr>
          <a:lstStyle/>
          <a:p>
            <a:pPr algn="ctr"/>
            <a:r>
              <a:rPr lang="pt-BR" sz="1000" b="1" i="1" dirty="0">
                <a:solidFill>
                  <a:schemeClr val="tx2"/>
                </a:solidFill>
                <a:latin typeface="Roboto Condensed"/>
              </a:rPr>
              <a:t>PLANO DE CONTINGÊNCIA PARA SITUÃÇÃO DE EPIDEMIA DE DENGUE, CHIKUNGUNYA, E ZIKAVÍRUS</a:t>
            </a:r>
          </a:p>
          <a:p>
            <a:pPr algn="ctr"/>
            <a:r>
              <a:rPr lang="pt-BR" sz="1000" b="1" i="1" dirty="0">
                <a:solidFill>
                  <a:srgbClr val="FF0000"/>
                </a:solidFill>
                <a:latin typeface="Roboto Condensed"/>
              </a:rPr>
              <a:t>VIGÊNCIA: JULHO DE 2019 A JULHO DE 2021</a:t>
            </a:r>
          </a:p>
        </p:txBody>
      </p:sp>
      <p:pic>
        <p:nvPicPr>
          <p:cNvPr id="13" name="Image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6" name="Retângulo 15"/>
          <p:cNvSpPr/>
          <p:nvPr/>
        </p:nvSpPr>
        <p:spPr>
          <a:xfrm>
            <a:off x="793160" y="144863"/>
            <a:ext cx="3717684"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pt-BR" sz="1600" b="1" i="0" u="none" strike="noStrike" kern="1200" cap="none" spc="0" normalizeH="0" baseline="0" noProof="0" dirty="0" smtClean="0">
                <a:ln>
                  <a:noFill/>
                </a:ln>
                <a:solidFill>
                  <a:srgbClr val="373545"/>
                </a:solidFill>
                <a:effectLst/>
                <a:uLnTx/>
                <a:uFillTx/>
                <a:latin typeface="Century Gothic" panose="020B0502020202020204"/>
                <a:ea typeface="+mn-ea"/>
                <a:cs typeface="+mn-cs"/>
              </a:rPr>
              <a:t>2° </a:t>
            </a:r>
            <a:r>
              <a:rPr kumimoji="0" lang="pt-BR" altLang="pt-BR" sz="1600" b="1" i="0" u="none" strike="noStrike" kern="1200" cap="none" spc="0" normalizeH="0" baseline="0" noProof="0" dirty="0">
                <a:ln>
                  <a:noFill/>
                </a:ln>
                <a:solidFill>
                  <a:srgbClr val="373545"/>
                </a:solidFill>
                <a:effectLst/>
                <a:uLnTx/>
                <a:uFillTx/>
                <a:latin typeface="Century Gothic" panose="020B0502020202020204"/>
                <a:ea typeface="+mn-ea"/>
                <a:cs typeface="+mn-cs"/>
              </a:rPr>
              <a:t>RELATÓRIO QUADRIMESTRAL </a:t>
            </a:r>
            <a:r>
              <a:rPr kumimoji="0" lang="pt-BR" altLang="pt-BR" sz="1600" b="1" i="0" u="none" strike="noStrike" kern="1200" cap="none" spc="0" normalizeH="0" baseline="0" noProof="0" dirty="0" smtClean="0">
                <a:ln>
                  <a:noFill/>
                </a:ln>
                <a:solidFill>
                  <a:srgbClr val="373545"/>
                </a:solidFill>
                <a:effectLst/>
                <a:uLnTx/>
                <a:uFillTx/>
                <a:latin typeface="Century Gothic" panose="020B0502020202020204"/>
                <a:ea typeface="+mn-ea"/>
                <a:cs typeface="+mn-cs"/>
              </a:rPr>
              <a:t>2021</a:t>
            </a:r>
            <a:endParaRPr kumimoji="0" lang="pt-BR" altLang="pt-BR" sz="1600" b="1" i="0" u="none" strike="noStrike" kern="1200" cap="none" spc="0" normalizeH="0" baseline="0" noProof="0" dirty="0">
              <a:ln>
                <a:noFill/>
              </a:ln>
              <a:solidFill>
                <a:srgbClr val="373545"/>
              </a:solidFill>
              <a:effectLst/>
              <a:uLnTx/>
              <a:uFillTx/>
              <a:latin typeface="Century Gothic" panose="020B0502020202020204"/>
              <a:ea typeface="+mn-ea"/>
              <a:cs typeface="+mn-cs"/>
            </a:endParaRPr>
          </a:p>
        </p:txBody>
      </p:sp>
      <p:sp>
        <p:nvSpPr>
          <p:cNvPr id="17" name="Retângulo 16"/>
          <p:cNvSpPr/>
          <p:nvPr/>
        </p:nvSpPr>
        <p:spPr>
          <a:xfrm>
            <a:off x="793159" y="1936225"/>
            <a:ext cx="10720553" cy="388696"/>
          </a:xfrm>
          <a:prstGeom prst="rect">
            <a:avLst/>
          </a:prstGeom>
          <a:solidFill>
            <a:schemeClr val="bg1"/>
          </a:solidFill>
          <a:ln>
            <a:noFill/>
          </a:ln>
        </p:spPr>
        <p:txBody>
          <a:bodyPr wrap="square">
            <a:spAutoFit/>
          </a:bodyPr>
          <a:lstStyle/>
          <a:p>
            <a:pPr marL="0" marR="0" lvl="0" indent="0" algn="ctr" defTabSz="457200" rtl="0" eaLnBrk="1" fontAlgn="auto" latinLnBrk="0" hangingPunct="1">
              <a:lnSpc>
                <a:spcPct val="107000"/>
              </a:lnSpc>
              <a:spcBef>
                <a:spcPts val="0"/>
              </a:spcBef>
              <a:spcAft>
                <a:spcPts val="0"/>
              </a:spcAft>
              <a:buClr>
                <a:srgbClr val="538135"/>
              </a:buClr>
              <a:buSzTx/>
              <a:buFontTx/>
              <a:buNone/>
              <a:tabLst/>
              <a:defRPr/>
            </a:pPr>
            <a:r>
              <a:rPr kumimoji="0" lang="pt-BR" b="1" i="0" u="none" strike="noStrike" kern="1200" cap="all" spc="0" normalizeH="0" baseline="0" noProof="0" dirty="0" smtClean="0">
                <a:ln>
                  <a:noFill/>
                </a:ln>
                <a:solidFill>
                  <a:srgbClr val="538135"/>
                </a:solidFill>
                <a:effectLst/>
                <a:uLnTx/>
                <a:uFillTx/>
                <a:latin typeface="Arial" panose="020B0604020202020204" pitchFamily="34" charset="0"/>
                <a:ea typeface="Times New Roman" panose="02020603050405020304" pitchFamily="18" charset="0"/>
                <a:cs typeface="Arial" panose="020B0604020202020204" pitchFamily="34" charset="0"/>
              </a:rPr>
              <a:t>SUPERINTENDÊNCIA DA REDE DE ATENÇÃO À SAÚDE - SRAS</a:t>
            </a:r>
          </a:p>
        </p:txBody>
      </p:sp>
      <p:sp>
        <p:nvSpPr>
          <p:cNvPr id="18" name="Retângulo 17"/>
          <p:cNvSpPr/>
          <p:nvPr/>
        </p:nvSpPr>
        <p:spPr>
          <a:xfrm>
            <a:off x="793158" y="2691851"/>
            <a:ext cx="10720553" cy="1754326"/>
          </a:xfrm>
          <a:prstGeom prst="rect">
            <a:avLst/>
          </a:prstGeom>
        </p:spPr>
        <p:txBody>
          <a:bodyPr wrap="square">
            <a:spAutoFit/>
          </a:bodyPr>
          <a:lstStyle/>
          <a:p>
            <a:pPr lvl="0" algn="just">
              <a:lnSpc>
                <a:spcPct val="150000"/>
              </a:lnSpc>
              <a:spcAft>
                <a:spcPts val="0"/>
              </a:spcAft>
              <a:tabLst>
                <a:tab pos="900430" algn="l"/>
              </a:tabLst>
            </a:pPr>
            <a:r>
              <a:rPr lang="pt-BR"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Coordenadoria de Urgências</a:t>
            </a:r>
            <a:endParaRPr lang="pt-BR"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tabLst>
                <a:tab pos="900430" algn="l"/>
              </a:tabLst>
            </a:pPr>
            <a:r>
              <a:rPr lang="pt-BR"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Acolhimento </a:t>
            </a:r>
            <a:r>
              <a:rPr lang="pt-BR" dirty="0">
                <a:solidFill>
                  <a:srgbClr val="000000"/>
                </a:solidFill>
                <a:latin typeface="Arial" panose="020B0604020202020204" pitchFamily="34" charset="0"/>
                <a:ea typeface="Times New Roman" panose="02020603050405020304" pitchFamily="18" charset="0"/>
                <a:cs typeface="Arial" panose="020B0604020202020204" pitchFamily="34" charset="0"/>
              </a:rPr>
              <a:t>com Classificação de Risco para Dengue;</a:t>
            </a:r>
          </a:p>
          <a:p>
            <a:pPr marL="342900" lvl="0" indent="-342900" algn="just">
              <a:lnSpc>
                <a:spcPct val="150000"/>
              </a:lnSpc>
              <a:spcAft>
                <a:spcPts val="0"/>
              </a:spcAft>
              <a:buFont typeface="Wingdings" panose="05000000000000000000" pitchFamily="2" charset="2"/>
              <a:buChar char=""/>
              <a:tabLst>
                <a:tab pos="900430" algn="l"/>
              </a:tabLst>
            </a:pPr>
            <a:r>
              <a:rPr lang="pt-BR" dirty="0">
                <a:solidFill>
                  <a:srgbClr val="000000"/>
                </a:solidFill>
                <a:latin typeface="Arial" panose="020B0604020202020204" pitchFamily="34" charset="0"/>
                <a:ea typeface="Times New Roman" panose="02020603050405020304" pitchFamily="18" charset="0"/>
                <a:cs typeface="Arial" panose="020B0604020202020204" pitchFamily="34" charset="0"/>
              </a:rPr>
              <a:t>Oportunizar o atendimento de urgência e emergência, com o manejo adequado reduzindo às complicações dos agravos a saúde.</a:t>
            </a:r>
          </a:p>
        </p:txBody>
      </p:sp>
    </p:spTree>
    <p:extLst>
      <p:ext uri="{BB962C8B-B14F-4D97-AF65-F5344CB8AC3E}">
        <p14:creationId xmlns:p14="http://schemas.microsoft.com/office/powerpoint/2010/main" val="228054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309509" y="-2364145"/>
            <a:ext cx="3792999" cy="37465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BDFF8"/>
          </a:solidFill>
          <a:ln>
            <a:noFill/>
          </a:ln>
        </p:spPr>
        <p:txBody>
          <a:bodyPr spcFirstLastPara="1" wrap="square" lIns="60967" tIns="60967" rIns="60967" bIns="60967" anchor="ctr" anchorCtr="0">
            <a:noAutofit/>
          </a:bodyPr>
          <a:lstStyle/>
          <a:p>
            <a:endParaRPr sz="2400"/>
          </a:p>
        </p:txBody>
      </p:sp>
      <p:sp>
        <p:nvSpPr>
          <p:cNvPr id="55" name="Google Shape;55;p13"/>
          <p:cNvSpPr/>
          <p:nvPr/>
        </p:nvSpPr>
        <p:spPr>
          <a:xfrm>
            <a:off x="11815092" y="2904892"/>
            <a:ext cx="6400" cy="2061200"/>
          </a:xfrm>
          <a:prstGeom prst="rect">
            <a:avLst/>
          </a:prstGeom>
          <a:solidFill>
            <a:srgbClr val="F5F5EF"/>
          </a:solidFill>
          <a:ln>
            <a:noFill/>
          </a:ln>
        </p:spPr>
        <p:txBody>
          <a:bodyPr spcFirstLastPara="1" wrap="square" lIns="60967" tIns="60967" rIns="60967" bIns="60967" anchor="ctr" anchorCtr="0">
            <a:noAutofit/>
          </a:bodyPr>
          <a:lstStyle/>
          <a:p>
            <a:endParaRPr sz="2400"/>
          </a:p>
        </p:txBody>
      </p:sp>
      <p:pic>
        <p:nvPicPr>
          <p:cNvPr id="56" name="Google Shape;56;p13"/>
          <p:cNvPicPr preferRelativeResize="0"/>
          <p:nvPr/>
        </p:nvPicPr>
        <p:blipFill rotWithShape="1">
          <a:blip r:embed="rId3">
            <a:alphaModFix/>
          </a:blip>
          <a:srcRect/>
          <a:stretch/>
        </p:blipFill>
        <p:spPr>
          <a:xfrm>
            <a:off x="10647257" y="231864"/>
            <a:ext cx="1329207" cy="686203"/>
          </a:xfrm>
          <a:prstGeom prst="rect">
            <a:avLst/>
          </a:prstGeom>
          <a:noFill/>
          <a:ln>
            <a:noFill/>
          </a:ln>
        </p:spPr>
      </p:pic>
      <p:pic>
        <p:nvPicPr>
          <p:cNvPr id="58" name="Google Shape;58;p13"/>
          <p:cNvPicPr preferRelativeResize="0"/>
          <p:nvPr/>
        </p:nvPicPr>
        <p:blipFill rotWithShape="1">
          <a:blip r:embed="rId4">
            <a:alphaModFix/>
          </a:blip>
          <a:srcRect/>
          <a:stretch/>
        </p:blipFill>
        <p:spPr>
          <a:xfrm>
            <a:off x="8169766" y="119292"/>
            <a:ext cx="2316869" cy="933449"/>
          </a:xfrm>
          <a:prstGeom prst="rect">
            <a:avLst/>
          </a:prstGeom>
          <a:noFill/>
          <a:ln>
            <a:noFill/>
          </a:ln>
        </p:spPr>
      </p:pic>
      <p:grpSp>
        <p:nvGrpSpPr>
          <p:cNvPr id="59" name="Google Shape;59;p13"/>
          <p:cNvGrpSpPr/>
          <p:nvPr/>
        </p:nvGrpSpPr>
        <p:grpSpPr>
          <a:xfrm>
            <a:off x="834887" y="1913745"/>
            <a:ext cx="10734261" cy="2343093"/>
            <a:chOff x="-130710" y="2380012"/>
            <a:chExt cx="14263887" cy="3514639"/>
          </a:xfrm>
        </p:grpSpPr>
        <p:grpSp>
          <p:nvGrpSpPr>
            <p:cNvPr id="60" name="Google Shape;60;p13"/>
            <p:cNvGrpSpPr/>
            <p:nvPr/>
          </p:nvGrpSpPr>
          <p:grpSpPr>
            <a:xfrm>
              <a:off x="-130710" y="2380012"/>
              <a:ext cx="14263887" cy="2615782"/>
              <a:chOff x="-417292" y="-1502773"/>
              <a:chExt cx="12893326" cy="3487709"/>
            </a:xfrm>
          </p:grpSpPr>
          <p:sp>
            <p:nvSpPr>
              <p:cNvPr id="61" name="Google Shape;61;p13"/>
              <p:cNvSpPr txBox="1"/>
              <p:nvPr/>
            </p:nvSpPr>
            <p:spPr>
              <a:xfrm>
                <a:off x="139130" y="-1502773"/>
                <a:ext cx="11368500" cy="923400"/>
              </a:xfrm>
              <a:prstGeom prst="rect">
                <a:avLst/>
              </a:prstGeom>
              <a:noFill/>
              <a:ln>
                <a:noFill/>
              </a:ln>
            </p:spPr>
            <p:txBody>
              <a:bodyPr spcFirstLastPara="1" wrap="square" lIns="0" tIns="0" rIns="0" bIns="0" anchor="t" anchorCtr="0">
                <a:noAutofit/>
              </a:bodyPr>
              <a:lstStyle/>
              <a:p>
                <a:pPr algn="ctr">
                  <a:lnSpc>
                    <a:spcPct val="113166"/>
                  </a:lnSpc>
                </a:pPr>
                <a:r>
                  <a:rPr lang="pt-BR" sz="3200" b="1" dirty="0">
                    <a:solidFill>
                      <a:srgbClr val="366092"/>
                    </a:solidFill>
                    <a:latin typeface="Arial" panose="020B0604020202020204" pitchFamily="34" charset="0"/>
                    <a:ea typeface="Arial Rounded"/>
                    <a:cs typeface="Arial" panose="020B0604020202020204" pitchFamily="34" charset="0"/>
                    <a:sym typeface="Arial Rounded"/>
                  </a:rPr>
                  <a:t>PROJETO: LABORATÓRIO DE INOVAÇÃO DA ATENÇÃO PRIMÁRIA À SAÚDE</a:t>
                </a:r>
                <a:endParaRPr sz="933" dirty="0">
                  <a:latin typeface="Arial" panose="020B0604020202020204" pitchFamily="34" charset="0"/>
                  <a:cs typeface="Arial" panose="020B0604020202020204" pitchFamily="34" charset="0"/>
                </a:endParaRPr>
              </a:p>
            </p:txBody>
          </p:sp>
          <p:sp>
            <p:nvSpPr>
              <p:cNvPr id="62" name="Google Shape;62;p13"/>
              <p:cNvSpPr txBox="1"/>
              <p:nvPr/>
            </p:nvSpPr>
            <p:spPr>
              <a:xfrm>
                <a:off x="-417292" y="879500"/>
                <a:ext cx="12893326" cy="1105436"/>
              </a:xfrm>
              <a:prstGeom prst="rect">
                <a:avLst/>
              </a:prstGeom>
              <a:noFill/>
              <a:ln>
                <a:noFill/>
              </a:ln>
            </p:spPr>
            <p:txBody>
              <a:bodyPr spcFirstLastPara="1" wrap="square" lIns="0" tIns="0" rIns="0" bIns="0" anchor="t" anchorCtr="0">
                <a:noAutofit/>
              </a:bodyPr>
              <a:lstStyle/>
              <a:p>
                <a:pPr algn="ctr">
                  <a:lnSpc>
                    <a:spcPct val="150000"/>
                  </a:lnSpc>
                </a:pPr>
                <a:r>
                  <a:rPr lang="pt-BR" sz="1867" b="1" dirty="0">
                    <a:solidFill>
                      <a:srgbClr val="595959"/>
                    </a:solidFill>
                    <a:latin typeface="Arial"/>
                    <a:ea typeface="Arial"/>
                    <a:cs typeface="Arial"/>
                    <a:sym typeface="Arial"/>
                  </a:rPr>
                  <a:t>AMPLIAÇÃO DO CUIDADO </a:t>
                </a:r>
                <a:r>
                  <a:rPr lang="pt-BR" sz="1867" b="1" dirty="0" smtClean="0">
                    <a:solidFill>
                      <a:srgbClr val="595959"/>
                    </a:solidFill>
                    <a:latin typeface="Arial"/>
                    <a:ea typeface="Arial"/>
                    <a:cs typeface="Arial"/>
                    <a:sym typeface="Arial"/>
                  </a:rPr>
                  <a:t>NAS </a:t>
                </a:r>
                <a:r>
                  <a:rPr lang="pt-BR" sz="1867" b="1" dirty="0">
                    <a:solidFill>
                      <a:srgbClr val="595959"/>
                    </a:solidFill>
                    <a:latin typeface="Arial"/>
                    <a:ea typeface="Arial"/>
                    <a:cs typeface="Arial"/>
                    <a:sym typeface="Arial"/>
                  </a:rPr>
                  <a:t>UNIDADES DE </a:t>
                </a:r>
                <a:r>
                  <a:rPr lang="pt-BR" sz="1867" b="1" dirty="0" smtClean="0">
                    <a:solidFill>
                      <a:srgbClr val="595959"/>
                    </a:solidFill>
                    <a:latin typeface="Arial"/>
                    <a:ea typeface="Arial"/>
                    <a:cs typeface="Arial"/>
                    <a:sym typeface="Arial"/>
                  </a:rPr>
                  <a:t>SAÚDE</a:t>
                </a:r>
                <a:endParaRPr sz="933" dirty="0"/>
              </a:p>
            </p:txBody>
          </p:sp>
        </p:grpSp>
        <p:sp>
          <p:nvSpPr>
            <p:cNvPr id="63" name="Google Shape;63;p13"/>
            <p:cNvSpPr/>
            <p:nvPr/>
          </p:nvSpPr>
          <p:spPr>
            <a:xfrm>
              <a:off x="0" y="5692151"/>
              <a:ext cx="13992300" cy="202500"/>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60967" tIns="30467" rIns="60967" bIns="30467" anchor="ctr" anchorCtr="0">
              <a:noAutofit/>
            </a:bodyPr>
            <a:lstStyle/>
            <a:p>
              <a:pPr algn="ctr"/>
              <a:endParaRPr sz="1200">
                <a:solidFill>
                  <a:schemeClr val="lt1"/>
                </a:solidFill>
                <a:latin typeface="Calibri"/>
                <a:ea typeface="Calibri"/>
                <a:cs typeface="Calibri"/>
                <a:sym typeface="Calibri"/>
              </a:endParaRPr>
            </a:p>
          </p:txBody>
        </p:sp>
      </p:grpSp>
      <p:sp>
        <p:nvSpPr>
          <p:cNvPr id="64" name="Google Shape;64;p13"/>
          <p:cNvSpPr/>
          <p:nvPr/>
        </p:nvSpPr>
        <p:spPr>
          <a:xfrm>
            <a:off x="781879" y="5536615"/>
            <a:ext cx="10787270" cy="615600"/>
          </a:xfrm>
          <a:prstGeom prst="rect">
            <a:avLst/>
          </a:prstGeom>
          <a:noFill/>
          <a:ln>
            <a:noFill/>
          </a:ln>
        </p:spPr>
        <p:txBody>
          <a:bodyPr spcFirstLastPara="1" wrap="square" lIns="60967" tIns="30467" rIns="60967" bIns="30467" anchor="ctr" anchorCtr="0">
            <a:noAutofit/>
          </a:bodyPr>
          <a:lstStyle/>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Laboratório de Inovação da Atenção Primária à Saúde </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Campo Grande - MS</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p:txBody>
      </p:sp>
      <p:sp>
        <p:nvSpPr>
          <p:cNvPr id="2" name="Espaço Reservado para Número de Slide 1"/>
          <p:cNvSpPr>
            <a:spLocks noGrp="1"/>
          </p:cNvSpPr>
          <p:nvPr>
            <p:ph type="sldNum" sz="quarter" idx="12"/>
          </p:nvPr>
        </p:nvSpPr>
        <p:spPr/>
        <p:txBody>
          <a:bodyPr/>
          <a:lstStyle/>
          <a:p>
            <a:pPr rtl="0"/>
            <a:fld id="{B38049E5-7B53-4E85-8972-7D6C4BCE5BB9}" type="slidenum">
              <a:rPr lang="pt-BR" noProof="0" smtClean="0"/>
              <a:t>157</a:t>
            </a:fld>
            <a:endParaRPr lang="pt-BR" noProof="0" dirty="0"/>
          </a:p>
        </p:txBody>
      </p:sp>
    </p:spTree>
    <p:extLst>
      <p:ext uri="{BB962C8B-B14F-4D97-AF65-F5344CB8AC3E}">
        <p14:creationId xmlns:p14="http://schemas.microsoft.com/office/powerpoint/2010/main" val="284234917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762271" y="164203"/>
            <a:ext cx="5203864" cy="908264"/>
          </a:xfrm>
          <a:prstGeom prst="rect">
            <a:avLst/>
          </a:prstGeom>
        </p:spPr>
        <p:style>
          <a:lnRef idx="2">
            <a:schemeClr val="accent2"/>
          </a:lnRef>
          <a:fillRef idx="1">
            <a:schemeClr val="lt1"/>
          </a:fillRef>
          <a:effectRef idx="0">
            <a:schemeClr val="accent2"/>
          </a:effectRef>
          <a:fontRef idx="minor">
            <a:schemeClr val="dk1"/>
          </a:fontRef>
        </p:style>
        <p:txBody>
          <a:bodyPr spcFirstLastPara="1" vert="horz" wrap="square" lIns="121900" tIns="121900" rIns="121900" bIns="121900" rtlCol="0" anchor="t" anchorCtr="0">
            <a:noAutofit/>
          </a:bodyPr>
          <a:lstStyle/>
          <a:p>
            <a:r>
              <a:rPr lang="pt-BR" sz="2800" dirty="0">
                <a:solidFill>
                  <a:srgbClr val="595959"/>
                </a:solidFill>
                <a:latin typeface="Arial" panose="020B0604020202020204" pitchFamily="34" charset="0"/>
                <a:cs typeface="Arial" panose="020B0604020202020204" pitchFamily="34" charset="0"/>
              </a:rPr>
              <a:t>OBJETIVOS do PROJETO </a:t>
            </a:r>
            <a:r>
              <a:rPr lang="pt-BR" sz="2800" dirty="0">
                <a:solidFill>
                  <a:schemeClr val="accent5">
                    <a:lumMod val="50000"/>
                  </a:schemeClr>
                </a:solidFill>
                <a:latin typeface="Arial" panose="020B0604020202020204" pitchFamily="34" charset="0"/>
                <a:cs typeface="Arial" panose="020B0604020202020204" pitchFamily="34" charset="0"/>
              </a:rPr>
              <a:t>INOVAAPS</a:t>
            </a:r>
            <a:endParaRPr sz="2800" dirty="0">
              <a:solidFill>
                <a:schemeClr val="accent5">
                  <a:lumMod val="50000"/>
                </a:schemeClr>
              </a:solidFill>
              <a:latin typeface="Arial" panose="020B0604020202020204" pitchFamily="34" charset="0"/>
              <a:cs typeface="Arial" panose="020B0604020202020204" pitchFamily="34" charset="0"/>
            </a:endParaRPr>
          </a:p>
        </p:txBody>
      </p:sp>
      <p:sp>
        <p:nvSpPr>
          <p:cNvPr id="70" name="Google Shape;70;p14"/>
          <p:cNvSpPr txBox="1">
            <a:spLocks noGrp="1"/>
          </p:cNvSpPr>
          <p:nvPr>
            <p:ph type="body" idx="1"/>
          </p:nvPr>
        </p:nvSpPr>
        <p:spPr>
          <a:xfrm>
            <a:off x="762270" y="1177417"/>
            <a:ext cx="5203865" cy="5081715"/>
          </a:xfrm>
          <a:prstGeom prst="rect">
            <a:avLst/>
          </a:prstGeom>
        </p:spPr>
        <p:style>
          <a:lnRef idx="2">
            <a:schemeClr val="accent2"/>
          </a:lnRef>
          <a:fillRef idx="1">
            <a:schemeClr val="lt1"/>
          </a:fillRef>
          <a:effectRef idx="0">
            <a:schemeClr val="accent2"/>
          </a:effectRef>
          <a:fontRef idx="minor">
            <a:schemeClr val="dk1"/>
          </a:fontRef>
        </p:style>
        <p:txBody>
          <a:bodyPr spcFirstLastPara="1" vert="horz" wrap="square" lIns="121900" tIns="121900" rIns="121900" bIns="121900" rtlCol="0" anchor="t" anchorCtr="0">
            <a:noAutofit/>
          </a:bodyPr>
          <a:lstStyle/>
          <a:p>
            <a:pPr marL="285750" indent="-285750" algn="just">
              <a:buSzPts val="1200"/>
              <a:buFont typeface="Wingdings" panose="05000000000000000000" pitchFamily="2" charset="2"/>
              <a:buChar char="§"/>
            </a:pPr>
            <a:r>
              <a:rPr lang="pt-BR" sz="1600" dirty="0">
                <a:solidFill>
                  <a:srgbClr val="212529"/>
                </a:solidFill>
                <a:highlight>
                  <a:srgbClr val="FFFFFF"/>
                </a:highlight>
                <a:latin typeface="Arial" panose="020B0604020202020204" pitchFamily="34" charset="0"/>
                <a:ea typeface="Roboto"/>
                <a:cs typeface="Arial" panose="020B0604020202020204" pitchFamily="34" charset="0"/>
                <a:sym typeface="Roboto"/>
              </a:rPr>
              <a:t>Realizar apoio à gestão local da SESAU Campo Grande/MS;</a:t>
            </a:r>
            <a:endParaRPr sz="1600"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a:p>
            <a:pPr marL="285750" indent="-285750" algn="just">
              <a:buSzPts val="1200"/>
              <a:buFont typeface="Wingdings" panose="05000000000000000000" pitchFamily="2" charset="2"/>
              <a:buChar char="§"/>
            </a:pPr>
            <a:r>
              <a:rPr lang="pt-BR" sz="1600" dirty="0">
                <a:solidFill>
                  <a:srgbClr val="212529"/>
                </a:solidFill>
                <a:highlight>
                  <a:srgbClr val="FFFFFF"/>
                </a:highlight>
                <a:latin typeface="Arial" panose="020B0604020202020204" pitchFamily="34" charset="0"/>
                <a:ea typeface="Roboto"/>
                <a:cs typeface="Arial" panose="020B0604020202020204" pitchFamily="34" charset="0"/>
                <a:sym typeface="Roboto"/>
              </a:rPr>
              <a:t>Apoiar a estruturação da Residência em Medicina de Família e Comunidade;</a:t>
            </a:r>
            <a:endParaRPr sz="1600"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a:p>
            <a:pPr marL="285750" indent="-285750" algn="just">
              <a:buSzPts val="1200"/>
              <a:buFont typeface="Wingdings" panose="05000000000000000000" pitchFamily="2" charset="2"/>
              <a:buChar char="§"/>
            </a:pPr>
            <a:r>
              <a:rPr lang="pt-BR" sz="1600" dirty="0">
                <a:solidFill>
                  <a:srgbClr val="212529"/>
                </a:solidFill>
                <a:highlight>
                  <a:srgbClr val="FFFFFF"/>
                </a:highlight>
                <a:latin typeface="Arial" panose="020B0604020202020204" pitchFamily="34" charset="0"/>
                <a:ea typeface="Roboto"/>
                <a:cs typeface="Arial" panose="020B0604020202020204" pitchFamily="34" charset="0"/>
                <a:sym typeface="Roboto"/>
              </a:rPr>
              <a:t>Apoiar a estruturação da Residência Multiprofissional em Saúde da Família;</a:t>
            </a:r>
            <a:endParaRPr sz="1600"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a:p>
            <a:pPr marL="285750" indent="-285750" algn="just">
              <a:buSzPts val="1200"/>
              <a:buFont typeface="Wingdings" panose="05000000000000000000" pitchFamily="2" charset="2"/>
              <a:buChar char="§"/>
            </a:pPr>
            <a:r>
              <a:rPr lang="pt-BR" sz="1600" b="1" dirty="0">
                <a:solidFill>
                  <a:srgbClr val="212529"/>
                </a:solidFill>
                <a:highlight>
                  <a:srgbClr val="FFFFFF"/>
                </a:highlight>
                <a:latin typeface="Arial" panose="020B0604020202020204" pitchFamily="34" charset="0"/>
                <a:ea typeface="Roboto"/>
                <a:cs typeface="Arial" panose="020B0604020202020204" pitchFamily="34" charset="0"/>
                <a:sym typeface="Roboto"/>
              </a:rPr>
              <a:t>Apoio técnico institucional na qualificação das equipes de Atenção Primária em Saúde;</a:t>
            </a:r>
            <a:endParaRPr sz="1600" b="1"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a:p>
            <a:pPr marL="285750" indent="-285750" algn="just">
              <a:buSzPts val="1200"/>
              <a:buFont typeface="Wingdings" panose="05000000000000000000" pitchFamily="2" charset="2"/>
              <a:buChar char="§"/>
            </a:pPr>
            <a:r>
              <a:rPr lang="pt-BR" sz="1600" dirty="0">
                <a:solidFill>
                  <a:srgbClr val="212529"/>
                </a:solidFill>
                <a:highlight>
                  <a:srgbClr val="FFFFFF"/>
                </a:highlight>
                <a:latin typeface="Arial" panose="020B0604020202020204" pitchFamily="34" charset="0"/>
                <a:ea typeface="Roboto"/>
                <a:cs typeface="Arial" panose="020B0604020202020204" pitchFamily="34" charset="0"/>
                <a:sym typeface="Roboto"/>
              </a:rPr>
              <a:t>Implantar Observatório da Atenção Primária à Saúde de Campo Grande para apoiar as Equipes de Saúde da Família junto a territorialização das áreas cobertas;</a:t>
            </a:r>
            <a:endParaRPr sz="1600"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a:p>
            <a:pPr marL="285750" indent="-285750" algn="just">
              <a:buSzPts val="1200"/>
              <a:buFont typeface="Wingdings" panose="05000000000000000000" pitchFamily="2" charset="2"/>
              <a:buChar char="§"/>
            </a:pPr>
            <a:r>
              <a:rPr lang="pt-BR" sz="1600" dirty="0">
                <a:solidFill>
                  <a:srgbClr val="212529"/>
                </a:solidFill>
                <a:highlight>
                  <a:srgbClr val="FFFFFF"/>
                </a:highlight>
                <a:latin typeface="Arial" panose="020B0604020202020204" pitchFamily="34" charset="0"/>
                <a:ea typeface="Roboto"/>
                <a:cs typeface="Arial" panose="020B0604020202020204" pitchFamily="34" charset="0"/>
                <a:sym typeface="Roboto"/>
              </a:rPr>
              <a:t>Apoiar ações estratégicas de Vigilância em Saúde.</a:t>
            </a:r>
            <a:endParaRPr sz="1600"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a:p>
            <a:pPr marL="285750" indent="-285750" algn="just">
              <a:buSzPts val="1200"/>
              <a:buFont typeface="Wingdings" panose="05000000000000000000" pitchFamily="2" charset="2"/>
              <a:buChar char="§"/>
            </a:pPr>
            <a:r>
              <a:rPr lang="pt-BR" sz="1600" dirty="0">
                <a:solidFill>
                  <a:srgbClr val="212529"/>
                </a:solidFill>
                <a:highlight>
                  <a:srgbClr val="FFFFFF"/>
                </a:highlight>
                <a:latin typeface="Arial" panose="020B0604020202020204" pitchFamily="34" charset="0"/>
                <a:ea typeface="Roboto"/>
                <a:cs typeface="Arial" panose="020B0604020202020204" pitchFamily="34" charset="0"/>
                <a:sym typeface="Roboto"/>
              </a:rPr>
              <a:t>Implantar serviço de Telemedicina e apoio diagnóstico;</a:t>
            </a:r>
            <a:endParaRPr sz="1600"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a:p>
            <a:pPr marL="285750" indent="-285750" algn="just">
              <a:buSzPts val="1200"/>
              <a:buFont typeface="Wingdings" panose="05000000000000000000" pitchFamily="2" charset="2"/>
              <a:buChar char="§"/>
            </a:pPr>
            <a:r>
              <a:rPr lang="pt-BR" sz="1600" dirty="0">
                <a:solidFill>
                  <a:srgbClr val="212529"/>
                </a:solidFill>
                <a:highlight>
                  <a:srgbClr val="FFFFFF"/>
                </a:highlight>
                <a:latin typeface="Arial" panose="020B0604020202020204" pitchFamily="34" charset="0"/>
                <a:ea typeface="Roboto"/>
                <a:cs typeface="Arial" panose="020B0604020202020204" pitchFamily="34" charset="0"/>
                <a:sym typeface="Roboto"/>
              </a:rPr>
              <a:t>Realizar uma pesquisa de avaliação da atenção primária à saúde com o instrumento do </a:t>
            </a:r>
            <a:r>
              <a:rPr lang="pt-BR" sz="1600" dirty="0" err="1">
                <a:solidFill>
                  <a:srgbClr val="212529"/>
                </a:solidFill>
                <a:highlight>
                  <a:srgbClr val="FFFFFF"/>
                </a:highlight>
                <a:latin typeface="Arial" panose="020B0604020202020204" pitchFamily="34" charset="0"/>
                <a:ea typeface="Roboto"/>
                <a:cs typeface="Arial" panose="020B0604020202020204" pitchFamily="34" charset="0"/>
                <a:sym typeface="Roboto"/>
              </a:rPr>
              <a:t>PCATool</a:t>
            </a:r>
            <a:r>
              <a:rPr lang="pt-BR" sz="1600" dirty="0">
                <a:solidFill>
                  <a:srgbClr val="212529"/>
                </a:solidFill>
                <a:highlight>
                  <a:srgbClr val="FFFFFF"/>
                </a:highlight>
                <a:latin typeface="Arial" panose="020B0604020202020204" pitchFamily="34" charset="0"/>
                <a:ea typeface="Roboto"/>
                <a:cs typeface="Arial" panose="020B0604020202020204" pitchFamily="34" charset="0"/>
                <a:sym typeface="Roboto"/>
              </a:rPr>
              <a:t>;</a:t>
            </a:r>
            <a:endParaRPr sz="1600"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a:p>
            <a:pPr marL="285750" indent="-285750" algn="just">
              <a:buSzPts val="1200"/>
              <a:buFont typeface="Wingdings" panose="05000000000000000000" pitchFamily="2" charset="2"/>
              <a:buChar char="§"/>
            </a:pPr>
            <a:r>
              <a:rPr lang="pt-BR" sz="1600" dirty="0">
                <a:solidFill>
                  <a:srgbClr val="212529"/>
                </a:solidFill>
                <a:highlight>
                  <a:srgbClr val="FFFFFF"/>
                </a:highlight>
                <a:latin typeface="Arial" panose="020B0604020202020204" pitchFamily="34" charset="0"/>
                <a:ea typeface="Roboto"/>
                <a:cs typeface="Arial" panose="020B0604020202020204" pitchFamily="34" charset="0"/>
                <a:sym typeface="Roboto"/>
              </a:rPr>
              <a:t>Realizar uma pesquisa de opinião com os trabalhadores do SUS do município de Campo Grande</a:t>
            </a:r>
            <a:r>
              <a:rPr lang="pt-BR" sz="1600" dirty="0" smtClean="0">
                <a:solidFill>
                  <a:srgbClr val="212529"/>
                </a:solidFill>
                <a:highlight>
                  <a:srgbClr val="FFFFFF"/>
                </a:highlight>
                <a:latin typeface="Arial" panose="020B0604020202020204" pitchFamily="34" charset="0"/>
                <a:ea typeface="Roboto"/>
                <a:cs typeface="Arial" panose="020B0604020202020204" pitchFamily="34" charset="0"/>
                <a:sym typeface="Roboto"/>
              </a:rPr>
              <a:t>.</a:t>
            </a:r>
            <a:endParaRPr sz="1600"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p:txBody>
      </p:sp>
      <p:sp>
        <p:nvSpPr>
          <p:cNvPr id="71" name="Google Shape;71;p14"/>
          <p:cNvSpPr/>
          <p:nvPr/>
        </p:nvSpPr>
        <p:spPr>
          <a:xfrm>
            <a:off x="0" y="1082217"/>
            <a:ext cx="12192000" cy="95200"/>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60967" tIns="30467" rIns="60967" bIns="30467" anchor="ctr" anchorCtr="0">
            <a:noAutofit/>
          </a:bodyPr>
          <a:lstStyle/>
          <a:p>
            <a:pPr algn="ctr"/>
            <a:endParaRPr sz="1067">
              <a:solidFill>
                <a:schemeClr val="lt1"/>
              </a:solidFill>
              <a:latin typeface="Calibri"/>
              <a:ea typeface="Calibri"/>
              <a:cs typeface="Calibri"/>
              <a:sym typeface="Calibri"/>
            </a:endParaRPr>
          </a:p>
        </p:txBody>
      </p:sp>
      <p:sp>
        <p:nvSpPr>
          <p:cNvPr id="9" name="CaixaDeTexto 8">
            <a:extLst>
              <a:ext uri="{FF2B5EF4-FFF2-40B4-BE49-F238E27FC236}">
                <a16:creationId xmlns:a16="http://schemas.microsoft.com/office/drawing/2014/main" id="{31AB3DD1-0332-49CC-97F2-14B5B43B68F7}"/>
              </a:ext>
            </a:extLst>
          </p:cNvPr>
          <p:cNvSpPr txBox="1"/>
          <p:nvPr/>
        </p:nvSpPr>
        <p:spPr>
          <a:xfrm>
            <a:off x="6401003" y="164203"/>
            <a:ext cx="5280135" cy="91319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pt-BR" sz="2667" dirty="0">
                <a:solidFill>
                  <a:srgbClr val="595959"/>
                </a:solidFill>
                <a:latin typeface="Arial" panose="020B0604020202020204" pitchFamily="34" charset="0"/>
                <a:cs typeface="Arial" panose="020B0604020202020204" pitchFamily="34" charset="0"/>
              </a:rPr>
              <a:t>UNIDADES SELECIONADAS </a:t>
            </a:r>
            <a:r>
              <a:rPr lang="pt-BR" sz="2667" dirty="0">
                <a:solidFill>
                  <a:schemeClr val="accent5">
                    <a:lumMod val="50000"/>
                  </a:schemeClr>
                </a:solidFill>
                <a:latin typeface="Arial" panose="020B0604020202020204" pitchFamily="34" charset="0"/>
                <a:cs typeface="Arial" panose="020B0604020202020204" pitchFamily="34" charset="0"/>
              </a:rPr>
              <a:t>INOVAAPS</a:t>
            </a:r>
            <a:endParaRPr lang="pt-BR" sz="2667" dirty="0">
              <a:latin typeface="Arial" panose="020B0604020202020204"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C870C110-7E8F-41B6-9208-A5A68F67C0FA}"/>
              </a:ext>
            </a:extLst>
          </p:cNvPr>
          <p:cNvSpPr txBox="1"/>
          <p:nvPr/>
        </p:nvSpPr>
        <p:spPr>
          <a:xfrm>
            <a:off x="6401003" y="1149932"/>
            <a:ext cx="5280135" cy="506805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pt-BR" sz="1500" b="1" dirty="0">
                <a:solidFill>
                  <a:srgbClr val="212529"/>
                </a:solidFill>
                <a:latin typeface="Arial" panose="020B0604020202020204" pitchFamily="34" charset="0"/>
                <a:ea typeface="Times New Roman" panose="02020603050405020304" pitchFamily="18" charset="0"/>
                <a:cs typeface="Arial" panose="020B0604020202020204" pitchFamily="34" charset="0"/>
              </a:rPr>
              <a:t>1. UNIDADE VIDA NOVA</a:t>
            </a:r>
            <a:endParaRPr lang="pt-BR" sz="1500" b="1" dirty="0">
              <a:latin typeface="Arial" panose="020B0604020202020204" pitchFamily="34" charset="0"/>
              <a:ea typeface="Calibri" panose="020F0502020204030204" pitchFamily="34" charset="0"/>
              <a:cs typeface="Arial" panose="020B0604020202020204" pitchFamily="34" charset="0"/>
            </a:endParaRPr>
          </a:p>
          <a:p>
            <a:pPr algn="ctr">
              <a:spcAft>
                <a:spcPts val="800"/>
              </a:spcAft>
            </a:pPr>
            <a:r>
              <a:rPr lang="pt-BR" sz="1500" dirty="0">
                <a:solidFill>
                  <a:srgbClr val="212529"/>
                </a:solidFill>
                <a:latin typeface="Arial" panose="020B0604020202020204" pitchFamily="34" charset="0"/>
                <a:ea typeface="Times New Roman" panose="02020603050405020304" pitchFamily="18" charset="0"/>
                <a:cs typeface="Arial" panose="020B0604020202020204" pitchFamily="34" charset="0"/>
              </a:rPr>
              <a:t>USF AQUINO DIAS BEZERRA VIDA NOVA</a:t>
            </a:r>
          </a:p>
          <a:p>
            <a:pPr algn="ctr"/>
            <a:r>
              <a:rPr lang="pt-BR" sz="1500" b="1" dirty="0">
                <a:solidFill>
                  <a:srgbClr val="212529"/>
                </a:solidFill>
                <a:latin typeface="Arial" panose="020B0604020202020204" pitchFamily="34" charset="0"/>
                <a:cs typeface="Arial" panose="020B0604020202020204" pitchFamily="34" charset="0"/>
              </a:rPr>
              <a:t>2. UNIDADE NOROESTE</a:t>
            </a:r>
          </a:p>
          <a:p>
            <a:pPr algn="ctr">
              <a:spcAft>
                <a:spcPts val="800"/>
              </a:spcAft>
            </a:pPr>
            <a:r>
              <a:rPr lang="pt-BR" sz="1500" dirty="0">
                <a:solidFill>
                  <a:srgbClr val="212529"/>
                </a:solidFill>
                <a:latin typeface="Arial" panose="020B0604020202020204" pitchFamily="34" charset="0"/>
                <a:cs typeface="Arial" panose="020B0604020202020204" pitchFamily="34" charset="0"/>
              </a:rPr>
              <a:t>USF DR CLÁUDIO LUIZ FONTANILLAS FRAGELLI</a:t>
            </a:r>
          </a:p>
          <a:p>
            <a:pPr algn="ctr"/>
            <a:r>
              <a:rPr lang="pt-BR" sz="1500" b="1" dirty="0">
                <a:solidFill>
                  <a:srgbClr val="212529"/>
                </a:solidFill>
                <a:latin typeface="Arial" panose="020B0604020202020204" pitchFamily="34" charset="0"/>
                <a:cs typeface="Arial" panose="020B0604020202020204" pitchFamily="34" charset="0"/>
              </a:rPr>
              <a:t>3. UNIDADE JARDIM ITAMARACÁ</a:t>
            </a:r>
          </a:p>
          <a:p>
            <a:pPr algn="ctr">
              <a:spcAft>
                <a:spcPts val="800"/>
              </a:spcAft>
            </a:pPr>
            <a:r>
              <a:rPr lang="pt-BR" sz="1500" dirty="0">
                <a:solidFill>
                  <a:srgbClr val="212529"/>
                </a:solidFill>
                <a:latin typeface="Arial" panose="020B0604020202020204" pitchFamily="34" charset="0"/>
                <a:cs typeface="Arial" panose="020B0604020202020204" pitchFamily="34" charset="0"/>
              </a:rPr>
              <a:t>USF EDSON QUINTINO </a:t>
            </a:r>
          </a:p>
          <a:p>
            <a:pPr algn="ctr"/>
            <a:r>
              <a:rPr lang="pt-BR" sz="1500" b="1" dirty="0">
                <a:solidFill>
                  <a:srgbClr val="212529"/>
                </a:solidFill>
                <a:latin typeface="Arial" panose="020B0604020202020204" pitchFamily="34" charset="0"/>
                <a:cs typeface="Arial" panose="020B0604020202020204" pitchFamily="34" charset="0"/>
              </a:rPr>
              <a:t>4. UNIDADE COOPHAVILLA</a:t>
            </a:r>
          </a:p>
          <a:p>
            <a:pPr algn="ctr">
              <a:spcAft>
                <a:spcPts val="800"/>
              </a:spcAft>
            </a:pPr>
            <a:r>
              <a:rPr lang="pt-BR" sz="1500" dirty="0">
                <a:solidFill>
                  <a:srgbClr val="212529"/>
                </a:solidFill>
                <a:latin typeface="Arial" panose="020B0604020202020204" pitchFamily="34" charset="0"/>
                <a:cs typeface="Arial" panose="020B0604020202020204" pitchFamily="34" charset="0"/>
              </a:rPr>
              <a:t>USF ALFREDO NEDER COOPHAVILA II </a:t>
            </a:r>
          </a:p>
          <a:p>
            <a:pPr algn="ctr"/>
            <a:r>
              <a:rPr lang="pt-BR" sz="1500" b="1" dirty="0">
                <a:solidFill>
                  <a:srgbClr val="212529"/>
                </a:solidFill>
                <a:latin typeface="Arial" panose="020B0604020202020204" pitchFamily="34" charset="0"/>
                <a:cs typeface="Arial" panose="020B0604020202020204" pitchFamily="34" charset="0"/>
              </a:rPr>
              <a:t>5. UNIDADE MORENINHA III</a:t>
            </a:r>
          </a:p>
          <a:p>
            <a:pPr algn="ctr">
              <a:spcAft>
                <a:spcPts val="800"/>
              </a:spcAft>
            </a:pPr>
            <a:r>
              <a:rPr lang="pt-BR" sz="1500" dirty="0">
                <a:solidFill>
                  <a:srgbClr val="212529"/>
                </a:solidFill>
                <a:latin typeface="Arial" panose="020B0604020202020204" pitchFamily="34" charset="0"/>
                <a:cs typeface="Arial" panose="020B0604020202020204" pitchFamily="34" charset="0"/>
              </a:rPr>
              <a:t>USF JUDSON TADEU RIBAS - MORENINHA 3 </a:t>
            </a:r>
          </a:p>
          <a:p>
            <a:pPr algn="ctr"/>
            <a:r>
              <a:rPr lang="pt-BR" sz="1500" b="1" dirty="0">
                <a:solidFill>
                  <a:srgbClr val="212529"/>
                </a:solidFill>
                <a:latin typeface="Arial" panose="020B0604020202020204" pitchFamily="34" charset="0"/>
                <a:cs typeface="Arial" panose="020B0604020202020204" pitchFamily="34" charset="0"/>
              </a:rPr>
              <a:t>6. UNIDADE JARDIM BATISTÃO</a:t>
            </a:r>
          </a:p>
          <a:p>
            <a:pPr algn="ctr">
              <a:spcAft>
                <a:spcPts val="800"/>
              </a:spcAft>
            </a:pPr>
            <a:r>
              <a:rPr lang="pt-BR" sz="1500" dirty="0">
                <a:solidFill>
                  <a:srgbClr val="212529"/>
                </a:solidFill>
                <a:latin typeface="Arial" panose="020B0604020202020204" pitchFamily="34" charset="0"/>
                <a:cs typeface="Arial" panose="020B0604020202020204" pitchFamily="34" charset="0"/>
              </a:rPr>
              <a:t>USF DR. HÉLIO MARTINS COELHO BATISTÃO </a:t>
            </a:r>
          </a:p>
          <a:p>
            <a:pPr algn="ctr"/>
            <a:r>
              <a:rPr lang="pt-BR" sz="1500" b="1" dirty="0">
                <a:solidFill>
                  <a:srgbClr val="212529"/>
                </a:solidFill>
                <a:latin typeface="Arial" panose="020B0604020202020204" pitchFamily="34" charset="0"/>
                <a:cs typeface="Arial" panose="020B0604020202020204" pitchFamily="34" charset="0"/>
              </a:rPr>
              <a:t>7. UNIDADE OLIVEIRA</a:t>
            </a:r>
          </a:p>
          <a:p>
            <a:pPr algn="ctr">
              <a:spcAft>
                <a:spcPts val="800"/>
              </a:spcAft>
            </a:pPr>
            <a:r>
              <a:rPr lang="pt-BR" sz="1500" dirty="0">
                <a:solidFill>
                  <a:srgbClr val="212529"/>
                </a:solidFill>
                <a:latin typeface="Arial" panose="020B0604020202020204" pitchFamily="34" charset="0"/>
                <a:cs typeface="Arial" panose="020B0604020202020204" pitchFamily="34" charset="0"/>
              </a:rPr>
              <a:t>USF BENEDITO MARTINS GONÇALVES - OLIVEIRA II </a:t>
            </a:r>
          </a:p>
          <a:p>
            <a:pPr algn="ctr"/>
            <a:r>
              <a:rPr lang="pt-BR" sz="1500" b="1" dirty="0">
                <a:solidFill>
                  <a:srgbClr val="212529"/>
                </a:solidFill>
                <a:latin typeface="Arial" panose="020B0604020202020204" pitchFamily="34" charset="0"/>
                <a:cs typeface="Arial" panose="020B0604020202020204" pitchFamily="34" charset="0"/>
              </a:rPr>
              <a:t>8. UNIDADE PARQUE DO SOL</a:t>
            </a:r>
          </a:p>
          <a:p>
            <a:pPr algn="ctr">
              <a:spcAft>
                <a:spcPts val="800"/>
              </a:spcAft>
            </a:pPr>
            <a:r>
              <a:rPr lang="pt-BR" sz="1500" dirty="0">
                <a:solidFill>
                  <a:srgbClr val="212529"/>
                </a:solidFill>
                <a:latin typeface="Arial" panose="020B0604020202020204" pitchFamily="34" charset="0"/>
                <a:cs typeface="Arial" panose="020B0604020202020204" pitchFamily="34" charset="0"/>
              </a:rPr>
              <a:t>USF BENJAMIN ASATO</a:t>
            </a:r>
          </a:p>
          <a:p>
            <a:pPr algn="ctr"/>
            <a:r>
              <a:rPr lang="pt-BR" sz="1500" b="1" dirty="0">
                <a:solidFill>
                  <a:srgbClr val="212529"/>
                </a:solidFill>
                <a:latin typeface="Arial" panose="020B0604020202020204" pitchFamily="34" charset="0"/>
                <a:cs typeface="Arial" panose="020B0604020202020204" pitchFamily="34" charset="0"/>
              </a:rPr>
              <a:t>9. UNIDADE TIRADENTES</a:t>
            </a:r>
          </a:p>
          <a:p>
            <a:pPr algn="ctr"/>
            <a:r>
              <a:rPr lang="pt-BR" sz="1500" dirty="0">
                <a:solidFill>
                  <a:srgbClr val="212529"/>
                </a:solidFill>
                <a:latin typeface="Arial" panose="020B0604020202020204" pitchFamily="34" charset="0"/>
                <a:cs typeface="Arial" panose="020B0604020202020204" pitchFamily="34" charset="0"/>
              </a:rPr>
              <a:t>UBS “DR. ANTÔN</a:t>
            </a:r>
            <a:r>
              <a:rPr lang="pt-BR" sz="1500" dirty="0">
                <a:solidFill>
                  <a:srgbClr val="212529"/>
                </a:solidFill>
                <a:latin typeface="Arial" panose="020B0604020202020204" pitchFamily="34" charset="0"/>
                <a:ea typeface="Times New Roman" panose="02020603050405020304" pitchFamily="18" charset="0"/>
                <a:cs typeface="Arial" panose="020B0604020202020204" pitchFamily="34" charset="0"/>
              </a:rPr>
              <a:t>IO PEREIRA</a:t>
            </a:r>
            <a:r>
              <a:rPr lang="pt-BR" sz="1500" dirty="0">
                <a:solidFill>
                  <a:srgbClr val="212529"/>
                </a:solidFill>
                <a:latin typeface="+mj-lt"/>
                <a:ea typeface="Times New Roman" panose="02020603050405020304" pitchFamily="18" charset="0"/>
                <a:cs typeface="Times New Roman" panose="02020603050405020304" pitchFamily="18" charset="0"/>
              </a:rPr>
              <a:t>” </a:t>
            </a:r>
            <a:r>
              <a:rPr lang="pt-BR" sz="1500" dirty="0">
                <a:solidFill>
                  <a:srgbClr val="212529"/>
                </a:solidFill>
                <a:ea typeface="Times New Roman" panose="02020603050405020304" pitchFamily="18" charset="0"/>
                <a:cs typeface="Times New Roman" panose="02020603050405020304" pitchFamily="18" charset="0"/>
              </a:rPr>
              <a:t> </a:t>
            </a:r>
            <a:endParaRPr lang="pt-BR" sz="1500" dirty="0">
              <a:ea typeface="Calibri" panose="020F0502020204030204" pitchFamily="34" charset="0"/>
              <a:cs typeface="Times New Roman" panose="02020603050405020304" pitchFamily="18" charset="0"/>
            </a:endParaRPr>
          </a:p>
        </p:txBody>
      </p:sp>
      <p:sp>
        <p:nvSpPr>
          <p:cNvPr id="2" name="Espaço Reservado para Número de Slide 1"/>
          <p:cNvSpPr>
            <a:spLocks noGrp="1"/>
          </p:cNvSpPr>
          <p:nvPr>
            <p:ph type="sldNum" idx="12"/>
          </p:nvPr>
        </p:nvSpPr>
        <p:spPr/>
        <p:txBody>
          <a:bodyPr/>
          <a:lstStyle/>
          <a:p>
            <a:fld id="{00000000-1234-1234-1234-123412341234}" type="slidenum">
              <a:rPr lang="pt-BR" smtClean="0"/>
              <a:pPr/>
              <a:t>158</a:t>
            </a:fld>
            <a:endParaRPr lang="pt-BR"/>
          </a:p>
        </p:txBody>
      </p:sp>
    </p:spTree>
    <p:extLst>
      <p:ext uri="{BB962C8B-B14F-4D97-AF65-F5344CB8AC3E}">
        <p14:creationId xmlns:p14="http://schemas.microsoft.com/office/powerpoint/2010/main" val="312062356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5"/>
          <p:cNvSpPr txBox="1"/>
          <p:nvPr/>
        </p:nvSpPr>
        <p:spPr>
          <a:xfrm>
            <a:off x="3754199" y="42882"/>
            <a:ext cx="5040179" cy="446941"/>
          </a:xfrm>
          <a:prstGeom prst="rect">
            <a:avLst/>
          </a:prstGeom>
          <a:solidFill>
            <a:schemeClr val="bg1"/>
          </a:solidFill>
          <a:ln>
            <a:noFill/>
          </a:ln>
        </p:spPr>
        <p:txBody>
          <a:bodyPr spcFirstLastPara="1" wrap="square" lIns="121900" tIns="121900" rIns="121900" bIns="121900" anchor="t" anchorCtr="0">
            <a:noAutofit/>
          </a:bodyPr>
          <a:lstStyle/>
          <a:p>
            <a:r>
              <a:rPr lang="pt-BR" sz="2400" b="1" dirty="0">
                <a:solidFill>
                  <a:srgbClr val="595959"/>
                </a:solidFill>
              </a:rPr>
              <a:t>https://labinovaapsfiocruz.com.br/portal/#/</a:t>
            </a:r>
            <a:endParaRPr sz="2400" b="1" dirty="0">
              <a:solidFill>
                <a:srgbClr val="595959"/>
              </a:solidFill>
            </a:endParaRPr>
          </a:p>
        </p:txBody>
      </p:sp>
      <p:pic>
        <p:nvPicPr>
          <p:cNvPr id="4" name="Imagem 3">
            <a:extLst>
              <a:ext uri="{FF2B5EF4-FFF2-40B4-BE49-F238E27FC236}">
                <a16:creationId xmlns:a16="http://schemas.microsoft.com/office/drawing/2014/main" id="{F66BD34E-1BA3-413D-AFBF-751CF3836143}"/>
              </a:ext>
            </a:extLst>
          </p:cNvPr>
          <p:cNvPicPr>
            <a:picLocks noChangeAspect="1"/>
          </p:cNvPicPr>
          <p:nvPr/>
        </p:nvPicPr>
        <p:blipFill>
          <a:blip r:embed="rId3"/>
          <a:stretch>
            <a:fillRect/>
          </a:stretch>
        </p:blipFill>
        <p:spPr>
          <a:xfrm>
            <a:off x="986118" y="489822"/>
            <a:ext cx="10049436" cy="6368177"/>
          </a:xfrm>
          <a:prstGeom prst="rect">
            <a:avLst/>
          </a:prstGeom>
        </p:spPr>
      </p:pic>
      <p:sp>
        <p:nvSpPr>
          <p:cNvPr id="2" name="Espaço Reservado para Número de Slide 1"/>
          <p:cNvSpPr>
            <a:spLocks noGrp="1"/>
          </p:cNvSpPr>
          <p:nvPr>
            <p:ph type="sldNum" idx="12"/>
          </p:nvPr>
        </p:nvSpPr>
        <p:spPr/>
        <p:txBody>
          <a:bodyPr/>
          <a:lstStyle/>
          <a:p>
            <a:fld id="{00000000-1234-1234-1234-123412341234}" type="slidenum">
              <a:rPr lang="pt-BR" smtClean="0"/>
              <a:pPr/>
              <a:t>159</a:t>
            </a:fld>
            <a:endParaRPr lang="pt-BR"/>
          </a:p>
        </p:txBody>
      </p:sp>
    </p:spTree>
    <p:extLst>
      <p:ext uri="{BB962C8B-B14F-4D97-AF65-F5344CB8AC3E}">
        <p14:creationId xmlns:p14="http://schemas.microsoft.com/office/powerpoint/2010/main" val="281030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16</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Subtítulo 1"/>
          <p:cNvSpPr txBox="1">
            <a:spLocks/>
          </p:cNvSpPr>
          <p:nvPr/>
        </p:nvSpPr>
        <p:spPr>
          <a:xfrm>
            <a:off x="818866" y="1073426"/>
            <a:ext cx="10697273" cy="5102087"/>
          </a:xfrm>
          <a:prstGeom prst="rect">
            <a:avLst/>
          </a:prstGeom>
          <a:solidFill>
            <a:schemeClr val="bg1">
              <a:lumMod val="95000"/>
            </a:schemeClr>
          </a:solidFill>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3000" b="0" i="0" u="none" strike="noStrike" kern="1200" cap="none" spc="0" normalizeH="0" baseline="0" noProof="0" dirty="0" smtClean="0">
                <a:ln>
                  <a:noFill/>
                </a:ln>
                <a:solidFill>
                  <a:schemeClr val="tx1"/>
                </a:solidFill>
                <a:effectLst/>
                <a:uLnTx/>
                <a:uFillTx/>
                <a:latin typeface="+mn-lt"/>
                <a:ea typeface="+mn-ea"/>
                <a:cs typeface="+mn-cs"/>
              </a:rPr>
              <a:t>O </a:t>
            </a:r>
            <a:r>
              <a:rPr kumimoji="0" lang="pt-BR" sz="3000" b="1" i="0" u="none" strike="noStrike" kern="1200" cap="none" spc="0" normalizeH="0" baseline="0" noProof="0" dirty="0" smtClean="0">
                <a:ln>
                  <a:noFill/>
                </a:ln>
                <a:solidFill>
                  <a:schemeClr val="tx1"/>
                </a:solidFill>
                <a:effectLst/>
                <a:uLnTx/>
                <a:uFillTx/>
                <a:latin typeface="+mn-lt"/>
                <a:ea typeface="+mn-ea"/>
                <a:cs typeface="+mn-cs"/>
              </a:rPr>
              <a:t>1º quadro</a:t>
            </a:r>
            <a:r>
              <a:rPr kumimoji="0" lang="pt-BR" sz="3000" b="0" i="0" u="none" strike="noStrike" kern="1200" cap="none" spc="0" normalizeH="0" baseline="0" noProof="0" dirty="0" smtClean="0">
                <a:ln>
                  <a:noFill/>
                </a:ln>
                <a:solidFill>
                  <a:schemeClr val="tx1"/>
                </a:solidFill>
                <a:effectLst/>
                <a:uLnTx/>
                <a:uFillTx/>
                <a:latin typeface="+mn-lt"/>
                <a:ea typeface="+mn-ea"/>
                <a:cs typeface="+mn-cs"/>
              </a:rPr>
              <a:t>... Representa as </a:t>
            </a:r>
            <a:r>
              <a:rPr kumimoji="0" lang="pt-BR" sz="3000" b="1" i="0" u="none" strike="noStrike" kern="1200" cap="none" spc="0" normalizeH="0" baseline="0" noProof="0" dirty="0" smtClean="0">
                <a:ln>
                  <a:noFill/>
                </a:ln>
                <a:solidFill>
                  <a:schemeClr val="tx1"/>
                </a:solidFill>
                <a:effectLst/>
                <a:uLnTx/>
                <a:uFillTx/>
                <a:latin typeface="+mn-lt"/>
                <a:ea typeface="+mn-ea"/>
                <a:cs typeface="+mn-cs"/>
              </a:rPr>
              <a:t>Receitas resultantes de impostos e transferências constitucionais e legais </a:t>
            </a:r>
            <a:r>
              <a:rPr kumimoji="0" lang="pt-BR" sz="3000" b="0" i="0" u="none" strike="noStrike" kern="1200" cap="none" spc="0" normalizeH="0" baseline="0" noProof="0" dirty="0" smtClean="0">
                <a:ln>
                  <a:noFill/>
                </a:ln>
                <a:solidFill>
                  <a:schemeClr val="tx1"/>
                </a:solidFill>
                <a:effectLst/>
                <a:uLnTx/>
                <a:uFillTx/>
                <a:latin typeface="+mn-lt"/>
                <a:ea typeface="+mn-ea"/>
                <a:cs typeface="+mn-cs"/>
              </a:rPr>
              <a:t>do Município</a:t>
            </a:r>
            <a:r>
              <a:rPr kumimoji="0" lang="pt-BR" sz="3000" b="1" i="0" u="none" strike="noStrike" kern="1200" cap="none" spc="0" normalizeH="0" baseline="0" noProof="0" dirty="0" smtClean="0">
                <a:ln>
                  <a:noFill/>
                </a:ln>
                <a:solidFill>
                  <a:schemeClr val="tx1"/>
                </a:solidFill>
                <a:effectLst/>
                <a:uLnTx/>
                <a:uFillTx/>
                <a:latin typeface="+mn-lt"/>
                <a:ea typeface="+mn-ea"/>
                <a:cs typeface="+mn-cs"/>
              </a:rPr>
              <a:t> </a:t>
            </a:r>
            <a:r>
              <a:rPr kumimoji="0" lang="pt-BR" sz="3000" b="0" i="0" u="none" strike="noStrike" kern="1200" cap="none" spc="0" normalizeH="0" baseline="0" noProof="0" dirty="0" smtClean="0">
                <a:ln>
                  <a:noFill/>
                </a:ln>
                <a:solidFill>
                  <a:schemeClr val="tx1"/>
                </a:solidFill>
                <a:effectLst/>
                <a:uLnTx/>
                <a:uFillTx/>
                <a:latin typeface="+mn-lt"/>
                <a:ea typeface="+mn-ea"/>
                <a:cs typeface="+mn-cs"/>
              </a:rPr>
              <a:t>para apuração da aplicação em Ações em Serviços Públicos em Saúde, ou seja, as </a:t>
            </a:r>
            <a:r>
              <a:rPr kumimoji="0" lang="pt-BR" sz="3000" b="1" i="0" u="none" strike="noStrike" kern="1200" cap="none" spc="0" normalizeH="0" baseline="0" noProof="0" dirty="0" smtClean="0">
                <a:ln>
                  <a:noFill/>
                </a:ln>
                <a:solidFill>
                  <a:schemeClr val="tx1"/>
                </a:solidFill>
                <a:effectLst/>
                <a:uLnTx/>
                <a:uFillTx/>
                <a:latin typeface="+mn-lt"/>
                <a:ea typeface="+mn-ea"/>
                <a:cs typeface="+mn-cs"/>
              </a:rPr>
              <a:t>receitas realizadas </a:t>
            </a:r>
            <a:r>
              <a:rPr kumimoji="0" lang="pt-BR" sz="3000" b="0" i="0" u="none" strike="noStrike" kern="1200" cap="none" spc="0" normalizeH="0" baseline="0" noProof="0" dirty="0" smtClean="0">
                <a:ln>
                  <a:noFill/>
                </a:ln>
                <a:solidFill>
                  <a:schemeClr val="tx1"/>
                </a:solidFill>
                <a:effectLst/>
                <a:uLnTx/>
                <a:uFillTx/>
                <a:latin typeface="+mn-lt"/>
                <a:ea typeface="+mn-ea"/>
                <a:cs typeface="+mn-cs"/>
              </a:rPr>
              <a:t>do município para fins do cálculo</a:t>
            </a:r>
            <a:r>
              <a:rPr kumimoji="0" lang="pt-BR" sz="3000" b="0" i="0" u="none" strike="noStrike" kern="1200" cap="none" spc="0" normalizeH="0" noProof="0" dirty="0" smtClean="0">
                <a:ln>
                  <a:noFill/>
                </a:ln>
                <a:solidFill>
                  <a:schemeClr val="tx1"/>
                </a:solidFill>
                <a:effectLst/>
                <a:uLnTx/>
                <a:uFillTx/>
                <a:latin typeface="+mn-lt"/>
                <a:ea typeface="+mn-ea"/>
                <a:cs typeface="+mn-cs"/>
              </a:rPr>
              <a:t> no 2</a:t>
            </a:r>
            <a:r>
              <a:rPr kumimoji="0" lang="pt-BR" sz="3000" b="1" i="0" u="none" strike="noStrike" kern="1200" cap="none" spc="0" normalizeH="0" noProof="0" dirty="0" smtClean="0">
                <a:ln>
                  <a:noFill/>
                </a:ln>
                <a:solidFill>
                  <a:schemeClr val="tx1"/>
                </a:solidFill>
                <a:effectLst/>
                <a:uLnTx/>
                <a:uFillTx/>
                <a:latin typeface="+mn-lt"/>
                <a:ea typeface="+mn-ea"/>
                <a:cs typeface="+mn-cs"/>
              </a:rPr>
              <a:t>º quadrimestre de 2021.</a:t>
            </a:r>
            <a:endParaRPr kumimoji="0" lang="pt-BR" sz="3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3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3000" b="1" i="0" u="none" strike="noStrike" kern="1200" cap="none" spc="0" normalizeH="0" baseline="0" noProof="0" dirty="0" smtClean="0">
                <a:ln>
                  <a:noFill/>
                </a:ln>
                <a:solidFill>
                  <a:schemeClr val="tx1"/>
                </a:solidFill>
                <a:effectLst/>
                <a:uLnTx/>
                <a:uFillTx/>
                <a:latin typeface="+mn-lt"/>
                <a:ea typeface="+mn-ea"/>
                <a:cs typeface="+mn-cs"/>
              </a:rPr>
              <a:t> </a:t>
            </a:r>
            <a:r>
              <a:rPr kumimoji="0" lang="pt-BR" sz="3000" b="0" i="0" u="none" strike="noStrike" kern="1200" cap="none" spc="0" normalizeH="0" baseline="0" noProof="0" dirty="0" smtClean="0">
                <a:ln>
                  <a:noFill/>
                </a:ln>
                <a:solidFill>
                  <a:schemeClr val="tx1"/>
                </a:solidFill>
                <a:effectLst/>
                <a:uLnTx/>
                <a:uFillTx/>
                <a:latin typeface="+mn-lt"/>
                <a:ea typeface="+mn-ea"/>
                <a:cs typeface="+mn-cs"/>
              </a:rPr>
              <a:t>totalizando </a:t>
            </a:r>
            <a:r>
              <a:rPr kumimoji="0" lang="pt-BR" sz="3000" b="1" i="0" u="none" strike="noStrike" kern="1200" cap="none" spc="0" normalizeH="0" baseline="0" noProof="0" dirty="0" smtClean="0">
                <a:ln>
                  <a:noFill/>
                </a:ln>
                <a:solidFill>
                  <a:schemeClr val="tx1"/>
                </a:solidFill>
                <a:effectLst/>
                <a:uLnTx/>
                <a:uFillTx/>
                <a:latin typeface="+mn-lt"/>
                <a:ea typeface="+mn-ea"/>
                <a:cs typeface="+mn-cs"/>
              </a:rPr>
              <a:t>R$ 1.529.218.833,12</a:t>
            </a:r>
            <a:r>
              <a:rPr kumimoji="0" lang="pt-BR" sz="3000" b="0" i="0" u="none" strike="noStrike" kern="1200" cap="none" spc="0" normalizeH="0" baseline="0" noProof="0" dirty="0" smtClean="0">
                <a:ln>
                  <a:noFill/>
                </a:ln>
                <a:solidFill>
                  <a:schemeClr val="tx1"/>
                </a:solidFill>
                <a:effectLst/>
                <a:uLnTx/>
                <a:uFillTx/>
                <a:latin typeface="+mn-lt"/>
                <a:ea typeface="+mn-ea"/>
                <a:cs typeface="+mn-cs"/>
              </a:rPr>
              <a:t>, que representa </a:t>
            </a:r>
            <a:r>
              <a:rPr kumimoji="0" lang="pt-BR" sz="3000" b="1" i="0" u="none" strike="noStrike" kern="1200" cap="none" spc="0" normalizeH="0" baseline="0" noProof="0" dirty="0" smtClean="0">
                <a:ln>
                  <a:noFill/>
                </a:ln>
                <a:solidFill>
                  <a:schemeClr val="tx1"/>
                </a:solidFill>
                <a:effectLst/>
                <a:uLnTx/>
                <a:uFillTx/>
                <a:latin typeface="+mn-lt"/>
                <a:ea typeface="+mn-ea"/>
                <a:cs typeface="+mn-cs"/>
              </a:rPr>
              <a:t>73,67%</a:t>
            </a:r>
            <a:r>
              <a:rPr kumimoji="0" lang="pt-BR" sz="3000" b="0" i="0" u="none" strike="noStrike" kern="1200" cap="none" spc="0" normalizeH="0" baseline="0" noProof="0" dirty="0" smtClean="0">
                <a:ln>
                  <a:noFill/>
                </a:ln>
                <a:solidFill>
                  <a:schemeClr val="tx1"/>
                </a:solidFill>
                <a:effectLst/>
                <a:uLnTx/>
                <a:uFillTx/>
                <a:latin typeface="+mn-lt"/>
                <a:ea typeface="+mn-ea"/>
                <a:cs typeface="+mn-cs"/>
              </a:rPr>
              <a:t> da </a:t>
            </a:r>
            <a:r>
              <a:rPr kumimoji="0" lang="pt-BR" sz="3000" b="1" i="0" u="none" strike="noStrike" kern="1200" cap="none" spc="0" normalizeH="0" baseline="0" noProof="0" dirty="0" smtClean="0">
                <a:ln>
                  <a:noFill/>
                </a:ln>
                <a:solidFill>
                  <a:schemeClr val="tx1"/>
                </a:solidFill>
                <a:effectLst/>
                <a:uLnTx/>
                <a:uFillTx/>
                <a:latin typeface="+mn-lt"/>
                <a:ea typeface="+mn-ea"/>
                <a:cs typeface="+mn-cs"/>
              </a:rPr>
              <a:t>previsão atualizada da arrecadação </a:t>
            </a:r>
            <a:r>
              <a:rPr kumimoji="0" lang="pt-BR" sz="3000" b="0" i="0" u="none" strike="noStrike" kern="1200" cap="none" spc="0" normalizeH="0" baseline="0" noProof="0" dirty="0" smtClean="0">
                <a:ln>
                  <a:noFill/>
                </a:ln>
                <a:solidFill>
                  <a:schemeClr val="tx1"/>
                </a:solidFill>
                <a:effectLst/>
                <a:uLnTx/>
                <a:uFillTx/>
                <a:latin typeface="+mn-lt"/>
                <a:ea typeface="+mn-ea"/>
                <a:cs typeface="+mn-cs"/>
              </a:rPr>
              <a:t>para o ano que é de </a:t>
            </a:r>
            <a:r>
              <a:rPr kumimoji="0" lang="pt-BR" sz="3000" b="1" i="0" u="none" strike="noStrike" kern="1200" cap="none" spc="0" normalizeH="0" baseline="0" noProof="0" dirty="0" smtClean="0">
                <a:ln>
                  <a:noFill/>
                </a:ln>
                <a:solidFill>
                  <a:schemeClr val="tx1"/>
                </a:solidFill>
                <a:effectLst/>
                <a:uLnTx/>
                <a:uFillTx/>
                <a:latin typeface="+mn-lt"/>
                <a:ea typeface="+mn-ea"/>
                <a:cs typeface="+mn-cs"/>
              </a:rPr>
              <a:t>R$ 2.075.835.811,00</a:t>
            </a:r>
            <a:r>
              <a:rPr kumimoji="0" lang="pt-BR" sz="3000" b="0" i="0" u="none" strike="noStrike" kern="1200" cap="none" spc="0" normalizeH="0" baseline="0" noProof="0" dirty="0" smtClean="0">
                <a:ln>
                  <a:noFill/>
                </a:ln>
                <a:solidFill>
                  <a:schemeClr val="tx1"/>
                </a:solidFill>
                <a:effectLst/>
                <a:uLnTx/>
                <a:uFillTx/>
                <a:latin typeface="+mn-lt"/>
                <a:ea typeface="+mn-ea"/>
                <a:cs typeface="+mn-cs"/>
              </a:rPr>
              <a:t>.</a:t>
            </a:r>
            <a:endParaRPr kumimoji="0" lang="pt-B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ítulo 1"/>
          <p:cNvSpPr>
            <a:spLocks noGrp="1"/>
          </p:cNvSpPr>
          <p:nvPr>
            <p:ph type="title"/>
          </p:nvPr>
        </p:nvSpPr>
        <p:spPr>
          <a:xfrm>
            <a:off x="6181743" y="0"/>
            <a:ext cx="5673763" cy="518305"/>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3200" dirty="0">
              <a:solidFill>
                <a:schemeClr val="tx1"/>
              </a:solidFill>
              <a:effectLst>
                <a:outerShdw blurRad="38100" dist="38100" dir="2700000" algn="tl">
                  <a:srgbClr val="000000">
                    <a:alpha val="43137"/>
                  </a:srgbClr>
                </a:outerShdw>
              </a:effectLst>
            </a:endParaRPr>
          </a:p>
        </p:txBody>
      </p:sp>
      <p:cxnSp>
        <p:nvCxnSpPr>
          <p:cNvPr id="10" name="Conector de seta reta 9"/>
          <p:cNvCxnSpPr/>
          <p:nvPr/>
        </p:nvCxnSpPr>
        <p:spPr>
          <a:xfrm>
            <a:off x="10739416" y="6637838"/>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74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p:nvPr/>
        </p:nvSpPr>
        <p:spPr>
          <a:xfrm>
            <a:off x="398128" y="529867"/>
            <a:ext cx="11109600" cy="5765600"/>
          </a:xfrm>
          <a:prstGeom prst="rect">
            <a:avLst/>
          </a:prstGeom>
          <a:noFill/>
          <a:ln>
            <a:noFill/>
          </a:ln>
        </p:spPr>
        <p:txBody>
          <a:bodyPr spcFirstLastPara="1" wrap="square" lIns="121900" tIns="60933" rIns="121900" bIns="60933" anchor="t" anchorCtr="0">
            <a:noAutofit/>
          </a:bodyPr>
          <a:lstStyle/>
          <a:p>
            <a:pPr marL="609585">
              <a:spcBef>
                <a:spcPts val="400"/>
              </a:spcBef>
            </a:pPr>
            <a:endParaRPr sz="2400" dirty="0"/>
          </a:p>
          <a:p>
            <a:pPr marL="609585" indent="-406390">
              <a:spcBef>
                <a:spcPts val="400"/>
              </a:spcBef>
              <a:buClr>
                <a:srgbClr val="3F3F3F"/>
              </a:buClr>
              <a:buSzPts val="1200"/>
              <a:buChar char="-"/>
            </a:pPr>
            <a:r>
              <a:rPr lang="pt-BR" sz="1600" b="1" dirty="0">
                <a:solidFill>
                  <a:srgbClr val="3F3F3F"/>
                </a:solidFill>
                <a:latin typeface="Arial" panose="020B0604020202020204" pitchFamily="34" charset="0"/>
                <a:cs typeface="Arial" panose="020B0604020202020204" pitchFamily="34" charset="0"/>
              </a:rPr>
              <a:t>TERRITORIALIZAÇÃO (usuário com acesso rápido à dados da sua Unidade de referência)   </a:t>
            </a:r>
            <a:endParaRPr sz="1200" dirty="0">
              <a:solidFill>
                <a:srgbClr val="3F3F3F"/>
              </a:solidFill>
              <a:latin typeface="Arial" panose="020B0604020202020204" pitchFamily="34" charset="0"/>
              <a:ea typeface="Arial"/>
              <a:cs typeface="Arial" panose="020B0604020202020204" pitchFamily="34" charset="0"/>
              <a:sym typeface="Arial"/>
            </a:endParaRPr>
          </a:p>
        </p:txBody>
      </p:sp>
      <p:sp>
        <p:nvSpPr>
          <p:cNvPr id="87" name="Google Shape;87;p16"/>
          <p:cNvSpPr/>
          <p:nvPr/>
        </p:nvSpPr>
        <p:spPr>
          <a:xfrm>
            <a:off x="0" y="741484"/>
            <a:ext cx="12192000" cy="95200"/>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60967" tIns="30467" rIns="60967" bIns="30467" anchor="ctr" anchorCtr="0">
            <a:noAutofit/>
          </a:bodyPr>
          <a:lstStyle/>
          <a:p>
            <a:pPr algn="ctr"/>
            <a:endParaRPr sz="1200">
              <a:solidFill>
                <a:schemeClr val="lt1"/>
              </a:solidFill>
              <a:latin typeface="Calibri"/>
              <a:ea typeface="Calibri"/>
              <a:cs typeface="Calibri"/>
              <a:sym typeface="Calibri"/>
            </a:endParaRPr>
          </a:p>
        </p:txBody>
      </p:sp>
      <p:sp>
        <p:nvSpPr>
          <p:cNvPr id="88" name="Google Shape;88;p16"/>
          <p:cNvSpPr txBox="1">
            <a:spLocks noGrp="1"/>
          </p:cNvSpPr>
          <p:nvPr>
            <p:ph type="title" idx="4294967295"/>
          </p:nvPr>
        </p:nvSpPr>
        <p:spPr>
          <a:xfrm>
            <a:off x="1448035" y="-102903"/>
            <a:ext cx="11840800" cy="762000"/>
          </a:xfrm>
          <a:prstGeom prst="rect">
            <a:avLst/>
          </a:prstGeom>
        </p:spPr>
        <p:txBody>
          <a:bodyPr spcFirstLastPara="1" vert="horz" wrap="square" lIns="121900" tIns="121900" rIns="121900" bIns="121900" rtlCol="0" anchor="ctr" anchorCtr="0">
            <a:noAutofit/>
          </a:bodyPr>
          <a:lstStyle/>
          <a:p>
            <a:pPr algn="l">
              <a:spcBef>
                <a:spcPts val="0"/>
              </a:spcBef>
            </a:pPr>
            <a:r>
              <a:rPr lang="pt-BR" sz="3600" dirty="0">
                <a:solidFill>
                  <a:srgbClr val="434343"/>
                </a:solidFill>
              </a:rPr>
              <a:t>ACESSO DE PRIMEIRO CONTATO </a:t>
            </a:r>
            <a:endParaRPr sz="3600" dirty="0">
              <a:solidFill>
                <a:srgbClr val="434343"/>
              </a:solidFill>
              <a:latin typeface="Arial"/>
              <a:ea typeface="Arial"/>
              <a:cs typeface="Arial"/>
              <a:sym typeface="Arial"/>
            </a:endParaRPr>
          </a:p>
        </p:txBody>
      </p:sp>
      <p:pic>
        <p:nvPicPr>
          <p:cNvPr id="90" name="Google Shape;90;p16" descr="Uma imagem contendo monitor, tela, televisão, computador&#10;&#10;Descrição gerada automaticamente"/>
          <p:cNvPicPr preferRelativeResize="0"/>
          <p:nvPr/>
        </p:nvPicPr>
        <p:blipFill rotWithShape="1">
          <a:blip r:embed="rId3">
            <a:alphaModFix/>
          </a:blip>
          <a:srcRect/>
          <a:stretch/>
        </p:blipFill>
        <p:spPr>
          <a:xfrm>
            <a:off x="10576650" y="6130369"/>
            <a:ext cx="1329207" cy="686203"/>
          </a:xfrm>
          <a:prstGeom prst="rect">
            <a:avLst/>
          </a:prstGeom>
          <a:noFill/>
          <a:ln>
            <a:noFill/>
          </a:ln>
        </p:spPr>
      </p:pic>
      <p:pic>
        <p:nvPicPr>
          <p:cNvPr id="91" name="Google Shape;91;p16"/>
          <p:cNvPicPr preferRelativeResize="0"/>
          <p:nvPr/>
        </p:nvPicPr>
        <p:blipFill rotWithShape="1">
          <a:blip r:embed="rId4">
            <a:alphaModFix/>
          </a:blip>
          <a:srcRect/>
          <a:stretch/>
        </p:blipFill>
        <p:spPr>
          <a:xfrm>
            <a:off x="8374561" y="6089295"/>
            <a:ext cx="2316869" cy="933449"/>
          </a:xfrm>
          <a:prstGeom prst="rect">
            <a:avLst/>
          </a:prstGeom>
          <a:noFill/>
          <a:ln>
            <a:noFill/>
          </a:ln>
        </p:spPr>
      </p:pic>
      <p:pic>
        <p:nvPicPr>
          <p:cNvPr id="92" name="Google Shape;92;p16">
            <a:hlinkClick r:id="rId5"/>
          </p:cNvPr>
          <p:cNvPicPr preferRelativeResize="0"/>
          <p:nvPr/>
        </p:nvPicPr>
        <p:blipFill rotWithShape="1">
          <a:blip r:embed="rId6">
            <a:alphaModFix/>
          </a:blip>
          <a:srcRect b="1068"/>
          <a:stretch/>
        </p:blipFill>
        <p:spPr>
          <a:xfrm>
            <a:off x="752251" y="1303640"/>
            <a:ext cx="10855803" cy="4706635"/>
          </a:xfrm>
          <a:prstGeom prst="rect">
            <a:avLst/>
          </a:prstGeom>
          <a:noFill/>
          <a:ln>
            <a:noFill/>
          </a:ln>
        </p:spPr>
      </p:pic>
      <p:sp>
        <p:nvSpPr>
          <p:cNvPr id="93" name="Google Shape;93;p16"/>
          <p:cNvSpPr txBox="1"/>
          <p:nvPr/>
        </p:nvSpPr>
        <p:spPr>
          <a:xfrm>
            <a:off x="0" y="2991107"/>
            <a:ext cx="3381955" cy="428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121900" tIns="121900" rIns="121900" bIns="121900" anchor="t" anchorCtr="0">
            <a:noAutofit/>
          </a:bodyPr>
          <a:lstStyle/>
          <a:p>
            <a:r>
              <a:rPr lang="pt-BR" sz="1333" b="1" dirty="0"/>
              <a:t>https://labinovaapsfiocruz.com.br/osa/</a:t>
            </a:r>
            <a:endParaRPr sz="1333" b="1" dirty="0"/>
          </a:p>
        </p:txBody>
      </p:sp>
      <p:sp>
        <p:nvSpPr>
          <p:cNvPr id="94" name="Google Shape;94;p16"/>
          <p:cNvSpPr/>
          <p:nvPr/>
        </p:nvSpPr>
        <p:spPr>
          <a:xfrm>
            <a:off x="3019500" y="6290533"/>
            <a:ext cx="6088000" cy="615600"/>
          </a:xfrm>
          <a:prstGeom prst="rect">
            <a:avLst/>
          </a:prstGeom>
          <a:noFill/>
          <a:ln>
            <a:noFill/>
          </a:ln>
        </p:spPr>
        <p:txBody>
          <a:bodyPr spcFirstLastPara="1" wrap="square" lIns="60967" tIns="30467" rIns="60967" bIns="30467" anchor="ctr" anchorCtr="0">
            <a:noAutofit/>
          </a:bodyPr>
          <a:lstStyle/>
          <a:p>
            <a:pPr algn="ctr">
              <a:lnSpc>
                <a:spcPct val="150000"/>
              </a:lnSpc>
            </a:pPr>
            <a:r>
              <a:rPr lang="pt-BR" sz="1200">
                <a:solidFill>
                  <a:srgbClr val="2749A4"/>
                </a:solidFill>
                <a:latin typeface="Montserrat Light"/>
                <a:ea typeface="Montserrat Light"/>
                <a:cs typeface="Montserrat Light"/>
                <a:sym typeface="Montserrat Light"/>
              </a:rPr>
              <a:t>Laboratório de Inovação da Atenção Primária à Saúde </a:t>
            </a:r>
            <a:endParaRPr sz="1200">
              <a:solidFill>
                <a:srgbClr val="2749A4"/>
              </a:solidFill>
              <a:latin typeface="Montserrat Light"/>
              <a:ea typeface="Montserrat Light"/>
              <a:cs typeface="Montserrat Light"/>
              <a:sym typeface="Montserrat Light"/>
            </a:endParaRPr>
          </a:p>
          <a:p>
            <a:pPr algn="ctr">
              <a:lnSpc>
                <a:spcPct val="150000"/>
              </a:lnSpc>
            </a:pPr>
            <a:r>
              <a:rPr lang="pt-BR" sz="1200">
                <a:solidFill>
                  <a:srgbClr val="2749A4"/>
                </a:solidFill>
                <a:latin typeface="Montserrat Light"/>
                <a:ea typeface="Montserrat Light"/>
                <a:cs typeface="Montserrat Light"/>
                <a:sym typeface="Montserrat Light"/>
              </a:rPr>
              <a:t>Campo Grande - MS</a:t>
            </a:r>
            <a:endParaRPr sz="1200">
              <a:solidFill>
                <a:srgbClr val="2749A4"/>
              </a:solidFill>
              <a:latin typeface="Montserrat Light"/>
              <a:ea typeface="Montserrat Light"/>
              <a:cs typeface="Montserrat Light"/>
              <a:sym typeface="Montserrat Light"/>
            </a:endParaRPr>
          </a:p>
        </p:txBody>
      </p:sp>
      <p:sp>
        <p:nvSpPr>
          <p:cNvPr id="2" name="Espaço Reservado para Número de Slide 1"/>
          <p:cNvSpPr>
            <a:spLocks noGrp="1"/>
          </p:cNvSpPr>
          <p:nvPr>
            <p:ph type="sldNum" sz="quarter" idx="12"/>
          </p:nvPr>
        </p:nvSpPr>
        <p:spPr/>
        <p:txBody>
          <a:bodyPr/>
          <a:lstStyle/>
          <a:p>
            <a:pPr rtl="0"/>
            <a:fld id="{B38049E5-7B53-4E85-8972-7D6C4BCE5BB9}" type="slidenum">
              <a:rPr lang="pt-BR" noProof="0" smtClean="0"/>
              <a:t>160</a:t>
            </a:fld>
            <a:endParaRPr lang="pt-BR" noProof="0" dirty="0"/>
          </a:p>
        </p:txBody>
      </p:sp>
    </p:spTree>
    <p:extLst>
      <p:ext uri="{BB962C8B-B14F-4D97-AF65-F5344CB8AC3E}">
        <p14:creationId xmlns:p14="http://schemas.microsoft.com/office/powerpoint/2010/main" val="279965126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19128" y="2905760"/>
            <a:ext cx="0" cy="2060787"/>
          </a:xfrm>
          <a:custGeom>
            <a:avLst/>
            <a:gdLst/>
            <a:ahLst/>
            <a:cxnLst/>
            <a:rect l="l" t="t" r="r" b="b"/>
            <a:pathLst>
              <a:path h="3091179">
                <a:moveTo>
                  <a:pt x="0" y="0"/>
                </a:moveTo>
                <a:lnTo>
                  <a:pt x="0" y="3090672"/>
                </a:lnTo>
              </a:path>
            </a:pathLst>
          </a:custGeom>
          <a:ln w="9143">
            <a:solidFill>
              <a:srgbClr val="F5F5EE"/>
            </a:solidFill>
          </a:ln>
        </p:spPr>
        <p:txBody>
          <a:bodyPr wrap="square" lIns="0" tIns="0" rIns="0" bIns="0" rtlCol="0"/>
          <a:lstStyle/>
          <a:p>
            <a:endParaRPr sz="933"/>
          </a:p>
        </p:txBody>
      </p:sp>
      <p:sp>
        <p:nvSpPr>
          <p:cNvPr id="3" name="object 3"/>
          <p:cNvSpPr/>
          <p:nvPr/>
        </p:nvSpPr>
        <p:spPr>
          <a:xfrm>
            <a:off x="397086" y="828846"/>
            <a:ext cx="12192000" cy="95673"/>
          </a:xfrm>
          <a:custGeom>
            <a:avLst/>
            <a:gdLst/>
            <a:ahLst/>
            <a:cxnLst/>
            <a:rect l="l" t="t" r="r" b="b"/>
            <a:pathLst>
              <a:path w="18288000" h="143509">
                <a:moveTo>
                  <a:pt x="0" y="143255"/>
                </a:moveTo>
                <a:lnTo>
                  <a:pt x="18288000" y="143255"/>
                </a:lnTo>
                <a:lnTo>
                  <a:pt x="18288000" y="0"/>
                </a:lnTo>
                <a:lnTo>
                  <a:pt x="0" y="0"/>
                </a:lnTo>
                <a:lnTo>
                  <a:pt x="0" y="143255"/>
                </a:lnTo>
                <a:close/>
              </a:path>
            </a:pathLst>
          </a:custGeom>
          <a:solidFill>
            <a:srgbClr val="1F487C"/>
          </a:solidFill>
        </p:spPr>
        <p:txBody>
          <a:bodyPr wrap="square" lIns="0" tIns="0" rIns="0" bIns="0" rtlCol="0"/>
          <a:lstStyle/>
          <a:p>
            <a:endParaRPr sz="933"/>
          </a:p>
        </p:txBody>
      </p:sp>
      <p:sp>
        <p:nvSpPr>
          <p:cNvPr id="5" name="object 5"/>
          <p:cNvSpPr/>
          <p:nvPr/>
        </p:nvSpPr>
        <p:spPr>
          <a:xfrm>
            <a:off x="10222163" y="6194530"/>
            <a:ext cx="1328928" cy="686816"/>
          </a:xfrm>
          <a:prstGeom prst="rect">
            <a:avLst/>
          </a:prstGeom>
          <a:blipFill>
            <a:blip r:embed="rId2" cstate="print"/>
            <a:stretch>
              <a:fillRect/>
            </a:stretch>
          </a:blipFill>
        </p:spPr>
        <p:txBody>
          <a:bodyPr wrap="square" lIns="0" tIns="0" rIns="0" bIns="0" rtlCol="0"/>
          <a:lstStyle/>
          <a:p>
            <a:endParaRPr sz="933"/>
          </a:p>
        </p:txBody>
      </p:sp>
      <p:sp>
        <p:nvSpPr>
          <p:cNvPr id="6" name="object 6"/>
          <p:cNvSpPr/>
          <p:nvPr/>
        </p:nvSpPr>
        <p:spPr>
          <a:xfrm>
            <a:off x="8396384" y="6149564"/>
            <a:ext cx="2113280" cy="847343"/>
          </a:xfrm>
          <a:prstGeom prst="rect">
            <a:avLst/>
          </a:prstGeom>
          <a:blipFill>
            <a:blip r:embed="rId3" cstate="print"/>
            <a:stretch>
              <a:fillRect/>
            </a:stretch>
          </a:blipFill>
        </p:spPr>
        <p:txBody>
          <a:bodyPr wrap="square" lIns="0" tIns="0" rIns="0" bIns="0" rtlCol="0"/>
          <a:lstStyle/>
          <a:p>
            <a:endParaRPr sz="933"/>
          </a:p>
        </p:txBody>
      </p:sp>
      <p:sp>
        <p:nvSpPr>
          <p:cNvPr id="7" name="object 7"/>
          <p:cNvSpPr/>
          <p:nvPr/>
        </p:nvSpPr>
        <p:spPr>
          <a:xfrm>
            <a:off x="6894576" y="2495296"/>
            <a:ext cx="1424517" cy="1381760"/>
          </a:xfrm>
          <a:custGeom>
            <a:avLst/>
            <a:gdLst/>
            <a:ahLst/>
            <a:cxnLst/>
            <a:rect l="l" t="t" r="r" b="b"/>
            <a:pathLst>
              <a:path w="2136775" h="2072639">
                <a:moveTo>
                  <a:pt x="1180083" y="0"/>
                </a:moveTo>
                <a:lnTo>
                  <a:pt x="0" y="0"/>
                </a:lnTo>
                <a:lnTo>
                  <a:pt x="1003680" y="2072639"/>
                </a:lnTo>
                <a:lnTo>
                  <a:pt x="2136647" y="2072639"/>
                </a:lnTo>
                <a:lnTo>
                  <a:pt x="1180083" y="0"/>
                </a:lnTo>
                <a:close/>
              </a:path>
            </a:pathLst>
          </a:custGeom>
          <a:solidFill>
            <a:srgbClr val="127A8E"/>
          </a:solidFill>
        </p:spPr>
        <p:txBody>
          <a:bodyPr wrap="square" lIns="0" tIns="0" rIns="0" bIns="0" rtlCol="0"/>
          <a:lstStyle/>
          <a:p>
            <a:endParaRPr sz="933"/>
          </a:p>
        </p:txBody>
      </p:sp>
      <p:sp>
        <p:nvSpPr>
          <p:cNvPr id="8" name="object 8"/>
          <p:cNvSpPr/>
          <p:nvPr/>
        </p:nvSpPr>
        <p:spPr>
          <a:xfrm>
            <a:off x="5466081" y="2922016"/>
            <a:ext cx="1233255" cy="1400387"/>
          </a:xfrm>
          <a:custGeom>
            <a:avLst/>
            <a:gdLst/>
            <a:ahLst/>
            <a:cxnLst/>
            <a:rect l="l" t="t" r="r" b="b"/>
            <a:pathLst>
              <a:path w="2097404" h="2100579">
                <a:moveTo>
                  <a:pt x="1160272" y="0"/>
                </a:moveTo>
                <a:lnTo>
                  <a:pt x="0" y="0"/>
                </a:lnTo>
                <a:lnTo>
                  <a:pt x="964183" y="2100072"/>
                </a:lnTo>
                <a:lnTo>
                  <a:pt x="2097024" y="2100072"/>
                </a:lnTo>
                <a:lnTo>
                  <a:pt x="1160272" y="0"/>
                </a:lnTo>
                <a:close/>
              </a:path>
            </a:pathLst>
          </a:custGeom>
          <a:solidFill>
            <a:srgbClr val="006480"/>
          </a:solidFill>
        </p:spPr>
        <p:txBody>
          <a:bodyPr wrap="square" lIns="0" tIns="0" rIns="0" bIns="0" rtlCol="0"/>
          <a:lstStyle/>
          <a:p>
            <a:endParaRPr sz="933"/>
          </a:p>
        </p:txBody>
      </p:sp>
      <p:sp>
        <p:nvSpPr>
          <p:cNvPr id="9" name="object 9"/>
          <p:cNvSpPr/>
          <p:nvPr/>
        </p:nvSpPr>
        <p:spPr>
          <a:xfrm>
            <a:off x="4017265" y="3395473"/>
            <a:ext cx="1272795" cy="1377951"/>
          </a:xfrm>
          <a:custGeom>
            <a:avLst/>
            <a:gdLst/>
            <a:ahLst/>
            <a:cxnLst/>
            <a:rect l="l" t="t" r="r" b="b"/>
            <a:pathLst>
              <a:path w="2078990" h="2066925">
                <a:moveTo>
                  <a:pt x="1133475" y="0"/>
                </a:moveTo>
                <a:lnTo>
                  <a:pt x="0" y="0"/>
                </a:lnTo>
                <a:lnTo>
                  <a:pt x="945260" y="2066543"/>
                </a:lnTo>
                <a:lnTo>
                  <a:pt x="2078735" y="2066543"/>
                </a:lnTo>
                <a:lnTo>
                  <a:pt x="1133475" y="0"/>
                </a:lnTo>
                <a:close/>
              </a:path>
            </a:pathLst>
          </a:custGeom>
          <a:solidFill>
            <a:srgbClr val="114A6C"/>
          </a:solidFill>
        </p:spPr>
        <p:txBody>
          <a:bodyPr wrap="square" lIns="0" tIns="0" rIns="0" bIns="0" rtlCol="0"/>
          <a:lstStyle/>
          <a:p>
            <a:endParaRPr sz="933"/>
          </a:p>
        </p:txBody>
      </p:sp>
      <p:sp>
        <p:nvSpPr>
          <p:cNvPr id="10" name="object 10"/>
          <p:cNvSpPr/>
          <p:nvPr/>
        </p:nvSpPr>
        <p:spPr>
          <a:xfrm>
            <a:off x="2340865" y="3395472"/>
            <a:ext cx="2432473" cy="2641600"/>
          </a:xfrm>
          <a:custGeom>
            <a:avLst/>
            <a:gdLst/>
            <a:ahLst/>
            <a:cxnLst/>
            <a:rect l="l" t="t" r="r" b="b"/>
            <a:pathLst>
              <a:path w="3648709" h="3962400">
                <a:moveTo>
                  <a:pt x="3648455" y="0"/>
                </a:moveTo>
                <a:lnTo>
                  <a:pt x="2515869" y="0"/>
                </a:lnTo>
                <a:lnTo>
                  <a:pt x="0" y="3962400"/>
                </a:lnTo>
                <a:lnTo>
                  <a:pt x="1152143" y="3962400"/>
                </a:lnTo>
                <a:lnTo>
                  <a:pt x="3648455" y="0"/>
                </a:lnTo>
                <a:close/>
              </a:path>
            </a:pathLst>
          </a:custGeom>
          <a:solidFill>
            <a:srgbClr val="176390"/>
          </a:solidFill>
        </p:spPr>
        <p:txBody>
          <a:bodyPr wrap="square" lIns="0" tIns="0" rIns="0" bIns="0" rtlCol="0"/>
          <a:lstStyle/>
          <a:p>
            <a:endParaRPr sz="933"/>
          </a:p>
        </p:txBody>
      </p:sp>
      <p:sp>
        <p:nvSpPr>
          <p:cNvPr id="11" name="object 11"/>
          <p:cNvSpPr/>
          <p:nvPr/>
        </p:nvSpPr>
        <p:spPr>
          <a:xfrm>
            <a:off x="4647184" y="2922016"/>
            <a:ext cx="1593427" cy="1851237"/>
          </a:xfrm>
          <a:custGeom>
            <a:avLst/>
            <a:gdLst/>
            <a:ahLst/>
            <a:cxnLst/>
            <a:rect l="l" t="t" r="r" b="b"/>
            <a:pathLst>
              <a:path w="2390140" h="2776854">
                <a:moveTo>
                  <a:pt x="2389631" y="0"/>
                </a:moveTo>
                <a:lnTo>
                  <a:pt x="1228217" y="0"/>
                </a:lnTo>
                <a:lnTo>
                  <a:pt x="0" y="2776728"/>
                </a:lnTo>
                <a:lnTo>
                  <a:pt x="1133982" y="2776728"/>
                </a:lnTo>
                <a:lnTo>
                  <a:pt x="2389631" y="0"/>
                </a:lnTo>
                <a:close/>
              </a:path>
            </a:pathLst>
          </a:custGeom>
          <a:solidFill>
            <a:srgbClr val="0086AC"/>
          </a:solidFill>
        </p:spPr>
        <p:txBody>
          <a:bodyPr wrap="square" lIns="0" tIns="0" rIns="0" bIns="0" rtlCol="0"/>
          <a:lstStyle/>
          <a:p>
            <a:endParaRPr sz="933"/>
          </a:p>
        </p:txBody>
      </p:sp>
      <p:sp>
        <p:nvSpPr>
          <p:cNvPr id="12" name="object 12"/>
          <p:cNvSpPr/>
          <p:nvPr/>
        </p:nvSpPr>
        <p:spPr>
          <a:xfrm>
            <a:off x="6108192" y="2495296"/>
            <a:ext cx="1342221" cy="1827107"/>
          </a:xfrm>
          <a:custGeom>
            <a:avLst/>
            <a:gdLst/>
            <a:ahLst/>
            <a:cxnLst/>
            <a:rect l="l" t="t" r="r" b="b"/>
            <a:pathLst>
              <a:path w="2362200" h="2740660">
                <a:moveTo>
                  <a:pt x="2362200" y="0"/>
                </a:moveTo>
                <a:lnTo>
                  <a:pt x="1181100" y="0"/>
                </a:lnTo>
                <a:lnTo>
                  <a:pt x="0" y="2740152"/>
                </a:lnTo>
                <a:lnTo>
                  <a:pt x="1133982" y="2740152"/>
                </a:lnTo>
                <a:lnTo>
                  <a:pt x="2362200" y="0"/>
                </a:lnTo>
                <a:close/>
              </a:path>
            </a:pathLst>
          </a:custGeom>
          <a:solidFill>
            <a:srgbClr val="1AA3BD"/>
          </a:solidFill>
        </p:spPr>
        <p:txBody>
          <a:bodyPr wrap="square" lIns="0" tIns="0" rIns="0" bIns="0" rtlCol="0"/>
          <a:lstStyle/>
          <a:p>
            <a:endParaRPr sz="933" dirty="0"/>
          </a:p>
        </p:txBody>
      </p:sp>
      <p:sp>
        <p:nvSpPr>
          <p:cNvPr id="15" name="object 15"/>
          <p:cNvSpPr/>
          <p:nvPr/>
        </p:nvSpPr>
        <p:spPr>
          <a:xfrm>
            <a:off x="2606839" y="5480009"/>
            <a:ext cx="475827" cy="455507"/>
          </a:xfrm>
          <a:custGeom>
            <a:avLst/>
            <a:gdLst/>
            <a:ahLst/>
            <a:cxnLst/>
            <a:rect l="l" t="t" r="r" b="b"/>
            <a:pathLst>
              <a:path w="713740" h="683260">
                <a:moveTo>
                  <a:pt x="356615" y="0"/>
                </a:moveTo>
                <a:lnTo>
                  <a:pt x="308220" y="3115"/>
                </a:lnTo>
                <a:lnTo>
                  <a:pt x="261805" y="12190"/>
                </a:lnTo>
                <a:lnTo>
                  <a:pt x="217795" y="26818"/>
                </a:lnTo>
                <a:lnTo>
                  <a:pt x="176614" y="46594"/>
                </a:lnTo>
                <a:lnTo>
                  <a:pt x="138688" y="71112"/>
                </a:lnTo>
                <a:lnTo>
                  <a:pt x="104441" y="99964"/>
                </a:lnTo>
                <a:lnTo>
                  <a:pt x="74298" y="132746"/>
                </a:lnTo>
                <a:lnTo>
                  <a:pt x="48683" y="169051"/>
                </a:lnTo>
                <a:lnTo>
                  <a:pt x="28021" y="208472"/>
                </a:lnTo>
                <a:lnTo>
                  <a:pt x="12737" y="250604"/>
                </a:lnTo>
                <a:lnTo>
                  <a:pt x="3255" y="295041"/>
                </a:lnTo>
                <a:lnTo>
                  <a:pt x="0" y="341375"/>
                </a:lnTo>
                <a:lnTo>
                  <a:pt x="3255" y="387710"/>
                </a:lnTo>
                <a:lnTo>
                  <a:pt x="12737" y="432147"/>
                </a:lnTo>
                <a:lnTo>
                  <a:pt x="28021" y="474279"/>
                </a:lnTo>
                <a:lnTo>
                  <a:pt x="48683" y="513700"/>
                </a:lnTo>
                <a:lnTo>
                  <a:pt x="74298" y="550005"/>
                </a:lnTo>
                <a:lnTo>
                  <a:pt x="104441" y="582787"/>
                </a:lnTo>
                <a:lnTo>
                  <a:pt x="138688" y="611639"/>
                </a:lnTo>
                <a:lnTo>
                  <a:pt x="176614" y="636157"/>
                </a:lnTo>
                <a:lnTo>
                  <a:pt x="217795" y="655933"/>
                </a:lnTo>
                <a:lnTo>
                  <a:pt x="261805" y="670561"/>
                </a:lnTo>
                <a:lnTo>
                  <a:pt x="308220" y="679636"/>
                </a:lnTo>
                <a:lnTo>
                  <a:pt x="356615" y="682751"/>
                </a:lnTo>
                <a:lnTo>
                  <a:pt x="405011" y="679636"/>
                </a:lnTo>
                <a:lnTo>
                  <a:pt x="451426" y="670561"/>
                </a:lnTo>
                <a:lnTo>
                  <a:pt x="495436" y="655933"/>
                </a:lnTo>
                <a:lnTo>
                  <a:pt x="536617" y="636157"/>
                </a:lnTo>
                <a:lnTo>
                  <a:pt x="574543" y="611639"/>
                </a:lnTo>
                <a:lnTo>
                  <a:pt x="608790" y="582787"/>
                </a:lnTo>
                <a:lnTo>
                  <a:pt x="638933" y="550005"/>
                </a:lnTo>
                <a:lnTo>
                  <a:pt x="664548" y="513700"/>
                </a:lnTo>
                <a:lnTo>
                  <a:pt x="685210" y="474279"/>
                </a:lnTo>
                <a:lnTo>
                  <a:pt x="700494" y="432147"/>
                </a:lnTo>
                <a:lnTo>
                  <a:pt x="709976" y="387710"/>
                </a:lnTo>
                <a:lnTo>
                  <a:pt x="713231" y="341375"/>
                </a:lnTo>
                <a:lnTo>
                  <a:pt x="709976" y="295041"/>
                </a:lnTo>
                <a:lnTo>
                  <a:pt x="700494" y="250604"/>
                </a:lnTo>
                <a:lnTo>
                  <a:pt x="685210" y="208472"/>
                </a:lnTo>
                <a:lnTo>
                  <a:pt x="664548" y="169051"/>
                </a:lnTo>
                <a:lnTo>
                  <a:pt x="638933" y="132746"/>
                </a:lnTo>
                <a:lnTo>
                  <a:pt x="608790" y="99964"/>
                </a:lnTo>
                <a:lnTo>
                  <a:pt x="574543" y="71112"/>
                </a:lnTo>
                <a:lnTo>
                  <a:pt x="536617" y="46594"/>
                </a:lnTo>
                <a:lnTo>
                  <a:pt x="495436" y="26818"/>
                </a:lnTo>
                <a:lnTo>
                  <a:pt x="451426" y="12190"/>
                </a:lnTo>
                <a:lnTo>
                  <a:pt x="405011" y="3115"/>
                </a:lnTo>
                <a:lnTo>
                  <a:pt x="356615" y="0"/>
                </a:lnTo>
                <a:close/>
              </a:path>
            </a:pathLst>
          </a:custGeom>
          <a:solidFill>
            <a:srgbClr val="FFFFFF"/>
          </a:solidFill>
        </p:spPr>
        <p:txBody>
          <a:bodyPr wrap="square" lIns="0" tIns="0" rIns="0" bIns="0" rtlCol="0"/>
          <a:lstStyle/>
          <a:p>
            <a:endParaRPr sz="933" dirty="0"/>
          </a:p>
        </p:txBody>
      </p:sp>
      <p:sp>
        <p:nvSpPr>
          <p:cNvPr id="16" name="object 16"/>
          <p:cNvSpPr txBox="1"/>
          <p:nvPr/>
        </p:nvSpPr>
        <p:spPr>
          <a:xfrm>
            <a:off x="2793258" y="5566781"/>
            <a:ext cx="497460" cy="264668"/>
          </a:xfrm>
          <a:prstGeom prst="rect">
            <a:avLst/>
          </a:prstGeom>
        </p:spPr>
        <p:txBody>
          <a:bodyPr vert="horz" wrap="square" lIns="0" tIns="8044" rIns="0" bIns="0" rtlCol="0">
            <a:spAutoFit/>
          </a:bodyPr>
          <a:lstStyle/>
          <a:p>
            <a:pPr marL="8466">
              <a:spcBef>
                <a:spcPts val="64"/>
              </a:spcBef>
            </a:pPr>
            <a:r>
              <a:rPr sz="1667" b="1" spc="80" dirty="0">
                <a:solidFill>
                  <a:srgbClr val="5B5B5B"/>
                </a:solidFill>
                <a:latin typeface="Arial Narrow"/>
                <a:cs typeface="Arial Narrow"/>
              </a:rPr>
              <a:t>1</a:t>
            </a:r>
            <a:endParaRPr sz="1667" dirty="0">
              <a:latin typeface="Arial Narrow"/>
              <a:cs typeface="Arial Narrow"/>
            </a:endParaRPr>
          </a:p>
        </p:txBody>
      </p:sp>
      <p:sp>
        <p:nvSpPr>
          <p:cNvPr id="17" name="object 17"/>
          <p:cNvSpPr/>
          <p:nvPr/>
        </p:nvSpPr>
        <p:spPr>
          <a:xfrm>
            <a:off x="4907111" y="4243968"/>
            <a:ext cx="475827" cy="455507"/>
          </a:xfrm>
          <a:custGeom>
            <a:avLst/>
            <a:gdLst/>
            <a:ahLst/>
            <a:cxnLst/>
            <a:rect l="l" t="t" r="r" b="b"/>
            <a:pathLst>
              <a:path w="713740" h="683259">
                <a:moveTo>
                  <a:pt x="356616" y="0"/>
                </a:moveTo>
                <a:lnTo>
                  <a:pt x="308220" y="3115"/>
                </a:lnTo>
                <a:lnTo>
                  <a:pt x="261805" y="12190"/>
                </a:lnTo>
                <a:lnTo>
                  <a:pt x="217795" y="26818"/>
                </a:lnTo>
                <a:lnTo>
                  <a:pt x="176614" y="46594"/>
                </a:lnTo>
                <a:lnTo>
                  <a:pt x="138688" y="71112"/>
                </a:lnTo>
                <a:lnTo>
                  <a:pt x="104441" y="99964"/>
                </a:lnTo>
                <a:lnTo>
                  <a:pt x="74298" y="132746"/>
                </a:lnTo>
                <a:lnTo>
                  <a:pt x="48683" y="169051"/>
                </a:lnTo>
                <a:lnTo>
                  <a:pt x="28021" y="208472"/>
                </a:lnTo>
                <a:lnTo>
                  <a:pt x="12737" y="250604"/>
                </a:lnTo>
                <a:lnTo>
                  <a:pt x="3255" y="295041"/>
                </a:lnTo>
                <a:lnTo>
                  <a:pt x="0" y="341375"/>
                </a:lnTo>
                <a:lnTo>
                  <a:pt x="3255" y="387710"/>
                </a:lnTo>
                <a:lnTo>
                  <a:pt x="12737" y="432147"/>
                </a:lnTo>
                <a:lnTo>
                  <a:pt x="28021" y="474279"/>
                </a:lnTo>
                <a:lnTo>
                  <a:pt x="48683" y="513700"/>
                </a:lnTo>
                <a:lnTo>
                  <a:pt x="74298" y="550005"/>
                </a:lnTo>
                <a:lnTo>
                  <a:pt x="104441" y="582787"/>
                </a:lnTo>
                <a:lnTo>
                  <a:pt x="138688" y="611639"/>
                </a:lnTo>
                <a:lnTo>
                  <a:pt x="176614" y="636157"/>
                </a:lnTo>
                <a:lnTo>
                  <a:pt x="217795" y="655933"/>
                </a:lnTo>
                <a:lnTo>
                  <a:pt x="261805" y="670561"/>
                </a:lnTo>
                <a:lnTo>
                  <a:pt x="308220" y="679636"/>
                </a:lnTo>
                <a:lnTo>
                  <a:pt x="356616" y="682751"/>
                </a:lnTo>
                <a:lnTo>
                  <a:pt x="405011" y="679636"/>
                </a:lnTo>
                <a:lnTo>
                  <a:pt x="451426" y="670561"/>
                </a:lnTo>
                <a:lnTo>
                  <a:pt x="495436" y="655933"/>
                </a:lnTo>
                <a:lnTo>
                  <a:pt x="536617" y="636157"/>
                </a:lnTo>
                <a:lnTo>
                  <a:pt x="574543" y="611639"/>
                </a:lnTo>
                <a:lnTo>
                  <a:pt x="608790" y="582787"/>
                </a:lnTo>
                <a:lnTo>
                  <a:pt x="638933" y="550005"/>
                </a:lnTo>
                <a:lnTo>
                  <a:pt x="664548" y="513700"/>
                </a:lnTo>
                <a:lnTo>
                  <a:pt x="685210" y="474279"/>
                </a:lnTo>
                <a:lnTo>
                  <a:pt x="700494" y="432147"/>
                </a:lnTo>
                <a:lnTo>
                  <a:pt x="709976" y="387710"/>
                </a:lnTo>
                <a:lnTo>
                  <a:pt x="713231" y="341375"/>
                </a:lnTo>
                <a:lnTo>
                  <a:pt x="709976" y="295041"/>
                </a:lnTo>
                <a:lnTo>
                  <a:pt x="700494" y="250604"/>
                </a:lnTo>
                <a:lnTo>
                  <a:pt x="685210" y="208472"/>
                </a:lnTo>
                <a:lnTo>
                  <a:pt x="664548" y="169051"/>
                </a:lnTo>
                <a:lnTo>
                  <a:pt x="638933" y="132746"/>
                </a:lnTo>
                <a:lnTo>
                  <a:pt x="608790" y="99964"/>
                </a:lnTo>
                <a:lnTo>
                  <a:pt x="574543" y="71112"/>
                </a:lnTo>
                <a:lnTo>
                  <a:pt x="536617" y="46594"/>
                </a:lnTo>
                <a:lnTo>
                  <a:pt x="495436" y="26818"/>
                </a:lnTo>
                <a:lnTo>
                  <a:pt x="451426" y="12190"/>
                </a:lnTo>
                <a:lnTo>
                  <a:pt x="405011" y="3115"/>
                </a:lnTo>
                <a:lnTo>
                  <a:pt x="356616" y="0"/>
                </a:lnTo>
                <a:close/>
              </a:path>
            </a:pathLst>
          </a:custGeom>
          <a:solidFill>
            <a:srgbClr val="FFFFFF"/>
          </a:solidFill>
        </p:spPr>
        <p:txBody>
          <a:bodyPr wrap="square" lIns="0" tIns="0" rIns="0" bIns="0" rtlCol="0"/>
          <a:lstStyle/>
          <a:p>
            <a:endParaRPr sz="933" dirty="0"/>
          </a:p>
        </p:txBody>
      </p:sp>
      <p:sp>
        <p:nvSpPr>
          <p:cNvPr id="18" name="object 18"/>
          <p:cNvSpPr txBox="1"/>
          <p:nvPr/>
        </p:nvSpPr>
        <p:spPr>
          <a:xfrm>
            <a:off x="5077630" y="4311566"/>
            <a:ext cx="124037" cy="264668"/>
          </a:xfrm>
          <a:prstGeom prst="rect">
            <a:avLst/>
          </a:prstGeom>
        </p:spPr>
        <p:txBody>
          <a:bodyPr vert="horz" wrap="square" lIns="0" tIns="8044" rIns="0" bIns="0" rtlCol="0">
            <a:spAutoFit/>
          </a:bodyPr>
          <a:lstStyle/>
          <a:p>
            <a:pPr marL="8466">
              <a:spcBef>
                <a:spcPts val="64"/>
              </a:spcBef>
            </a:pPr>
            <a:r>
              <a:rPr lang="pt-BR" sz="1667" b="1" spc="80" dirty="0">
                <a:solidFill>
                  <a:srgbClr val="5B5B5B"/>
                </a:solidFill>
                <a:latin typeface="Arial Narrow"/>
                <a:cs typeface="Arial Narrow"/>
              </a:rPr>
              <a:t>3</a:t>
            </a:r>
            <a:endParaRPr sz="1667" dirty="0">
              <a:latin typeface="Arial Narrow"/>
              <a:cs typeface="Arial Narrow"/>
            </a:endParaRPr>
          </a:p>
        </p:txBody>
      </p:sp>
      <p:sp>
        <p:nvSpPr>
          <p:cNvPr id="19" name="object 19"/>
          <p:cNvSpPr/>
          <p:nvPr/>
        </p:nvSpPr>
        <p:spPr>
          <a:xfrm>
            <a:off x="6914896" y="2574544"/>
            <a:ext cx="475827" cy="457200"/>
          </a:xfrm>
          <a:custGeom>
            <a:avLst/>
            <a:gdLst/>
            <a:ahLst/>
            <a:cxnLst/>
            <a:rect l="l" t="t" r="r" b="b"/>
            <a:pathLst>
              <a:path w="713740" h="685800">
                <a:moveTo>
                  <a:pt x="356615" y="0"/>
                </a:moveTo>
                <a:lnTo>
                  <a:pt x="308220" y="3130"/>
                </a:lnTo>
                <a:lnTo>
                  <a:pt x="261805" y="12250"/>
                </a:lnTo>
                <a:lnTo>
                  <a:pt x="217795" y="26949"/>
                </a:lnTo>
                <a:lnTo>
                  <a:pt x="176614" y="46820"/>
                </a:lnTo>
                <a:lnTo>
                  <a:pt x="138688" y="71454"/>
                </a:lnTo>
                <a:lnTo>
                  <a:pt x="104441" y="100441"/>
                </a:lnTo>
                <a:lnTo>
                  <a:pt x="74298" y="133373"/>
                </a:lnTo>
                <a:lnTo>
                  <a:pt x="48683" y="169841"/>
                </a:lnTo>
                <a:lnTo>
                  <a:pt x="28021" y="209436"/>
                </a:lnTo>
                <a:lnTo>
                  <a:pt x="12737" y="251751"/>
                </a:lnTo>
                <a:lnTo>
                  <a:pt x="3255" y="296375"/>
                </a:lnTo>
                <a:lnTo>
                  <a:pt x="0" y="342900"/>
                </a:lnTo>
                <a:lnTo>
                  <a:pt x="3255" y="389424"/>
                </a:lnTo>
                <a:lnTo>
                  <a:pt x="12737" y="434048"/>
                </a:lnTo>
                <a:lnTo>
                  <a:pt x="28021" y="476363"/>
                </a:lnTo>
                <a:lnTo>
                  <a:pt x="48683" y="515958"/>
                </a:lnTo>
                <a:lnTo>
                  <a:pt x="74298" y="552426"/>
                </a:lnTo>
                <a:lnTo>
                  <a:pt x="104441" y="585358"/>
                </a:lnTo>
                <a:lnTo>
                  <a:pt x="138688" y="614345"/>
                </a:lnTo>
                <a:lnTo>
                  <a:pt x="176614" y="638979"/>
                </a:lnTo>
                <a:lnTo>
                  <a:pt x="217795" y="658850"/>
                </a:lnTo>
                <a:lnTo>
                  <a:pt x="261805" y="673549"/>
                </a:lnTo>
                <a:lnTo>
                  <a:pt x="308220" y="682669"/>
                </a:lnTo>
                <a:lnTo>
                  <a:pt x="356615" y="685800"/>
                </a:lnTo>
                <a:lnTo>
                  <a:pt x="405011" y="682669"/>
                </a:lnTo>
                <a:lnTo>
                  <a:pt x="451426" y="673549"/>
                </a:lnTo>
                <a:lnTo>
                  <a:pt x="495436" y="658850"/>
                </a:lnTo>
                <a:lnTo>
                  <a:pt x="536617" y="638979"/>
                </a:lnTo>
                <a:lnTo>
                  <a:pt x="574543" y="614345"/>
                </a:lnTo>
                <a:lnTo>
                  <a:pt x="608790" y="585358"/>
                </a:lnTo>
                <a:lnTo>
                  <a:pt x="638933" y="552426"/>
                </a:lnTo>
                <a:lnTo>
                  <a:pt x="664548" y="515958"/>
                </a:lnTo>
                <a:lnTo>
                  <a:pt x="685210" y="476363"/>
                </a:lnTo>
                <a:lnTo>
                  <a:pt x="700494" y="434048"/>
                </a:lnTo>
                <a:lnTo>
                  <a:pt x="709976" y="389424"/>
                </a:lnTo>
                <a:lnTo>
                  <a:pt x="713231" y="342900"/>
                </a:lnTo>
                <a:lnTo>
                  <a:pt x="709976" y="296375"/>
                </a:lnTo>
                <a:lnTo>
                  <a:pt x="700494" y="251751"/>
                </a:lnTo>
                <a:lnTo>
                  <a:pt x="685210" y="209436"/>
                </a:lnTo>
                <a:lnTo>
                  <a:pt x="664548" y="169841"/>
                </a:lnTo>
                <a:lnTo>
                  <a:pt x="638933" y="133373"/>
                </a:lnTo>
                <a:lnTo>
                  <a:pt x="608790" y="100441"/>
                </a:lnTo>
                <a:lnTo>
                  <a:pt x="574543" y="71454"/>
                </a:lnTo>
                <a:lnTo>
                  <a:pt x="536617" y="46820"/>
                </a:lnTo>
                <a:lnTo>
                  <a:pt x="495436" y="26949"/>
                </a:lnTo>
                <a:lnTo>
                  <a:pt x="451426" y="12250"/>
                </a:lnTo>
                <a:lnTo>
                  <a:pt x="405011" y="3130"/>
                </a:lnTo>
                <a:lnTo>
                  <a:pt x="356615" y="0"/>
                </a:lnTo>
                <a:close/>
              </a:path>
            </a:pathLst>
          </a:custGeom>
          <a:solidFill>
            <a:srgbClr val="FFFFFF"/>
          </a:solidFill>
        </p:spPr>
        <p:txBody>
          <a:bodyPr wrap="square" lIns="0" tIns="0" rIns="0" bIns="0" rtlCol="0"/>
          <a:lstStyle/>
          <a:p>
            <a:endParaRPr sz="933"/>
          </a:p>
        </p:txBody>
      </p:sp>
      <p:sp>
        <p:nvSpPr>
          <p:cNvPr id="20" name="object 20"/>
          <p:cNvSpPr txBox="1"/>
          <p:nvPr/>
        </p:nvSpPr>
        <p:spPr>
          <a:xfrm>
            <a:off x="7090748" y="2658534"/>
            <a:ext cx="124037" cy="264668"/>
          </a:xfrm>
          <a:prstGeom prst="rect">
            <a:avLst/>
          </a:prstGeom>
        </p:spPr>
        <p:txBody>
          <a:bodyPr vert="horz" wrap="square" lIns="0" tIns="8044" rIns="0" bIns="0" rtlCol="0">
            <a:spAutoFit/>
          </a:bodyPr>
          <a:lstStyle/>
          <a:p>
            <a:pPr marL="8466">
              <a:spcBef>
                <a:spcPts val="64"/>
              </a:spcBef>
            </a:pPr>
            <a:r>
              <a:rPr lang="pt-BR" sz="1667" b="1" spc="80" dirty="0">
                <a:solidFill>
                  <a:srgbClr val="5B5B5B"/>
                </a:solidFill>
                <a:latin typeface="Arial Narrow"/>
                <a:cs typeface="Arial Narrow"/>
              </a:rPr>
              <a:t>5</a:t>
            </a:r>
            <a:endParaRPr sz="1667" dirty="0">
              <a:latin typeface="Arial Narrow"/>
              <a:cs typeface="Arial Narrow"/>
            </a:endParaRPr>
          </a:p>
        </p:txBody>
      </p:sp>
      <p:sp>
        <p:nvSpPr>
          <p:cNvPr id="21" name="object 21"/>
          <p:cNvSpPr/>
          <p:nvPr/>
        </p:nvSpPr>
        <p:spPr>
          <a:xfrm>
            <a:off x="7835392" y="3334512"/>
            <a:ext cx="477520" cy="457200"/>
          </a:xfrm>
          <a:custGeom>
            <a:avLst/>
            <a:gdLst/>
            <a:ahLst/>
            <a:cxnLst/>
            <a:rect l="l" t="t" r="r" b="b"/>
            <a:pathLst>
              <a:path w="716279" h="685800">
                <a:moveTo>
                  <a:pt x="358139" y="0"/>
                </a:moveTo>
                <a:lnTo>
                  <a:pt x="309554" y="3130"/>
                </a:lnTo>
                <a:lnTo>
                  <a:pt x="262951" y="12250"/>
                </a:lnTo>
                <a:lnTo>
                  <a:pt x="218759" y="26949"/>
                </a:lnTo>
                <a:lnTo>
                  <a:pt x="177404" y="46820"/>
                </a:lnTo>
                <a:lnTo>
                  <a:pt x="139315" y="71454"/>
                </a:lnTo>
                <a:lnTo>
                  <a:pt x="104917" y="100441"/>
                </a:lnTo>
                <a:lnTo>
                  <a:pt x="74640" y="133373"/>
                </a:lnTo>
                <a:lnTo>
                  <a:pt x="48909" y="169841"/>
                </a:lnTo>
                <a:lnTo>
                  <a:pt x="28152" y="209436"/>
                </a:lnTo>
                <a:lnTo>
                  <a:pt x="12797" y="251751"/>
                </a:lnTo>
                <a:lnTo>
                  <a:pt x="3270" y="296375"/>
                </a:lnTo>
                <a:lnTo>
                  <a:pt x="0" y="342900"/>
                </a:lnTo>
                <a:lnTo>
                  <a:pt x="3270" y="389424"/>
                </a:lnTo>
                <a:lnTo>
                  <a:pt x="12797" y="434048"/>
                </a:lnTo>
                <a:lnTo>
                  <a:pt x="28152" y="476363"/>
                </a:lnTo>
                <a:lnTo>
                  <a:pt x="48909" y="515958"/>
                </a:lnTo>
                <a:lnTo>
                  <a:pt x="74640" y="552426"/>
                </a:lnTo>
                <a:lnTo>
                  <a:pt x="104917" y="585358"/>
                </a:lnTo>
                <a:lnTo>
                  <a:pt x="139315" y="614345"/>
                </a:lnTo>
                <a:lnTo>
                  <a:pt x="177404" y="638979"/>
                </a:lnTo>
                <a:lnTo>
                  <a:pt x="218759" y="658850"/>
                </a:lnTo>
                <a:lnTo>
                  <a:pt x="262951" y="673549"/>
                </a:lnTo>
                <a:lnTo>
                  <a:pt x="309554" y="682669"/>
                </a:lnTo>
                <a:lnTo>
                  <a:pt x="358139" y="685800"/>
                </a:lnTo>
                <a:lnTo>
                  <a:pt x="406725" y="682669"/>
                </a:lnTo>
                <a:lnTo>
                  <a:pt x="453328" y="673549"/>
                </a:lnTo>
                <a:lnTo>
                  <a:pt x="497520" y="658850"/>
                </a:lnTo>
                <a:lnTo>
                  <a:pt x="538875" y="638979"/>
                </a:lnTo>
                <a:lnTo>
                  <a:pt x="576964" y="614345"/>
                </a:lnTo>
                <a:lnTo>
                  <a:pt x="611362" y="585358"/>
                </a:lnTo>
                <a:lnTo>
                  <a:pt x="641639" y="552426"/>
                </a:lnTo>
                <a:lnTo>
                  <a:pt x="667370" y="515958"/>
                </a:lnTo>
                <a:lnTo>
                  <a:pt x="688127" y="476363"/>
                </a:lnTo>
                <a:lnTo>
                  <a:pt x="703482" y="434048"/>
                </a:lnTo>
                <a:lnTo>
                  <a:pt x="713009" y="389424"/>
                </a:lnTo>
                <a:lnTo>
                  <a:pt x="716279" y="342900"/>
                </a:lnTo>
                <a:lnTo>
                  <a:pt x="713009" y="296375"/>
                </a:lnTo>
                <a:lnTo>
                  <a:pt x="703482" y="251751"/>
                </a:lnTo>
                <a:lnTo>
                  <a:pt x="688127" y="209436"/>
                </a:lnTo>
                <a:lnTo>
                  <a:pt x="667370" y="169841"/>
                </a:lnTo>
                <a:lnTo>
                  <a:pt x="641639" y="133373"/>
                </a:lnTo>
                <a:lnTo>
                  <a:pt x="611362" y="100441"/>
                </a:lnTo>
                <a:lnTo>
                  <a:pt x="576964" y="71454"/>
                </a:lnTo>
                <a:lnTo>
                  <a:pt x="538875" y="46820"/>
                </a:lnTo>
                <a:lnTo>
                  <a:pt x="497520" y="26949"/>
                </a:lnTo>
                <a:lnTo>
                  <a:pt x="453328" y="12250"/>
                </a:lnTo>
                <a:lnTo>
                  <a:pt x="406725" y="3130"/>
                </a:lnTo>
                <a:lnTo>
                  <a:pt x="358139" y="0"/>
                </a:lnTo>
                <a:close/>
              </a:path>
            </a:pathLst>
          </a:custGeom>
          <a:solidFill>
            <a:srgbClr val="FFFFFF"/>
          </a:solidFill>
        </p:spPr>
        <p:txBody>
          <a:bodyPr wrap="square" lIns="0" tIns="0" rIns="0" bIns="0" rtlCol="0"/>
          <a:lstStyle/>
          <a:p>
            <a:endParaRPr sz="933" dirty="0"/>
          </a:p>
        </p:txBody>
      </p:sp>
      <p:sp>
        <p:nvSpPr>
          <p:cNvPr id="22" name="object 22"/>
          <p:cNvSpPr txBox="1"/>
          <p:nvPr/>
        </p:nvSpPr>
        <p:spPr>
          <a:xfrm>
            <a:off x="8012854" y="3418299"/>
            <a:ext cx="124037" cy="264668"/>
          </a:xfrm>
          <a:prstGeom prst="rect">
            <a:avLst/>
          </a:prstGeom>
        </p:spPr>
        <p:txBody>
          <a:bodyPr vert="horz" wrap="square" lIns="0" tIns="8044" rIns="0" bIns="0" rtlCol="0">
            <a:spAutoFit/>
          </a:bodyPr>
          <a:lstStyle/>
          <a:p>
            <a:pPr marL="8466">
              <a:spcBef>
                <a:spcPts val="64"/>
              </a:spcBef>
            </a:pPr>
            <a:r>
              <a:rPr lang="pt-BR" sz="1667" b="1" spc="80" dirty="0">
                <a:solidFill>
                  <a:srgbClr val="5B5B5B"/>
                </a:solidFill>
                <a:latin typeface="Arial Narrow"/>
                <a:cs typeface="Arial Narrow"/>
              </a:rPr>
              <a:t>6</a:t>
            </a:r>
            <a:endParaRPr sz="1667" dirty="0">
              <a:latin typeface="Arial Narrow"/>
              <a:cs typeface="Arial Narrow"/>
            </a:endParaRPr>
          </a:p>
        </p:txBody>
      </p:sp>
      <p:sp>
        <p:nvSpPr>
          <p:cNvPr id="23" name="object 23"/>
          <p:cNvSpPr/>
          <p:nvPr/>
        </p:nvSpPr>
        <p:spPr>
          <a:xfrm>
            <a:off x="968249" y="3357880"/>
            <a:ext cx="3805767" cy="50800"/>
          </a:xfrm>
          <a:custGeom>
            <a:avLst/>
            <a:gdLst/>
            <a:ahLst/>
            <a:cxnLst/>
            <a:rect l="l" t="t" r="r" b="b"/>
            <a:pathLst>
              <a:path w="5708650"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4282" y="47625"/>
                </a:lnTo>
                <a:lnTo>
                  <a:pt x="38100" y="47625"/>
                </a:lnTo>
                <a:lnTo>
                  <a:pt x="38100" y="28575"/>
                </a:lnTo>
                <a:lnTo>
                  <a:pt x="74282" y="28575"/>
                </a:lnTo>
                <a:lnTo>
                  <a:pt x="73211" y="23252"/>
                </a:lnTo>
                <a:lnTo>
                  <a:pt x="65055" y="11144"/>
                </a:lnTo>
                <a:lnTo>
                  <a:pt x="52947" y="2988"/>
                </a:lnTo>
                <a:lnTo>
                  <a:pt x="38100" y="0"/>
                </a:lnTo>
                <a:close/>
              </a:path>
              <a:path w="5708650" h="76200">
                <a:moveTo>
                  <a:pt x="74282" y="28575"/>
                </a:moveTo>
                <a:lnTo>
                  <a:pt x="38100" y="28575"/>
                </a:lnTo>
                <a:lnTo>
                  <a:pt x="38100" y="47625"/>
                </a:lnTo>
                <a:lnTo>
                  <a:pt x="74282" y="47625"/>
                </a:lnTo>
                <a:lnTo>
                  <a:pt x="76200" y="38100"/>
                </a:lnTo>
                <a:lnTo>
                  <a:pt x="74282" y="28575"/>
                </a:lnTo>
                <a:close/>
              </a:path>
              <a:path w="5708650" h="76200">
                <a:moveTo>
                  <a:pt x="5708523" y="28575"/>
                </a:moveTo>
                <a:lnTo>
                  <a:pt x="74282" y="28575"/>
                </a:lnTo>
                <a:lnTo>
                  <a:pt x="76200" y="38100"/>
                </a:lnTo>
                <a:lnTo>
                  <a:pt x="74282" y="47625"/>
                </a:lnTo>
                <a:lnTo>
                  <a:pt x="5708523" y="47625"/>
                </a:lnTo>
                <a:lnTo>
                  <a:pt x="5708523" y="28575"/>
                </a:lnTo>
                <a:close/>
              </a:path>
            </a:pathLst>
          </a:custGeom>
          <a:solidFill>
            <a:srgbClr val="5B5B5B"/>
          </a:solidFill>
        </p:spPr>
        <p:txBody>
          <a:bodyPr wrap="square" lIns="0" tIns="0" rIns="0" bIns="0" rtlCol="0"/>
          <a:lstStyle/>
          <a:p>
            <a:endParaRPr sz="933"/>
          </a:p>
        </p:txBody>
      </p:sp>
      <p:sp>
        <p:nvSpPr>
          <p:cNvPr id="27" name="object 27"/>
          <p:cNvSpPr/>
          <p:nvPr/>
        </p:nvSpPr>
        <p:spPr>
          <a:xfrm>
            <a:off x="4643120" y="4745736"/>
            <a:ext cx="3699933" cy="50800"/>
          </a:xfrm>
          <a:custGeom>
            <a:avLst/>
            <a:gdLst/>
            <a:ahLst/>
            <a:cxnLst/>
            <a:rect l="l" t="t" r="r" b="b"/>
            <a:pathLst>
              <a:path w="5549900" h="76200">
                <a:moveTo>
                  <a:pt x="5511419" y="0"/>
                </a:moveTo>
                <a:lnTo>
                  <a:pt x="5496571" y="2988"/>
                </a:lnTo>
                <a:lnTo>
                  <a:pt x="5484463" y="11144"/>
                </a:lnTo>
                <a:lnTo>
                  <a:pt x="5476307" y="23252"/>
                </a:lnTo>
                <a:lnTo>
                  <a:pt x="5473319" y="38100"/>
                </a:lnTo>
                <a:lnTo>
                  <a:pt x="5476307" y="52947"/>
                </a:lnTo>
                <a:lnTo>
                  <a:pt x="5484463" y="65055"/>
                </a:lnTo>
                <a:lnTo>
                  <a:pt x="5496571" y="73211"/>
                </a:lnTo>
                <a:lnTo>
                  <a:pt x="5511419" y="76200"/>
                </a:lnTo>
                <a:lnTo>
                  <a:pt x="5526266" y="73211"/>
                </a:lnTo>
                <a:lnTo>
                  <a:pt x="5538374" y="65055"/>
                </a:lnTo>
                <a:lnTo>
                  <a:pt x="5546530" y="52947"/>
                </a:lnTo>
                <a:lnTo>
                  <a:pt x="5547601" y="47625"/>
                </a:lnTo>
                <a:lnTo>
                  <a:pt x="5511419" y="47625"/>
                </a:lnTo>
                <a:lnTo>
                  <a:pt x="5511419" y="28575"/>
                </a:lnTo>
                <a:lnTo>
                  <a:pt x="5547601" y="28575"/>
                </a:lnTo>
                <a:lnTo>
                  <a:pt x="5546530" y="23252"/>
                </a:lnTo>
                <a:lnTo>
                  <a:pt x="5538374" y="11144"/>
                </a:lnTo>
                <a:lnTo>
                  <a:pt x="5526266" y="2988"/>
                </a:lnTo>
                <a:lnTo>
                  <a:pt x="5511419" y="0"/>
                </a:lnTo>
                <a:close/>
              </a:path>
              <a:path w="5549900" h="76200">
                <a:moveTo>
                  <a:pt x="5475236" y="28575"/>
                </a:moveTo>
                <a:lnTo>
                  <a:pt x="0" y="28575"/>
                </a:lnTo>
                <a:lnTo>
                  <a:pt x="0" y="47625"/>
                </a:lnTo>
                <a:lnTo>
                  <a:pt x="5475236" y="47625"/>
                </a:lnTo>
                <a:lnTo>
                  <a:pt x="5473319" y="38100"/>
                </a:lnTo>
                <a:lnTo>
                  <a:pt x="5475236" y="28575"/>
                </a:lnTo>
                <a:close/>
              </a:path>
              <a:path w="5549900" h="76200">
                <a:moveTo>
                  <a:pt x="5547601" y="28575"/>
                </a:moveTo>
                <a:lnTo>
                  <a:pt x="5511419" y="28575"/>
                </a:lnTo>
                <a:lnTo>
                  <a:pt x="5511419" y="47625"/>
                </a:lnTo>
                <a:lnTo>
                  <a:pt x="5547601" y="47625"/>
                </a:lnTo>
                <a:lnTo>
                  <a:pt x="5549519" y="38100"/>
                </a:lnTo>
                <a:lnTo>
                  <a:pt x="5547601" y="28575"/>
                </a:lnTo>
                <a:close/>
              </a:path>
            </a:pathLst>
          </a:custGeom>
          <a:solidFill>
            <a:srgbClr val="5B5B5B"/>
          </a:solidFill>
        </p:spPr>
        <p:txBody>
          <a:bodyPr wrap="square" lIns="0" tIns="0" rIns="0" bIns="0" rtlCol="0"/>
          <a:lstStyle/>
          <a:p>
            <a:endParaRPr sz="933"/>
          </a:p>
        </p:txBody>
      </p:sp>
      <p:sp>
        <p:nvSpPr>
          <p:cNvPr id="28" name="object 28"/>
          <p:cNvSpPr txBox="1"/>
          <p:nvPr/>
        </p:nvSpPr>
        <p:spPr>
          <a:xfrm>
            <a:off x="5205060" y="2101791"/>
            <a:ext cx="1840231" cy="615126"/>
          </a:xfrm>
          <a:prstGeom prst="rect">
            <a:avLst/>
          </a:prstGeom>
        </p:spPr>
        <p:txBody>
          <a:bodyPr vert="horz" wrap="square" lIns="0" tIns="47837" rIns="0" bIns="0" rtlCol="0">
            <a:spAutoFit/>
          </a:bodyPr>
          <a:lstStyle/>
          <a:p>
            <a:pPr marL="8466">
              <a:spcBef>
                <a:spcPts val="377"/>
              </a:spcBef>
            </a:pPr>
            <a:r>
              <a:rPr lang="pt-BR" sz="2400" b="1" spc="117" dirty="0"/>
              <a:t>85</a:t>
            </a:r>
            <a:r>
              <a:rPr sz="2400" b="1" spc="117" dirty="0"/>
              <a:t>.</a:t>
            </a:r>
            <a:r>
              <a:rPr lang="pt-BR" sz="2400" b="1" spc="117" dirty="0">
                <a:latin typeface="Arial Narrow"/>
              </a:rPr>
              <a:t>270</a:t>
            </a:r>
            <a:endParaRPr sz="2400" dirty="0">
              <a:latin typeface="Arial Narrow"/>
              <a:cs typeface="Arial Narrow"/>
            </a:endParaRPr>
          </a:p>
          <a:p>
            <a:pPr marL="219281" marR="3387" indent="-184993">
              <a:spcBef>
                <a:spcPts val="104"/>
              </a:spcBef>
            </a:pPr>
            <a:r>
              <a:rPr lang="pt-BR" sz="1200" b="1" spc="4" dirty="0">
                <a:solidFill>
                  <a:srgbClr val="5B5B5B"/>
                </a:solidFill>
                <a:latin typeface="Arial Narrow"/>
                <a:cs typeface="Arial Narrow"/>
              </a:rPr>
              <a:t>3º QUADRIMESTRE 2020</a:t>
            </a:r>
          </a:p>
        </p:txBody>
      </p:sp>
      <p:sp>
        <p:nvSpPr>
          <p:cNvPr id="29" name="object 29"/>
          <p:cNvSpPr/>
          <p:nvPr/>
        </p:nvSpPr>
        <p:spPr>
          <a:xfrm>
            <a:off x="7559040" y="3865880"/>
            <a:ext cx="3699933" cy="50800"/>
          </a:xfrm>
          <a:custGeom>
            <a:avLst/>
            <a:gdLst/>
            <a:ahLst/>
            <a:cxnLst/>
            <a:rect l="l" t="t" r="r" b="b"/>
            <a:pathLst>
              <a:path w="5549900" h="76200">
                <a:moveTo>
                  <a:pt x="5511419" y="0"/>
                </a:moveTo>
                <a:lnTo>
                  <a:pt x="5496571" y="2988"/>
                </a:lnTo>
                <a:lnTo>
                  <a:pt x="5484463" y="11144"/>
                </a:lnTo>
                <a:lnTo>
                  <a:pt x="5476307" y="23252"/>
                </a:lnTo>
                <a:lnTo>
                  <a:pt x="5473319" y="38100"/>
                </a:lnTo>
                <a:lnTo>
                  <a:pt x="5476307" y="52947"/>
                </a:lnTo>
                <a:lnTo>
                  <a:pt x="5484463" y="65055"/>
                </a:lnTo>
                <a:lnTo>
                  <a:pt x="5496571" y="73211"/>
                </a:lnTo>
                <a:lnTo>
                  <a:pt x="5511419" y="76200"/>
                </a:lnTo>
                <a:lnTo>
                  <a:pt x="5526266" y="73211"/>
                </a:lnTo>
                <a:lnTo>
                  <a:pt x="5538374" y="65055"/>
                </a:lnTo>
                <a:lnTo>
                  <a:pt x="5546530" y="52947"/>
                </a:lnTo>
                <a:lnTo>
                  <a:pt x="5547601" y="47625"/>
                </a:lnTo>
                <a:lnTo>
                  <a:pt x="5511419" y="47625"/>
                </a:lnTo>
                <a:lnTo>
                  <a:pt x="5511419" y="28575"/>
                </a:lnTo>
                <a:lnTo>
                  <a:pt x="5547601" y="28575"/>
                </a:lnTo>
                <a:lnTo>
                  <a:pt x="5546530" y="23252"/>
                </a:lnTo>
                <a:lnTo>
                  <a:pt x="5538374" y="11144"/>
                </a:lnTo>
                <a:lnTo>
                  <a:pt x="5526266" y="2988"/>
                </a:lnTo>
                <a:lnTo>
                  <a:pt x="5511419" y="0"/>
                </a:lnTo>
                <a:close/>
              </a:path>
              <a:path w="5549900" h="76200">
                <a:moveTo>
                  <a:pt x="5475236" y="28575"/>
                </a:moveTo>
                <a:lnTo>
                  <a:pt x="0" y="28575"/>
                </a:lnTo>
                <a:lnTo>
                  <a:pt x="0" y="47625"/>
                </a:lnTo>
                <a:lnTo>
                  <a:pt x="5475236" y="47625"/>
                </a:lnTo>
                <a:lnTo>
                  <a:pt x="5473319" y="38100"/>
                </a:lnTo>
                <a:lnTo>
                  <a:pt x="5475236" y="28575"/>
                </a:lnTo>
                <a:close/>
              </a:path>
              <a:path w="5549900" h="76200">
                <a:moveTo>
                  <a:pt x="5547601" y="28575"/>
                </a:moveTo>
                <a:lnTo>
                  <a:pt x="5511419" y="28575"/>
                </a:lnTo>
                <a:lnTo>
                  <a:pt x="5511419" y="47625"/>
                </a:lnTo>
                <a:lnTo>
                  <a:pt x="5547601" y="47625"/>
                </a:lnTo>
                <a:lnTo>
                  <a:pt x="5549519" y="38100"/>
                </a:lnTo>
                <a:lnTo>
                  <a:pt x="5547601" y="28575"/>
                </a:lnTo>
                <a:close/>
              </a:path>
            </a:pathLst>
          </a:custGeom>
          <a:solidFill>
            <a:srgbClr val="5B5B5B"/>
          </a:solidFill>
        </p:spPr>
        <p:txBody>
          <a:bodyPr wrap="square" lIns="0" tIns="0" rIns="0" bIns="0" rtlCol="0"/>
          <a:lstStyle/>
          <a:p>
            <a:endParaRPr sz="933"/>
          </a:p>
        </p:txBody>
      </p:sp>
      <p:sp>
        <p:nvSpPr>
          <p:cNvPr id="31" name="object 31"/>
          <p:cNvSpPr txBox="1"/>
          <p:nvPr/>
        </p:nvSpPr>
        <p:spPr>
          <a:xfrm>
            <a:off x="4399443" y="6495706"/>
            <a:ext cx="2815342" cy="193644"/>
          </a:xfrm>
          <a:prstGeom prst="rect">
            <a:avLst/>
          </a:prstGeom>
        </p:spPr>
        <p:txBody>
          <a:bodyPr vert="horz" wrap="square" lIns="0" tIns="8891" rIns="0" bIns="0" rtlCol="0">
            <a:spAutoFit/>
          </a:bodyPr>
          <a:lstStyle/>
          <a:p>
            <a:pPr marL="8466">
              <a:spcBef>
                <a:spcPts val="71"/>
              </a:spcBef>
            </a:pPr>
            <a:r>
              <a:rPr sz="1200" b="1" dirty="0">
                <a:solidFill>
                  <a:srgbClr val="000066"/>
                </a:solidFill>
                <a:latin typeface="Arial" panose="020B0604020202020204" pitchFamily="34" charset="0"/>
                <a:cs typeface="Arial" panose="020B0604020202020204" pitchFamily="34" charset="0"/>
              </a:rPr>
              <a:t>Fonte: PEC-esus </a:t>
            </a:r>
            <a:r>
              <a:rPr sz="1200" b="1" spc="-27" dirty="0">
                <a:solidFill>
                  <a:srgbClr val="000066"/>
                </a:solidFill>
                <a:latin typeface="Arial" panose="020B0604020202020204" pitchFamily="34" charset="0"/>
                <a:cs typeface="Arial" panose="020B0604020202020204" pitchFamily="34" charset="0"/>
              </a:rPr>
              <a:t>AB</a:t>
            </a:r>
            <a:r>
              <a:rPr sz="1200" b="1" spc="-11" dirty="0">
                <a:solidFill>
                  <a:srgbClr val="000066"/>
                </a:solidFill>
                <a:latin typeface="Arial" panose="020B0604020202020204" pitchFamily="34" charset="0"/>
                <a:cs typeface="Arial" panose="020B0604020202020204" pitchFamily="34" charset="0"/>
              </a:rPr>
              <a:t> </a:t>
            </a:r>
            <a:r>
              <a:rPr sz="1200" b="1" spc="-4" dirty="0">
                <a:solidFill>
                  <a:srgbClr val="000066"/>
                </a:solidFill>
                <a:latin typeface="Arial" panose="020B0604020202020204" pitchFamily="34" charset="0"/>
                <a:cs typeface="Arial" panose="020B0604020202020204" pitchFamily="34" charset="0"/>
              </a:rPr>
              <a:t>(</a:t>
            </a:r>
            <a:r>
              <a:rPr lang="pt-BR" sz="1200" b="1" spc="-4" dirty="0">
                <a:solidFill>
                  <a:srgbClr val="000066"/>
                </a:solidFill>
                <a:latin typeface="Arial" panose="020B0604020202020204" pitchFamily="34" charset="0"/>
                <a:cs typeface="Arial" panose="020B0604020202020204" pitchFamily="34" charset="0"/>
              </a:rPr>
              <a:t>setembro/2021</a:t>
            </a:r>
            <a:r>
              <a:rPr sz="1200" b="1" spc="-4" dirty="0">
                <a:solidFill>
                  <a:srgbClr val="000066"/>
                </a:solidFill>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p:txBody>
      </p:sp>
      <p:sp>
        <p:nvSpPr>
          <p:cNvPr id="35" name="Google Shape;140;p19">
            <a:extLst>
              <a:ext uri="{FF2B5EF4-FFF2-40B4-BE49-F238E27FC236}">
                <a16:creationId xmlns:a16="http://schemas.microsoft.com/office/drawing/2014/main" id="{212DD5AE-8FD3-4F13-AF35-297706D568FB}"/>
              </a:ext>
            </a:extLst>
          </p:cNvPr>
          <p:cNvSpPr txBox="1">
            <a:spLocks/>
          </p:cNvSpPr>
          <p:nvPr/>
        </p:nvSpPr>
        <p:spPr>
          <a:xfrm>
            <a:off x="741483" y="20058"/>
            <a:ext cx="11300462" cy="762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pt-BR" sz="3200" dirty="0">
                <a:solidFill>
                  <a:srgbClr val="434343"/>
                </a:solidFill>
              </a:rPr>
              <a:t>ACESSO DE PRIMEIRO CONTATO </a:t>
            </a:r>
          </a:p>
        </p:txBody>
      </p:sp>
      <p:sp>
        <p:nvSpPr>
          <p:cNvPr id="37" name="CaixaDeTexto 36">
            <a:extLst>
              <a:ext uri="{FF2B5EF4-FFF2-40B4-BE49-F238E27FC236}">
                <a16:creationId xmlns:a16="http://schemas.microsoft.com/office/drawing/2014/main" id="{41FBB0EF-0295-4564-AF78-F424ACE684E8}"/>
              </a:ext>
            </a:extLst>
          </p:cNvPr>
          <p:cNvSpPr txBox="1"/>
          <p:nvPr/>
        </p:nvSpPr>
        <p:spPr>
          <a:xfrm>
            <a:off x="999716" y="862628"/>
            <a:ext cx="5703256" cy="1262077"/>
          </a:xfrm>
          <a:prstGeom prst="rect">
            <a:avLst/>
          </a:prstGeom>
          <a:noFill/>
        </p:spPr>
        <p:txBody>
          <a:bodyPr wrap="square">
            <a:spAutoFit/>
          </a:bodyPr>
          <a:lstStyle/>
          <a:p>
            <a:r>
              <a:rPr lang="pt-BR" sz="1600" b="1" dirty="0">
                <a:latin typeface="Arial" panose="020B0604020202020204" pitchFamily="34" charset="0"/>
                <a:cs typeface="Arial" panose="020B0604020202020204" pitchFamily="34" charset="0"/>
              </a:rPr>
              <a:t>CADASTRO INDIVIDUAL DE USUÁRIOS NAS 09 UNIDADES</a:t>
            </a:r>
          </a:p>
          <a:p>
            <a:pPr marL="380990" indent="-380990" algn="just">
              <a:buFont typeface="Wingdings" panose="05000000000000000000" pitchFamily="2" charset="2"/>
              <a:buChar char="v"/>
            </a:pPr>
            <a:r>
              <a:rPr lang="pt-BR" sz="1467" dirty="0">
                <a:latin typeface="Arial" panose="020B0604020202020204" pitchFamily="34" charset="0"/>
                <a:cs typeface="Arial" panose="020B0604020202020204" pitchFamily="34" charset="0"/>
              </a:rPr>
              <a:t>O Projeto INOVAAPS proporcionou um aumento de 75% de pessoas cadastradas, melhorando o acesso do usuário aos serviços ofertados na Atenção Primária à Saúde.</a:t>
            </a:r>
          </a:p>
        </p:txBody>
      </p:sp>
      <p:sp>
        <p:nvSpPr>
          <p:cNvPr id="38" name="object 23">
            <a:extLst>
              <a:ext uri="{FF2B5EF4-FFF2-40B4-BE49-F238E27FC236}">
                <a16:creationId xmlns:a16="http://schemas.microsoft.com/office/drawing/2014/main" id="{D47B50DD-8DAC-46BC-A087-B924D686638D}"/>
              </a:ext>
            </a:extLst>
          </p:cNvPr>
          <p:cNvSpPr/>
          <p:nvPr/>
        </p:nvSpPr>
        <p:spPr>
          <a:xfrm>
            <a:off x="254465" y="5997312"/>
            <a:ext cx="3805767" cy="50800"/>
          </a:xfrm>
          <a:custGeom>
            <a:avLst/>
            <a:gdLst/>
            <a:ahLst/>
            <a:cxnLst/>
            <a:rect l="l" t="t" r="r" b="b"/>
            <a:pathLst>
              <a:path w="5708650"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4282" y="47625"/>
                </a:lnTo>
                <a:lnTo>
                  <a:pt x="38100" y="47625"/>
                </a:lnTo>
                <a:lnTo>
                  <a:pt x="38100" y="28575"/>
                </a:lnTo>
                <a:lnTo>
                  <a:pt x="74282" y="28575"/>
                </a:lnTo>
                <a:lnTo>
                  <a:pt x="73211" y="23252"/>
                </a:lnTo>
                <a:lnTo>
                  <a:pt x="65055" y="11144"/>
                </a:lnTo>
                <a:lnTo>
                  <a:pt x="52947" y="2988"/>
                </a:lnTo>
                <a:lnTo>
                  <a:pt x="38100" y="0"/>
                </a:lnTo>
                <a:close/>
              </a:path>
              <a:path w="5708650" h="76200">
                <a:moveTo>
                  <a:pt x="74282" y="28575"/>
                </a:moveTo>
                <a:lnTo>
                  <a:pt x="38100" y="28575"/>
                </a:lnTo>
                <a:lnTo>
                  <a:pt x="38100" y="47625"/>
                </a:lnTo>
                <a:lnTo>
                  <a:pt x="74282" y="47625"/>
                </a:lnTo>
                <a:lnTo>
                  <a:pt x="76200" y="38100"/>
                </a:lnTo>
                <a:lnTo>
                  <a:pt x="74282" y="28575"/>
                </a:lnTo>
                <a:close/>
              </a:path>
              <a:path w="5708650" h="76200">
                <a:moveTo>
                  <a:pt x="5708523" y="28575"/>
                </a:moveTo>
                <a:lnTo>
                  <a:pt x="74282" y="28575"/>
                </a:lnTo>
                <a:lnTo>
                  <a:pt x="76200" y="38100"/>
                </a:lnTo>
                <a:lnTo>
                  <a:pt x="74282" y="47625"/>
                </a:lnTo>
                <a:lnTo>
                  <a:pt x="5708523" y="47625"/>
                </a:lnTo>
                <a:lnTo>
                  <a:pt x="5708523" y="28575"/>
                </a:lnTo>
                <a:close/>
              </a:path>
            </a:pathLst>
          </a:custGeom>
          <a:solidFill>
            <a:srgbClr val="5B5B5B"/>
          </a:solidFill>
        </p:spPr>
        <p:txBody>
          <a:bodyPr wrap="square" lIns="0" tIns="0" rIns="0" bIns="0" rtlCol="0"/>
          <a:lstStyle/>
          <a:p>
            <a:endParaRPr sz="933"/>
          </a:p>
        </p:txBody>
      </p:sp>
      <p:sp>
        <p:nvSpPr>
          <p:cNvPr id="40" name="CaixaDeTexto 39">
            <a:extLst>
              <a:ext uri="{FF2B5EF4-FFF2-40B4-BE49-F238E27FC236}">
                <a16:creationId xmlns:a16="http://schemas.microsoft.com/office/drawing/2014/main" id="{A1518C02-1C13-450F-AFFF-31B04F95C1E2}"/>
              </a:ext>
            </a:extLst>
          </p:cNvPr>
          <p:cNvSpPr txBox="1"/>
          <p:nvPr/>
        </p:nvSpPr>
        <p:spPr>
          <a:xfrm>
            <a:off x="771311" y="5642117"/>
            <a:ext cx="1539727" cy="369332"/>
          </a:xfrm>
          <a:prstGeom prst="rect">
            <a:avLst/>
          </a:prstGeom>
          <a:noFill/>
        </p:spPr>
        <p:txBody>
          <a:bodyPr wrap="square">
            <a:spAutoFit/>
          </a:bodyPr>
          <a:lstStyle/>
          <a:p>
            <a:pPr marL="416974">
              <a:spcBef>
                <a:spcPts val="1493"/>
              </a:spcBef>
            </a:pPr>
            <a:r>
              <a:rPr lang="pt-BR" b="1" dirty="0"/>
              <a:t>66.679</a:t>
            </a:r>
            <a:endParaRPr lang="pt-BR" dirty="0"/>
          </a:p>
        </p:txBody>
      </p:sp>
      <p:sp>
        <p:nvSpPr>
          <p:cNvPr id="42" name="CaixaDeTexto 41">
            <a:extLst>
              <a:ext uri="{FF2B5EF4-FFF2-40B4-BE49-F238E27FC236}">
                <a16:creationId xmlns:a16="http://schemas.microsoft.com/office/drawing/2014/main" id="{1A538E73-4509-41C6-92D6-41DB6E2C40DF}"/>
              </a:ext>
            </a:extLst>
          </p:cNvPr>
          <p:cNvSpPr txBox="1"/>
          <p:nvPr/>
        </p:nvSpPr>
        <p:spPr>
          <a:xfrm>
            <a:off x="741483" y="5997312"/>
            <a:ext cx="3318595" cy="307777"/>
          </a:xfrm>
          <a:prstGeom prst="rect">
            <a:avLst/>
          </a:prstGeom>
          <a:noFill/>
        </p:spPr>
        <p:txBody>
          <a:bodyPr wrap="square">
            <a:spAutoFit/>
          </a:bodyPr>
          <a:lstStyle/>
          <a:p>
            <a:pPr marL="193035" marR="3387" indent="-184993">
              <a:spcBef>
                <a:spcPts val="757"/>
              </a:spcBef>
            </a:pPr>
            <a:r>
              <a:rPr lang="pt-BR" sz="1400" b="1" spc="4" dirty="0">
                <a:solidFill>
                  <a:srgbClr val="5B5B5B"/>
                </a:solidFill>
                <a:latin typeface="Arial Narrow"/>
                <a:cs typeface="Arial Narrow"/>
              </a:rPr>
              <a:t>2º QUADRIMESTRE 2019</a:t>
            </a:r>
            <a:endParaRPr lang="pt-BR" sz="1400" dirty="0">
              <a:latin typeface="Arial Narrow"/>
              <a:cs typeface="Arial Narrow"/>
            </a:endParaRPr>
          </a:p>
        </p:txBody>
      </p:sp>
      <p:sp>
        <p:nvSpPr>
          <p:cNvPr id="43" name="object 17">
            <a:extLst>
              <a:ext uri="{FF2B5EF4-FFF2-40B4-BE49-F238E27FC236}">
                <a16:creationId xmlns:a16="http://schemas.microsoft.com/office/drawing/2014/main" id="{2CC9C7BC-05C8-4765-84C3-23F24201A1E2}"/>
              </a:ext>
            </a:extLst>
          </p:cNvPr>
          <p:cNvSpPr/>
          <p:nvPr/>
        </p:nvSpPr>
        <p:spPr>
          <a:xfrm>
            <a:off x="4002701" y="3402732"/>
            <a:ext cx="475827" cy="455507"/>
          </a:xfrm>
          <a:custGeom>
            <a:avLst/>
            <a:gdLst/>
            <a:ahLst/>
            <a:cxnLst/>
            <a:rect l="l" t="t" r="r" b="b"/>
            <a:pathLst>
              <a:path w="713740" h="683259">
                <a:moveTo>
                  <a:pt x="356616" y="0"/>
                </a:moveTo>
                <a:lnTo>
                  <a:pt x="308220" y="3115"/>
                </a:lnTo>
                <a:lnTo>
                  <a:pt x="261805" y="12190"/>
                </a:lnTo>
                <a:lnTo>
                  <a:pt x="217795" y="26818"/>
                </a:lnTo>
                <a:lnTo>
                  <a:pt x="176614" y="46594"/>
                </a:lnTo>
                <a:lnTo>
                  <a:pt x="138688" y="71112"/>
                </a:lnTo>
                <a:lnTo>
                  <a:pt x="104441" y="99964"/>
                </a:lnTo>
                <a:lnTo>
                  <a:pt x="74298" y="132746"/>
                </a:lnTo>
                <a:lnTo>
                  <a:pt x="48683" y="169051"/>
                </a:lnTo>
                <a:lnTo>
                  <a:pt x="28021" y="208472"/>
                </a:lnTo>
                <a:lnTo>
                  <a:pt x="12737" y="250604"/>
                </a:lnTo>
                <a:lnTo>
                  <a:pt x="3255" y="295041"/>
                </a:lnTo>
                <a:lnTo>
                  <a:pt x="0" y="341375"/>
                </a:lnTo>
                <a:lnTo>
                  <a:pt x="3255" y="387710"/>
                </a:lnTo>
                <a:lnTo>
                  <a:pt x="12737" y="432147"/>
                </a:lnTo>
                <a:lnTo>
                  <a:pt x="28021" y="474279"/>
                </a:lnTo>
                <a:lnTo>
                  <a:pt x="48683" y="513700"/>
                </a:lnTo>
                <a:lnTo>
                  <a:pt x="74298" y="550005"/>
                </a:lnTo>
                <a:lnTo>
                  <a:pt x="104441" y="582787"/>
                </a:lnTo>
                <a:lnTo>
                  <a:pt x="138688" y="611639"/>
                </a:lnTo>
                <a:lnTo>
                  <a:pt x="176614" y="636157"/>
                </a:lnTo>
                <a:lnTo>
                  <a:pt x="217795" y="655933"/>
                </a:lnTo>
                <a:lnTo>
                  <a:pt x="261805" y="670561"/>
                </a:lnTo>
                <a:lnTo>
                  <a:pt x="308220" y="679636"/>
                </a:lnTo>
                <a:lnTo>
                  <a:pt x="356616" y="682751"/>
                </a:lnTo>
                <a:lnTo>
                  <a:pt x="405011" y="679636"/>
                </a:lnTo>
                <a:lnTo>
                  <a:pt x="451426" y="670561"/>
                </a:lnTo>
                <a:lnTo>
                  <a:pt x="495436" y="655933"/>
                </a:lnTo>
                <a:lnTo>
                  <a:pt x="536617" y="636157"/>
                </a:lnTo>
                <a:lnTo>
                  <a:pt x="574543" y="611639"/>
                </a:lnTo>
                <a:lnTo>
                  <a:pt x="608790" y="582787"/>
                </a:lnTo>
                <a:lnTo>
                  <a:pt x="638933" y="550005"/>
                </a:lnTo>
                <a:lnTo>
                  <a:pt x="664548" y="513700"/>
                </a:lnTo>
                <a:lnTo>
                  <a:pt x="685210" y="474279"/>
                </a:lnTo>
                <a:lnTo>
                  <a:pt x="700494" y="432147"/>
                </a:lnTo>
                <a:lnTo>
                  <a:pt x="709976" y="387710"/>
                </a:lnTo>
                <a:lnTo>
                  <a:pt x="713231" y="341375"/>
                </a:lnTo>
                <a:lnTo>
                  <a:pt x="709976" y="295041"/>
                </a:lnTo>
                <a:lnTo>
                  <a:pt x="700494" y="250604"/>
                </a:lnTo>
                <a:lnTo>
                  <a:pt x="685210" y="208472"/>
                </a:lnTo>
                <a:lnTo>
                  <a:pt x="664548" y="169051"/>
                </a:lnTo>
                <a:lnTo>
                  <a:pt x="638933" y="132746"/>
                </a:lnTo>
                <a:lnTo>
                  <a:pt x="608790" y="99964"/>
                </a:lnTo>
                <a:lnTo>
                  <a:pt x="574543" y="71112"/>
                </a:lnTo>
                <a:lnTo>
                  <a:pt x="536617" y="46594"/>
                </a:lnTo>
                <a:lnTo>
                  <a:pt x="495436" y="26818"/>
                </a:lnTo>
                <a:lnTo>
                  <a:pt x="451426" y="12190"/>
                </a:lnTo>
                <a:lnTo>
                  <a:pt x="405011" y="3115"/>
                </a:lnTo>
                <a:lnTo>
                  <a:pt x="356616" y="0"/>
                </a:lnTo>
                <a:close/>
              </a:path>
            </a:pathLst>
          </a:custGeom>
          <a:solidFill>
            <a:srgbClr val="FFFFFF"/>
          </a:solidFill>
        </p:spPr>
        <p:txBody>
          <a:bodyPr wrap="square" lIns="0" tIns="0" rIns="0" bIns="0" rtlCol="0"/>
          <a:lstStyle/>
          <a:p>
            <a:endParaRPr lang="pt-BR" sz="933"/>
          </a:p>
        </p:txBody>
      </p:sp>
      <p:sp>
        <p:nvSpPr>
          <p:cNvPr id="45" name="CaixaDeTexto 44">
            <a:extLst>
              <a:ext uri="{FF2B5EF4-FFF2-40B4-BE49-F238E27FC236}">
                <a16:creationId xmlns:a16="http://schemas.microsoft.com/office/drawing/2014/main" id="{D8E8550F-ED10-4718-827D-B3B8ED9E1B4E}"/>
              </a:ext>
            </a:extLst>
          </p:cNvPr>
          <p:cNvSpPr txBox="1"/>
          <p:nvPr/>
        </p:nvSpPr>
        <p:spPr>
          <a:xfrm>
            <a:off x="4054378" y="3417076"/>
            <a:ext cx="416052" cy="379656"/>
          </a:xfrm>
          <a:prstGeom prst="rect">
            <a:avLst/>
          </a:prstGeom>
          <a:noFill/>
        </p:spPr>
        <p:txBody>
          <a:bodyPr wrap="square">
            <a:spAutoFit/>
          </a:bodyPr>
          <a:lstStyle/>
          <a:p>
            <a:pPr marL="8466">
              <a:spcBef>
                <a:spcPts val="64"/>
              </a:spcBef>
            </a:pPr>
            <a:r>
              <a:rPr lang="pt-BR" sz="1867" b="1" spc="80" dirty="0">
                <a:solidFill>
                  <a:srgbClr val="5B5B5B"/>
                </a:solidFill>
                <a:latin typeface="Arial Narrow"/>
                <a:cs typeface="Arial Narrow"/>
              </a:rPr>
              <a:t>2</a:t>
            </a:r>
            <a:endParaRPr lang="pt-BR" sz="1867" dirty="0">
              <a:latin typeface="Arial Narrow"/>
              <a:cs typeface="Arial Narrow"/>
            </a:endParaRPr>
          </a:p>
        </p:txBody>
      </p:sp>
      <p:sp>
        <p:nvSpPr>
          <p:cNvPr id="48" name="object 17">
            <a:extLst>
              <a:ext uri="{FF2B5EF4-FFF2-40B4-BE49-F238E27FC236}">
                <a16:creationId xmlns:a16="http://schemas.microsoft.com/office/drawing/2014/main" id="{65906E22-E35C-4778-B70F-E6EA8E4C5E44}"/>
              </a:ext>
            </a:extLst>
          </p:cNvPr>
          <p:cNvSpPr/>
          <p:nvPr/>
        </p:nvSpPr>
        <p:spPr>
          <a:xfrm>
            <a:off x="5506388" y="2928828"/>
            <a:ext cx="475827" cy="455507"/>
          </a:xfrm>
          <a:custGeom>
            <a:avLst/>
            <a:gdLst/>
            <a:ahLst/>
            <a:cxnLst/>
            <a:rect l="l" t="t" r="r" b="b"/>
            <a:pathLst>
              <a:path w="713740" h="683259">
                <a:moveTo>
                  <a:pt x="356616" y="0"/>
                </a:moveTo>
                <a:lnTo>
                  <a:pt x="308220" y="3115"/>
                </a:lnTo>
                <a:lnTo>
                  <a:pt x="261805" y="12190"/>
                </a:lnTo>
                <a:lnTo>
                  <a:pt x="217795" y="26818"/>
                </a:lnTo>
                <a:lnTo>
                  <a:pt x="176614" y="46594"/>
                </a:lnTo>
                <a:lnTo>
                  <a:pt x="138688" y="71112"/>
                </a:lnTo>
                <a:lnTo>
                  <a:pt x="104441" y="99964"/>
                </a:lnTo>
                <a:lnTo>
                  <a:pt x="74298" y="132746"/>
                </a:lnTo>
                <a:lnTo>
                  <a:pt x="48683" y="169051"/>
                </a:lnTo>
                <a:lnTo>
                  <a:pt x="28021" y="208472"/>
                </a:lnTo>
                <a:lnTo>
                  <a:pt x="12737" y="250604"/>
                </a:lnTo>
                <a:lnTo>
                  <a:pt x="3255" y="295041"/>
                </a:lnTo>
                <a:lnTo>
                  <a:pt x="0" y="341375"/>
                </a:lnTo>
                <a:lnTo>
                  <a:pt x="3255" y="387710"/>
                </a:lnTo>
                <a:lnTo>
                  <a:pt x="12737" y="432147"/>
                </a:lnTo>
                <a:lnTo>
                  <a:pt x="28021" y="474279"/>
                </a:lnTo>
                <a:lnTo>
                  <a:pt x="48683" y="513700"/>
                </a:lnTo>
                <a:lnTo>
                  <a:pt x="74298" y="550005"/>
                </a:lnTo>
                <a:lnTo>
                  <a:pt x="104441" y="582787"/>
                </a:lnTo>
                <a:lnTo>
                  <a:pt x="138688" y="611639"/>
                </a:lnTo>
                <a:lnTo>
                  <a:pt x="176614" y="636157"/>
                </a:lnTo>
                <a:lnTo>
                  <a:pt x="217795" y="655933"/>
                </a:lnTo>
                <a:lnTo>
                  <a:pt x="261805" y="670561"/>
                </a:lnTo>
                <a:lnTo>
                  <a:pt x="308220" y="679636"/>
                </a:lnTo>
                <a:lnTo>
                  <a:pt x="356616" y="682751"/>
                </a:lnTo>
                <a:lnTo>
                  <a:pt x="405011" y="679636"/>
                </a:lnTo>
                <a:lnTo>
                  <a:pt x="451426" y="670561"/>
                </a:lnTo>
                <a:lnTo>
                  <a:pt x="495436" y="655933"/>
                </a:lnTo>
                <a:lnTo>
                  <a:pt x="536617" y="636157"/>
                </a:lnTo>
                <a:lnTo>
                  <a:pt x="574543" y="611639"/>
                </a:lnTo>
                <a:lnTo>
                  <a:pt x="608790" y="582787"/>
                </a:lnTo>
                <a:lnTo>
                  <a:pt x="638933" y="550005"/>
                </a:lnTo>
                <a:lnTo>
                  <a:pt x="664548" y="513700"/>
                </a:lnTo>
                <a:lnTo>
                  <a:pt x="685210" y="474279"/>
                </a:lnTo>
                <a:lnTo>
                  <a:pt x="700494" y="432147"/>
                </a:lnTo>
                <a:lnTo>
                  <a:pt x="709976" y="387710"/>
                </a:lnTo>
                <a:lnTo>
                  <a:pt x="713231" y="341375"/>
                </a:lnTo>
                <a:lnTo>
                  <a:pt x="709976" y="295041"/>
                </a:lnTo>
                <a:lnTo>
                  <a:pt x="700494" y="250604"/>
                </a:lnTo>
                <a:lnTo>
                  <a:pt x="685210" y="208472"/>
                </a:lnTo>
                <a:lnTo>
                  <a:pt x="664548" y="169051"/>
                </a:lnTo>
                <a:lnTo>
                  <a:pt x="638933" y="132746"/>
                </a:lnTo>
                <a:lnTo>
                  <a:pt x="608790" y="99964"/>
                </a:lnTo>
                <a:lnTo>
                  <a:pt x="574543" y="71112"/>
                </a:lnTo>
                <a:lnTo>
                  <a:pt x="536617" y="46594"/>
                </a:lnTo>
                <a:lnTo>
                  <a:pt x="495436" y="26818"/>
                </a:lnTo>
                <a:lnTo>
                  <a:pt x="451426" y="12190"/>
                </a:lnTo>
                <a:lnTo>
                  <a:pt x="405011" y="3115"/>
                </a:lnTo>
                <a:lnTo>
                  <a:pt x="356616" y="0"/>
                </a:lnTo>
                <a:close/>
              </a:path>
            </a:pathLst>
          </a:custGeom>
          <a:solidFill>
            <a:srgbClr val="FFFFFF"/>
          </a:solidFill>
        </p:spPr>
        <p:txBody>
          <a:bodyPr wrap="square" lIns="0" tIns="0" rIns="0" bIns="0" rtlCol="0"/>
          <a:lstStyle/>
          <a:p>
            <a:endParaRPr sz="933" dirty="0"/>
          </a:p>
        </p:txBody>
      </p:sp>
      <p:sp>
        <p:nvSpPr>
          <p:cNvPr id="47" name="object 16">
            <a:extLst>
              <a:ext uri="{FF2B5EF4-FFF2-40B4-BE49-F238E27FC236}">
                <a16:creationId xmlns:a16="http://schemas.microsoft.com/office/drawing/2014/main" id="{44B61C6A-84DC-462A-8AF5-DF303F201190}"/>
              </a:ext>
            </a:extLst>
          </p:cNvPr>
          <p:cNvSpPr txBox="1"/>
          <p:nvPr/>
        </p:nvSpPr>
        <p:spPr>
          <a:xfrm>
            <a:off x="5633028" y="3019835"/>
            <a:ext cx="184505" cy="264668"/>
          </a:xfrm>
          <a:prstGeom prst="rect">
            <a:avLst/>
          </a:prstGeom>
        </p:spPr>
        <p:txBody>
          <a:bodyPr vert="horz" wrap="square" lIns="0" tIns="8044" rIns="0" bIns="0" rtlCol="0">
            <a:spAutoFit/>
          </a:bodyPr>
          <a:lstStyle/>
          <a:p>
            <a:pPr marL="8466">
              <a:spcBef>
                <a:spcPts val="64"/>
              </a:spcBef>
            </a:pPr>
            <a:r>
              <a:rPr lang="pt-BR" sz="1667" b="1" spc="80" dirty="0">
                <a:solidFill>
                  <a:srgbClr val="5B5B5B"/>
                </a:solidFill>
                <a:latin typeface="Arial Narrow"/>
                <a:cs typeface="Arial Narrow"/>
              </a:rPr>
              <a:t>4</a:t>
            </a:r>
            <a:endParaRPr sz="1667" dirty="0">
              <a:latin typeface="Arial Narrow"/>
              <a:cs typeface="Arial Narrow"/>
            </a:endParaRPr>
          </a:p>
        </p:txBody>
      </p:sp>
      <p:sp>
        <p:nvSpPr>
          <p:cNvPr id="51" name="object 25">
            <a:extLst>
              <a:ext uri="{FF2B5EF4-FFF2-40B4-BE49-F238E27FC236}">
                <a16:creationId xmlns:a16="http://schemas.microsoft.com/office/drawing/2014/main" id="{F3C402E0-3EBC-41B4-930D-C9C2F887EC7E}"/>
              </a:ext>
            </a:extLst>
          </p:cNvPr>
          <p:cNvSpPr/>
          <p:nvPr/>
        </p:nvSpPr>
        <p:spPr>
          <a:xfrm flipV="1">
            <a:off x="3286195" y="2902167"/>
            <a:ext cx="2171840" cy="99780"/>
          </a:xfrm>
          <a:custGeom>
            <a:avLst/>
            <a:gdLst/>
            <a:ahLst/>
            <a:cxnLst/>
            <a:rect l="l" t="t" r="r" b="b"/>
            <a:pathLst>
              <a:path w="7191375"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4282" y="47625"/>
                </a:lnTo>
                <a:lnTo>
                  <a:pt x="38100" y="47625"/>
                </a:lnTo>
                <a:lnTo>
                  <a:pt x="38100" y="28575"/>
                </a:lnTo>
                <a:lnTo>
                  <a:pt x="74282" y="28575"/>
                </a:lnTo>
                <a:lnTo>
                  <a:pt x="73211" y="23252"/>
                </a:lnTo>
                <a:lnTo>
                  <a:pt x="65055" y="11144"/>
                </a:lnTo>
                <a:lnTo>
                  <a:pt x="52947" y="2988"/>
                </a:lnTo>
                <a:lnTo>
                  <a:pt x="38100" y="0"/>
                </a:lnTo>
                <a:close/>
              </a:path>
              <a:path w="7191375" h="76200">
                <a:moveTo>
                  <a:pt x="74282" y="28575"/>
                </a:moveTo>
                <a:lnTo>
                  <a:pt x="38100" y="28575"/>
                </a:lnTo>
                <a:lnTo>
                  <a:pt x="38100" y="47625"/>
                </a:lnTo>
                <a:lnTo>
                  <a:pt x="74282" y="47625"/>
                </a:lnTo>
                <a:lnTo>
                  <a:pt x="76200" y="38100"/>
                </a:lnTo>
                <a:lnTo>
                  <a:pt x="74282" y="28575"/>
                </a:lnTo>
                <a:close/>
              </a:path>
              <a:path w="7191375" h="76200">
                <a:moveTo>
                  <a:pt x="7191121" y="28575"/>
                </a:moveTo>
                <a:lnTo>
                  <a:pt x="74282" y="28575"/>
                </a:lnTo>
                <a:lnTo>
                  <a:pt x="76200" y="38100"/>
                </a:lnTo>
                <a:lnTo>
                  <a:pt x="74282" y="47625"/>
                </a:lnTo>
                <a:lnTo>
                  <a:pt x="7191121" y="47625"/>
                </a:lnTo>
                <a:lnTo>
                  <a:pt x="7191121" y="28575"/>
                </a:lnTo>
                <a:close/>
              </a:path>
            </a:pathLst>
          </a:custGeom>
          <a:solidFill>
            <a:srgbClr val="5B5B5B"/>
          </a:solidFill>
        </p:spPr>
        <p:txBody>
          <a:bodyPr wrap="square" lIns="0" tIns="0" rIns="0" bIns="0" rtlCol="0"/>
          <a:lstStyle/>
          <a:p>
            <a:endParaRPr lang="pt-BR" sz="933" dirty="0"/>
          </a:p>
        </p:txBody>
      </p:sp>
      <p:sp>
        <p:nvSpPr>
          <p:cNvPr id="52" name="object 25">
            <a:extLst>
              <a:ext uri="{FF2B5EF4-FFF2-40B4-BE49-F238E27FC236}">
                <a16:creationId xmlns:a16="http://schemas.microsoft.com/office/drawing/2014/main" id="{2726FDE1-8C9F-4562-BDE6-FCF7C748E94A}"/>
              </a:ext>
            </a:extLst>
          </p:cNvPr>
          <p:cNvSpPr/>
          <p:nvPr/>
        </p:nvSpPr>
        <p:spPr>
          <a:xfrm flipV="1">
            <a:off x="5237213" y="2470707"/>
            <a:ext cx="1677684" cy="60959"/>
          </a:xfrm>
          <a:custGeom>
            <a:avLst/>
            <a:gdLst/>
            <a:ahLst/>
            <a:cxnLst/>
            <a:rect l="l" t="t" r="r" b="b"/>
            <a:pathLst>
              <a:path w="7191375"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4282" y="47625"/>
                </a:lnTo>
                <a:lnTo>
                  <a:pt x="38100" y="47625"/>
                </a:lnTo>
                <a:lnTo>
                  <a:pt x="38100" y="28575"/>
                </a:lnTo>
                <a:lnTo>
                  <a:pt x="74282" y="28575"/>
                </a:lnTo>
                <a:lnTo>
                  <a:pt x="73211" y="23252"/>
                </a:lnTo>
                <a:lnTo>
                  <a:pt x="65055" y="11144"/>
                </a:lnTo>
                <a:lnTo>
                  <a:pt x="52947" y="2988"/>
                </a:lnTo>
                <a:lnTo>
                  <a:pt x="38100" y="0"/>
                </a:lnTo>
                <a:close/>
              </a:path>
              <a:path w="7191375" h="76200">
                <a:moveTo>
                  <a:pt x="74282" y="28575"/>
                </a:moveTo>
                <a:lnTo>
                  <a:pt x="38100" y="28575"/>
                </a:lnTo>
                <a:lnTo>
                  <a:pt x="38100" y="47625"/>
                </a:lnTo>
                <a:lnTo>
                  <a:pt x="74282" y="47625"/>
                </a:lnTo>
                <a:lnTo>
                  <a:pt x="76200" y="38100"/>
                </a:lnTo>
                <a:lnTo>
                  <a:pt x="74282" y="28575"/>
                </a:lnTo>
                <a:close/>
              </a:path>
              <a:path w="7191375" h="76200">
                <a:moveTo>
                  <a:pt x="7191121" y="28575"/>
                </a:moveTo>
                <a:lnTo>
                  <a:pt x="74282" y="28575"/>
                </a:lnTo>
                <a:lnTo>
                  <a:pt x="76200" y="38100"/>
                </a:lnTo>
                <a:lnTo>
                  <a:pt x="74282" y="47625"/>
                </a:lnTo>
                <a:lnTo>
                  <a:pt x="7191121" y="47625"/>
                </a:lnTo>
                <a:lnTo>
                  <a:pt x="7191121" y="28575"/>
                </a:lnTo>
                <a:close/>
              </a:path>
            </a:pathLst>
          </a:custGeom>
          <a:solidFill>
            <a:srgbClr val="5B5B5B"/>
          </a:solidFill>
        </p:spPr>
        <p:txBody>
          <a:bodyPr wrap="square" lIns="0" tIns="0" rIns="0" bIns="0" rtlCol="0"/>
          <a:lstStyle/>
          <a:p>
            <a:endParaRPr lang="pt-BR" sz="933"/>
          </a:p>
        </p:txBody>
      </p:sp>
      <p:sp>
        <p:nvSpPr>
          <p:cNvPr id="54" name="object 14">
            <a:extLst>
              <a:ext uri="{FF2B5EF4-FFF2-40B4-BE49-F238E27FC236}">
                <a16:creationId xmlns:a16="http://schemas.microsoft.com/office/drawing/2014/main" id="{5B041F42-6C38-48B4-8987-A056A2280DA8}"/>
              </a:ext>
            </a:extLst>
          </p:cNvPr>
          <p:cNvSpPr txBox="1"/>
          <p:nvPr/>
        </p:nvSpPr>
        <p:spPr>
          <a:xfrm>
            <a:off x="3686040" y="2354059"/>
            <a:ext cx="1537928" cy="806995"/>
          </a:xfrm>
          <a:prstGeom prst="rect">
            <a:avLst/>
          </a:prstGeom>
        </p:spPr>
        <p:txBody>
          <a:bodyPr vert="horz" wrap="square" lIns="0" tIns="189653" rIns="0" bIns="0" rtlCol="0">
            <a:spAutoFit/>
          </a:bodyPr>
          <a:lstStyle/>
          <a:p>
            <a:pPr marL="416974">
              <a:spcBef>
                <a:spcPts val="1493"/>
              </a:spcBef>
            </a:pPr>
            <a:r>
              <a:rPr lang="pt-BR" sz="2133" b="1" dirty="0"/>
              <a:t>80.445</a:t>
            </a:r>
            <a:endParaRPr lang="pt-BR" sz="2133" dirty="0"/>
          </a:p>
          <a:p>
            <a:pPr marL="193035" marR="3387" indent="-184993">
              <a:spcBef>
                <a:spcPts val="757"/>
              </a:spcBef>
            </a:pPr>
            <a:r>
              <a:rPr lang="pt-BR" sz="1200" b="1" spc="4" dirty="0">
                <a:solidFill>
                  <a:srgbClr val="5B5B5B"/>
                </a:solidFill>
                <a:latin typeface="Arial Narrow"/>
                <a:cs typeface="Arial Narrow"/>
              </a:rPr>
              <a:t>2º QUADRIMESTRE 2020</a:t>
            </a:r>
            <a:endParaRPr lang="pt-BR" sz="1200" dirty="0">
              <a:latin typeface="Arial Narrow"/>
              <a:cs typeface="Arial Narrow"/>
            </a:endParaRPr>
          </a:p>
        </p:txBody>
      </p:sp>
      <p:sp>
        <p:nvSpPr>
          <p:cNvPr id="41" name="object 28">
            <a:extLst>
              <a:ext uri="{FF2B5EF4-FFF2-40B4-BE49-F238E27FC236}">
                <a16:creationId xmlns:a16="http://schemas.microsoft.com/office/drawing/2014/main" id="{129D3B21-BDED-419C-9427-94ED233CBF66}"/>
              </a:ext>
            </a:extLst>
          </p:cNvPr>
          <p:cNvSpPr txBox="1"/>
          <p:nvPr/>
        </p:nvSpPr>
        <p:spPr>
          <a:xfrm>
            <a:off x="8599779" y="3436217"/>
            <a:ext cx="1840231" cy="1282040"/>
          </a:xfrm>
          <a:prstGeom prst="rect">
            <a:avLst/>
          </a:prstGeom>
        </p:spPr>
        <p:txBody>
          <a:bodyPr vert="horz" wrap="square" lIns="0" tIns="47837" rIns="0" bIns="0" rtlCol="0">
            <a:spAutoFit/>
          </a:bodyPr>
          <a:lstStyle/>
          <a:p>
            <a:pPr marL="8466">
              <a:spcBef>
                <a:spcPts val="377"/>
              </a:spcBef>
            </a:pPr>
            <a:r>
              <a:rPr lang="pt-BR" sz="2667" b="1" spc="117" dirty="0"/>
              <a:t>117</a:t>
            </a:r>
            <a:r>
              <a:rPr sz="2667" b="1" spc="117" dirty="0"/>
              <a:t>.</a:t>
            </a:r>
            <a:r>
              <a:rPr lang="pt-BR" sz="2667" b="1" spc="117" dirty="0">
                <a:latin typeface="Arial Narrow"/>
              </a:rPr>
              <a:t>843</a:t>
            </a:r>
          </a:p>
          <a:p>
            <a:pPr marL="8466">
              <a:spcBef>
                <a:spcPts val="377"/>
              </a:spcBef>
            </a:pPr>
            <a:r>
              <a:rPr lang="pt-BR" sz="1400" b="1" spc="4" dirty="0">
                <a:solidFill>
                  <a:srgbClr val="5B5B5B"/>
                </a:solidFill>
                <a:latin typeface="Arial Narrow"/>
                <a:cs typeface="Arial Narrow"/>
              </a:rPr>
              <a:t>1º QUADRIMESTRE 2021</a:t>
            </a:r>
          </a:p>
          <a:p>
            <a:pPr marL="8466">
              <a:spcBef>
                <a:spcPts val="377"/>
              </a:spcBef>
            </a:pPr>
            <a:endParaRPr sz="2400" dirty="0">
              <a:latin typeface="Arial Narrow"/>
              <a:cs typeface="Arial Narrow"/>
            </a:endParaRPr>
          </a:p>
          <a:p>
            <a:pPr marL="219281" marR="3387" indent="-184993">
              <a:spcBef>
                <a:spcPts val="104"/>
              </a:spcBef>
            </a:pPr>
            <a:r>
              <a:rPr lang="pt-BR" sz="800" b="1" spc="4" dirty="0">
                <a:solidFill>
                  <a:srgbClr val="5B5B5B"/>
                </a:solidFill>
                <a:latin typeface="Arial Narrow"/>
                <a:cs typeface="Arial Narrow"/>
              </a:rPr>
              <a:t> </a:t>
            </a:r>
          </a:p>
        </p:txBody>
      </p:sp>
      <p:sp>
        <p:nvSpPr>
          <p:cNvPr id="44" name="object 21">
            <a:extLst>
              <a:ext uri="{FF2B5EF4-FFF2-40B4-BE49-F238E27FC236}">
                <a16:creationId xmlns:a16="http://schemas.microsoft.com/office/drawing/2014/main" id="{2DD0DA56-4D30-4800-820B-2C7BE5CFEF78}"/>
              </a:ext>
            </a:extLst>
          </p:cNvPr>
          <p:cNvSpPr/>
          <p:nvPr/>
        </p:nvSpPr>
        <p:spPr>
          <a:xfrm>
            <a:off x="8580336" y="2139211"/>
            <a:ext cx="477520" cy="457200"/>
          </a:xfrm>
          <a:custGeom>
            <a:avLst/>
            <a:gdLst/>
            <a:ahLst/>
            <a:cxnLst/>
            <a:rect l="l" t="t" r="r" b="b"/>
            <a:pathLst>
              <a:path w="716279" h="685800">
                <a:moveTo>
                  <a:pt x="358139" y="0"/>
                </a:moveTo>
                <a:lnTo>
                  <a:pt x="309554" y="3130"/>
                </a:lnTo>
                <a:lnTo>
                  <a:pt x="262951" y="12250"/>
                </a:lnTo>
                <a:lnTo>
                  <a:pt x="218759" y="26949"/>
                </a:lnTo>
                <a:lnTo>
                  <a:pt x="177404" y="46820"/>
                </a:lnTo>
                <a:lnTo>
                  <a:pt x="139315" y="71454"/>
                </a:lnTo>
                <a:lnTo>
                  <a:pt x="104917" y="100441"/>
                </a:lnTo>
                <a:lnTo>
                  <a:pt x="74640" y="133373"/>
                </a:lnTo>
                <a:lnTo>
                  <a:pt x="48909" y="169841"/>
                </a:lnTo>
                <a:lnTo>
                  <a:pt x="28152" y="209436"/>
                </a:lnTo>
                <a:lnTo>
                  <a:pt x="12797" y="251751"/>
                </a:lnTo>
                <a:lnTo>
                  <a:pt x="3270" y="296375"/>
                </a:lnTo>
                <a:lnTo>
                  <a:pt x="0" y="342900"/>
                </a:lnTo>
                <a:lnTo>
                  <a:pt x="3270" y="389424"/>
                </a:lnTo>
                <a:lnTo>
                  <a:pt x="12797" y="434048"/>
                </a:lnTo>
                <a:lnTo>
                  <a:pt x="28152" y="476363"/>
                </a:lnTo>
                <a:lnTo>
                  <a:pt x="48909" y="515958"/>
                </a:lnTo>
                <a:lnTo>
                  <a:pt x="74640" y="552426"/>
                </a:lnTo>
                <a:lnTo>
                  <a:pt x="104917" y="585358"/>
                </a:lnTo>
                <a:lnTo>
                  <a:pt x="139315" y="614345"/>
                </a:lnTo>
                <a:lnTo>
                  <a:pt x="177404" y="638979"/>
                </a:lnTo>
                <a:lnTo>
                  <a:pt x="218759" y="658850"/>
                </a:lnTo>
                <a:lnTo>
                  <a:pt x="262951" y="673549"/>
                </a:lnTo>
                <a:lnTo>
                  <a:pt x="309554" y="682669"/>
                </a:lnTo>
                <a:lnTo>
                  <a:pt x="358139" y="685800"/>
                </a:lnTo>
                <a:lnTo>
                  <a:pt x="406725" y="682669"/>
                </a:lnTo>
                <a:lnTo>
                  <a:pt x="453328" y="673549"/>
                </a:lnTo>
                <a:lnTo>
                  <a:pt x="497520" y="658850"/>
                </a:lnTo>
                <a:lnTo>
                  <a:pt x="538875" y="638979"/>
                </a:lnTo>
                <a:lnTo>
                  <a:pt x="576964" y="614345"/>
                </a:lnTo>
                <a:lnTo>
                  <a:pt x="611362" y="585358"/>
                </a:lnTo>
                <a:lnTo>
                  <a:pt x="641639" y="552426"/>
                </a:lnTo>
                <a:lnTo>
                  <a:pt x="667370" y="515958"/>
                </a:lnTo>
                <a:lnTo>
                  <a:pt x="688127" y="476363"/>
                </a:lnTo>
                <a:lnTo>
                  <a:pt x="703482" y="434048"/>
                </a:lnTo>
                <a:lnTo>
                  <a:pt x="713009" y="389424"/>
                </a:lnTo>
                <a:lnTo>
                  <a:pt x="716279" y="342900"/>
                </a:lnTo>
                <a:lnTo>
                  <a:pt x="713009" y="296375"/>
                </a:lnTo>
                <a:lnTo>
                  <a:pt x="703482" y="251751"/>
                </a:lnTo>
                <a:lnTo>
                  <a:pt x="688127" y="209436"/>
                </a:lnTo>
                <a:lnTo>
                  <a:pt x="667370" y="169841"/>
                </a:lnTo>
                <a:lnTo>
                  <a:pt x="641639" y="133373"/>
                </a:lnTo>
                <a:lnTo>
                  <a:pt x="611362" y="100441"/>
                </a:lnTo>
                <a:lnTo>
                  <a:pt x="576964" y="71454"/>
                </a:lnTo>
                <a:lnTo>
                  <a:pt x="538875" y="46820"/>
                </a:lnTo>
                <a:lnTo>
                  <a:pt x="497520" y="26949"/>
                </a:lnTo>
                <a:lnTo>
                  <a:pt x="453328" y="12250"/>
                </a:lnTo>
                <a:lnTo>
                  <a:pt x="406725" y="3130"/>
                </a:lnTo>
                <a:lnTo>
                  <a:pt x="358139" y="0"/>
                </a:lnTo>
                <a:close/>
              </a:path>
            </a:pathLst>
          </a:custGeom>
          <a:solidFill>
            <a:srgbClr val="FFFFFF"/>
          </a:solidFill>
        </p:spPr>
        <p:txBody>
          <a:bodyPr wrap="square" lIns="0" tIns="0" rIns="0" bIns="0" rtlCol="0"/>
          <a:lstStyle/>
          <a:p>
            <a:pPr marL="8466">
              <a:spcBef>
                <a:spcPts val="64"/>
              </a:spcBef>
            </a:pPr>
            <a:r>
              <a:rPr lang="pt-BR" sz="3200" b="1" spc="80" dirty="0">
                <a:solidFill>
                  <a:srgbClr val="5B5B5B"/>
                </a:solidFill>
                <a:latin typeface="Arial Narrow"/>
                <a:cs typeface="Arial Narrow"/>
              </a:rPr>
              <a:t> 7</a:t>
            </a:r>
            <a:endParaRPr lang="pt-BR" sz="3200" dirty="0">
              <a:latin typeface="Arial Narrow"/>
              <a:cs typeface="Arial Narrow"/>
            </a:endParaRPr>
          </a:p>
        </p:txBody>
      </p:sp>
      <p:sp>
        <p:nvSpPr>
          <p:cNvPr id="53" name="object 27">
            <a:extLst>
              <a:ext uri="{FF2B5EF4-FFF2-40B4-BE49-F238E27FC236}">
                <a16:creationId xmlns:a16="http://schemas.microsoft.com/office/drawing/2014/main" id="{F34591CF-FA24-4E1F-B63D-2DB14B450DA3}"/>
              </a:ext>
            </a:extLst>
          </p:cNvPr>
          <p:cNvSpPr/>
          <p:nvPr/>
        </p:nvSpPr>
        <p:spPr>
          <a:xfrm>
            <a:off x="9043283" y="2371854"/>
            <a:ext cx="2775844" cy="60959"/>
          </a:xfrm>
          <a:custGeom>
            <a:avLst/>
            <a:gdLst/>
            <a:ahLst/>
            <a:cxnLst/>
            <a:rect l="l" t="t" r="r" b="b"/>
            <a:pathLst>
              <a:path w="5549900" h="76200">
                <a:moveTo>
                  <a:pt x="5511419" y="0"/>
                </a:moveTo>
                <a:lnTo>
                  <a:pt x="5496571" y="2988"/>
                </a:lnTo>
                <a:lnTo>
                  <a:pt x="5484463" y="11144"/>
                </a:lnTo>
                <a:lnTo>
                  <a:pt x="5476307" y="23252"/>
                </a:lnTo>
                <a:lnTo>
                  <a:pt x="5473319" y="38100"/>
                </a:lnTo>
                <a:lnTo>
                  <a:pt x="5476307" y="52947"/>
                </a:lnTo>
                <a:lnTo>
                  <a:pt x="5484463" y="65055"/>
                </a:lnTo>
                <a:lnTo>
                  <a:pt x="5496571" y="73211"/>
                </a:lnTo>
                <a:lnTo>
                  <a:pt x="5511419" y="76200"/>
                </a:lnTo>
                <a:lnTo>
                  <a:pt x="5526266" y="73211"/>
                </a:lnTo>
                <a:lnTo>
                  <a:pt x="5538374" y="65055"/>
                </a:lnTo>
                <a:lnTo>
                  <a:pt x="5546530" y="52947"/>
                </a:lnTo>
                <a:lnTo>
                  <a:pt x="5547601" y="47625"/>
                </a:lnTo>
                <a:lnTo>
                  <a:pt x="5511419" y="47625"/>
                </a:lnTo>
                <a:lnTo>
                  <a:pt x="5511419" y="28575"/>
                </a:lnTo>
                <a:lnTo>
                  <a:pt x="5547601" y="28575"/>
                </a:lnTo>
                <a:lnTo>
                  <a:pt x="5546530" y="23252"/>
                </a:lnTo>
                <a:lnTo>
                  <a:pt x="5538374" y="11144"/>
                </a:lnTo>
                <a:lnTo>
                  <a:pt x="5526266" y="2988"/>
                </a:lnTo>
                <a:lnTo>
                  <a:pt x="5511419" y="0"/>
                </a:lnTo>
                <a:close/>
              </a:path>
              <a:path w="5549900" h="76200">
                <a:moveTo>
                  <a:pt x="5475236" y="28575"/>
                </a:moveTo>
                <a:lnTo>
                  <a:pt x="0" y="28575"/>
                </a:lnTo>
                <a:lnTo>
                  <a:pt x="0" y="47625"/>
                </a:lnTo>
                <a:lnTo>
                  <a:pt x="5475236" y="47625"/>
                </a:lnTo>
                <a:lnTo>
                  <a:pt x="5473319" y="38100"/>
                </a:lnTo>
                <a:lnTo>
                  <a:pt x="5475236" y="28575"/>
                </a:lnTo>
                <a:close/>
              </a:path>
              <a:path w="5549900" h="76200">
                <a:moveTo>
                  <a:pt x="5547601" y="28575"/>
                </a:moveTo>
                <a:lnTo>
                  <a:pt x="5511419" y="28575"/>
                </a:lnTo>
                <a:lnTo>
                  <a:pt x="5511419" y="47625"/>
                </a:lnTo>
                <a:lnTo>
                  <a:pt x="5547601" y="47625"/>
                </a:lnTo>
                <a:lnTo>
                  <a:pt x="5549519" y="38100"/>
                </a:lnTo>
                <a:lnTo>
                  <a:pt x="5547601" y="28575"/>
                </a:lnTo>
                <a:close/>
              </a:path>
            </a:pathLst>
          </a:custGeom>
          <a:solidFill>
            <a:srgbClr val="5B5B5B"/>
          </a:solidFill>
        </p:spPr>
        <p:txBody>
          <a:bodyPr wrap="square" lIns="0" tIns="0" rIns="0" bIns="0" rtlCol="0"/>
          <a:lstStyle/>
          <a:p>
            <a:endParaRPr sz="933"/>
          </a:p>
        </p:txBody>
      </p:sp>
      <p:sp>
        <p:nvSpPr>
          <p:cNvPr id="46" name="object 13">
            <a:extLst>
              <a:ext uri="{FF2B5EF4-FFF2-40B4-BE49-F238E27FC236}">
                <a16:creationId xmlns:a16="http://schemas.microsoft.com/office/drawing/2014/main" id="{D09C0206-E24A-4341-AD23-F4387D29518D}"/>
              </a:ext>
            </a:extLst>
          </p:cNvPr>
          <p:cNvSpPr/>
          <p:nvPr/>
        </p:nvSpPr>
        <p:spPr>
          <a:xfrm>
            <a:off x="7608141" y="914570"/>
            <a:ext cx="2151548" cy="2958565"/>
          </a:xfrm>
          <a:custGeom>
            <a:avLst/>
            <a:gdLst/>
            <a:ahLst/>
            <a:cxnLst/>
            <a:rect l="l" t="t" r="r" b="b"/>
            <a:pathLst>
              <a:path w="3276600" h="4316095">
                <a:moveTo>
                  <a:pt x="2739644" y="1190752"/>
                </a:moveTo>
                <a:lnTo>
                  <a:pt x="1579499" y="1190752"/>
                </a:lnTo>
                <a:lnTo>
                  <a:pt x="0" y="4315968"/>
                </a:lnTo>
                <a:lnTo>
                  <a:pt x="1132713" y="4315968"/>
                </a:lnTo>
                <a:lnTo>
                  <a:pt x="2739644" y="1190752"/>
                </a:lnTo>
                <a:close/>
              </a:path>
              <a:path w="3276600" h="4316095">
                <a:moveTo>
                  <a:pt x="2637790" y="0"/>
                </a:moveTo>
                <a:lnTo>
                  <a:pt x="1030859" y="1190752"/>
                </a:lnTo>
                <a:lnTo>
                  <a:pt x="3276600" y="1190752"/>
                </a:lnTo>
                <a:lnTo>
                  <a:pt x="2637790" y="0"/>
                </a:lnTo>
                <a:close/>
              </a:path>
            </a:pathLst>
          </a:custGeom>
          <a:solidFill>
            <a:srgbClr val="52C3CA"/>
          </a:solidFill>
        </p:spPr>
        <p:txBody>
          <a:bodyPr wrap="square" lIns="0" tIns="0" rIns="0" bIns="0" rtlCol="0"/>
          <a:lstStyle/>
          <a:p>
            <a:endParaRPr sz="933" dirty="0"/>
          </a:p>
        </p:txBody>
      </p:sp>
      <p:sp>
        <p:nvSpPr>
          <p:cNvPr id="56" name="object 14">
            <a:extLst>
              <a:ext uri="{FF2B5EF4-FFF2-40B4-BE49-F238E27FC236}">
                <a16:creationId xmlns:a16="http://schemas.microsoft.com/office/drawing/2014/main" id="{FA802DB6-0277-4605-8719-3598D9004501}"/>
              </a:ext>
            </a:extLst>
          </p:cNvPr>
          <p:cNvSpPr txBox="1"/>
          <p:nvPr/>
        </p:nvSpPr>
        <p:spPr>
          <a:xfrm>
            <a:off x="1374314" y="2897111"/>
            <a:ext cx="1775375" cy="786540"/>
          </a:xfrm>
          <a:prstGeom prst="rect">
            <a:avLst/>
          </a:prstGeom>
        </p:spPr>
        <p:txBody>
          <a:bodyPr vert="horz" wrap="square" lIns="0" tIns="189653" rIns="0" bIns="0" rtlCol="0">
            <a:spAutoFit/>
          </a:bodyPr>
          <a:lstStyle/>
          <a:p>
            <a:pPr marL="416974">
              <a:spcBef>
                <a:spcPts val="1493"/>
              </a:spcBef>
            </a:pPr>
            <a:r>
              <a:rPr lang="pt-BR" sz="2000" b="1" dirty="0"/>
              <a:t>70.896</a:t>
            </a:r>
            <a:endParaRPr sz="2000" dirty="0"/>
          </a:p>
          <a:p>
            <a:pPr marL="193035" marR="3387" indent="-184993">
              <a:spcBef>
                <a:spcPts val="757"/>
              </a:spcBef>
            </a:pPr>
            <a:r>
              <a:rPr lang="pt-BR" sz="1200" b="1" spc="4" dirty="0">
                <a:solidFill>
                  <a:srgbClr val="5B5B5B"/>
                </a:solidFill>
                <a:latin typeface="Arial Narrow"/>
                <a:cs typeface="Arial Narrow"/>
              </a:rPr>
              <a:t>3º QUADRIMESTRE 2019</a:t>
            </a:r>
            <a:endParaRPr sz="1200" dirty="0">
              <a:latin typeface="Arial Narrow"/>
              <a:cs typeface="Arial Narrow"/>
            </a:endParaRPr>
          </a:p>
        </p:txBody>
      </p:sp>
      <p:sp>
        <p:nvSpPr>
          <p:cNvPr id="57" name="object 14">
            <a:extLst>
              <a:ext uri="{FF2B5EF4-FFF2-40B4-BE49-F238E27FC236}">
                <a16:creationId xmlns:a16="http://schemas.microsoft.com/office/drawing/2014/main" id="{77DDA3D2-CEDA-4493-9F14-955BD5D41978}"/>
              </a:ext>
            </a:extLst>
          </p:cNvPr>
          <p:cNvSpPr txBox="1"/>
          <p:nvPr/>
        </p:nvSpPr>
        <p:spPr>
          <a:xfrm>
            <a:off x="5461506" y="4243968"/>
            <a:ext cx="1819843" cy="878873"/>
          </a:xfrm>
          <a:prstGeom prst="rect">
            <a:avLst/>
          </a:prstGeom>
        </p:spPr>
        <p:txBody>
          <a:bodyPr vert="horz" wrap="square" lIns="0" tIns="189653" rIns="0" bIns="0" rtlCol="0">
            <a:spAutoFit/>
          </a:bodyPr>
          <a:lstStyle/>
          <a:p>
            <a:pPr marL="416974">
              <a:spcBef>
                <a:spcPts val="1493"/>
              </a:spcBef>
            </a:pPr>
            <a:r>
              <a:rPr lang="pt-BR" sz="2400" b="1" dirty="0"/>
              <a:t>73.456</a:t>
            </a:r>
            <a:endParaRPr sz="2400" dirty="0"/>
          </a:p>
          <a:p>
            <a:pPr marL="193035" marR="3387" indent="-184993">
              <a:spcBef>
                <a:spcPts val="757"/>
              </a:spcBef>
            </a:pPr>
            <a:r>
              <a:rPr lang="pt-BR" sz="1400" b="1" spc="4" dirty="0">
                <a:solidFill>
                  <a:srgbClr val="5B5B5B"/>
                </a:solidFill>
                <a:latin typeface="Arial Narrow"/>
                <a:cs typeface="Arial Narrow"/>
              </a:rPr>
              <a:t>1º QUADRIMESTRE 2020</a:t>
            </a:r>
            <a:endParaRPr sz="1400" dirty="0">
              <a:latin typeface="Arial Narrow"/>
              <a:cs typeface="Arial Narrow"/>
            </a:endParaRPr>
          </a:p>
        </p:txBody>
      </p:sp>
      <p:sp>
        <p:nvSpPr>
          <p:cNvPr id="58" name="object 28">
            <a:extLst>
              <a:ext uri="{FF2B5EF4-FFF2-40B4-BE49-F238E27FC236}">
                <a16:creationId xmlns:a16="http://schemas.microsoft.com/office/drawing/2014/main" id="{EE2B8777-FD3B-4CE6-9809-DACC2A5090CE}"/>
              </a:ext>
            </a:extLst>
          </p:cNvPr>
          <p:cNvSpPr txBox="1"/>
          <p:nvPr/>
        </p:nvSpPr>
        <p:spPr>
          <a:xfrm>
            <a:off x="9589549" y="1926163"/>
            <a:ext cx="1840231" cy="1282040"/>
          </a:xfrm>
          <a:prstGeom prst="rect">
            <a:avLst/>
          </a:prstGeom>
        </p:spPr>
        <p:txBody>
          <a:bodyPr vert="horz" wrap="square" lIns="0" tIns="47837" rIns="0" bIns="0" rtlCol="0">
            <a:spAutoFit/>
          </a:bodyPr>
          <a:lstStyle/>
          <a:p>
            <a:pPr marL="8466">
              <a:spcBef>
                <a:spcPts val="377"/>
              </a:spcBef>
            </a:pPr>
            <a:r>
              <a:rPr lang="pt-BR" sz="2667" b="1" spc="117" dirty="0"/>
              <a:t>99</a:t>
            </a:r>
            <a:r>
              <a:rPr sz="2667" b="1" spc="117" dirty="0"/>
              <a:t>.</a:t>
            </a:r>
            <a:r>
              <a:rPr lang="pt-BR" sz="2667" b="1" spc="117" dirty="0">
                <a:latin typeface="Arial Narrow"/>
              </a:rPr>
              <a:t>180</a:t>
            </a:r>
          </a:p>
          <a:p>
            <a:pPr marL="8466">
              <a:spcBef>
                <a:spcPts val="377"/>
              </a:spcBef>
            </a:pPr>
            <a:r>
              <a:rPr lang="pt-BR" sz="1400" b="1" spc="4" dirty="0">
                <a:solidFill>
                  <a:srgbClr val="5B5B5B"/>
                </a:solidFill>
                <a:latin typeface="Arial Narrow"/>
                <a:cs typeface="Arial Narrow"/>
              </a:rPr>
              <a:t>2º QUADRIMESTRE 2021</a:t>
            </a:r>
          </a:p>
          <a:p>
            <a:pPr marL="8466">
              <a:spcBef>
                <a:spcPts val="377"/>
              </a:spcBef>
            </a:pPr>
            <a:endParaRPr sz="2400" dirty="0">
              <a:latin typeface="Arial Narrow"/>
              <a:cs typeface="Arial Narrow"/>
            </a:endParaRPr>
          </a:p>
          <a:p>
            <a:pPr marL="219281" marR="3387" indent="-184993">
              <a:spcBef>
                <a:spcPts val="104"/>
              </a:spcBef>
            </a:pPr>
            <a:r>
              <a:rPr lang="pt-BR" sz="800" b="1" spc="4" dirty="0">
                <a:solidFill>
                  <a:srgbClr val="5B5B5B"/>
                </a:solidFill>
                <a:latin typeface="Arial Narrow"/>
                <a:cs typeface="Arial Narrow"/>
              </a:rPr>
              <a:t> </a:t>
            </a:r>
          </a:p>
        </p:txBody>
      </p:sp>
      <p:sp>
        <p:nvSpPr>
          <p:cNvPr id="4" name="Espaço Reservado para Número de Slide 3"/>
          <p:cNvSpPr>
            <a:spLocks noGrp="1"/>
          </p:cNvSpPr>
          <p:nvPr>
            <p:ph type="sldNum" sz="quarter" idx="12"/>
          </p:nvPr>
        </p:nvSpPr>
        <p:spPr/>
        <p:txBody>
          <a:bodyPr/>
          <a:lstStyle/>
          <a:p>
            <a:pPr rtl="0"/>
            <a:fld id="{B38049E5-7B53-4E85-8972-7D6C4BCE5BB9}" type="slidenum">
              <a:rPr lang="pt-BR" noProof="0" smtClean="0"/>
              <a:t>161</a:t>
            </a:fld>
            <a:endParaRPr lang="pt-BR" noProof="0" dirty="0"/>
          </a:p>
        </p:txBody>
      </p:sp>
    </p:spTree>
    <p:extLst>
      <p:ext uri="{BB962C8B-B14F-4D97-AF65-F5344CB8AC3E}">
        <p14:creationId xmlns:p14="http://schemas.microsoft.com/office/powerpoint/2010/main" val="188307984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p:nvPr/>
        </p:nvSpPr>
        <p:spPr>
          <a:xfrm>
            <a:off x="745585" y="717340"/>
            <a:ext cx="10803990" cy="1292800"/>
          </a:xfrm>
          <a:prstGeom prst="rect">
            <a:avLst/>
          </a:prstGeom>
          <a:noFill/>
          <a:ln>
            <a:noFill/>
          </a:ln>
        </p:spPr>
        <p:txBody>
          <a:bodyPr spcFirstLastPara="1" wrap="square" lIns="121900" tIns="60933" rIns="121900" bIns="60933" anchor="t" anchorCtr="0">
            <a:noAutofit/>
          </a:bodyPr>
          <a:lstStyle/>
          <a:p>
            <a:pPr marL="203195" algn="just">
              <a:spcBef>
                <a:spcPts val="400"/>
              </a:spcBef>
              <a:buClr>
                <a:srgbClr val="3F3F3F"/>
              </a:buClr>
              <a:buSzPts val="1200"/>
            </a:pPr>
            <a:r>
              <a:rPr lang="pt-BR" sz="1600" b="1" dirty="0" smtClean="0">
                <a:solidFill>
                  <a:srgbClr val="3F3F3F"/>
                </a:solidFill>
                <a:latin typeface="Arial" panose="020B0604020202020204" pitchFamily="34" charset="0"/>
                <a:cs typeface="Arial" panose="020B0604020202020204" pitchFamily="34" charset="0"/>
              </a:rPr>
              <a:t>CONSULTAS </a:t>
            </a:r>
            <a:r>
              <a:rPr lang="pt-BR" sz="1600" b="1" dirty="0">
                <a:solidFill>
                  <a:srgbClr val="3F3F3F"/>
                </a:solidFill>
                <a:latin typeface="Arial" panose="020B0604020202020204" pitchFamily="34" charset="0"/>
                <a:cs typeface="Arial" panose="020B0604020202020204" pitchFamily="34" charset="0"/>
              </a:rPr>
              <a:t>DE ENFERMAGEM NAS 09 UNIDADES</a:t>
            </a:r>
            <a:endParaRPr sz="1600" b="1" dirty="0">
              <a:solidFill>
                <a:srgbClr val="3F3F3F"/>
              </a:solidFill>
              <a:latin typeface="Arial" panose="020B0604020202020204" pitchFamily="34" charset="0"/>
              <a:cs typeface="Arial" panose="020B0604020202020204" pitchFamily="34" charset="0"/>
            </a:endParaRPr>
          </a:p>
          <a:p>
            <a:pPr marL="609585" algn="just">
              <a:spcBef>
                <a:spcPts val="400"/>
              </a:spcBef>
            </a:pPr>
            <a:endParaRPr sz="400" dirty="0">
              <a:solidFill>
                <a:srgbClr val="3F3F3F"/>
              </a:solidFill>
              <a:latin typeface="Arial" panose="020B0604020202020204" pitchFamily="34" charset="0"/>
              <a:cs typeface="Arial" panose="020B0604020202020204" pitchFamily="34" charset="0"/>
            </a:endParaRPr>
          </a:p>
          <a:p>
            <a:pPr marL="228594" indent="-228594" algn="just">
              <a:spcBef>
                <a:spcPts val="400"/>
              </a:spcBef>
              <a:buFont typeface="Wingdings" panose="05000000000000000000" pitchFamily="2" charset="2"/>
              <a:buChar char="Ø"/>
            </a:pPr>
            <a:r>
              <a:rPr lang="pt-BR" sz="1600" dirty="0">
                <a:solidFill>
                  <a:srgbClr val="3F3F3F"/>
                </a:solidFill>
                <a:latin typeface="Arial" panose="020B0604020202020204" pitchFamily="34" charset="0"/>
                <a:cs typeface="Arial" panose="020B0604020202020204" pitchFamily="34" charset="0"/>
              </a:rPr>
              <a:t>As Consultas de Enfermagem não existiam, o profissional realizava apenas Triagem e Classificação de Risco. Atualmente, realizam consultas ampliando todas as linhas de cuidado, ciclo de vida e demanda espontânea.</a:t>
            </a:r>
          </a:p>
          <a:p>
            <a:pPr marL="228594" indent="-228594" algn="just">
              <a:spcBef>
                <a:spcPts val="400"/>
              </a:spcBef>
              <a:buFont typeface="Wingdings" panose="05000000000000000000" pitchFamily="2" charset="2"/>
              <a:buChar char="Ø"/>
            </a:pPr>
            <a:r>
              <a:rPr lang="pt-BR" sz="1600" dirty="0">
                <a:solidFill>
                  <a:srgbClr val="3F3F3F"/>
                </a:solidFill>
                <a:latin typeface="Arial" panose="020B0604020202020204" pitchFamily="34" charset="0"/>
                <a:cs typeface="Arial" panose="020B0604020202020204" pitchFamily="34" charset="0"/>
              </a:rPr>
              <a:t>No período, observa-se um aumento de 350% das consultas, qualificando o pré-natal e puericultura.</a:t>
            </a:r>
            <a:endParaRPr sz="1600" dirty="0">
              <a:solidFill>
                <a:srgbClr val="3F3F3F"/>
              </a:solidFill>
              <a:latin typeface="Arial" panose="020B0604020202020204" pitchFamily="34" charset="0"/>
              <a:cs typeface="Arial" panose="020B0604020202020204" pitchFamily="34" charset="0"/>
            </a:endParaRPr>
          </a:p>
          <a:p>
            <a:pPr algn="just">
              <a:spcBef>
                <a:spcPts val="400"/>
              </a:spcBef>
            </a:pPr>
            <a:r>
              <a:rPr lang="pt-BR" sz="1600" dirty="0">
                <a:solidFill>
                  <a:srgbClr val="3F3F3F"/>
                </a:solidFill>
                <a:latin typeface="Arial" panose="020B0604020202020204" pitchFamily="34" charset="0"/>
                <a:cs typeface="Arial" panose="020B0604020202020204" pitchFamily="34" charset="0"/>
              </a:rPr>
              <a:t>		</a:t>
            </a:r>
            <a:endParaRPr sz="1600" dirty="0">
              <a:solidFill>
                <a:srgbClr val="3F3F3F"/>
              </a:solidFill>
              <a:latin typeface="Arial" panose="020B0604020202020204" pitchFamily="34" charset="0"/>
              <a:cs typeface="Arial" panose="020B0604020202020204" pitchFamily="34" charset="0"/>
            </a:endParaRPr>
          </a:p>
          <a:p>
            <a:pPr algn="just">
              <a:spcBef>
                <a:spcPts val="400"/>
              </a:spcBef>
            </a:pPr>
            <a:endParaRPr sz="1600" dirty="0">
              <a:solidFill>
                <a:srgbClr val="3F3F3F"/>
              </a:solidFill>
            </a:endParaRPr>
          </a:p>
          <a:p>
            <a:pPr marL="380990" indent="-304792" algn="just">
              <a:spcBef>
                <a:spcPts val="400"/>
              </a:spcBef>
              <a:buClr>
                <a:srgbClr val="3F3F3F"/>
              </a:buClr>
              <a:buSzPts val="900"/>
            </a:pPr>
            <a:endParaRPr sz="1200" dirty="0">
              <a:solidFill>
                <a:srgbClr val="3F3F3F"/>
              </a:solidFill>
              <a:latin typeface="Arial"/>
              <a:ea typeface="Arial"/>
              <a:cs typeface="Arial"/>
              <a:sym typeface="Arial"/>
            </a:endParaRPr>
          </a:p>
        </p:txBody>
      </p:sp>
      <p:sp>
        <p:nvSpPr>
          <p:cNvPr id="226" name="Google Shape;226;p24"/>
          <p:cNvSpPr/>
          <p:nvPr/>
        </p:nvSpPr>
        <p:spPr>
          <a:xfrm>
            <a:off x="0" y="741484"/>
            <a:ext cx="12192000" cy="95200"/>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60967" tIns="30467" rIns="60967" bIns="30467" anchor="ctr" anchorCtr="0">
            <a:noAutofit/>
          </a:bodyPr>
          <a:lstStyle/>
          <a:p>
            <a:pPr algn="ctr"/>
            <a:endParaRPr sz="1200">
              <a:solidFill>
                <a:schemeClr val="lt1"/>
              </a:solidFill>
              <a:latin typeface="Calibri"/>
              <a:ea typeface="Calibri"/>
              <a:cs typeface="Calibri"/>
              <a:sym typeface="Calibri"/>
            </a:endParaRPr>
          </a:p>
        </p:txBody>
      </p:sp>
      <p:pic>
        <p:nvPicPr>
          <p:cNvPr id="229" name="Google Shape;229;p24" descr="Uma imagem contendo monitor, tela, televisão, computador&#10;&#10;Descrição gerada automaticamente"/>
          <p:cNvPicPr preferRelativeResize="0"/>
          <p:nvPr/>
        </p:nvPicPr>
        <p:blipFill rotWithShape="1">
          <a:blip r:embed="rId3">
            <a:alphaModFix/>
          </a:blip>
          <a:srcRect/>
          <a:stretch/>
        </p:blipFill>
        <p:spPr>
          <a:xfrm>
            <a:off x="10781278" y="6010275"/>
            <a:ext cx="1329207" cy="686203"/>
          </a:xfrm>
          <a:prstGeom prst="rect">
            <a:avLst/>
          </a:prstGeom>
          <a:noFill/>
          <a:ln>
            <a:noFill/>
          </a:ln>
        </p:spPr>
      </p:pic>
      <p:pic>
        <p:nvPicPr>
          <p:cNvPr id="230" name="Google Shape;230;p24"/>
          <p:cNvPicPr preferRelativeResize="0"/>
          <p:nvPr/>
        </p:nvPicPr>
        <p:blipFill rotWithShape="1">
          <a:blip r:embed="rId4">
            <a:alphaModFix/>
          </a:blip>
          <a:srcRect/>
          <a:stretch/>
        </p:blipFill>
        <p:spPr>
          <a:xfrm>
            <a:off x="8785955" y="5996828"/>
            <a:ext cx="2316869" cy="933449"/>
          </a:xfrm>
          <a:prstGeom prst="rect">
            <a:avLst/>
          </a:prstGeom>
          <a:noFill/>
          <a:ln>
            <a:noFill/>
          </a:ln>
        </p:spPr>
      </p:pic>
      <p:sp>
        <p:nvSpPr>
          <p:cNvPr id="232" name="Google Shape;232;p24"/>
          <p:cNvSpPr/>
          <p:nvPr/>
        </p:nvSpPr>
        <p:spPr>
          <a:xfrm>
            <a:off x="3019500" y="6290533"/>
            <a:ext cx="6088000" cy="615600"/>
          </a:xfrm>
          <a:prstGeom prst="rect">
            <a:avLst/>
          </a:prstGeom>
          <a:noFill/>
          <a:ln>
            <a:noFill/>
          </a:ln>
        </p:spPr>
        <p:txBody>
          <a:bodyPr spcFirstLastPara="1" wrap="square" lIns="60967" tIns="30467" rIns="60967" bIns="30467" anchor="ctr" anchorCtr="0">
            <a:noAutofit/>
          </a:bodyPr>
          <a:lstStyle/>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Laboratório de Inovação da Atenção Primária à Saúde </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Campo Grande - MS</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p:txBody>
      </p:sp>
      <p:graphicFrame>
        <p:nvGraphicFramePr>
          <p:cNvPr id="11" name="Chart 102">
            <a:extLst>
              <a:ext uri="{FF2B5EF4-FFF2-40B4-BE49-F238E27FC236}">
                <a16:creationId xmlns:a16="http://schemas.microsoft.com/office/drawing/2014/main" id="{00000000-0008-0000-0900-000071798558}"/>
              </a:ext>
            </a:extLst>
          </p:cNvPr>
          <p:cNvGraphicFramePr>
            <a:graphicFrameLocks/>
          </p:cNvGraphicFramePr>
          <p:nvPr>
            <p:extLst/>
          </p:nvPr>
        </p:nvGraphicFramePr>
        <p:xfrm>
          <a:off x="1384589" y="2303845"/>
          <a:ext cx="8559800" cy="3225800"/>
        </p:xfrm>
        <a:graphic>
          <a:graphicData uri="http://schemas.openxmlformats.org/drawingml/2006/chart">
            <c:chart xmlns:c="http://schemas.openxmlformats.org/drawingml/2006/chart" xmlns:r="http://schemas.openxmlformats.org/officeDocument/2006/relationships" r:id="rId5"/>
          </a:graphicData>
        </a:graphic>
      </p:graphicFrame>
      <p:sp>
        <p:nvSpPr>
          <p:cNvPr id="10" name="object 31">
            <a:extLst>
              <a:ext uri="{FF2B5EF4-FFF2-40B4-BE49-F238E27FC236}">
                <a16:creationId xmlns:a16="http://schemas.microsoft.com/office/drawing/2014/main" id="{B948898C-668B-4C45-BA53-EB1502D61AE1}"/>
              </a:ext>
            </a:extLst>
          </p:cNvPr>
          <p:cNvSpPr txBox="1"/>
          <p:nvPr/>
        </p:nvSpPr>
        <p:spPr>
          <a:xfrm>
            <a:off x="1536185" y="5590046"/>
            <a:ext cx="2410884" cy="173190"/>
          </a:xfrm>
          <a:prstGeom prst="rect">
            <a:avLst/>
          </a:prstGeom>
        </p:spPr>
        <p:txBody>
          <a:bodyPr vert="horz" wrap="square" lIns="0" tIns="8891" rIns="0" bIns="0" rtlCol="0">
            <a:spAutoFit/>
          </a:bodyPr>
          <a:lstStyle/>
          <a:p>
            <a:pPr marL="8466">
              <a:spcBef>
                <a:spcPts val="71"/>
              </a:spcBef>
            </a:pPr>
            <a:r>
              <a:rPr sz="1067" b="1" dirty="0">
                <a:solidFill>
                  <a:srgbClr val="000066"/>
                </a:solidFill>
              </a:rPr>
              <a:t>Fonte: PEC-esus </a:t>
            </a:r>
            <a:r>
              <a:rPr sz="1067" b="1" spc="-27" dirty="0">
                <a:solidFill>
                  <a:srgbClr val="000066"/>
                </a:solidFill>
              </a:rPr>
              <a:t>AB</a:t>
            </a:r>
            <a:r>
              <a:rPr sz="1067" b="1" spc="-11" dirty="0">
                <a:solidFill>
                  <a:srgbClr val="000066"/>
                </a:solidFill>
              </a:rPr>
              <a:t> </a:t>
            </a:r>
            <a:r>
              <a:rPr sz="1067" b="1" spc="-4" dirty="0">
                <a:solidFill>
                  <a:srgbClr val="000066"/>
                </a:solidFill>
              </a:rPr>
              <a:t>(</a:t>
            </a:r>
            <a:r>
              <a:rPr lang="pt-BR" sz="1067" b="1" spc="-4" dirty="0">
                <a:solidFill>
                  <a:srgbClr val="000066"/>
                </a:solidFill>
              </a:rPr>
              <a:t>setembro/2021</a:t>
            </a:r>
            <a:r>
              <a:rPr sz="1067" b="1" spc="-4" dirty="0">
                <a:solidFill>
                  <a:srgbClr val="000066"/>
                </a:solidFill>
              </a:rPr>
              <a:t>)</a:t>
            </a:r>
            <a:endParaRPr sz="1067" dirty="0"/>
          </a:p>
        </p:txBody>
      </p:sp>
      <p:sp>
        <p:nvSpPr>
          <p:cNvPr id="12" name="Google Shape;140;p19">
            <a:extLst>
              <a:ext uri="{FF2B5EF4-FFF2-40B4-BE49-F238E27FC236}">
                <a16:creationId xmlns:a16="http://schemas.microsoft.com/office/drawing/2014/main" id="{212DD5AE-8FD3-4F13-AF35-297706D568FB}"/>
              </a:ext>
            </a:extLst>
          </p:cNvPr>
          <p:cNvSpPr txBox="1">
            <a:spLocks/>
          </p:cNvSpPr>
          <p:nvPr/>
        </p:nvSpPr>
        <p:spPr>
          <a:xfrm>
            <a:off x="741483" y="20058"/>
            <a:ext cx="11300462" cy="762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pt-BR" sz="3200" dirty="0">
                <a:solidFill>
                  <a:srgbClr val="434343"/>
                </a:solidFill>
              </a:rPr>
              <a:t>ACESSO DE PRIMEIRO CONTATO </a:t>
            </a:r>
          </a:p>
        </p:txBody>
      </p:sp>
      <p:sp>
        <p:nvSpPr>
          <p:cNvPr id="2" name="Espaço Reservado para Número de Slide 1"/>
          <p:cNvSpPr>
            <a:spLocks noGrp="1"/>
          </p:cNvSpPr>
          <p:nvPr>
            <p:ph type="sldNum" sz="quarter" idx="12"/>
          </p:nvPr>
        </p:nvSpPr>
        <p:spPr/>
        <p:txBody>
          <a:bodyPr/>
          <a:lstStyle/>
          <a:p>
            <a:pPr rtl="0"/>
            <a:fld id="{B38049E5-7B53-4E85-8972-7D6C4BCE5BB9}" type="slidenum">
              <a:rPr lang="pt-BR" noProof="0" smtClean="0"/>
              <a:t>162</a:t>
            </a:fld>
            <a:endParaRPr lang="pt-BR" noProof="0" dirty="0"/>
          </a:p>
        </p:txBody>
      </p:sp>
    </p:spTree>
    <p:extLst>
      <p:ext uri="{BB962C8B-B14F-4D97-AF65-F5344CB8AC3E}">
        <p14:creationId xmlns:p14="http://schemas.microsoft.com/office/powerpoint/2010/main" val="342296236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p:nvPr/>
        </p:nvSpPr>
        <p:spPr>
          <a:xfrm>
            <a:off x="675037" y="1336307"/>
            <a:ext cx="3750674" cy="4780209"/>
          </a:xfrm>
          <a:prstGeom prst="rect">
            <a:avLst/>
          </a:prstGeom>
          <a:noFill/>
          <a:ln>
            <a:noFill/>
          </a:ln>
        </p:spPr>
        <p:txBody>
          <a:bodyPr spcFirstLastPara="1" wrap="square" lIns="121900" tIns="60933" rIns="121900" bIns="60933" anchor="t" anchorCtr="0">
            <a:noAutofit/>
          </a:bodyPr>
          <a:lstStyle/>
          <a:p>
            <a:pPr marL="203195" algn="just">
              <a:spcBef>
                <a:spcPts val="400"/>
              </a:spcBef>
              <a:buClr>
                <a:srgbClr val="3F3F3F"/>
              </a:buClr>
              <a:buSzPts val="1200"/>
            </a:pPr>
            <a:endParaRPr lang="pt-BR" sz="2400" dirty="0"/>
          </a:p>
          <a:p>
            <a:pPr marL="203195" algn="just">
              <a:lnSpc>
                <a:spcPct val="150000"/>
              </a:lnSpc>
              <a:spcBef>
                <a:spcPts val="400"/>
              </a:spcBef>
              <a:buClr>
                <a:srgbClr val="3F3F3F"/>
              </a:buClr>
              <a:buSzPts val="1200"/>
            </a:pPr>
            <a:r>
              <a:rPr lang="pt-BR" sz="2000" b="1" dirty="0">
                <a:solidFill>
                  <a:srgbClr val="3F3F3F"/>
                </a:solidFill>
                <a:latin typeface="Arial" panose="020B0604020202020204" pitchFamily="34" charset="0"/>
                <a:cs typeface="Arial" panose="020B0604020202020204" pitchFamily="34" charset="0"/>
              </a:rPr>
              <a:t>CONSULTAS MÉDICAS NAS 09 UNIDADES LIAPS</a:t>
            </a:r>
          </a:p>
          <a:p>
            <a:pPr marL="431789" indent="-228594" algn="just">
              <a:lnSpc>
                <a:spcPct val="150000"/>
              </a:lnSpc>
              <a:spcBef>
                <a:spcPts val="400"/>
              </a:spcBef>
              <a:buClr>
                <a:srgbClr val="3F3F3F"/>
              </a:buClr>
              <a:buSzPts val="1200"/>
              <a:buFont typeface="Wingdings" panose="05000000000000000000" pitchFamily="2" charset="2"/>
              <a:buChar char="Ø"/>
            </a:pPr>
            <a:r>
              <a:rPr lang="pt-BR" sz="1600" dirty="0">
                <a:solidFill>
                  <a:srgbClr val="3F3F3F"/>
                </a:solidFill>
                <a:latin typeface="Arial" panose="020B0604020202020204" pitchFamily="34" charset="0"/>
                <a:cs typeface="Arial" panose="020B0604020202020204" pitchFamily="34" charset="0"/>
              </a:rPr>
              <a:t> No período observado  as consultas médicas passaram de 4.167 para 11.554, representando um incremento de 180%, qualificando a Saúde da Família, resolvendo 80% da demanda dentro da Atenção Primária.</a:t>
            </a:r>
            <a:endParaRPr sz="1600" dirty="0">
              <a:solidFill>
                <a:srgbClr val="3F3F3F"/>
              </a:solidFill>
              <a:latin typeface="Arial" panose="020B0604020202020204" pitchFamily="34" charset="0"/>
              <a:cs typeface="Arial" panose="020B0604020202020204" pitchFamily="34" charset="0"/>
            </a:endParaRPr>
          </a:p>
          <a:p>
            <a:pPr marL="609585" algn="just">
              <a:lnSpc>
                <a:spcPct val="150000"/>
              </a:lnSpc>
              <a:spcBef>
                <a:spcPts val="400"/>
              </a:spcBef>
            </a:pPr>
            <a:endParaRPr sz="400" dirty="0">
              <a:solidFill>
                <a:srgbClr val="3F3F3F"/>
              </a:solidFill>
            </a:endParaRPr>
          </a:p>
          <a:p>
            <a:pPr algn="just">
              <a:lnSpc>
                <a:spcPct val="150000"/>
              </a:lnSpc>
              <a:spcBef>
                <a:spcPts val="400"/>
              </a:spcBef>
            </a:pPr>
            <a:r>
              <a:rPr lang="pt-BR" sz="1600" dirty="0">
                <a:solidFill>
                  <a:srgbClr val="3F3F3F"/>
                </a:solidFill>
              </a:rPr>
              <a:t>	</a:t>
            </a:r>
            <a:endParaRPr sz="1600" dirty="0">
              <a:solidFill>
                <a:srgbClr val="3F3F3F"/>
              </a:solidFill>
            </a:endParaRPr>
          </a:p>
          <a:p>
            <a:pPr algn="just">
              <a:lnSpc>
                <a:spcPct val="150000"/>
              </a:lnSpc>
              <a:spcBef>
                <a:spcPts val="400"/>
              </a:spcBef>
            </a:pPr>
            <a:r>
              <a:rPr lang="pt-BR" sz="1600" dirty="0">
                <a:solidFill>
                  <a:srgbClr val="3F3F3F"/>
                </a:solidFill>
              </a:rPr>
              <a:t>		</a:t>
            </a:r>
            <a:endParaRPr sz="1600" dirty="0">
              <a:solidFill>
                <a:srgbClr val="3F3F3F"/>
              </a:solidFill>
            </a:endParaRPr>
          </a:p>
          <a:p>
            <a:pPr algn="just">
              <a:lnSpc>
                <a:spcPct val="150000"/>
              </a:lnSpc>
              <a:spcBef>
                <a:spcPts val="400"/>
              </a:spcBef>
            </a:pPr>
            <a:endParaRPr sz="1600" dirty="0">
              <a:solidFill>
                <a:srgbClr val="3F3F3F"/>
              </a:solidFill>
            </a:endParaRPr>
          </a:p>
          <a:p>
            <a:pPr marL="380990" indent="-304792" algn="just">
              <a:spcBef>
                <a:spcPts val="400"/>
              </a:spcBef>
              <a:buClr>
                <a:srgbClr val="3F3F3F"/>
              </a:buClr>
              <a:buSzPts val="900"/>
            </a:pPr>
            <a:endParaRPr sz="1200" dirty="0">
              <a:solidFill>
                <a:srgbClr val="3F3F3F"/>
              </a:solidFill>
              <a:latin typeface="Arial"/>
              <a:ea typeface="Arial"/>
              <a:cs typeface="Arial"/>
              <a:sym typeface="Arial"/>
            </a:endParaRPr>
          </a:p>
        </p:txBody>
      </p:sp>
      <p:sp>
        <p:nvSpPr>
          <p:cNvPr id="239" name="Google Shape;239;p25"/>
          <p:cNvSpPr/>
          <p:nvPr/>
        </p:nvSpPr>
        <p:spPr>
          <a:xfrm>
            <a:off x="0" y="741484"/>
            <a:ext cx="12192000" cy="95200"/>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60967" tIns="30467" rIns="60967" bIns="30467" anchor="ctr" anchorCtr="0">
            <a:noAutofit/>
          </a:bodyPr>
          <a:lstStyle/>
          <a:p>
            <a:pPr algn="ctr"/>
            <a:endParaRPr sz="1200">
              <a:solidFill>
                <a:schemeClr val="lt1"/>
              </a:solidFill>
              <a:latin typeface="Calibri"/>
              <a:ea typeface="Calibri"/>
              <a:cs typeface="Calibri"/>
              <a:sym typeface="Calibri"/>
            </a:endParaRPr>
          </a:p>
        </p:txBody>
      </p:sp>
      <p:sp>
        <p:nvSpPr>
          <p:cNvPr id="240" name="Google Shape;240;p25"/>
          <p:cNvSpPr txBox="1">
            <a:spLocks noGrp="1"/>
          </p:cNvSpPr>
          <p:nvPr>
            <p:ph type="title" idx="4294967295"/>
          </p:nvPr>
        </p:nvSpPr>
        <p:spPr>
          <a:xfrm>
            <a:off x="675037" y="-39311"/>
            <a:ext cx="11840800" cy="762000"/>
          </a:xfrm>
          <a:prstGeom prst="rect">
            <a:avLst/>
          </a:prstGeom>
        </p:spPr>
        <p:txBody>
          <a:bodyPr spcFirstLastPara="1" vert="horz" wrap="square" lIns="121900" tIns="121900" rIns="121900" bIns="121900" rtlCol="0" anchor="ctr" anchorCtr="0">
            <a:noAutofit/>
          </a:bodyPr>
          <a:lstStyle/>
          <a:p>
            <a:pPr algn="l">
              <a:spcBef>
                <a:spcPts val="0"/>
              </a:spcBef>
            </a:pPr>
            <a:r>
              <a:rPr lang="pt-BR" sz="2800" dirty="0">
                <a:solidFill>
                  <a:srgbClr val="434343"/>
                </a:solidFill>
              </a:rPr>
              <a:t>ACESSO DE PRIMEIRO CONTATO </a:t>
            </a:r>
            <a:endParaRPr sz="2800" dirty="0">
              <a:solidFill>
                <a:srgbClr val="434343"/>
              </a:solidFill>
              <a:latin typeface="Arial"/>
              <a:ea typeface="Arial"/>
              <a:cs typeface="Arial"/>
              <a:sym typeface="Arial"/>
            </a:endParaRPr>
          </a:p>
        </p:txBody>
      </p:sp>
      <p:pic>
        <p:nvPicPr>
          <p:cNvPr id="242" name="Google Shape;242;p25" descr="Uma imagem contendo monitor, tela, televisão, computador&#10;&#10;Descrição gerada automaticamente"/>
          <p:cNvPicPr preferRelativeResize="0"/>
          <p:nvPr/>
        </p:nvPicPr>
        <p:blipFill rotWithShape="1">
          <a:blip r:embed="rId3">
            <a:alphaModFix/>
          </a:blip>
          <a:srcRect/>
          <a:stretch/>
        </p:blipFill>
        <p:spPr>
          <a:xfrm>
            <a:off x="10650259" y="6010275"/>
            <a:ext cx="1329207" cy="686203"/>
          </a:xfrm>
          <a:prstGeom prst="rect">
            <a:avLst/>
          </a:prstGeom>
          <a:noFill/>
          <a:ln>
            <a:noFill/>
          </a:ln>
        </p:spPr>
      </p:pic>
      <p:pic>
        <p:nvPicPr>
          <p:cNvPr id="243" name="Google Shape;243;p25"/>
          <p:cNvPicPr preferRelativeResize="0"/>
          <p:nvPr/>
        </p:nvPicPr>
        <p:blipFill rotWithShape="1">
          <a:blip r:embed="rId4">
            <a:alphaModFix/>
          </a:blip>
          <a:srcRect/>
          <a:stretch/>
        </p:blipFill>
        <p:spPr>
          <a:xfrm>
            <a:off x="8644966" y="5972685"/>
            <a:ext cx="2316869" cy="933449"/>
          </a:xfrm>
          <a:prstGeom prst="rect">
            <a:avLst/>
          </a:prstGeom>
          <a:noFill/>
          <a:ln>
            <a:noFill/>
          </a:ln>
        </p:spPr>
      </p:pic>
      <p:sp>
        <p:nvSpPr>
          <p:cNvPr id="249" name="Google Shape;249;p25"/>
          <p:cNvSpPr/>
          <p:nvPr/>
        </p:nvSpPr>
        <p:spPr>
          <a:xfrm>
            <a:off x="3019500" y="6290533"/>
            <a:ext cx="6088000" cy="615600"/>
          </a:xfrm>
          <a:prstGeom prst="rect">
            <a:avLst/>
          </a:prstGeom>
          <a:noFill/>
          <a:ln>
            <a:noFill/>
          </a:ln>
        </p:spPr>
        <p:txBody>
          <a:bodyPr spcFirstLastPara="1" wrap="square" lIns="60967" tIns="30467" rIns="60967" bIns="30467" anchor="ctr" anchorCtr="0">
            <a:noAutofit/>
          </a:bodyPr>
          <a:lstStyle/>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Laboratório de Inovação da Atenção Primária à Saúde </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Campo Grande - MS</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p:txBody>
      </p:sp>
      <p:graphicFrame>
        <p:nvGraphicFramePr>
          <p:cNvPr id="11" name="Chart 103">
            <a:extLst>
              <a:ext uri="{FF2B5EF4-FFF2-40B4-BE49-F238E27FC236}">
                <a16:creationId xmlns:a16="http://schemas.microsoft.com/office/drawing/2014/main" id="{00000000-0008-0000-0900-000041886F2E}"/>
              </a:ext>
            </a:extLst>
          </p:cNvPr>
          <p:cNvGraphicFramePr>
            <a:graphicFrameLocks/>
          </p:cNvGraphicFramePr>
          <p:nvPr>
            <p:extLst/>
          </p:nvPr>
        </p:nvGraphicFramePr>
        <p:xfrm>
          <a:off x="4600135" y="855479"/>
          <a:ext cx="6957126" cy="5272297"/>
        </p:xfrm>
        <a:graphic>
          <a:graphicData uri="http://schemas.openxmlformats.org/drawingml/2006/chart">
            <c:chart xmlns:c="http://schemas.openxmlformats.org/drawingml/2006/chart" xmlns:r="http://schemas.openxmlformats.org/officeDocument/2006/relationships" r:id="rId5"/>
          </a:graphicData>
        </a:graphic>
      </p:graphicFrame>
      <p:sp>
        <p:nvSpPr>
          <p:cNvPr id="10" name="object 31">
            <a:extLst>
              <a:ext uri="{FF2B5EF4-FFF2-40B4-BE49-F238E27FC236}">
                <a16:creationId xmlns:a16="http://schemas.microsoft.com/office/drawing/2014/main" id="{15916200-1C4A-4A61-8921-8328024035CE}"/>
              </a:ext>
            </a:extLst>
          </p:cNvPr>
          <p:cNvSpPr txBox="1"/>
          <p:nvPr/>
        </p:nvSpPr>
        <p:spPr>
          <a:xfrm>
            <a:off x="4858058" y="5799559"/>
            <a:ext cx="2410884" cy="173190"/>
          </a:xfrm>
          <a:prstGeom prst="rect">
            <a:avLst/>
          </a:prstGeom>
        </p:spPr>
        <p:txBody>
          <a:bodyPr vert="horz" wrap="square" lIns="0" tIns="8891" rIns="0" bIns="0" rtlCol="0">
            <a:spAutoFit/>
          </a:bodyPr>
          <a:lstStyle/>
          <a:p>
            <a:pPr marL="8466">
              <a:spcBef>
                <a:spcPts val="71"/>
              </a:spcBef>
            </a:pPr>
            <a:r>
              <a:rPr sz="1067" b="1" dirty="0">
                <a:solidFill>
                  <a:srgbClr val="000066"/>
                </a:solidFill>
              </a:rPr>
              <a:t>Fonte: PEC-esus </a:t>
            </a:r>
            <a:r>
              <a:rPr sz="1067" b="1" spc="-27" dirty="0">
                <a:solidFill>
                  <a:srgbClr val="000066"/>
                </a:solidFill>
              </a:rPr>
              <a:t>AB</a:t>
            </a:r>
            <a:r>
              <a:rPr sz="1067" b="1" spc="-11" dirty="0">
                <a:solidFill>
                  <a:srgbClr val="000066"/>
                </a:solidFill>
              </a:rPr>
              <a:t> </a:t>
            </a:r>
            <a:r>
              <a:rPr sz="1067" b="1" spc="-4" dirty="0">
                <a:solidFill>
                  <a:srgbClr val="000066"/>
                </a:solidFill>
              </a:rPr>
              <a:t>(</a:t>
            </a:r>
            <a:r>
              <a:rPr lang="pt-BR" sz="1067" b="1" spc="-4" dirty="0">
                <a:solidFill>
                  <a:srgbClr val="000066"/>
                </a:solidFill>
              </a:rPr>
              <a:t>setembro/2021</a:t>
            </a:r>
            <a:r>
              <a:rPr sz="1067" b="1" spc="-4" dirty="0">
                <a:solidFill>
                  <a:srgbClr val="000066"/>
                </a:solidFill>
              </a:rPr>
              <a:t>)</a:t>
            </a:r>
            <a:endParaRPr sz="1067" dirty="0"/>
          </a:p>
        </p:txBody>
      </p:sp>
      <p:sp>
        <p:nvSpPr>
          <p:cNvPr id="2" name="Espaço Reservado para Número de Slide 1"/>
          <p:cNvSpPr>
            <a:spLocks noGrp="1"/>
          </p:cNvSpPr>
          <p:nvPr>
            <p:ph type="sldNum" sz="quarter" idx="12"/>
          </p:nvPr>
        </p:nvSpPr>
        <p:spPr/>
        <p:txBody>
          <a:bodyPr/>
          <a:lstStyle/>
          <a:p>
            <a:pPr rtl="0"/>
            <a:fld id="{B38049E5-7B53-4E85-8972-7D6C4BCE5BB9}" type="slidenum">
              <a:rPr lang="pt-BR" noProof="0" smtClean="0"/>
              <a:t>163</a:t>
            </a:fld>
            <a:endParaRPr lang="pt-BR" noProof="0" dirty="0"/>
          </a:p>
        </p:txBody>
      </p:sp>
    </p:spTree>
    <p:extLst>
      <p:ext uri="{BB962C8B-B14F-4D97-AF65-F5344CB8AC3E}">
        <p14:creationId xmlns:p14="http://schemas.microsoft.com/office/powerpoint/2010/main" val="295475010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6"/>
          <p:cNvSpPr txBox="1"/>
          <p:nvPr/>
        </p:nvSpPr>
        <p:spPr>
          <a:xfrm>
            <a:off x="829994" y="1012012"/>
            <a:ext cx="3699804" cy="1195203"/>
          </a:xfrm>
          <a:prstGeom prst="rect">
            <a:avLst/>
          </a:prstGeom>
          <a:noFill/>
          <a:ln>
            <a:noFill/>
          </a:ln>
        </p:spPr>
        <p:txBody>
          <a:bodyPr spcFirstLastPara="1" wrap="square" lIns="121900" tIns="60933" rIns="121900" bIns="60933" anchor="t" anchorCtr="0">
            <a:noAutofit/>
          </a:bodyPr>
          <a:lstStyle/>
          <a:p>
            <a:pPr marL="84138" algn="just">
              <a:spcBef>
                <a:spcPts val="400"/>
              </a:spcBef>
              <a:buClr>
                <a:srgbClr val="3F3F3F"/>
              </a:buClr>
              <a:buSzPts val="1200"/>
            </a:pPr>
            <a:r>
              <a:rPr lang="pt-BR" sz="1600" b="1" dirty="0">
                <a:solidFill>
                  <a:srgbClr val="3F3F3F"/>
                </a:solidFill>
                <a:latin typeface="Arial" panose="020B0604020202020204" pitchFamily="34" charset="0"/>
                <a:cs typeface="Arial" panose="020B0604020202020204" pitchFamily="34" charset="0"/>
              </a:rPr>
              <a:t>AMPLIAÇÃO DA OFERTA DA CARTEIRA DE SERVIÇOS </a:t>
            </a:r>
            <a:r>
              <a:rPr lang="pt-BR" sz="1600" b="1" dirty="0" smtClean="0">
                <a:solidFill>
                  <a:srgbClr val="3F3F3F"/>
                </a:solidFill>
                <a:latin typeface="Arial" panose="020B0604020202020204" pitchFamily="34" charset="0"/>
                <a:cs typeface="Arial" panose="020B0604020202020204" pitchFamily="34" charset="0"/>
              </a:rPr>
              <a:t>NAS   </a:t>
            </a:r>
            <a:r>
              <a:rPr lang="pt-BR" sz="1600" b="1" dirty="0">
                <a:solidFill>
                  <a:srgbClr val="3F3F3F"/>
                </a:solidFill>
                <a:latin typeface="Arial" panose="020B0604020202020204" pitchFamily="34" charset="0"/>
                <a:cs typeface="Arial" panose="020B0604020202020204" pitchFamily="34" charset="0"/>
              </a:rPr>
              <a:t>09 UNIDADES DO PROJETO</a:t>
            </a:r>
            <a:endParaRPr sz="400" dirty="0">
              <a:solidFill>
                <a:srgbClr val="3F3F3F"/>
              </a:solidFill>
              <a:latin typeface="Arial" panose="020B0604020202020204" pitchFamily="34" charset="0"/>
              <a:cs typeface="Arial" panose="020B0604020202020204" pitchFamily="34" charset="0"/>
            </a:endParaRPr>
          </a:p>
          <a:p>
            <a:pPr>
              <a:spcBef>
                <a:spcPts val="400"/>
              </a:spcBef>
            </a:pPr>
            <a:r>
              <a:rPr lang="pt-BR" sz="1600" dirty="0">
                <a:solidFill>
                  <a:srgbClr val="3F3F3F"/>
                </a:solidFill>
              </a:rPr>
              <a:t>	</a:t>
            </a:r>
            <a:endParaRPr sz="1600" dirty="0">
              <a:solidFill>
                <a:srgbClr val="3F3F3F"/>
              </a:solidFill>
            </a:endParaRPr>
          </a:p>
          <a:p>
            <a:pPr>
              <a:spcBef>
                <a:spcPts val="400"/>
              </a:spcBef>
            </a:pPr>
            <a:r>
              <a:rPr lang="pt-BR" sz="1600" dirty="0">
                <a:solidFill>
                  <a:srgbClr val="3F3F3F"/>
                </a:solidFill>
              </a:rPr>
              <a:t>		</a:t>
            </a:r>
            <a:endParaRPr sz="1600" dirty="0">
              <a:solidFill>
                <a:srgbClr val="3F3F3F"/>
              </a:solidFill>
            </a:endParaRPr>
          </a:p>
          <a:p>
            <a:pPr>
              <a:spcBef>
                <a:spcPts val="400"/>
              </a:spcBef>
            </a:pPr>
            <a:endParaRPr sz="1600" dirty="0">
              <a:solidFill>
                <a:srgbClr val="3F3F3F"/>
              </a:solidFill>
            </a:endParaRPr>
          </a:p>
          <a:p>
            <a:pPr marL="380990" indent="-304792">
              <a:spcBef>
                <a:spcPts val="400"/>
              </a:spcBef>
              <a:buClr>
                <a:srgbClr val="3F3F3F"/>
              </a:buClr>
              <a:buSzPts val="900"/>
            </a:pPr>
            <a:endParaRPr sz="1200" dirty="0">
              <a:solidFill>
                <a:srgbClr val="3F3F3F"/>
              </a:solidFill>
              <a:latin typeface="Arial"/>
              <a:ea typeface="Arial"/>
              <a:cs typeface="Arial"/>
              <a:sym typeface="Arial"/>
            </a:endParaRPr>
          </a:p>
        </p:txBody>
      </p:sp>
      <p:sp>
        <p:nvSpPr>
          <p:cNvPr id="257" name="Google Shape;257;p26"/>
          <p:cNvSpPr/>
          <p:nvPr/>
        </p:nvSpPr>
        <p:spPr>
          <a:xfrm>
            <a:off x="0" y="741484"/>
            <a:ext cx="12192000" cy="95200"/>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60967" tIns="30467" rIns="60967" bIns="30467" anchor="ctr" anchorCtr="0">
            <a:noAutofit/>
          </a:bodyPr>
          <a:lstStyle/>
          <a:p>
            <a:pPr algn="ctr"/>
            <a:endParaRPr sz="1200">
              <a:solidFill>
                <a:schemeClr val="lt1"/>
              </a:solidFill>
              <a:latin typeface="Calibri"/>
              <a:ea typeface="Calibri"/>
              <a:cs typeface="Calibri"/>
              <a:sym typeface="Calibri"/>
            </a:endParaRPr>
          </a:p>
        </p:txBody>
      </p:sp>
      <p:pic>
        <p:nvPicPr>
          <p:cNvPr id="260" name="Google Shape;260;p26" descr="Uma imagem contendo monitor, tela, televisão, computador&#10;&#10;Descrição gerada automaticamente"/>
          <p:cNvPicPr preferRelativeResize="0"/>
          <p:nvPr/>
        </p:nvPicPr>
        <p:blipFill rotWithShape="1">
          <a:blip r:embed="rId3">
            <a:alphaModFix/>
          </a:blip>
          <a:srcRect/>
          <a:stretch/>
        </p:blipFill>
        <p:spPr>
          <a:xfrm>
            <a:off x="10862153" y="6113825"/>
            <a:ext cx="1329207" cy="686203"/>
          </a:xfrm>
          <a:prstGeom prst="rect">
            <a:avLst/>
          </a:prstGeom>
          <a:noFill/>
          <a:ln>
            <a:noFill/>
          </a:ln>
        </p:spPr>
      </p:pic>
      <p:pic>
        <p:nvPicPr>
          <p:cNvPr id="261" name="Google Shape;261;p26"/>
          <p:cNvPicPr preferRelativeResize="0"/>
          <p:nvPr/>
        </p:nvPicPr>
        <p:blipFill rotWithShape="1">
          <a:blip r:embed="rId4">
            <a:alphaModFix/>
          </a:blip>
          <a:srcRect/>
          <a:stretch/>
        </p:blipFill>
        <p:spPr>
          <a:xfrm>
            <a:off x="8826392" y="5990202"/>
            <a:ext cx="2316869" cy="933449"/>
          </a:xfrm>
          <a:prstGeom prst="rect">
            <a:avLst/>
          </a:prstGeom>
          <a:noFill/>
          <a:ln>
            <a:noFill/>
          </a:ln>
        </p:spPr>
      </p:pic>
      <p:sp>
        <p:nvSpPr>
          <p:cNvPr id="266" name="Google Shape;266;p26"/>
          <p:cNvSpPr/>
          <p:nvPr/>
        </p:nvSpPr>
        <p:spPr>
          <a:xfrm>
            <a:off x="3019500" y="6290533"/>
            <a:ext cx="6088000" cy="615600"/>
          </a:xfrm>
          <a:prstGeom prst="rect">
            <a:avLst/>
          </a:prstGeom>
          <a:noFill/>
          <a:ln>
            <a:noFill/>
          </a:ln>
        </p:spPr>
        <p:txBody>
          <a:bodyPr spcFirstLastPara="1" wrap="square" lIns="60967" tIns="30467" rIns="60967" bIns="30467" anchor="ctr" anchorCtr="0">
            <a:noAutofit/>
          </a:bodyPr>
          <a:lstStyle/>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Laboratório de Inovação da Atenção Primária à Saúde </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Campo Grande - MS</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p:txBody>
      </p:sp>
      <p:sp>
        <p:nvSpPr>
          <p:cNvPr id="16" name="CaixaDeTexto 15">
            <a:extLst>
              <a:ext uri="{FF2B5EF4-FFF2-40B4-BE49-F238E27FC236}">
                <a16:creationId xmlns:a16="http://schemas.microsoft.com/office/drawing/2014/main" id="{ECCA3378-276F-4CC7-839A-2C1B10B0D8FD}"/>
              </a:ext>
            </a:extLst>
          </p:cNvPr>
          <p:cNvSpPr txBox="1"/>
          <p:nvPr/>
        </p:nvSpPr>
        <p:spPr>
          <a:xfrm>
            <a:off x="4625080" y="1244813"/>
            <a:ext cx="7093525" cy="543867"/>
          </a:xfrm>
          <a:prstGeom prst="rect">
            <a:avLst/>
          </a:prstGeom>
          <a:solidFill>
            <a:schemeClr val="accent3"/>
          </a:solidFill>
        </p:spPr>
        <p:txBody>
          <a:bodyPr wrap="square">
            <a:spAutoFit/>
          </a:bodyPr>
          <a:lstStyle/>
          <a:p>
            <a:pPr algn="just" rtl="0">
              <a:defRPr sz="1050" b="1" i="0" u="none" strike="noStrike" kern="1200" cap="none" baseline="0">
                <a:solidFill>
                  <a:srgbClr val="FFFFFF">
                    <a:lumMod val="85000"/>
                  </a:srgbClr>
                </a:solidFill>
                <a:latin typeface="+mn-lt"/>
                <a:ea typeface="+mn-ea"/>
                <a:cs typeface="+mn-cs"/>
              </a:defRPr>
            </a:pPr>
            <a:r>
              <a:rPr lang="pt-BR" sz="1467" dirty="0">
                <a:solidFill>
                  <a:schemeClr val="bg1"/>
                </a:solidFill>
              </a:rPr>
              <a:t>Coleta de exames, testes rápidos, aferição de PA, Curativos, Avaliação antropométrica, Inserção de DIU, Biópsia, Pequenas Cirurgias, dentre outros)</a:t>
            </a:r>
          </a:p>
        </p:txBody>
      </p:sp>
      <p:sp>
        <p:nvSpPr>
          <p:cNvPr id="3" name="CaixaDeTexto 2">
            <a:extLst>
              <a:ext uri="{FF2B5EF4-FFF2-40B4-BE49-F238E27FC236}">
                <a16:creationId xmlns:a16="http://schemas.microsoft.com/office/drawing/2014/main" id="{752F76A5-726A-4A1E-A737-E5BBE031763F}"/>
              </a:ext>
            </a:extLst>
          </p:cNvPr>
          <p:cNvSpPr txBox="1"/>
          <p:nvPr/>
        </p:nvSpPr>
        <p:spPr>
          <a:xfrm>
            <a:off x="622170" y="2207215"/>
            <a:ext cx="3795085" cy="3785652"/>
          </a:xfrm>
          <a:prstGeom prst="rect">
            <a:avLst/>
          </a:prstGeom>
          <a:noFill/>
        </p:spPr>
        <p:txBody>
          <a:bodyPr wrap="square" rtlCol="0">
            <a:spAutoFit/>
          </a:bodyPr>
          <a:lstStyle/>
          <a:p>
            <a:pPr marL="380990" indent="-380990" algn="just">
              <a:buFont typeface="Wingdings" panose="05000000000000000000" pitchFamily="2" charset="2"/>
              <a:buChar char="ü"/>
            </a:pPr>
            <a:r>
              <a:rPr lang="pt-BR" sz="2000" dirty="0">
                <a:latin typeface="Arial" panose="020B0604020202020204" pitchFamily="34" charset="0"/>
                <a:cs typeface="Arial" panose="020B0604020202020204" pitchFamily="34" charset="0"/>
              </a:rPr>
              <a:t>As unidades que compões o projeto, ampliaram sensivelmente a oferta de serviços para os usuários, cumprindo com seu papel de resolutividade e coordenação do cuidado.</a:t>
            </a:r>
          </a:p>
          <a:p>
            <a:pPr marL="380990" indent="-380990" algn="just">
              <a:buFont typeface="Wingdings" panose="05000000000000000000" pitchFamily="2" charset="2"/>
              <a:buChar char="ü"/>
            </a:pPr>
            <a:r>
              <a:rPr lang="pt-BR" sz="2000" dirty="0">
                <a:latin typeface="Arial" panose="020B0604020202020204" pitchFamily="34" charset="0"/>
                <a:cs typeface="Arial" panose="020B0604020202020204" pitchFamily="34" charset="0"/>
              </a:rPr>
              <a:t>Passando de 18.305 procedimentos em janeiro 2020 para 28.325 em julho de 2021.</a:t>
            </a:r>
          </a:p>
          <a:p>
            <a:pPr marL="380990" indent="-380990">
              <a:buFont typeface="Wingdings" panose="05000000000000000000" pitchFamily="2" charset="2"/>
              <a:buChar char="ü"/>
            </a:pPr>
            <a:endParaRPr lang="pt-BR" sz="2000" dirty="0"/>
          </a:p>
        </p:txBody>
      </p:sp>
      <p:sp>
        <p:nvSpPr>
          <p:cNvPr id="11" name="object 31">
            <a:extLst>
              <a:ext uri="{FF2B5EF4-FFF2-40B4-BE49-F238E27FC236}">
                <a16:creationId xmlns:a16="http://schemas.microsoft.com/office/drawing/2014/main" id="{F78D0415-6608-40F9-8B6F-061FAD9ED0D4}"/>
              </a:ext>
            </a:extLst>
          </p:cNvPr>
          <p:cNvSpPr txBox="1"/>
          <p:nvPr/>
        </p:nvSpPr>
        <p:spPr>
          <a:xfrm>
            <a:off x="5670479" y="5813023"/>
            <a:ext cx="2410884" cy="173190"/>
          </a:xfrm>
          <a:prstGeom prst="rect">
            <a:avLst/>
          </a:prstGeom>
        </p:spPr>
        <p:txBody>
          <a:bodyPr vert="horz" wrap="square" lIns="0" tIns="8891" rIns="0" bIns="0" rtlCol="0">
            <a:spAutoFit/>
          </a:bodyPr>
          <a:lstStyle/>
          <a:p>
            <a:pPr marL="8466">
              <a:spcBef>
                <a:spcPts val="71"/>
              </a:spcBef>
            </a:pPr>
            <a:r>
              <a:rPr sz="1067" b="1" dirty="0">
                <a:solidFill>
                  <a:srgbClr val="000066"/>
                </a:solidFill>
              </a:rPr>
              <a:t>Fonte: PEC-esus </a:t>
            </a:r>
            <a:r>
              <a:rPr sz="1067" b="1" spc="-27" dirty="0">
                <a:solidFill>
                  <a:srgbClr val="000066"/>
                </a:solidFill>
              </a:rPr>
              <a:t>AB</a:t>
            </a:r>
            <a:r>
              <a:rPr sz="1067" b="1" spc="-11" dirty="0">
                <a:solidFill>
                  <a:srgbClr val="000066"/>
                </a:solidFill>
              </a:rPr>
              <a:t> </a:t>
            </a:r>
            <a:r>
              <a:rPr sz="1067" b="1" spc="-4" dirty="0">
                <a:solidFill>
                  <a:srgbClr val="000066"/>
                </a:solidFill>
              </a:rPr>
              <a:t>(</a:t>
            </a:r>
            <a:r>
              <a:rPr lang="pt-BR" sz="1067" b="1" spc="-4" dirty="0">
                <a:solidFill>
                  <a:srgbClr val="000066"/>
                </a:solidFill>
              </a:rPr>
              <a:t>setembro/2021</a:t>
            </a:r>
            <a:r>
              <a:rPr sz="1067" b="1" spc="-4" dirty="0">
                <a:solidFill>
                  <a:srgbClr val="000066"/>
                </a:solidFill>
              </a:rPr>
              <a:t>)</a:t>
            </a:r>
            <a:endParaRPr sz="1067" dirty="0"/>
          </a:p>
        </p:txBody>
      </p:sp>
      <p:graphicFrame>
        <p:nvGraphicFramePr>
          <p:cNvPr id="13" name="Chart 104">
            <a:extLst>
              <a:ext uri="{FF2B5EF4-FFF2-40B4-BE49-F238E27FC236}">
                <a16:creationId xmlns:a16="http://schemas.microsoft.com/office/drawing/2014/main" id="{00000000-0008-0000-0900-000074A7C443}"/>
              </a:ext>
            </a:extLst>
          </p:cNvPr>
          <p:cNvGraphicFramePr>
            <a:graphicFrameLocks/>
          </p:cNvGraphicFramePr>
          <p:nvPr>
            <p:extLst/>
          </p:nvPr>
        </p:nvGraphicFramePr>
        <p:xfrm>
          <a:off x="4625080" y="1858887"/>
          <a:ext cx="7485406" cy="4142323"/>
        </p:xfrm>
        <a:graphic>
          <a:graphicData uri="http://schemas.openxmlformats.org/drawingml/2006/chart">
            <c:chart xmlns:c="http://schemas.openxmlformats.org/drawingml/2006/chart" xmlns:r="http://schemas.openxmlformats.org/officeDocument/2006/relationships" r:id="rId5"/>
          </a:graphicData>
        </a:graphic>
      </p:graphicFrame>
      <p:sp>
        <p:nvSpPr>
          <p:cNvPr id="14" name="object 31">
            <a:extLst>
              <a:ext uri="{FF2B5EF4-FFF2-40B4-BE49-F238E27FC236}">
                <a16:creationId xmlns:a16="http://schemas.microsoft.com/office/drawing/2014/main" id="{58DA5B9F-6450-4F9A-84E3-B6C760C18495}"/>
              </a:ext>
            </a:extLst>
          </p:cNvPr>
          <p:cNvSpPr txBox="1"/>
          <p:nvPr/>
        </p:nvSpPr>
        <p:spPr>
          <a:xfrm>
            <a:off x="4858058" y="6071417"/>
            <a:ext cx="2410884" cy="173190"/>
          </a:xfrm>
          <a:prstGeom prst="rect">
            <a:avLst/>
          </a:prstGeom>
        </p:spPr>
        <p:txBody>
          <a:bodyPr vert="horz" wrap="square" lIns="0" tIns="8891" rIns="0" bIns="0" rtlCol="0">
            <a:spAutoFit/>
          </a:bodyPr>
          <a:lstStyle/>
          <a:p>
            <a:pPr marL="8466">
              <a:spcBef>
                <a:spcPts val="71"/>
              </a:spcBef>
            </a:pPr>
            <a:r>
              <a:rPr sz="1067" b="1" dirty="0">
                <a:solidFill>
                  <a:srgbClr val="000066"/>
                </a:solidFill>
              </a:rPr>
              <a:t>Fonte: PEC-esus </a:t>
            </a:r>
            <a:r>
              <a:rPr sz="1067" b="1" spc="-27" dirty="0">
                <a:solidFill>
                  <a:srgbClr val="000066"/>
                </a:solidFill>
              </a:rPr>
              <a:t>AB</a:t>
            </a:r>
            <a:r>
              <a:rPr sz="1067" b="1" spc="-11" dirty="0">
                <a:solidFill>
                  <a:srgbClr val="000066"/>
                </a:solidFill>
              </a:rPr>
              <a:t> </a:t>
            </a:r>
            <a:r>
              <a:rPr sz="1067" b="1" spc="-4" dirty="0">
                <a:solidFill>
                  <a:srgbClr val="000066"/>
                </a:solidFill>
              </a:rPr>
              <a:t>(</a:t>
            </a:r>
            <a:r>
              <a:rPr lang="pt-BR" sz="1067" b="1" spc="-4" dirty="0">
                <a:solidFill>
                  <a:srgbClr val="000066"/>
                </a:solidFill>
              </a:rPr>
              <a:t>setembro/2021</a:t>
            </a:r>
            <a:r>
              <a:rPr sz="1067" b="1" spc="-4" dirty="0">
                <a:solidFill>
                  <a:srgbClr val="000066"/>
                </a:solidFill>
              </a:rPr>
              <a:t>)</a:t>
            </a:r>
            <a:endParaRPr sz="1067" dirty="0"/>
          </a:p>
        </p:txBody>
      </p:sp>
      <p:sp>
        <p:nvSpPr>
          <p:cNvPr id="15" name="Google Shape;240;p25"/>
          <p:cNvSpPr txBox="1">
            <a:spLocks/>
          </p:cNvSpPr>
          <p:nvPr/>
        </p:nvSpPr>
        <p:spPr>
          <a:xfrm>
            <a:off x="675037" y="-39311"/>
            <a:ext cx="11840800" cy="762000"/>
          </a:xfrm>
          <a:prstGeom prst="rect">
            <a:avLst/>
          </a:prstGeom>
          <a:effectLst/>
        </p:spPr>
        <p:txBody>
          <a:bodyPr spcFirstLastPara="1" vert="horz" wrap="square" lIns="121900" tIns="121900" rIns="121900" bIns="121900" rtlCol="0" anchor="ctr" anchorCtr="0">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Bef>
                <a:spcPts val="0"/>
              </a:spcBef>
            </a:pPr>
            <a:r>
              <a:rPr lang="pt-BR" sz="2800" smtClean="0">
                <a:solidFill>
                  <a:srgbClr val="434343"/>
                </a:solidFill>
              </a:rPr>
              <a:t>ACESSO DE PRIMEIRO CONTATO </a:t>
            </a:r>
            <a:endParaRPr lang="pt-BR" sz="2800" dirty="0">
              <a:solidFill>
                <a:srgbClr val="434343"/>
              </a:solidFill>
              <a:latin typeface="Arial"/>
              <a:ea typeface="Arial"/>
              <a:cs typeface="Arial"/>
              <a:sym typeface="Arial"/>
            </a:endParaRPr>
          </a:p>
        </p:txBody>
      </p:sp>
      <p:sp>
        <p:nvSpPr>
          <p:cNvPr id="2" name="Espaço Reservado para Número de Slide 1"/>
          <p:cNvSpPr>
            <a:spLocks noGrp="1"/>
          </p:cNvSpPr>
          <p:nvPr>
            <p:ph type="sldNum" sz="quarter" idx="12"/>
          </p:nvPr>
        </p:nvSpPr>
        <p:spPr/>
        <p:txBody>
          <a:bodyPr/>
          <a:lstStyle/>
          <a:p>
            <a:pPr rtl="0"/>
            <a:fld id="{B38049E5-7B53-4E85-8972-7D6C4BCE5BB9}" type="slidenum">
              <a:rPr lang="pt-BR" noProof="0" smtClean="0"/>
              <a:t>164</a:t>
            </a:fld>
            <a:endParaRPr lang="pt-BR" noProof="0" dirty="0"/>
          </a:p>
        </p:txBody>
      </p:sp>
    </p:spTree>
    <p:extLst>
      <p:ext uri="{BB962C8B-B14F-4D97-AF65-F5344CB8AC3E}">
        <p14:creationId xmlns:p14="http://schemas.microsoft.com/office/powerpoint/2010/main" val="91985042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9"/>
          <p:cNvSpPr txBox="1"/>
          <p:nvPr/>
        </p:nvSpPr>
        <p:spPr>
          <a:xfrm>
            <a:off x="0" y="1031615"/>
            <a:ext cx="5422053" cy="1292800"/>
          </a:xfrm>
          <a:prstGeom prst="rect">
            <a:avLst/>
          </a:prstGeom>
          <a:noFill/>
          <a:ln>
            <a:noFill/>
          </a:ln>
        </p:spPr>
        <p:txBody>
          <a:bodyPr spcFirstLastPara="1" wrap="square" lIns="121900" tIns="60933" rIns="121900" bIns="60933" anchor="t" anchorCtr="0">
            <a:noAutofit/>
          </a:bodyPr>
          <a:lstStyle/>
          <a:p>
            <a:pPr marL="203195" algn="ctr">
              <a:spcBef>
                <a:spcPts val="400"/>
              </a:spcBef>
              <a:buClr>
                <a:srgbClr val="3F3F3F"/>
              </a:buClr>
              <a:buSzPts val="1200"/>
            </a:pPr>
            <a:r>
              <a:rPr lang="pt-BR" b="1" dirty="0">
                <a:solidFill>
                  <a:srgbClr val="3F3F3F"/>
                </a:solidFill>
                <a:latin typeface="Arial" panose="020B0604020202020204" pitchFamily="34" charset="0"/>
                <a:cs typeface="Arial" panose="020B0604020202020204" pitchFamily="34" charset="0"/>
              </a:rPr>
              <a:t>CONSULTAS ODONTOLOGIA NAS 09 UNIDADES DO PROJETO</a:t>
            </a:r>
            <a:endParaRPr b="1" dirty="0">
              <a:solidFill>
                <a:srgbClr val="3F3F3F"/>
              </a:solidFill>
              <a:latin typeface="Arial" panose="020B0604020202020204" pitchFamily="34" charset="0"/>
              <a:cs typeface="Arial" panose="020B0604020202020204" pitchFamily="34" charset="0"/>
            </a:endParaRPr>
          </a:p>
          <a:p>
            <a:pPr marL="609585" algn="ctr">
              <a:spcBef>
                <a:spcPts val="400"/>
              </a:spcBef>
            </a:pPr>
            <a:endParaRPr sz="300" dirty="0">
              <a:solidFill>
                <a:srgbClr val="3F3F3F"/>
              </a:solidFill>
            </a:endParaRPr>
          </a:p>
          <a:p>
            <a:pPr algn="ctr">
              <a:spcBef>
                <a:spcPts val="400"/>
              </a:spcBef>
            </a:pPr>
            <a:r>
              <a:rPr lang="pt-BR" dirty="0">
                <a:solidFill>
                  <a:srgbClr val="3F3F3F"/>
                </a:solidFill>
              </a:rPr>
              <a:t>	</a:t>
            </a:r>
            <a:endParaRPr dirty="0">
              <a:solidFill>
                <a:srgbClr val="3F3F3F"/>
              </a:solidFill>
            </a:endParaRPr>
          </a:p>
          <a:p>
            <a:pPr algn="ctr">
              <a:spcBef>
                <a:spcPts val="400"/>
              </a:spcBef>
            </a:pPr>
            <a:r>
              <a:rPr lang="pt-BR" dirty="0">
                <a:solidFill>
                  <a:srgbClr val="3F3F3F"/>
                </a:solidFill>
              </a:rPr>
              <a:t>		</a:t>
            </a:r>
            <a:endParaRPr dirty="0">
              <a:solidFill>
                <a:srgbClr val="3F3F3F"/>
              </a:solidFill>
            </a:endParaRPr>
          </a:p>
          <a:p>
            <a:pPr algn="ctr">
              <a:spcBef>
                <a:spcPts val="400"/>
              </a:spcBef>
            </a:pPr>
            <a:endParaRPr dirty="0">
              <a:solidFill>
                <a:srgbClr val="3F3F3F"/>
              </a:solidFill>
            </a:endParaRPr>
          </a:p>
          <a:p>
            <a:pPr marL="380990" indent="-304792" algn="ctr">
              <a:spcBef>
                <a:spcPts val="400"/>
              </a:spcBef>
              <a:buClr>
                <a:srgbClr val="3F3F3F"/>
              </a:buClr>
              <a:buSzPts val="900"/>
            </a:pPr>
            <a:endParaRPr sz="1100" dirty="0">
              <a:solidFill>
                <a:srgbClr val="3F3F3F"/>
              </a:solidFill>
              <a:latin typeface="Arial"/>
              <a:ea typeface="Arial"/>
              <a:cs typeface="Arial"/>
              <a:sym typeface="Arial"/>
            </a:endParaRPr>
          </a:p>
        </p:txBody>
      </p:sp>
      <p:sp>
        <p:nvSpPr>
          <p:cNvPr id="307" name="Google Shape;307;p29"/>
          <p:cNvSpPr/>
          <p:nvPr/>
        </p:nvSpPr>
        <p:spPr>
          <a:xfrm>
            <a:off x="0" y="741484"/>
            <a:ext cx="12192000" cy="95200"/>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60967" tIns="30467" rIns="60967" bIns="30467" anchor="ctr" anchorCtr="0">
            <a:noAutofit/>
          </a:bodyPr>
          <a:lstStyle/>
          <a:p>
            <a:pPr algn="ctr"/>
            <a:endParaRPr sz="1200">
              <a:solidFill>
                <a:schemeClr val="lt1"/>
              </a:solidFill>
              <a:latin typeface="Calibri"/>
              <a:ea typeface="Calibri"/>
              <a:cs typeface="Calibri"/>
              <a:sym typeface="Calibri"/>
            </a:endParaRPr>
          </a:p>
        </p:txBody>
      </p:sp>
      <p:sp>
        <p:nvSpPr>
          <p:cNvPr id="308" name="Google Shape;308;p29"/>
          <p:cNvSpPr txBox="1">
            <a:spLocks noGrp="1"/>
          </p:cNvSpPr>
          <p:nvPr>
            <p:ph type="title" idx="4294967295"/>
          </p:nvPr>
        </p:nvSpPr>
        <p:spPr>
          <a:xfrm>
            <a:off x="826233" y="-149928"/>
            <a:ext cx="11840800" cy="762000"/>
          </a:xfrm>
          <a:prstGeom prst="rect">
            <a:avLst/>
          </a:prstGeom>
        </p:spPr>
        <p:txBody>
          <a:bodyPr spcFirstLastPara="1" vert="horz" wrap="square" lIns="121900" tIns="121900" rIns="121900" bIns="121900" rtlCol="0" anchor="ctr" anchorCtr="0">
            <a:noAutofit/>
          </a:bodyPr>
          <a:lstStyle/>
          <a:p>
            <a:pPr algn="l">
              <a:spcBef>
                <a:spcPts val="0"/>
              </a:spcBef>
            </a:pPr>
            <a:r>
              <a:rPr lang="pt-BR" sz="3200" dirty="0">
                <a:solidFill>
                  <a:srgbClr val="434343"/>
                </a:solidFill>
              </a:rPr>
              <a:t>ACESSO DE PRIMEIRO CONTATO </a:t>
            </a:r>
            <a:endParaRPr sz="3200" dirty="0">
              <a:solidFill>
                <a:srgbClr val="434343"/>
              </a:solidFill>
              <a:latin typeface="Arial"/>
              <a:ea typeface="Arial"/>
              <a:cs typeface="Arial"/>
              <a:sym typeface="Arial"/>
            </a:endParaRPr>
          </a:p>
        </p:txBody>
      </p:sp>
      <p:pic>
        <p:nvPicPr>
          <p:cNvPr id="310" name="Google Shape;310;p29" descr="Uma imagem contendo monitor, tela, televisão, computador&#10;&#10;Descrição gerada automaticamente"/>
          <p:cNvPicPr preferRelativeResize="0"/>
          <p:nvPr/>
        </p:nvPicPr>
        <p:blipFill rotWithShape="1">
          <a:blip r:embed="rId3">
            <a:alphaModFix/>
          </a:blip>
          <a:srcRect/>
          <a:stretch/>
        </p:blipFill>
        <p:spPr>
          <a:xfrm>
            <a:off x="10781278" y="6010275"/>
            <a:ext cx="1329207" cy="686203"/>
          </a:xfrm>
          <a:prstGeom prst="rect">
            <a:avLst/>
          </a:prstGeom>
          <a:noFill/>
          <a:ln>
            <a:noFill/>
          </a:ln>
        </p:spPr>
      </p:pic>
      <p:pic>
        <p:nvPicPr>
          <p:cNvPr id="311" name="Google Shape;311;p29"/>
          <p:cNvPicPr preferRelativeResize="0"/>
          <p:nvPr/>
        </p:nvPicPr>
        <p:blipFill rotWithShape="1">
          <a:blip r:embed="rId4">
            <a:alphaModFix/>
          </a:blip>
          <a:srcRect/>
          <a:stretch/>
        </p:blipFill>
        <p:spPr>
          <a:xfrm>
            <a:off x="8672946" y="5954049"/>
            <a:ext cx="2316869" cy="933449"/>
          </a:xfrm>
          <a:prstGeom prst="rect">
            <a:avLst/>
          </a:prstGeom>
          <a:noFill/>
          <a:ln>
            <a:noFill/>
          </a:ln>
        </p:spPr>
      </p:pic>
      <p:sp>
        <p:nvSpPr>
          <p:cNvPr id="312" name="Google Shape;312;p29"/>
          <p:cNvSpPr/>
          <p:nvPr/>
        </p:nvSpPr>
        <p:spPr>
          <a:xfrm>
            <a:off x="6551033" y="1491400"/>
            <a:ext cx="195600" cy="256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 name="Google Shape;316;p29"/>
          <p:cNvSpPr/>
          <p:nvPr/>
        </p:nvSpPr>
        <p:spPr>
          <a:xfrm>
            <a:off x="3019500" y="6290533"/>
            <a:ext cx="6088000" cy="615600"/>
          </a:xfrm>
          <a:prstGeom prst="rect">
            <a:avLst/>
          </a:prstGeom>
          <a:noFill/>
          <a:ln>
            <a:noFill/>
          </a:ln>
        </p:spPr>
        <p:txBody>
          <a:bodyPr spcFirstLastPara="1" wrap="square" lIns="60967" tIns="30467" rIns="60967" bIns="30467" anchor="ctr" anchorCtr="0">
            <a:noAutofit/>
          </a:bodyPr>
          <a:lstStyle/>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Laboratório de Inovação da Atenção Primária à Saúde </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Campo Grande - MS</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p:txBody>
      </p:sp>
      <p:sp>
        <p:nvSpPr>
          <p:cNvPr id="2" name="CaixaDeTexto 1">
            <a:extLst>
              <a:ext uri="{FF2B5EF4-FFF2-40B4-BE49-F238E27FC236}">
                <a16:creationId xmlns:a16="http://schemas.microsoft.com/office/drawing/2014/main" id="{9C967809-7523-44BB-89E8-A1DA60F09F6A}"/>
              </a:ext>
            </a:extLst>
          </p:cNvPr>
          <p:cNvSpPr txBox="1"/>
          <p:nvPr/>
        </p:nvSpPr>
        <p:spPr>
          <a:xfrm>
            <a:off x="1099436" y="1940480"/>
            <a:ext cx="3463137" cy="3416320"/>
          </a:xfrm>
          <a:prstGeom prst="rect">
            <a:avLst/>
          </a:prstGeom>
          <a:noFill/>
        </p:spPr>
        <p:txBody>
          <a:bodyPr wrap="square" rtlCol="0">
            <a:spAutoFit/>
          </a:bodyPr>
          <a:lstStyle/>
          <a:p>
            <a:pPr algn="just"/>
            <a:r>
              <a:rPr lang="pt-BR" dirty="0">
                <a:latin typeface="Arial" panose="020B0604020202020204" pitchFamily="34" charset="0"/>
                <a:cs typeface="Arial" panose="020B0604020202020204" pitchFamily="34" charset="0"/>
              </a:rPr>
              <a:t>Dos atendimentos que sofreram impacto devido à Pandemia pela COVID 19, os atendimentos odontológicos destacam-se como os que tiveram maiores restrições por questões de biossegurança. </a:t>
            </a:r>
          </a:p>
          <a:p>
            <a:pPr algn="just"/>
            <a:r>
              <a:rPr lang="pt-BR" dirty="0">
                <a:latin typeface="Arial" panose="020B0604020202020204" pitchFamily="34" charset="0"/>
                <a:cs typeface="Arial" panose="020B0604020202020204" pitchFamily="34" charset="0"/>
              </a:rPr>
              <a:t>Contudo, as unidades do Projeto conseguiram ampliar o acesso, aumentando em 12% os atendimentos em plena Pandemia.</a:t>
            </a:r>
          </a:p>
        </p:txBody>
      </p:sp>
      <p:sp>
        <p:nvSpPr>
          <p:cNvPr id="12" name="object 31">
            <a:extLst>
              <a:ext uri="{FF2B5EF4-FFF2-40B4-BE49-F238E27FC236}">
                <a16:creationId xmlns:a16="http://schemas.microsoft.com/office/drawing/2014/main" id="{36251B69-B9DC-4358-9587-806CC8848189}"/>
              </a:ext>
            </a:extLst>
          </p:cNvPr>
          <p:cNvSpPr txBox="1"/>
          <p:nvPr/>
        </p:nvSpPr>
        <p:spPr>
          <a:xfrm>
            <a:off x="5155460" y="5743231"/>
            <a:ext cx="2410884" cy="173190"/>
          </a:xfrm>
          <a:prstGeom prst="rect">
            <a:avLst/>
          </a:prstGeom>
        </p:spPr>
        <p:txBody>
          <a:bodyPr vert="horz" wrap="square" lIns="0" tIns="8891" rIns="0" bIns="0" rtlCol="0">
            <a:spAutoFit/>
          </a:bodyPr>
          <a:lstStyle/>
          <a:p>
            <a:pPr marL="8466">
              <a:spcBef>
                <a:spcPts val="71"/>
              </a:spcBef>
            </a:pPr>
            <a:r>
              <a:rPr sz="1067" b="1" dirty="0">
                <a:solidFill>
                  <a:srgbClr val="000066"/>
                </a:solidFill>
              </a:rPr>
              <a:t>Fonte: PEC-esus </a:t>
            </a:r>
            <a:r>
              <a:rPr sz="1067" b="1" spc="-27" dirty="0">
                <a:solidFill>
                  <a:srgbClr val="000066"/>
                </a:solidFill>
              </a:rPr>
              <a:t>AB</a:t>
            </a:r>
            <a:r>
              <a:rPr sz="1067" b="1" spc="-11" dirty="0">
                <a:solidFill>
                  <a:srgbClr val="000066"/>
                </a:solidFill>
              </a:rPr>
              <a:t> </a:t>
            </a:r>
            <a:r>
              <a:rPr sz="1067" b="1" spc="-4" dirty="0">
                <a:solidFill>
                  <a:srgbClr val="000066"/>
                </a:solidFill>
              </a:rPr>
              <a:t>(</a:t>
            </a:r>
            <a:r>
              <a:rPr lang="pt-BR" sz="1067" b="1" spc="-4" dirty="0">
                <a:solidFill>
                  <a:srgbClr val="000066"/>
                </a:solidFill>
              </a:rPr>
              <a:t>setembro/2021</a:t>
            </a:r>
            <a:r>
              <a:rPr sz="1067" b="1" spc="-4" dirty="0">
                <a:solidFill>
                  <a:srgbClr val="000066"/>
                </a:solidFill>
              </a:rPr>
              <a:t>)</a:t>
            </a:r>
            <a:endParaRPr sz="1067" dirty="0"/>
          </a:p>
        </p:txBody>
      </p:sp>
      <p:graphicFrame>
        <p:nvGraphicFramePr>
          <p:cNvPr id="13" name="Chart 105">
            <a:extLst>
              <a:ext uri="{FF2B5EF4-FFF2-40B4-BE49-F238E27FC236}">
                <a16:creationId xmlns:a16="http://schemas.microsoft.com/office/drawing/2014/main" id="{00000000-0008-0000-0900-0000C372D016}"/>
              </a:ext>
            </a:extLst>
          </p:cNvPr>
          <p:cNvGraphicFramePr>
            <a:graphicFrameLocks/>
          </p:cNvGraphicFramePr>
          <p:nvPr/>
        </p:nvGraphicFramePr>
        <p:xfrm>
          <a:off x="4358243" y="1173168"/>
          <a:ext cx="7426037" cy="4406600"/>
        </p:xfrm>
        <a:graphic>
          <a:graphicData uri="http://schemas.openxmlformats.org/drawingml/2006/chart">
            <c:chart xmlns:c="http://schemas.openxmlformats.org/drawingml/2006/chart" xmlns:r="http://schemas.openxmlformats.org/officeDocument/2006/relationships" r:id="rId5"/>
          </a:graphicData>
        </a:graphic>
      </p:graphicFrame>
      <p:sp>
        <p:nvSpPr>
          <p:cNvPr id="3" name="Espaço Reservado para Número de Slide 2"/>
          <p:cNvSpPr>
            <a:spLocks noGrp="1"/>
          </p:cNvSpPr>
          <p:nvPr>
            <p:ph type="sldNum" sz="quarter" idx="12"/>
          </p:nvPr>
        </p:nvSpPr>
        <p:spPr/>
        <p:txBody>
          <a:bodyPr/>
          <a:lstStyle/>
          <a:p>
            <a:pPr rtl="0"/>
            <a:fld id="{B38049E5-7B53-4E85-8972-7D6C4BCE5BB9}" type="slidenum">
              <a:rPr lang="pt-BR" noProof="0" smtClean="0"/>
              <a:t>165</a:t>
            </a:fld>
            <a:endParaRPr lang="pt-BR" noProof="0" dirty="0"/>
          </a:p>
        </p:txBody>
      </p:sp>
    </p:spTree>
    <p:extLst>
      <p:ext uri="{BB962C8B-B14F-4D97-AF65-F5344CB8AC3E}">
        <p14:creationId xmlns:p14="http://schemas.microsoft.com/office/powerpoint/2010/main" val="335006445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0"/>
          <p:cNvSpPr txBox="1"/>
          <p:nvPr/>
        </p:nvSpPr>
        <p:spPr>
          <a:xfrm>
            <a:off x="815926" y="502423"/>
            <a:ext cx="10569053" cy="985266"/>
          </a:xfrm>
          <a:prstGeom prst="rect">
            <a:avLst/>
          </a:prstGeom>
          <a:noFill/>
          <a:ln>
            <a:noFill/>
          </a:ln>
        </p:spPr>
        <p:txBody>
          <a:bodyPr spcFirstLastPara="1" wrap="square" lIns="121900" tIns="60933" rIns="121900" bIns="60933" anchor="t" anchorCtr="0">
            <a:noAutofit/>
          </a:bodyPr>
          <a:lstStyle/>
          <a:p>
            <a:pPr marL="203195">
              <a:spcBef>
                <a:spcPts val="400"/>
              </a:spcBef>
              <a:buClr>
                <a:srgbClr val="3F3F3F"/>
              </a:buClr>
              <a:buSzPts val="1200"/>
            </a:pPr>
            <a:endParaRPr lang="pt-BR" sz="2400" dirty="0"/>
          </a:p>
          <a:p>
            <a:pPr marL="203195" algn="ctr">
              <a:spcBef>
                <a:spcPts val="400"/>
              </a:spcBef>
              <a:buClr>
                <a:srgbClr val="3F3F3F"/>
              </a:buClr>
              <a:buSzPts val="1200"/>
            </a:pPr>
            <a:r>
              <a:rPr lang="pt-BR" sz="1600" b="1" dirty="0">
                <a:solidFill>
                  <a:srgbClr val="3F3F3F"/>
                </a:solidFill>
              </a:rPr>
              <a:t>CONSULTAS ASSISTÊNCIA FARMACÊUTICA, EDUCAÇÃO FÍSICA, SERVIÇO SOCIAL E FISIOTERAPIA NAS 09 UNIDADES DO PROJETO</a:t>
            </a:r>
            <a:endParaRPr sz="1600" b="1" dirty="0">
              <a:solidFill>
                <a:srgbClr val="3F3F3F"/>
              </a:solidFill>
            </a:endParaRPr>
          </a:p>
          <a:p>
            <a:pPr marL="609585">
              <a:spcBef>
                <a:spcPts val="400"/>
              </a:spcBef>
            </a:pPr>
            <a:endParaRPr sz="400" dirty="0">
              <a:solidFill>
                <a:srgbClr val="3F3F3F"/>
              </a:solidFill>
            </a:endParaRPr>
          </a:p>
          <a:p>
            <a:pPr>
              <a:spcBef>
                <a:spcPts val="400"/>
              </a:spcBef>
            </a:pPr>
            <a:r>
              <a:rPr lang="pt-BR" sz="1600" dirty="0">
                <a:solidFill>
                  <a:srgbClr val="3F3F3F"/>
                </a:solidFill>
              </a:rPr>
              <a:t>	</a:t>
            </a:r>
            <a:endParaRPr sz="1600" dirty="0">
              <a:solidFill>
                <a:srgbClr val="3F3F3F"/>
              </a:solidFill>
            </a:endParaRPr>
          </a:p>
          <a:p>
            <a:pPr>
              <a:spcBef>
                <a:spcPts val="400"/>
              </a:spcBef>
            </a:pPr>
            <a:r>
              <a:rPr lang="pt-BR" sz="1600" dirty="0">
                <a:solidFill>
                  <a:srgbClr val="3F3F3F"/>
                </a:solidFill>
              </a:rPr>
              <a:t>		</a:t>
            </a:r>
            <a:endParaRPr sz="1600" dirty="0">
              <a:solidFill>
                <a:srgbClr val="3F3F3F"/>
              </a:solidFill>
            </a:endParaRPr>
          </a:p>
          <a:p>
            <a:pPr>
              <a:spcBef>
                <a:spcPts val="400"/>
              </a:spcBef>
            </a:pPr>
            <a:endParaRPr sz="1600" dirty="0">
              <a:solidFill>
                <a:srgbClr val="3F3F3F"/>
              </a:solidFill>
            </a:endParaRPr>
          </a:p>
          <a:p>
            <a:pPr marL="380990" indent="-304792">
              <a:spcBef>
                <a:spcPts val="400"/>
              </a:spcBef>
              <a:buClr>
                <a:srgbClr val="3F3F3F"/>
              </a:buClr>
              <a:buSzPts val="900"/>
            </a:pPr>
            <a:endParaRPr sz="1200" dirty="0">
              <a:solidFill>
                <a:srgbClr val="3F3F3F"/>
              </a:solidFill>
              <a:latin typeface="Arial"/>
              <a:ea typeface="Arial"/>
              <a:cs typeface="Arial"/>
              <a:sym typeface="Arial"/>
            </a:endParaRPr>
          </a:p>
        </p:txBody>
      </p:sp>
      <p:sp>
        <p:nvSpPr>
          <p:cNvPr id="324" name="Google Shape;324;p30"/>
          <p:cNvSpPr/>
          <p:nvPr/>
        </p:nvSpPr>
        <p:spPr>
          <a:xfrm>
            <a:off x="0" y="741484"/>
            <a:ext cx="12192000" cy="95200"/>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60967" tIns="30467" rIns="60967" bIns="30467" anchor="ctr" anchorCtr="0">
            <a:noAutofit/>
          </a:bodyPr>
          <a:lstStyle/>
          <a:p>
            <a:pPr algn="ctr"/>
            <a:endParaRPr sz="1200">
              <a:solidFill>
                <a:schemeClr val="lt1"/>
              </a:solidFill>
              <a:latin typeface="Calibri"/>
              <a:ea typeface="Calibri"/>
              <a:cs typeface="Calibri"/>
              <a:sym typeface="Calibri"/>
            </a:endParaRPr>
          </a:p>
        </p:txBody>
      </p:sp>
      <p:pic>
        <p:nvPicPr>
          <p:cNvPr id="327" name="Google Shape;327;p30" descr="Uma imagem contendo monitor, tela, televisão, computador&#10;&#10;Descrição gerada automaticamente"/>
          <p:cNvPicPr preferRelativeResize="0"/>
          <p:nvPr/>
        </p:nvPicPr>
        <p:blipFill rotWithShape="1">
          <a:blip r:embed="rId3">
            <a:alphaModFix/>
          </a:blip>
          <a:srcRect/>
          <a:stretch/>
        </p:blipFill>
        <p:spPr>
          <a:xfrm>
            <a:off x="10781278" y="6104132"/>
            <a:ext cx="1329207" cy="686203"/>
          </a:xfrm>
          <a:prstGeom prst="rect">
            <a:avLst/>
          </a:prstGeom>
          <a:noFill/>
          <a:ln>
            <a:noFill/>
          </a:ln>
        </p:spPr>
      </p:pic>
      <p:pic>
        <p:nvPicPr>
          <p:cNvPr id="328" name="Google Shape;328;p30"/>
          <p:cNvPicPr preferRelativeResize="0"/>
          <p:nvPr/>
        </p:nvPicPr>
        <p:blipFill rotWithShape="1">
          <a:blip r:embed="rId4">
            <a:alphaModFix/>
          </a:blip>
          <a:srcRect/>
          <a:stretch/>
        </p:blipFill>
        <p:spPr>
          <a:xfrm>
            <a:off x="8803743" y="5972685"/>
            <a:ext cx="2316869" cy="933449"/>
          </a:xfrm>
          <a:prstGeom prst="rect">
            <a:avLst/>
          </a:prstGeom>
          <a:noFill/>
          <a:ln>
            <a:noFill/>
          </a:ln>
        </p:spPr>
      </p:pic>
      <p:sp>
        <p:nvSpPr>
          <p:cNvPr id="329" name="Google Shape;329;p30"/>
          <p:cNvSpPr/>
          <p:nvPr/>
        </p:nvSpPr>
        <p:spPr>
          <a:xfrm>
            <a:off x="6551033" y="1491400"/>
            <a:ext cx="195600" cy="256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 name="Google Shape;333;p30"/>
          <p:cNvSpPr/>
          <p:nvPr/>
        </p:nvSpPr>
        <p:spPr>
          <a:xfrm>
            <a:off x="3019500" y="6290533"/>
            <a:ext cx="6088000" cy="615600"/>
          </a:xfrm>
          <a:prstGeom prst="rect">
            <a:avLst/>
          </a:prstGeom>
          <a:noFill/>
          <a:ln>
            <a:noFill/>
          </a:ln>
        </p:spPr>
        <p:txBody>
          <a:bodyPr spcFirstLastPara="1" wrap="square" lIns="60967" tIns="30467" rIns="60967" bIns="30467" anchor="ctr" anchorCtr="0">
            <a:noAutofit/>
          </a:bodyPr>
          <a:lstStyle/>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Laboratório de Inovação da Atenção Primária à Saúde </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Campo Grande - MS</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p:txBody>
      </p:sp>
      <p:sp>
        <p:nvSpPr>
          <p:cNvPr id="2" name="CaixaDeTexto 1">
            <a:extLst>
              <a:ext uri="{FF2B5EF4-FFF2-40B4-BE49-F238E27FC236}">
                <a16:creationId xmlns:a16="http://schemas.microsoft.com/office/drawing/2014/main" id="{B2A0BB19-FCF2-4FE8-9F22-41251083224A}"/>
              </a:ext>
            </a:extLst>
          </p:cNvPr>
          <p:cNvSpPr txBox="1"/>
          <p:nvPr/>
        </p:nvSpPr>
        <p:spPr>
          <a:xfrm>
            <a:off x="815926" y="1648365"/>
            <a:ext cx="3221502" cy="4093428"/>
          </a:xfrm>
          <a:prstGeom prst="rect">
            <a:avLst/>
          </a:prstGeom>
          <a:noFill/>
        </p:spPr>
        <p:txBody>
          <a:bodyPr wrap="square" rtlCol="0">
            <a:spAutoFit/>
          </a:bodyPr>
          <a:lstStyle/>
          <a:p>
            <a:pPr marL="380990" indent="-380990" algn="just">
              <a:buFont typeface="Wingdings" panose="05000000000000000000" pitchFamily="2" charset="2"/>
              <a:buChar char="v"/>
            </a:pPr>
            <a:r>
              <a:rPr lang="pt-BR" sz="2000" dirty="0">
                <a:latin typeface="Arial" panose="020B0604020202020204" pitchFamily="34" charset="0"/>
                <a:cs typeface="Arial" panose="020B0604020202020204" pitchFamily="34" charset="0"/>
              </a:rPr>
              <a:t>Comparando-se o primeiro quadrimestre de 2020 com o segundo quadrimestre de 2021, observa-se uma crescente atuação do Núcleo Ampliado de Saúde da Família e Atenção Básica (NASF-AB). Nota-se que o houve um incremento de 18% das ações e serviços </a:t>
            </a:r>
          </a:p>
        </p:txBody>
      </p:sp>
      <p:sp>
        <p:nvSpPr>
          <p:cNvPr id="13" name="object 31">
            <a:extLst>
              <a:ext uri="{FF2B5EF4-FFF2-40B4-BE49-F238E27FC236}">
                <a16:creationId xmlns:a16="http://schemas.microsoft.com/office/drawing/2014/main" id="{2F73C0D6-803E-4A55-9836-44A55880154E}"/>
              </a:ext>
            </a:extLst>
          </p:cNvPr>
          <p:cNvSpPr txBox="1"/>
          <p:nvPr/>
        </p:nvSpPr>
        <p:spPr>
          <a:xfrm>
            <a:off x="4890558" y="5972685"/>
            <a:ext cx="2410884" cy="173190"/>
          </a:xfrm>
          <a:prstGeom prst="rect">
            <a:avLst/>
          </a:prstGeom>
        </p:spPr>
        <p:txBody>
          <a:bodyPr vert="horz" wrap="square" lIns="0" tIns="8891" rIns="0" bIns="0" rtlCol="0">
            <a:spAutoFit/>
          </a:bodyPr>
          <a:lstStyle/>
          <a:p>
            <a:pPr marL="8466">
              <a:spcBef>
                <a:spcPts val="71"/>
              </a:spcBef>
            </a:pPr>
            <a:r>
              <a:rPr sz="1067" b="1" dirty="0">
                <a:solidFill>
                  <a:srgbClr val="000066"/>
                </a:solidFill>
              </a:rPr>
              <a:t>Fonte: PEC-esus </a:t>
            </a:r>
            <a:r>
              <a:rPr sz="1067" b="1" spc="-27" dirty="0">
                <a:solidFill>
                  <a:srgbClr val="000066"/>
                </a:solidFill>
              </a:rPr>
              <a:t>AB</a:t>
            </a:r>
            <a:r>
              <a:rPr sz="1067" b="1" spc="-11" dirty="0">
                <a:solidFill>
                  <a:srgbClr val="000066"/>
                </a:solidFill>
              </a:rPr>
              <a:t> </a:t>
            </a:r>
            <a:r>
              <a:rPr sz="1067" b="1" spc="-4" dirty="0">
                <a:solidFill>
                  <a:srgbClr val="000066"/>
                </a:solidFill>
              </a:rPr>
              <a:t>(</a:t>
            </a:r>
            <a:r>
              <a:rPr lang="pt-BR" sz="1067" b="1" spc="-4" dirty="0">
                <a:solidFill>
                  <a:srgbClr val="000066"/>
                </a:solidFill>
              </a:rPr>
              <a:t>setembro/2021</a:t>
            </a:r>
            <a:r>
              <a:rPr sz="1067" b="1" spc="-4" dirty="0">
                <a:solidFill>
                  <a:srgbClr val="000066"/>
                </a:solidFill>
              </a:rPr>
              <a:t>)</a:t>
            </a:r>
            <a:endParaRPr sz="1067" dirty="0"/>
          </a:p>
        </p:txBody>
      </p:sp>
      <p:graphicFrame>
        <p:nvGraphicFramePr>
          <p:cNvPr id="14" name="Chart 106">
            <a:extLst>
              <a:ext uri="{FF2B5EF4-FFF2-40B4-BE49-F238E27FC236}">
                <a16:creationId xmlns:a16="http://schemas.microsoft.com/office/drawing/2014/main" id="{00000000-0008-0000-0900-0000CCE5AA2C}"/>
              </a:ext>
            </a:extLst>
          </p:cNvPr>
          <p:cNvGraphicFramePr>
            <a:graphicFrameLocks/>
          </p:cNvGraphicFramePr>
          <p:nvPr/>
        </p:nvGraphicFramePr>
        <p:xfrm>
          <a:off x="4211336" y="1669802"/>
          <a:ext cx="7722584" cy="4252217"/>
        </p:xfrm>
        <a:graphic>
          <a:graphicData uri="http://schemas.openxmlformats.org/drawingml/2006/chart">
            <c:chart xmlns:c="http://schemas.openxmlformats.org/drawingml/2006/chart" xmlns:r="http://schemas.openxmlformats.org/officeDocument/2006/relationships" r:id="rId5"/>
          </a:graphicData>
        </a:graphic>
      </p:graphicFrame>
      <p:sp>
        <p:nvSpPr>
          <p:cNvPr id="12" name="Google Shape;240;p25"/>
          <p:cNvSpPr txBox="1">
            <a:spLocks/>
          </p:cNvSpPr>
          <p:nvPr/>
        </p:nvSpPr>
        <p:spPr>
          <a:xfrm>
            <a:off x="675037" y="-39311"/>
            <a:ext cx="11840800" cy="762000"/>
          </a:xfrm>
          <a:prstGeom prst="rect">
            <a:avLst/>
          </a:prstGeom>
          <a:effectLst/>
        </p:spPr>
        <p:txBody>
          <a:bodyPr spcFirstLastPara="1" vert="horz" wrap="square" lIns="121900" tIns="121900" rIns="121900" bIns="121900" rtlCol="0" anchor="ctr" anchorCtr="0">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Bef>
                <a:spcPts val="0"/>
              </a:spcBef>
            </a:pPr>
            <a:r>
              <a:rPr lang="pt-BR" sz="2800" smtClean="0">
                <a:solidFill>
                  <a:srgbClr val="434343"/>
                </a:solidFill>
              </a:rPr>
              <a:t>ACESSO DE PRIMEIRO CONTATO </a:t>
            </a:r>
            <a:endParaRPr lang="pt-BR" sz="2800" dirty="0">
              <a:solidFill>
                <a:srgbClr val="434343"/>
              </a:solidFill>
              <a:latin typeface="Arial"/>
              <a:ea typeface="Arial"/>
              <a:cs typeface="Arial"/>
              <a:sym typeface="Arial"/>
            </a:endParaRPr>
          </a:p>
        </p:txBody>
      </p:sp>
      <p:sp>
        <p:nvSpPr>
          <p:cNvPr id="3" name="Espaço Reservado para Número de Slide 2"/>
          <p:cNvSpPr>
            <a:spLocks noGrp="1"/>
          </p:cNvSpPr>
          <p:nvPr>
            <p:ph type="sldNum" sz="quarter" idx="12"/>
          </p:nvPr>
        </p:nvSpPr>
        <p:spPr/>
        <p:txBody>
          <a:bodyPr/>
          <a:lstStyle/>
          <a:p>
            <a:pPr rtl="0"/>
            <a:fld id="{B38049E5-7B53-4E85-8972-7D6C4BCE5BB9}" type="slidenum">
              <a:rPr lang="pt-BR" noProof="0" smtClean="0"/>
              <a:t>166</a:t>
            </a:fld>
            <a:endParaRPr lang="pt-BR" noProof="0" dirty="0"/>
          </a:p>
        </p:txBody>
      </p:sp>
    </p:spTree>
    <p:extLst>
      <p:ext uri="{BB962C8B-B14F-4D97-AF65-F5344CB8AC3E}">
        <p14:creationId xmlns:p14="http://schemas.microsoft.com/office/powerpoint/2010/main" val="421459746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2"/>
          <p:cNvSpPr txBox="1">
            <a:spLocks noGrp="1"/>
          </p:cNvSpPr>
          <p:nvPr>
            <p:ph type="title"/>
          </p:nvPr>
        </p:nvSpPr>
        <p:spPr>
          <a:xfrm>
            <a:off x="1141464" y="470916"/>
            <a:ext cx="11360800" cy="935600"/>
          </a:xfrm>
          <a:prstGeom prst="rect">
            <a:avLst/>
          </a:prstGeom>
        </p:spPr>
        <p:txBody>
          <a:bodyPr spcFirstLastPara="1" vert="horz" wrap="square" lIns="121900" tIns="121900" rIns="121900" bIns="121900" rtlCol="0" anchor="t" anchorCtr="0">
            <a:noAutofit/>
          </a:bodyPr>
          <a:lstStyle/>
          <a:p>
            <a:pPr algn="l"/>
            <a:r>
              <a:rPr lang="pt-BR" sz="2800" dirty="0">
                <a:solidFill>
                  <a:srgbClr val="595959"/>
                </a:solidFill>
              </a:rPr>
              <a:t>OUTRAS ENTREGAS :</a:t>
            </a:r>
            <a:endParaRPr sz="2800" dirty="0">
              <a:solidFill>
                <a:srgbClr val="595959"/>
              </a:solidFill>
            </a:endParaRPr>
          </a:p>
        </p:txBody>
      </p:sp>
      <p:sp>
        <p:nvSpPr>
          <p:cNvPr id="575" name="Google Shape;575;p42"/>
          <p:cNvSpPr txBox="1">
            <a:spLocks noGrp="1"/>
          </p:cNvSpPr>
          <p:nvPr>
            <p:ph type="body" idx="1"/>
          </p:nvPr>
        </p:nvSpPr>
        <p:spPr>
          <a:xfrm>
            <a:off x="731520" y="1053086"/>
            <a:ext cx="10775852" cy="5398857"/>
          </a:xfrm>
          <a:prstGeom prst="rect">
            <a:avLst/>
          </a:prstGeom>
        </p:spPr>
        <p:txBody>
          <a:bodyPr spcFirstLastPara="1" vert="horz" wrap="square" lIns="121900" tIns="121900" rIns="121900" bIns="121900" rtlCol="0" anchor="t" anchorCtr="0">
            <a:noAutofit/>
          </a:bodyPr>
          <a:lstStyle/>
          <a:p>
            <a:pPr indent="-406390" algn="just">
              <a:lnSpc>
                <a:spcPct val="150000"/>
              </a:lnSpc>
              <a:buClrTx/>
              <a:buSzPts val="1200"/>
              <a:buFont typeface="Wingdings" panose="05000000000000000000" pitchFamily="2" charset="2"/>
              <a:buChar char="q"/>
            </a:pPr>
            <a:r>
              <a:rPr lang="pt-BR" sz="1600" b="1" dirty="0">
                <a:solidFill>
                  <a:srgbClr val="212529"/>
                </a:solidFill>
                <a:highlight>
                  <a:srgbClr val="FFFFFF"/>
                </a:highlight>
                <a:latin typeface="Arial" panose="020B0604020202020204" pitchFamily="34" charset="0"/>
                <a:ea typeface="Roboto"/>
                <a:cs typeface="Arial" panose="020B0604020202020204" pitchFamily="34" charset="0"/>
                <a:sym typeface="Roboto"/>
              </a:rPr>
              <a:t>Desenvolvimento de Plataforma Digital:</a:t>
            </a:r>
            <a:endParaRPr sz="1600" b="1"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a:p>
            <a:pPr lvl="1" indent="-406390" algn="just">
              <a:lnSpc>
                <a:spcPct val="150000"/>
              </a:lnSpc>
              <a:spcBef>
                <a:spcPts val="0"/>
              </a:spcBef>
              <a:buClrTx/>
              <a:buSzPts val="1200"/>
              <a:buFont typeface="Wingdings" panose="05000000000000000000" pitchFamily="2" charset="2"/>
              <a:buChar char="Ø"/>
            </a:pPr>
            <a:r>
              <a:rPr lang="pt-BR" sz="1400" dirty="0">
                <a:solidFill>
                  <a:srgbClr val="212529"/>
                </a:solidFill>
                <a:highlight>
                  <a:srgbClr val="FFFFFF"/>
                </a:highlight>
                <a:latin typeface="Arial" panose="020B0604020202020204" pitchFamily="34" charset="0"/>
                <a:ea typeface="Roboto"/>
                <a:cs typeface="Arial" panose="020B0604020202020204" pitchFamily="34" charset="0"/>
                <a:sym typeface="Roboto"/>
              </a:rPr>
              <a:t>para acompanhamento dos usuários nas principais linhas de cuidado, por meio da sinalização de </a:t>
            </a:r>
            <a:r>
              <a:rPr lang="pt-BR" sz="1400" dirty="0" err="1">
                <a:solidFill>
                  <a:srgbClr val="212529"/>
                </a:solidFill>
                <a:highlight>
                  <a:srgbClr val="FFFFFF"/>
                </a:highlight>
                <a:latin typeface="Arial" panose="020B0604020202020204" pitchFamily="34" charset="0"/>
                <a:ea typeface="Roboto"/>
                <a:cs typeface="Arial" panose="020B0604020202020204" pitchFamily="34" charset="0"/>
                <a:sym typeface="Roboto"/>
              </a:rPr>
              <a:t>CareGaps</a:t>
            </a:r>
            <a:r>
              <a:rPr lang="pt-BR" sz="1400" dirty="0">
                <a:solidFill>
                  <a:srgbClr val="212529"/>
                </a:solidFill>
                <a:highlight>
                  <a:srgbClr val="FFFFFF"/>
                </a:highlight>
                <a:latin typeface="Arial" panose="020B0604020202020204" pitchFamily="34" charset="0"/>
                <a:ea typeface="Roboto"/>
                <a:cs typeface="Arial" panose="020B0604020202020204" pitchFamily="34" charset="0"/>
                <a:sym typeface="Roboto"/>
              </a:rPr>
              <a:t>;</a:t>
            </a:r>
            <a:endParaRPr sz="1400"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a:p>
            <a:pPr lvl="1" indent="-406390" algn="just">
              <a:lnSpc>
                <a:spcPct val="150000"/>
              </a:lnSpc>
              <a:spcBef>
                <a:spcPts val="0"/>
              </a:spcBef>
              <a:buClr>
                <a:srgbClr val="212529"/>
              </a:buClr>
              <a:buSzPts val="1200"/>
              <a:buFont typeface="Wingdings" panose="05000000000000000000" pitchFamily="2" charset="2"/>
              <a:buChar char="Ø"/>
            </a:pPr>
            <a:r>
              <a:rPr lang="pt-BR" sz="1400" dirty="0">
                <a:solidFill>
                  <a:srgbClr val="212529"/>
                </a:solidFill>
                <a:highlight>
                  <a:srgbClr val="FFFFFF"/>
                </a:highlight>
                <a:latin typeface="Arial" panose="020B0604020202020204" pitchFamily="34" charset="0"/>
                <a:ea typeface="Roboto"/>
                <a:cs typeface="Arial" panose="020B0604020202020204" pitchFamily="34" charset="0"/>
                <a:sym typeface="Roboto"/>
              </a:rPr>
              <a:t>para acompanhamento e coordenação do cuidado, apoiando a realização de teleatendimento;</a:t>
            </a:r>
            <a:endParaRPr sz="1400"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a:p>
            <a:pPr lvl="1" indent="-406390" algn="just">
              <a:lnSpc>
                <a:spcPct val="150000"/>
              </a:lnSpc>
              <a:spcBef>
                <a:spcPts val="0"/>
              </a:spcBef>
              <a:buClr>
                <a:srgbClr val="212529"/>
              </a:buClr>
              <a:buSzPts val="1200"/>
              <a:buFont typeface="Wingdings" panose="05000000000000000000" pitchFamily="2" charset="2"/>
              <a:buChar char="Ø"/>
            </a:pPr>
            <a:r>
              <a:rPr lang="pt-BR" sz="1400" dirty="0">
                <a:solidFill>
                  <a:srgbClr val="212529"/>
                </a:solidFill>
                <a:highlight>
                  <a:srgbClr val="FFFFFF"/>
                </a:highlight>
                <a:latin typeface="Arial" panose="020B0604020202020204" pitchFamily="34" charset="0"/>
                <a:ea typeface="Roboto"/>
                <a:cs typeface="Arial" panose="020B0604020202020204" pitchFamily="34" charset="0"/>
                <a:sym typeface="Roboto"/>
              </a:rPr>
              <a:t>para acompanhamento, da gestão local e municipal, de </a:t>
            </a:r>
            <a:r>
              <a:rPr lang="pt-BR" sz="1400" b="1" dirty="0">
                <a:solidFill>
                  <a:srgbClr val="212529"/>
                </a:solidFill>
                <a:highlight>
                  <a:srgbClr val="FFFFFF"/>
                </a:highlight>
                <a:latin typeface="Arial" panose="020B0604020202020204" pitchFamily="34" charset="0"/>
                <a:ea typeface="Roboto"/>
                <a:cs typeface="Arial" panose="020B0604020202020204" pitchFamily="34" charset="0"/>
                <a:sym typeface="Roboto"/>
              </a:rPr>
              <a:t>indicadores de saúde alinhados às Portarias do Previne Brasil e Saúde na Hora;</a:t>
            </a:r>
            <a:endParaRPr sz="1400" b="1" dirty="0">
              <a:solidFill>
                <a:srgbClr val="212529"/>
              </a:solidFill>
              <a:highlight>
                <a:srgbClr val="FFFFFF"/>
              </a:highlight>
              <a:latin typeface="Arial" panose="020B0604020202020204" pitchFamily="34" charset="0"/>
              <a:ea typeface="Roboto"/>
              <a:cs typeface="Arial" panose="020B0604020202020204" pitchFamily="34" charset="0"/>
              <a:sym typeface="Roboto"/>
            </a:endParaRPr>
          </a:p>
          <a:p>
            <a:pPr lvl="1" indent="-406390" algn="just">
              <a:lnSpc>
                <a:spcPct val="150000"/>
              </a:lnSpc>
              <a:spcBef>
                <a:spcPts val="0"/>
              </a:spcBef>
              <a:buClr>
                <a:srgbClr val="212529"/>
              </a:buClr>
              <a:buSzPts val="1200"/>
              <a:buFont typeface="Wingdings" panose="05000000000000000000" pitchFamily="2" charset="2"/>
              <a:buChar char="Ø"/>
            </a:pPr>
            <a:r>
              <a:rPr lang="pt-BR" sz="1400" dirty="0">
                <a:solidFill>
                  <a:srgbClr val="212529"/>
                </a:solidFill>
                <a:highlight>
                  <a:srgbClr val="FFFFFF"/>
                </a:highlight>
                <a:latin typeface="Arial" panose="020B0604020202020204" pitchFamily="34" charset="0"/>
                <a:ea typeface="Roboto"/>
                <a:cs typeface="Arial" panose="020B0604020202020204" pitchFamily="34" charset="0"/>
                <a:sym typeface="Roboto"/>
              </a:rPr>
              <a:t>para acompanhamento, da gestão local e municipal, da produtividade dos profissionais</a:t>
            </a:r>
            <a:r>
              <a:rPr lang="pt-BR" sz="1400" dirty="0" smtClean="0">
                <a:solidFill>
                  <a:srgbClr val="212529"/>
                </a:solidFill>
                <a:highlight>
                  <a:srgbClr val="FFFFFF"/>
                </a:highlight>
                <a:latin typeface="Arial" panose="020B0604020202020204" pitchFamily="34" charset="0"/>
                <a:ea typeface="Roboto"/>
                <a:cs typeface="Arial" panose="020B0604020202020204" pitchFamily="34" charset="0"/>
                <a:sym typeface="Roboto"/>
              </a:rPr>
              <a:t>.</a:t>
            </a:r>
          </a:p>
          <a:p>
            <a:pPr marL="812780" lvl="1" indent="0" algn="just">
              <a:lnSpc>
                <a:spcPct val="150000"/>
              </a:lnSpc>
              <a:spcBef>
                <a:spcPts val="0"/>
              </a:spcBef>
              <a:buClr>
                <a:srgbClr val="212529"/>
              </a:buClr>
              <a:buSzPts val="1200"/>
              <a:buNone/>
            </a:pPr>
            <a:endParaRPr sz="1400" dirty="0">
              <a:solidFill>
                <a:srgbClr val="212529"/>
              </a:solidFill>
              <a:highlight>
                <a:srgbClr val="FFFFFF"/>
              </a:highlight>
              <a:latin typeface="Roboto"/>
              <a:ea typeface="Roboto"/>
              <a:cs typeface="Roboto"/>
              <a:sym typeface="Roboto"/>
            </a:endParaRPr>
          </a:p>
          <a:p>
            <a:pPr marL="534988" indent="-341313" algn="just">
              <a:spcBef>
                <a:spcPts val="400"/>
              </a:spcBef>
              <a:buClr>
                <a:srgbClr val="212529"/>
              </a:buClr>
              <a:buSzPts val="1200"/>
              <a:buFont typeface="Wingdings" panose="05000000000000000000" pitchFamily="2" charset="2"/>
              <a:buChar char="q"/>
            </a:pPr>
            <a:r>
              <a:rPr lang="pt-BR" sz="1600" b="1" dirty="0" smtClean="0">
                <a:solidFill>
                  <a:srgbClr val="212529"/>
                </a:solidFill>
                <a:highlight>
                  <a:schemeClr val="lt1"/>
                </a:highlight>
                <a:latin typeface="Arial" panose="020B0604020202020204" pitchFamily="34" charset="0"/>
                <a:ea typeface="Roboto"/>
                <a:cs typeface="Arial" panose="020B0604020202020204" pitchFamily="34" charset="0"/>
                <a:sym typeface="Roboto"/>
              </a:rPr>
              <a:t>Desenvolvimento </a:t>
            </a:r>
            <a:r>
              <a:rPr lang="pt-BR" sz="1600" b="1" dirty="0">
                <a:solidFill>
                  <a:srgbClr val="212529"/>
                </a:solidFill>
                <a:highlight>
                  <a:schemeClr val="lt1"/>
                </a:highlight>
                <a:latin typeface="Arial" panose="020B0604020202020204" pitchFamily="34" charset="0"/>
                <a:ea typeface="Roboto"/>
                <a:cs typeface="Arial" panose="020B0604020202020204" pitchFamily="34" charset="0"/>
                <a:sym typeface="Roboto"/>
              </a:rPr>
              <a:t>de APP para acompanhamento dos usuários: covid-19, vacinas, minha equipe, entre outros;</a:t>
            </a:r>
            <a:endParaRPr sz="1600" b="1" dirty="0">
              <a:solidFill>
                <a:srgbClr val="212529"/>
              </a:solidFill>
              <a:highlight>
                <a:schemeClr val="lt1"/>
              </a:highlight>
              <a:latin typeface="Arial" panose="020B0604020202020204" pitchFamily="34" charset="0"/>
              <a:ea typeface="Roboto"/>
              <a:cs typeface="Arial" panose="020B0604020202020204" pitchFamily="34" charset="0"/>
              <a:sym typeface="Roboto"/>
            </a:endParaRPr>
          </a:p>
          <a:p>
            <a:pPr marL="534988" indent="-341313" algn="just">
              <a:buClr>
                <a:srgbClr val="212529"/>
              </a:buClr>
              <a:buSzPts val="1200"/>
              <a:buFont typeface="Wingdings" panose="05000000000000000000" pitchFamily="2" charset="2"/>
              <a:buChar char="q"/>
            </a:pPr>
            <a:r>
              <a:rPr lang="pt-BR" sz="1600" b="1" dirty="0">
                <a:solidFill>
                  <a:srgbClr val="212529"/>
                </a:solidFill>
                <a:highlight>
                  <a:schemeClr val="lt1"/>
                </a:highlight>
                <a:latin typeface="Arial" panose="020B0604020202020204" pitchFamily="34" charset="0"/>
                <a:ea typeface="Roboto"/>
                <a:cs typeface="Arial" panose="020B0604020202020204" pitchFamily="34" charset="0"/>
                <a:sym typeface="Roboto"/>
              </a:rPr>
              <a:t>Programas de Residência Multiprofissional e Medicina: segunda turma dos programas iniciada em março/2021 - organização de aulas e processos de trabalho nas Unidades,   </a:t>
            </a:r>
          </a:p>
          <a:p>
            <a:pPr marL="534988" indent="-341313" algn="just">
              <a:buClr>
                <a:srgbClr val="212529"/>
              </a:buClr>
              <a:buSzPts val="1200"/>
              <a:buFont typeface="Wingdings" panose="05000000000000000000" pitchFamily="2" charset="2"/>
              <a:buChar char="q"/>
            </a:pPr>
            <a:r>
              <a:rPr lang="pt-BR" sz="1600" b="1" dirty="0">
                <a:solidFill>
                  <a:srgbClr val="212529"/>
                </a:solidFill>
                <a:highlight>
                  <a:schemeClr val="lt1"/>
                </a:highlight>
                <a:latin typeface="Arial" panose="020B0604020202020204" pitchFamily="34" charset="0"/>
                <a:ea typeface="Roboto"/>
                <a:cs typeface="Arial" panose="020B0604020202020204" pitchFamily="34" charset="0"/>
                <a:sym typeface="Roboto"/>
              </a:rPr>
              <a:t>Campo Grande oferece o maior programa de Residência Médica da Saúde da </a:t>
            </a:r>
            <a:r>
              <a:rPr lang="pt-BR" sz="1600" b="1" dirty="0" smtClean="0">
                <a:solidFill>
                  <a:srgbClr val="212529"/>
                </a:solidFill>
                <a:highlight>
                  <a:schemeClr val="lt1"/>
                </a:highlight>
                <a:latin typeface="Arial" panose="020B0604020202020204" pitchFamily="34" charset="0"/>
                <a:ea typeface="Roboto"/>
                <a:cs typeface="Arial" panose="020B0604020202020204" pitchFamily="34" charset="0"/>
                <a:sym typeface="Roboto"/>
              </a:rPr>
              <a:t>Família </a:t>
            </a:r>
            <a:r>
              <a:rPr lang="pt-BR" sz="1600" b="1" dirty="0">
                <a:solidFill>
                  <a:srgbClr val="212529"/>
                </a:solidFill>
                <a:highlight>
                  <a:schemeClr val="lt1"/>
                </a:highlight>
                <a:latin typeface="Arial" panose="020B0604020202020204" pitchFamily="34" charset="0"/>
                <a:ea typeface="Roboto"/>
                <a:cs typeface="Arial" panose="020B0604020202020204" pitchFamily="34" charset="0"/>
                <a:sym typeface="Roboto"/>
              </a:rPr>
              <a:t>e Comunidade do Centro Oeste;</a:t>
            </a:r>
            <a:endParaRPr sz="1600" b="1" dirty="0">
              <a:solidFill>
                <a:srgbClr val="212529"/>
              </a:solidFill>
              <a:highlight>
                <a:schemeClr val="lt1"/>
              </a:highlight>
              <a:latin typeface="Arial" panose="020B0604020202020204" pitchFamily="34" charset="0"/>
              <a:ea typeface="Roboto"/>
              <a:cs typeface="Arial" panose="020B0604020202020204" pitchFamily="34" charset="0"/>
              <a:sym typeface="Roboto"/>
            </a:endParaRPr>
          </a:p>
          <a:p>
            <a:pPr marL="534988" indent="-341313" algn="just">
              <a:buClr>
                <a:srgbClr val="212529"/>
              </a:buClr>
              <a:buSzPts val="1200"/>
              <a:buFont typeface="Wingdings" panose="05000000000000000000" pitchFamily="2" charset="2"/>
              <a:buChar char="q"/>
            </a:pPr>
            <a:r>
              <a:rPr lang="pt-BR" sz="1600" b="1" dirty="0">
                <a:solidFill>
                  <a:srgbClr val="212529"/>
                </a:solidFill>
                <a:highlight>
                  <a:schemeClr val="lt1"/>
                </a:highlight>
                <a:latin typeface="Arial" panose="020B0604020202020204" pitchFamily="34" charset="0"/>
                <a:ea typeface="Roboto"/>
                <a:cs typeface="Arial" panose="020B0604020202020204" pitchFamily="34" charset="0"/>
                <a:sym typeface="Roboto"/>
              </a:rPr>
              <a:t>Pesquisa de Opinião e PCATOOL: entrevistas e análise das informações </a:t>
            </a:r>
            <a:r>
              <a:rPr lang="pt-BR" sz="1600" i="1" dirty="0">
                <a:solidFill>
                  <a:srgbClr val="212529"/>
                </a:solidFill>
                <a:highlight>
                  <a:schemeClr val="lt1"/>
                </a:highlight>
                <a:latin typeface="Arial" panose="020B0604020202020204" pitchFamily="34" charset="0"/>
                <a:ea typeface="Roboto"/>
                <a:cs typeface="Arial" panose="020B0604020202020204" pitchFamily="34" charset="0"/>
                <a:sym typeface="Roboto"/>
              </a:rPr>
              <a:t>(https://otics.campograndems.labinovaapsfiocruz.com.br/pesquisa-</a:t>
            </a:r>
            <a:r>
              <a:rPr lang="pt-BR" sz="1600" i="1" dirty="0" err="1">
                <a:solidFill>
                  <a:srgbClr val="212529"/>
                </a:solidFill>
                <a:highlight>
                  <a:schemeClr val="lt1"/>
                </a:highlight>
                <a:latin typeface="Arial" panose="020B0604020202020204" pitchFamily="34" charset="0"/>
                <a:ea typeface="Roboto"/>
                <a:cs typeface="Arial" panose="020B0604020202020204" pitchFamily="34" charset="0"/>
                <a:sym typeface="Roboto"/>
              </a:rPr>
              <a:t>pcatool.php</a:t>
            </a:r>
            <a:r>
              <a:rPr lang="pt-BR" sz="1600" i="1" dirty="0">
                <a:solidFill>
                  <a:srgbClr val="212529"/>
                </a:solidFill>
                <a:highlight>
                  <a:schemeClr val="lt1"/>
                </a:highlight>
                <a:latin typeface="Arial" panose="020B0604020202020204" pitchFamily="34" charset="0"/>
                <a:ea typeface="Roboto"/>
                <a:cs typeface="Arial" panose="020B0604020202020204" pitchFamily="34" charset="0"/>
                <a:sym typeface="Roboto"/>
              </a:rPr>
              <a:t>)</a:t>
            </a:r>
            <a:endParaRPr sz="1600" i="1" dirty="0">
              <a:solidFill>
                <a:srgbClr val="212529"/>
              </a:solidFill>
              <a:highlight>
                <a:schemeClr val="lt1"/>
              </a:highlight>
              <a:latin typeface="Arial" panose="020B0604020202020204" pitchFamily="34" charset="0"/>
              <a:ea typeface="Roboto"/>
              <a:cs typeface="Arial" panose="020B0604020202020204" pitchFamily="34" charset="0"/>
              <a:sym typeface="Roboto"/>
            </a:endParaRPr>
          </a:p>
          <a:p>
            <a:pPr marL="534988" indent="-341313" algn="just">
              <a:buClr>
                <a:srgbClr val="212529"/>
              </a:buClr>
              <a:buSzPts val="1300"/>
              <a:buFont typeface="Wingdings" panose="05000000000000000000" pitchFamily="2" charset="2"/>
              <a:buChar char="q"/>
            </a:pPr>
            <a:r>
              <a:rPr lang="pt-BR" sz="1600" b="1" dirty="0">
                <a:solidFill>
                  <a:srgbClr val="212529"/>
                </a:solidFill>
                <a:highlight>
                  <a:srgbClr val="FFFFFF"/>
                </a:highlight>
                <a:latin typeface="Arial" panose="020B0604020202020204" pitchFamily="34" charset="0"/>
                <a:ea typeface="Roboto"/>
                <a:cs typeface="Arial" panose="020B0604020202020204" pitchFamily="34" charset="0"/>
                <a:sym typeface="Roboto"/>
              </a:rPr>
              <a:t>Implantação de Gestão de Custos nas Unidades</a:t>
            </a:r>
          </a:p>
          <a:p>
            <a:pPr marL="194728" indent="0" algn="just">
              <a:lnSpc>
                <a:spcPct val="150000"/>
              </a:lnSpc>
              <a:buClr>
                <a:srgbClr val="212529"/>
              </a:buClr>
              <a:buSzPts val="1300"/>
              <a:buNone/>
            </a:pPr>
            <a:endParaRPr sz="1733" b="1" dirty="0">
              <a:solidFill>
                <a:srgbClr val="212529"/>
              </a:solidFill>
              <a:highlight>
                <a:srgbClr val="FFFFFF"/>
              </a:highlight>
              <a:latin typeface="Roboto"/>
              <a:ea typeface="Roboto"/>
              <a:cs typeface="Roboto"/>
              <a:sym typeface="Roboto"/>
            </a:endParaRPr>
          </a:p>
          <a:p>
            <a:pPr indent="0" algn="just">
              <a:lnSpc>
                <a:spcPct val="150000"/>
              </a:lnSpc>
              <a:spcBef>
                <a:spcPts val="400"/>
              </a:spcBef>
              <a:spcAft>
                <a:spcPts val="2133"/>
              </a:spcAft>
              <a:buNone/>
            </a:pPr>
            <a:endParaRPr sz="1867" dirty="0"/>
          </a:p>
        </p:txBody>
      </p:sp>
      <p:sp>
        <p:nvSpPr>
          <p:cNvPr id="576" name="Google Shape;576;p42"/>
          <p:cNvSpPr/>
          <p:nvPr/>
        </p:nvSpPr>
        <p:spPr>
          <a:xfrm>
            <a:off x="0" y="1082217"/>
            <a:ext cx="12192000" cy="95200"/>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60967" tIns="30467" rIns="60967" bIns="30467" anchor="ctr" anchorCtr="0">
            <a:noAutofit/>
          </a:bodyPr>
          <a:lstStyle/>
          <a:p>
            <a:pPr algn="ctr"/>
            <a:endParaRPr sz="1200">
              <a:solidFill>
                <a:schemeClr val="lt1"/>
              </a:solidFill>
              <a:latin typeface="Calibri"/>
              <a:ea typeface="Calibri"/>
              <a:cs typeface="Calibri"/>
              <a:sym typeface="Calibri"/>
            </a:endParaRPr>
          </a:p>
        </p:txBody>
      </p:sp>
      <p:pic>
        <p:nvPicPr>
          <p:cNvPr id="5" name="Google Shape;327;p30" descr="Uma imagem contendo monitor, tela, televisão, computador&#10;&#10;Descrição gerada automaticamente"/>
          <p:cNvPicPr preferRelativeResize="0"/>
          <p:nvPr/>
        </p:nvPicPr>
        <p:blipFill rotWithShape="1">
          <a:blip r:embed="rId3">
            <a:alphaModFix/>
          </a:blip>
          <a:srcRect/>
          <a:stretch/>
        </p:blipFill>
        <p:spPr>
          <a:xfrm>
            <a:off x="10781278" y="6104132"/>
            <a:ext cx="1329207" cy="686203"/>
          </a:xfrm>
          <a:prstGeom prst="rect">
            <a:avLst/>
          </a:prstGeom>
          <a:noFill/>
          <a:ln>
            <a:noFill/>
          </a:ln>
        </p:spPr>
      </p:pic>
      <p:pic>
        <p:nvPicPr>
          <p:cNvPr id="6" name="Google Shape;328;p30"/>
          <p:cNvPicPr preferRelativeResize="0"/>
          <p:nvPr/>
        </p:nvPicPr>
        <p:blipFill rotWithShape="1">
          <a:blip r:embed="rId4">
            <a:alphaModFix/>
          </a:blip>
          <a:srcRect/>
          <a:stretch/>
        </p:blipFill>
        <p:spPr>
          <a:xfrm>
            <a:off x="8803743" y="5972685"/>
            <a:ext cx="2316869" cy="933449"/>
          </a:xfrm>
          <a:prstGeom prst="rect">
            <a:avLst/>
          </a:prstGeom>
          <a:noFill/>
          <a:ln>
            <a:noFill/>
          </a:ln>
        </p:spPr>
      </p:pic>
      <p:sp>
        <p:nvSpPr>
          <p:cNvPr id="7" name="Google Shape;333;p30"/>
          <p:cNvSpPr/>
          <p:nvPr/>
        </p:nvSpPr>
        <p:spPr>
          <a:xfrm>
            <a:off x="3019500" y="6290533"/>
            <a:ext cx="6088000" cy="615600"/>
          </a:xfrm>
          <a:prstGeom prst="rect">
            <a:avLst/>
          </a:prstGeom>
          <a:noFill/>
          <a:ln>
            <a:noFill/>
          </a:ln>
        </p:spPr>
        <p:txBody>
          <a:bodyPr spcFirstLastPara="1" wrap="square" lIns="60967" tIns="30467" rIns="60967" bIns="30467" anchor="ctr" anchorCtr="0">
            <a:noAutofit/>
          </a:bodyPr>
          <a:lstStyle/>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Laboratório de Inovação da Atenção Primária à Saúde </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a:p>
            <a:pPr algn="ctr">
              <a:lnSpc>
                <a:spcPct val="150000"/>
              </a:lnSpc>
            </a:pPr>
            <a:r>
              <a:rPr lang="pt-BR" sz="1200" dirty="0">
                <a:solidFill>
                  <a:srgbClr val="2749A4"/>
                </a:solidFill>
                <a:latin typeface="Arial" panose="020B0604020202020204" pitchFamily="34" charset="0"/>
                <a:ea typeface="Montserrat Light"/>
                <a:cs typeface="Arial" panose="020B0604020202020204" pitchFamily="34" charset="0"/>
                <a:sym typeface="Montserrat Light"/>
              </a:rPr>
              <a:t>Campo Grande - MS</a:t>
            </a:r>
            <a:endParaRPr sz="1200" dirty="0">
              <a:solidFill>
                <a:srgbClr val="2749A4"/>
              </a:solidFill>
              <a:latin typeface="Arial" panose="020B0604020202020204" pitchFamily="34" charset="0"/>
              <a:ea typeface="Montserrat Light"/>
              <a:cs typeface="Arial" panose="020B0604020202020204" pitchFamily="34" charset="0"/>
              <a:sym typeface="Montserrat Light"/>
            </a:endParaRPr>
          </a:p>
        </p:txBody>
      </p:sp>
      <p:sp>
        <p:nvSpPr>
          <p:cNvPr id="2" name="Espaço Reservado para Número de Slide 1"/>
          <p:cNvSpPr>
            <a:spLocks noGrp="1"/>
          </p:cNvSpPr>
          <p:nvPr>
            <p:ph type="sldNum" idx="12"/>
          </p:nvPr>
        </p:nvSpPr>
        <p:spPr/>
        <p:txBody>
          <a:bodyPr/>
          <a:lstStyle/>
          <a:p>
            <a:fld id="{00000000-1234-1234-1234-123412341234}" type="slidenum">
              <a:rPr lang="pt-BR" smtClean="0"/>
              <a:pPr/>
              <a:t>167</a:t>
            </a:fld>
            <a:endParaRPr lang="pt-BR"/>
          </a:p>
        </p:txBody>
      </p:sp>
    </p:spTree>
    <p:extLst>
      <p:ext uri="{BB962C8B-B14F-4D97-AF65-F5344CB8AC3E}">
        <p14:creationId xmlns:p14="http://schemas.microsoft.com/office/powerpoint/2010/main" val="279254613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98490" y="1531715"/>
            <a:ext cx="10740979" cy="861774"/>
          </a:xfrm>
          <a:prstGeom prst="rect">
            <a:avLst/>
          </a:prstGeom>
        </p:spPr>
        <p:txBody>
          <a:bodyPr wrap="square">
            <a:spAutoFit/>
          </a:bodyPr>
          <a:lstStyle/>
          <a:p>
            <a:pPr indent="450850" algn="ctr"/>
            <a:r>
              <a:rPr lang="pt-BR" altLang="pt-BR" sz="1600" b="1" dirty="0">
                <a:latin typeface="Arial" panose="020B0604020202020204" pitchFamily="34" charset="0"/>
                <a:cs typeface="Arial" panose="020B0604020202020204" pitchFamily="34" charset="0"/>
              </a:rPr>
              <a:t>ESTADO DO MATO GROSSO DO SUL</a:t>
            </a:r>
            <a:endParaRPr lang="pt-BR" altLang="pt-BR" sz="1600" dirty="0">
              <a:latin typeface="Arial" panose="020B0604020202020204" pitchFamily="34" charset="0"/>
              <a:cs typeface="Arial" panose="020B0604020202020204" pitchFamily="34" charset="0"/>
            </a:endParaRPr>
          </a:p>
          <a:p>
            <a:pPr indent="450850" algn="ctr"/>
            <a:r>
              <a:rPr lang="pt-BR" altLang="pt-BR" sz="1600" b="1" dirty="0">
                <a:latin typeface="Arial" panose="020B0604020202020204" pitchFamily="34" charset="0"/>
                <a:cs typeface="Arial" panose="020B0604020202020204" pitchFamily="34" charset="0"/>
              </a:rPr>
              <a:t>PREFEITURA MUNICIPAL DE CAMPO GRANDE</a:t>
            </a:r>
            <a:endParaRPr lang="pt-BR" altLang="pt-BR" sz="1600" dirty="0">
              <a:latin typeface="Arial" panose="020B0604020202020204" pitchFamily="34" charset="0"/>
              <a:cs typeface="Arial" panose="020B0604020202020204" pitchFamily="34" charset="0"/>
            </a:endParaRPr>
          </a:p>
          <a:p>
            <a:pPr indent="450850" algn="ctr"/>
            <a:r>
              <a:rPr lang="pt-BR" altLang="pt-BR" sz="1600" b="1" dirty="0">
                <a:latin typeface="Arial" panose="020B0604020202020204" pitchFamily="34" charset="0"/>
                <a:cs typeface="Arial" panose="020B0604020202020204" pitchFamily="34" charset="0"/>
              </a:rPr>
              <a:t>SECRETARIA MUNICIPAL DE SAÚDE</a:t>
            </a:r>
            <a:endParaRPr lang="pt-BR" altLang="pt-BR" sz="1600" dirty="0">
              <a:latin typeface="Arial" panose="020B0604020202020204" pitchFamily="34" charset="0"/>
              <a:cs typeface="Arial" panose="020B0604020202020204" pitchFamily="34" charset="0"/>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306" y="555658"/>
            <a:ext cx="4134117" cy="1153223"/>
          </a:xfrm>
          <a:prstGeom prst="rect">
            <a:avLst/>
          </a:prstGeom>
        </p:spPr>
      </p:pic>
      <p:sp>
        <p:nvSpPr>
          <p:cNvPr id="10" name="Título 9"/>
          <p:cNvSpPr>
            <a:spLocks noGrp="1"/>
          </p:cNvSpPr>
          <p:nvPr>
            <p:ph type="title"/>
          </p:nvPr>
        </p:nvSpPr>
        <p:spPr>
          <a:xfrm>
            <a:off x="1256637" y="2792934"/>
            <a:ext cx="9601200" cy="1485900"/>
          </a:xfrm>
        </p:spPr>
        <p:txBody>
          <a:bodyPr>
            <a:normAutofit/>
          </a:bodyPr>
          <a:lstStyle/>
          <a:p>
            <a:pPr algn="ctr"/>
            <a:r>
              <a:rPr lang="pt-BR"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OBRIGADO!</a:t>
            </a:r>
          </a:p>
        </p:txBody>
      </p:sp>
      <p:sp>
        <p:nvSpPr>
          <p:cNvPr id="2" name="Espaço Reservado para Número de Slide 1"/>
          <p:cNvSpPr>
            <a:spLocks noGrp="1"/>
          </p:cNvSpPr>
          <p:nvPr>
            <p:ph type="sldNum" sz="quarter" idx="12"/>
          </p:nvPr>
        </p:nvSpPr>
        <p:spPr>
          <a:xfrm>
            <a:off x="10342080" y="6351278"/>
            <a:ext cx="1596292" cy="404614"/>
          </a:xfrm>
        </p:spPr>
        <p:txBody>
          <a:bodyPr/>
          <a:lstStyle/>
          <a:p>
            <a:pPr rtl="0"/>
            <a:fld id="{B38049E5-7B53-4E85-8972-7D6C4BCE5BB9}" type="slidenum">
              <a:rPr lang="pt-BR" noProof="0" smtClean="0"/>
              <a:t>168</a:t>
            </a:fld>
            <a:endParaRPr lang="pt-BR" noProof="0" dirty="0"/>
          </a:p>
        </p:txBody>
      </p:sp>
      <p:sp>
        <p:nvSpPr>
          <p:cNvPr id="6" name="Subtítulo 1"/>
          <p:cNvSpPr txBox="1">
            <a:spLocks/>
          </p:cNvSpPr>
          <p:nvPr/>
        </p:nvSpPr>
        <p:spPr>
          <a:xfrm>
            <a:off x="798490" y="4915603"/>
            <a:ext cx="10740979" cy="1193292"/>
          </a:xfrm>
          <a:prstGeom prst="rect">
            <a:avLst/>
          </a:prstGeom>
        </p:spPr>
        <p:txBody>
          <a:bodyPr/>
          <a:lstStyle>
            <a:lvl1pPr marL="342900" indent="-342900" algn="l" defTabSz="914400" rtl="0" eaLnBrk="1" latinLnBrk="0" hangingPunct="1">
              <a:lnSpc>
                <a:spcPct val="94000"/>
              </a:lnSpc>
              <a:spcBef>
                <a:spcPts val="1000"/>
              </a:spcBef>
              <a:spcAft>
                <a:spcPts val="200"/>
              </a:spcAft>
              <a:buFont typeface="Arial" panose="020B0604020202020204" pitchFamily="34" charset="0"/>
              <a:buChar char="•"/>
              <a:defRPr sz="2400" kern="1200" baseline="0">
                <a:solidFill>
                  <a:schemeClr val="tx2"/>
                </a:solidFill>
                <a:latin typeface="+mn-lt"/>
                <a:ea typeface="+mn-ea"/>
                <a:cs typeface="+mn-cs"/>
              </a:defRPr>
            </a:lvl1pPr>
            <a:lvl2pPr marL="873252" indent="-342900" algn="l" defTabSz="914400" rtl="0" eaLnBrk="1" latinLnBrk="0" hangingPunct="1">
              <a:lnSpc>
                <a:spcPct val="94000"/>
              </a:lnSpc>
              <a:spcBef>
                <a:spcPts val="500"/>
              </a:spcBef>
              <a:spcAft>
                <a:spcPts val="200"/>
              </a:spcAft>
              <a:buFont typeface="Arial" panose="020B0604020202020204" pitchFamily="34" charset="0"/>
              <a:buChar char="•"/>
              <a:defRPr sz="2400" i="1" kern="1200" baseline="0">
                <a:solidFill>
                  <a:schemeClr val="tx2"/>
                </a:solidFill>
                <a:latin typeface="+mn-lt"/>
                <a:ea typeface="+mn-ea"/>
                <a:cs typeface="+mn-cs"/>
              </a:defRPr>
            </a:lvl2pPr>
            <a:lvl3pPr marL="1330452" indent="-342900" algn="l" defTabSz="914400" rtl="0" eaLnBrk="1" latinLnBrk="0" hangingPunct="1">
              <a:lnSpc>
                <a:spcPct val="94000"/>
              </a:lnSpc>
              <a:spcBef>
                <a:spcPts val="500"/>
              </a:spcBef>
              <a:spcAft>
                <a:spcPts val="200"/>
              </a:spcAft>
              <a:buFont typeface="Arial" panose="020B0604020202020204" pitchFamily="34" charset="0"/>
              <a:buChar char="•"/>
              <a:defRPr sz="2000" kern="1200" baseline="0">
                <a:solidFill>
                  <a:schemeClr val="tx2"/>
                </a:solidFill>
                <a:latin typeface="+mn-lt"/>
                <a:ea typeface="+mn-ea"/>
                <a:cs typeface="+mn-cs"/>
              </a:defRPr>
            </a:lvl3pPr>
            <a:lvl4pPr marL="1787652" indent="-342900" algn="l" defTabSz="914400" rtl="0" eaLnBrk="1" latinLnBrk="0" hangingPunct="1">
              <a:lnSpc>
                <a:spcPct val="94000"/>
              </a:lnSpc>
              <a:spcBef>
                <a:spcPts val="500"/>
              </a:spcBef>
              <a:spcAft>
                <a:spcPts val="200"/>
              </a:spcAft>
              <a:buFont typeface="Arial" panose="020B0604020202020204" pitchFamily="34" charset="0"/>
              <a:buChar char="•"/>
              <a:defRPr sz="2000" i="1" kern="1200" baseline="0">
                <a:solidFill>
                  <a:schemeClr val="tx2"/>
                </a:solidFill>
                <a:latin typeface="+mn-lt"/>
                <a:ea typeface="+mn-ea"/>
                <a:cs typeface="+mn-cs"/>
              </a:defRPr>
            </a:lvl4pPr>
            <a:lvl5pPr marL="2187702" indent="-285750" algn="l" defTabSz="914400" rtl="0" eaLnBrk="1" latinLnBrk="0" hangingPunct="1">
              <a:lnSpc>
                <a:spcPct val="94000"/>
              </a:lnSpc>
              <a:spcBef>
                <a:spcPts val="500"/>
              </a:spcBef>
              <a:spcAft>
                <a:spcPts val="200"/>
              </a:spcAft>
              <a:buFont typeface="Arial" panose="020B0604020202020204" pitchFamily="34" charset="0"/>
              <a:buChar char="•"/>
              <a:defRPr sz="1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pt-BR" altLang="pt-BR" sz="1200" b="1" dirty="0">
                <a:solidFill>
                  <a:schemeClr val="tx1"/>
                </a:solidFill>
                <a:latin typeface="Arial" panose="020B0604020202020204" pitchFamily="34" charset="0"/>
                <a:cs typeface="Arial" panose="020B0604020202020204" pitchFamily="34" charset="0"/>
              </a:rPr>
              <a:t>Endereço: </a:t>
            </a:r>
            <a:r>
              <a:rPr lang="pt-BR" altLang="pt-BR" sz="1200" dirty="0">
                <a:solidFill>
                  <a:schemeClr val="tx1"/>
                </a:solidFill>
                <a:latin typeface="Arial" panose="020B0604020202020204" pitchFamily="34" charset="0"/>
                <a:cs typeface="Arial" panose="020B0604020202020204" pitchFamily="34" charset="0"/>
              </a:rPr>
              <a:t>Rua Bahia, 280 – Jardim dos Estados/Centro</a:t>
            </a:r>
            <a:r>
              <a:rPr lang="pt-BR" altLang="pt-BR" sz="1200" b="1" dirty="0">
                <a:solidFill>
                  <a:schemeClr val="tx1"/>
                </a:solidFill>
                <a:latin typeface="Arial" panose="020B0604020202020204" pitchFamily="34" charset="0"/>
                <a:cs typeface="Arial" panose="020B0604020202020204" pitchFamily="34" charset="0"/>
              </a:rPr>
              <a:t> </a:t>
            </a:r>
            <a:r>
              <a:rPr lang="pt-BR" altLang="pt-BR" sz="1200" dirty="0">
                <a:solidFill>
                  <a:schemeClr val="tx1"/>
                </a:solidFill>
                <a:latin typeface="Arial" panose="020B0604020202020204" pitchFamily="34" charset="0"/>
                <a:cs typeface="Arial" panose="020B0604020202020204" pitchFamily="34" charset="0"/>
              </a:rPr>
              <a:t>  </a:t>
            </a:r>
            <a:r>
              <a:rPr lang="pt-BR" altLang="pt-BR" sz="1200" b="1" dirty="0">
                <a:solidFill>
                  <a:schemeClr val="tx1"/>
                </a:solidFill>
                <a:latin typeface="Arial" panose="020B0604020202020204" pitchFamily="34" charset="0"/>
                <a:cs typeface="Arial" panose="020B0604020202020204" pitchFamily="34" charset="0"/>
              </a:rPr>
              <a:t>CEP: </a:t>
            </a:r>
            <a:r>
              <a:rPr lang="pt-BR" altLang="pt-BR" sz="1200" dirty="0">
                <a:solidFill>
                  <a:schemeClr val="tx1"/>
                </a:solidFill>
                <a:latin typeface="Arial" panose="020B0604020202020204" pitchFamily="34" charset="0"/>
                <a:cs typeface="Arial" panose="020B0604020202020204" pitchFamily="34" charset="0"/>
              </a:rPr>
              <a:t>79.002-530</a:t>
            </a:r>
            <a:r>
              <a:rPr lang="pt-BR" altLang="pt-BR" sz="1200" b="1" dirty="0">
                <a:solidFill>
                  <a:schemeClr val="tx1"/>
                </a:solidFill>
                <a:latin typeface="Arial" panose="020B0604020202020204" pitchFamily="34" charset="0"/>
                <a:cs typeface="Arial" panose="020B0604020202020204" pitchFamily="34" charset="0"/>
              </a:rPr>
              <a:t>	</a:t>
            </a:r>
            <a:br>
              <a:rPr lang="pt-BR" altLang="pt-BR" sz="1200" b="1" dirty="0">
                <a:solidFill>
                  <a:schemeClr val="tx1"/>
                </a:solidFill>
                <a:latin typeface="Arial" panose="020B0604020202020204" pitchFamily="34" charset="0"/>
                <a:cs typeface="Arial" panose="020B0604020202020204" pitchFamily="34" charset="0"/>
              </a:rPr>
            </a:br>
            <a:r>
              <a:rPr lang="pt-BR" altLang="pt-BR" sz="1200" b="1" dirty="0">
                <a:solidFill>
                  <a:schemeClr val="tx1"/>
                </a:solidFill>
                <a:latin typeface="Arial" panose="020B0604020202020204" pitchFamily="34" charset="0"/>
                <a:cs typeface="Arial" panose="020B0604020202020204" pitchFamily="34" charset="0"/>
              </a:rPr>
              <a:t>Telefone: </a:t>
            </a:r>
            <a:r>
              <a:rPr lang="pt-BR" altLang="pt-BR" sz="1200" dirty="0">
                <a:solidFill>
                  <a:schemeClr val="tx1"/>
                </a:solidFill>
                <a:latin typeface="Arial" panose="020B0604020202020204" pitchFamily="34" charset="0"/>
                <a:cs typeface="Arial" panose="020B0604020202020204" pitchFamily="34" charset="0"/>
              </a:rPr>
              <a:t>(67) 2020-1550</a:t>
            </a:r>
            <a:endParaRPr lang="pt-BR" altLang="pt-BR" sz="1200" b="1" dirty="0">
              <a:solidFill>
                <a:schemeClr val="tx1"/>
              </a:solidFill>
              <a:latin typeface="Arial" pitchFamily="34" charset="0"/>
              <a:cs typeface="Arial" pitchFamily="34" charset="0"/>
            </a:endParaRPr>
          </a:p>
          <a:p>
            <a:pPr marL="0" indent="0" algn="ctr">
              <a:buNone/>
            </a:pPr>
            <a:r>
              <a:rPr lang="en-US" altLang="pt-BR" sz="1200" b="1" dirty="0">
                <a:solidFill>
                  <a:schemeClr val="tx1"/>
                </a:solidFill>
                <a:latin typeface="Arial" panose="020B0604020202020204" pitchFamily="34" charset="0"/>
                <a:cs typeface="Arial" panose="020B0604020202020204" pitchFamily="34" charset="0"/>
              </a:rPr>
              <a:t>Email:  </a:t>
            </a:r>
            <a:r>
              <a:rPr lang="en-US" altLang="pt-BR" sz="1200" dirty="0">
                <a:solidFill>
                  <a:schemeClr val="tx1"/>
                </a:solidFill>
                <a:latin typeface="Arial" panose="020B0604020202020204" pitchFamily="34" charset="0"/>
                <a:cs typeface="Arial" panose="020B0604020202020204" pitchFamily="34" charset="0"/>
              </a:rPr>
              <a:t>assesoria@sesau.campogrande.ms.gov.br</a:t>
            </a:r>
            <a:endParaRPr lang="pt-BR" altLang="pt-BR" sz="1200" dirty="0">
              <a:solidFill>
                <a:schemeClr val="tx1"/>
              </a:solidFill>
              <a:latin typeface="Arial" panose="020B0604020202020204" pitchFamily="34" charset="0"/>
              <a:cs typeface="Arial" panose="020B0604020202020204" pitchFamily="34" charset="0"/>
            </a:endParaRPr>
          </a:p>
          <a:p>
            <a:pPr marL="0" indent="0" algn="ctr">
              <a:buNone/>
            </a:pPr>
            <a:r>
              <a:rPr lang="pt-BR" altLang="pt-BR" sz="1200" b="1" dirty="0">
                <a:solidFill>
                  <a:schemeClr val="tx1"/>
                </a:solidFill>
                <a:latin typeface="Arial" panose="020B0604020202020204" pitchFamily="34" charset="0"/>
                <a:cs typeface="Arial" panose="020B0604020202020204" pitchFamily="34" charset="0"/>
              </a:rPr>
              <a:t>Site: </a:t>
            </a:r>
            <a:r>
              <a:rPr lang="pt-BR" altLang="pt-BR" sz="1200" u="sng" dirty="0">
                <a:solidFill>
                  <a:schemeClr val="tx1"/>
                </a:solidFill>
                <a:latin typeface="Arial" pitchFamily="34" charset="0"/>
                <a:cs typeface="Arial" pitchFamily="34" charset="0"/>
              </a:rPr>
              <a:t>http://www.campogrande.ms.gov.br/sesau</a:t>
            </a:r>
            <a:endParaRPr lang="pt-BR" altLang="pt-BR" sz="1200" dirty="0">
              <a:solidFill>
                <a:schemeClr val="tx1"/>
              </a:solidFill>
              <a:latin typeface="Arial" pitchFamily="34" charset="0"/>
              <a:cs typeface="Arial" pitchFamily="34" charset="0"/>
            </a:endParaRPr>
          </a:p>
          <a:p>
            <a:pPr algn="r"/>
            <a:endParaRPr lang="pt-BR" altLang="pt-BR" sz="1200" dirty="0">
              <a:solidFill>
                <a:schemeClr val="tx1"/>
              </a:solidFill>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3672057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17</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pic>
        <p:nvPicPr>
          <p:cNvPr id="1029" name="Picture 5"/>
          <p:cNvPicPr>
            <a:picLocks noChangeAspect="1" noChangeArrowheads="1"/>
          </p:cNvPicPr>
          <p:nvPr/>
        </p:nvPicPr>
        <p:blipFill>
          <a:blip r:embed="rId4"/>
          <a:srcRect/>
          <a:stretch>
            <a:fillRect/>
          </a:stretch>
        </p:blipFill>
        <p:spPr bwMode="auto">
          <a:xfrm>
            <a:off x="690690" y="857249"/>
            <a:ext cx="10900175" cy="4549637"/>
          </a:xfrm>
          <a:prstGeom prst="rect">
            <a:avLst/>
          </a:prstGeom>
          <a:noFill/>
          <a:ln w="9525">
            <a:noFill/>
            <a:miter lim="800000"/>
            <a:headEnd/>
            <a:tailEnd/>
          </a:ln>
          <a:effectLst/>
        </p:spPr>
      </p:pic>
    </p:spTree>
    <p:extLst>
      <p:ext uri="{BB962C8B-B14F-4D97-AF65-F5344CB8AC3E}">
        <p14:creationId xmlns:p14="http://schemas.microsoft.com/office/powerpoint/2010/main" val="209173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18</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5" name="Subtítulo 1"/>
          <p:cNvSpPr txBox="1">
            <a:spLocks/>
          </p:cNvSpPr>
          <p:nvPr/>
        </p:nvSpPr>
        <p:spPr>
          <a:xfrm>
            <a:off x="834887" y="755374"/>
            <a:ext cx="10734261" cy="5420139"/>
          </a:xfrm>
          <a:prstGeom prst="rect">
            <a:avLst/>
          </a:prstGeom>
          <a:solidFill>
            <a:schemeClr val="bg1">
              <a:lumMod val="95000"/>
            </a:schemeClr>
          </a:solidFill>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2º quadro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Representa as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Despesas com Ações em Serviços Públicos em Saúde (ASPS) – por </a:t>
            </a:r>
            <a:r>
              <a:rPr kumimoji="0" lang="pt-BR" sz="2800" b="1" i="0" u="none" strike="noStrike" kern="1200" cap="none" spc="0" normalizeH="0" baseline="0" noProof="0" dirty="0" err="1" smtClean="0">
                <a:ln>
                  <a:noFill/>
                </a:ln>
                <a:solidFill>
                  <a:schemeClr val="tx1"/>
                </a:solidFill>
                <a:effectLst/>
                <a:uLnTx/>
                <a:uFillTx/>
                <a:latin typeface="+mn-lt"/>
                <a:ea typeface="+mn-ea"/>
                <a:cs typeface="+mn-cs"/>
              </a:rPr>
              <a:t>subfunção</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(Atenção Básica; Assistência Hospitalar e Ambulatorial; Suporte Profilático e Terapêutico; Vigilância Sanitária; Vigilância Epidemiológica; Alimentação e Nutrição; Outras </a:t>
            </a:r>
            <a:r>
              <a:rPr kumimoji="0" lang="pt-BR" sz="2800" b="0" i="0" u="none" strike="noStrike" kern="1200" cap="none" spc="0" normalizeH="0" baseline="0" noProof="0" dirty="0" err="1" smtClean="0">
                <a:ln>
                  <a:noFill/>
                </a:ln>
                <a:solidFill>
                  <a:schemeClr val="tx1"/>
                </a:solidFill>
                <a:effectLst/>
                <a:uLnTx/>
                <a:uFillTx/>
                <a:latin typeface="+mn-lt"/>
                <a:ea typeface="+mn-ea"/>
                <a:cs typeface="+mn-cs"/>
              </a:rPr>
              <a:t>Subfunções</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e categoria econômica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(Despesas Correntes e Despesas de Capital):</a:t>
            </a: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Dotação Inicial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R$ 545.684.600,00</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Dotação Atualizada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R$ 610.893.600,00</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Despesas Empenhadas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R$ 587.630.592,63</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Despesas Liquidadas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R$ 408.398.578,86</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Despesas Pagas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a:t>
            </a:r>
            <a:r>
              <a:rPr lang="pt-BR" sz="2800" b="1" dirty="0" smtClean="0"/>
              <a:t>400.294.703,76</a:t>
            </a:r>
            <a:endParaRPr kumimoji="0" lang="pt-B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4000"/>
              </a:lnSpc>
              <a:spcBef>
                <a:spcPts val="0"/>
              </a:spcBef>
              <a:spcAft>
                <a:spcPts val="200"/>
              </a:spcAft>
              <a:buClrTx/>
              <a:buSzTx/>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3000" b="1"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ítulo 1"/>
          <p:cNvSpPr>
            <a:spLocks noGrp="1"/>
          </p:cNvSpPr>
          <p:nvPr>
            <p:ph type="title"/>
          </p:nvPr>
        </p:nvSpPr>
        <p:spPr>
          <a:xfrm>
            <a:off x="6518237" y="0"/>
            <a:ext cx="5673763" cy="518305"/>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3200" dirty="0">
              <a:solidFill>
                <a:schemeClr val="tx1"/>
              </a:solidFill>
              <a:effectLst>
                <a:outerShdw blurRad="38100" dist="38100" dir="2700000" algn="tl">
                  <a:srgbClr val="000000">
                    <a:alpha val="43137"/>
                  </a:srgbClr>
                </a:outerShdw>
              </a:effectLst>
            </a:endParaRPr>
          </a:p>
        </p:txBody>
      </p:sp>
      <p:cxnSp>
        <p:nvCxnSpPr>
          <p:cNvPr id="8" name="Conector de seta reta 7"/>
          <p:cNvCxnSpPr/>
          <p:nvPr/>
        </p:nvCxnSpPr>
        <p:spPr>
          <a:xfrm>
            <a:off x="10491537" y="660575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526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19</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1°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pic>
        <p:nvPicPr>
          <p:cNvPr id="2051" name="Picture 3"/>
          <p:cNvPicPr>
            <a:picLocks noChangeAspect="1" noChangeArrowheads="1"/>
          </p:cNvPicPr>
          <p:nvPr/>
        </p:nvPicPr>
        <p:blipFill>
          <a:blip r:embed="rId4"/>
          <a:srcRect/>
          <a:stretch>
            <a:fillRect/>
          </a:stretch>
        </p:blipFill>
        <p:spPr bwMode="auto">
          <a:xfrm>
            <a:off x="690690" y="1638301"/>
            <a:ext cx="10904962" cy="3434326"/>
          </a:xfrm>
          <a:prstGeom prst="rect">
            <a:avLst/>
          </a:prstGeom>
          <a:noFill/>
          <a:ln w="9525">
            <a:noFill/>
            <a:miter lim="800000"/>
            <a:headEnd/>
            <a:tailEnd/>
          </a:ln>
          <a:effectLst/>
        </p:spPr>
      </p:pic>
    </p:spTree>
    <p:extLst>
      <p:ext uri="{BB962C8B-B14F-4D97-AF65-F5344CB8AC3E}">
        <p14:creationId xmlns:p14="http://schemas.microsoft.com/office/powerpoint/2010/main" val="332902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1"/>
          </p:nvPr>
        </p:nvSpPr>
        <p:spPr>
          <a:xfrm>
            <a:off x="874058" y="943085"/>
            <a:ext cx="10582835" cy="5296350"/>
          </a:xfrm>
        </p:spPr>
        <p:txBody>
          <a:bodyPr rtlCol="0">
            <a:normAutofit/>
          </a:bodyPr>
          <a:lstStyle/>
          <a:p>
            <a:pPr marL="0" indent="0" algn="ctr">
              <a:lnSpc>
                <a:spcPct val="150000"/>
              </a:lnSpc>
              <a:buNone/>
            </a:pPr>
            <a:r>
              <a:rPr lang="pt-BR" altLang="pt-BR" sz="2800" b="1" dirty="0" smtClean="0">
                <a:solidFill>
                  <a:schemeClr val="tx1"/>
                </a:solidFill>
                <a:latin typeface="Arial" panose="020B0604020202020204" pitchFamily="34" charset="0"/>
                <a:cs typeface="Arial" panose="020B0604020202020204" pitchFamily="34" charset="0"/>
              </a:rPr>
              <a:t>PREFEITO </a:t>
            </a:r>
            <a:r>
              <a:rPr lang="pt-BR" altLang="pt-BR" sz="2800" b="1" dirty="0">
                <a:solidFill>
                  <a:schemeClr val="tx1"/>
                </a:solidFill>
                <a:latin typeface="Arial" panose="020B0604020202020204" pitchFamily="34" charset="0"/>
                <a:cs typeface="Arial" panose="020B0604020202020204" pitchFamily="34" charset="0"/>
              </a:rPr>
              <a:t>MUNICIPAL DE CAMPO GRANDE </a:t>
            </a:r>
            <a:endParaRPr lang="pt-BR" altLang="pt-BR" sz="2800" dirty="0">
              <a:solidFill>
                <a:schemeClr val="tx1"/>
              </a:solidFill>
              <a:latin typeface="Arial" panose="020B0604020202020204" pitchFamily="34" charset="0"/>
              <a:cs typeface="Arial" panose="020B0604020202020204" pitchFamily="34" charset="0"/>
            </a:endParaRPr>
          </a:p>
          <a:p>
            <a:pPr marL="0" indent="0" algn="ctr">
              <a:lnSpc>
                <a:spcPct val="150000"/>
              </a:lnSpc>
              <a:buNone/>
            </a:pPr>
            <a:r>
              <a:rPr lang="pt-BR" altLang="pt-BR" sz="3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Marcello </a:t>
            </a:r>
            <a:r>
              <a:rPr lang="pt-BR" altLang="pt-BR" sz="32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a:t>
            </a:r>
            <a:endParaRPr lang="pt-BR" altLang="pt-BR" sz="3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50000"/>
              </a:lnSpc>
              <a:buNone/>
            </a:pPr>
            <a:r>
              <a:rPr lang="pt-BR" altLang="pt-BR" sz="2800" b="1" dirty="0" smtClean="0">
                <a:solidFill>
                  <a:schemeClr val="tx1"/>
                </a:solidFill>
                <a:latin typeface="Arial" panose="020B0604020202020204" pitchFamily="34" charset="0"/>
                <a:cs typeface="Arial" panose="020B0604020202020204" pitchFamily="34" charset="0"/>
              </a:rPr>
              <a:t>SECRETÁRIO </a:t>
            </a:r>
            <a:r>
              <a:rPr lang="pt-BR" altLang="pt-BR" sz="2800" b="1" dirty="0">
                <a:solidFill>
                  <a:schemeClr val="tx1"/>
                </a:solidFill>
                <a:latin typeface="Arial" panose="020B0604020202020204" pitchFamily="34" charset="0"/>
                <a:cs typeface="Arial" panose="020B0604020202020204" pitchFamily="34" charset="0"/>
              </a:rPr>
              <a:t>MUNICIPAL DE SAÚDE</a:t>
            </a:r>
          </a:p>
          <a:p>
            <a:pPr marL="0" indent="0" algn="ctr">
              <a:lnSpc>
                <a:spcPct val="150000"/>
              </a:lnSpc>
              <a:buNone/>
            </a:pPr>
            <a:r>
              <a:rPr lang="pt-BR" altLang="pt-BR" sz="3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José Mauro Pinto de Castro Filho</a:t>
            </a:r>
          </a:p>
          <a:p>
            <a:pPr marL="0" indent="0" algn="ctr">
              <a:lnSpc>
                <a:spcPct val="150000"/>
              </a:lnSpc>
              <a:buNone/>
            </a:pPr>
            <a:r>
              <a:rPr lang="pt-BR" altLang="pt-BR" sz="2800" b="1" dirty="0" smtClean="0">
                <a:solidFill>
                  <a:schemeClr val="tx1"/>
                </a:solidFill>
                <a:latin typeface="Arial" panose="020B0604020202020204" pitchFamily="34" charset="0"/>
                <a:cs typeface="Arial" panose="020B0604020202020204" pitchFamily="34" charset="0"/>
              </a:rPr>
              <a:t>SECRETÁRIO </a:t>
            </a:r>
            <a:r>
              <a:rPr lang="pt-BR" altLang="pt-BR" sz="2800" b="1" dirty="0">
                <a:solidFill>
                  <a:schemeClr val="tx1"/>
                </a:solidFill>
                <a:latin typeface="Arial" panose="020B0604020202020204" pitchFamily="34" charset="0"/>
                <a:cs typeface="Arial" panose="020B0604020202020204" pitchFamily="34" charset="0"/>
              </a:rPr>
              <a:t>ADJUNTO MUNICIPAL DE SAÚDE </a:t>
            </a:r>
          </a:p>
          <a:p>
            <a:pPr marL="0" indent="0" algn="ctr">
              <a:lnSpc>
                <a:spcPct val="150000"/>
              </a:lnSpc>
              <a:buNone/>
            </a:pPr>
            <a:r>
              <a:rPr lang="pt-BR" altLang="pt-BR" sz="3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Rogério Márcio Alves Sout</a:t>
            </a:r>
            <a:r>
              <a:rPr lang="pt-BR" altLang="pt-BR" sz="3200" dirty="0" smtClean="0">
                <a:solidFill>
                  <a:schemeClr val="tx1"/>
                </a:solidFill>
                <a:latin typeface="Arial" panose="020B0604020202020204" pitchFamily="34" charset="0"/>
                <a:cs typeface="Arial" panose="020B0604020202020204" pitchFamily="34" charset="0"/>
              </a:rPr>
              <a:t>o</a:t>
            </a:r>
          </a:p>
          <a:p>
            <a:pPr marL="0" indent="0" rtl="0">
              <a:buNone/>
            </a:pPr>
            <a:endParaRPr lang="pt-BR" sz="3200" dirty="0">
              <a:solidFill>
                <a:schemeClr val="tx1"/>
              </a:solidFill>
            </a:endParaRPr>
          </a:p>
        </p:txBody>
      </p:sp>
      <p:sp>
        <p:nvSpPr>
          <p:cNvPr id="2" name="Espaço Reservado para Número de Slide 1"/>
          <p:cNvSpPr>
            <a:spLocks noGrp="1"/>
          </p:cNvSpPr>
          <p:nvPr>
            <p:ph type="sldNum" sz="quarter" idx="12"/>
          </p:nvPr>
        </p:nvSpPr>
        <p:spPr>
          <a:xfrm>
            <a:off x="10580444" y="6453386"/>
            <a:ext cx="1596292" cy="404614"/>
          </a:xfrm>
        </p:spPr>
        <p:txBody>
          <a:bodyPr/>
          <a:lstStyle/>
          <a:p>
            <a:pPr rtl="0"/>
            <a:fld id="{B38049E5-7B53-4E85-8972-7D6C4BCE5BB9}" type="slidenum">
              <a:rPr lang="pt-BR" b="1" noProof="0" smtClean="0"/>
              <a:t>2</a:t>
            </a:fld>
            <a:endParaRPr lang="pt-BR" b="1" noProof="0" dirty="0"/>
          </a:p>
        </p:txBody>
      </p:sp>
      <p:sp>
        <p:nvSpPr>
          <p:cNvPr id="4" name="Retângulo 3"/>
          <p:cNvSpPr/>
          <p:nvPr/>
        </p:nvSpPr>
        <p:spPr>
          <a:xfrm>
            <a:off x="726440" y="10989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268453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20</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5" name="Subtítulo 1"/>
          <p:cNvSpPr txBox="1">
            <a:spLocks/>
          </p:cNvSpPr>
          <p:nvPr/>
        </p:nvSpPr>
        <p:spPr>
          <a:xfrm>
            <a:off x="900753" y="1179442"/>
            <a:ext cx="10655143" cy="5022575"/>
          </a:xfrm>
          <a:prstGeom prst="rect">
            <a:avLst/>
          </a:prstGeom>
          <a:solidFill>
            <a:schemeClr val="bg1">
              <a:lumMod val="95000"/>
            </a:schemeClr>
          </a:solidFill>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3º quadro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Representa a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Apuração do cumprimento do limite mínimo para aplicação em Ações em Serviços Públicos em Saúde (ASPS).</a:t>
            </a: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a:t>
            </a:r>
            <a:r>
              <a:rPr kumimoji="0" lang="pt-BR" sz="2800" i="0" u="none" strike="noStrike" kern="1200" cap="none" spc="0" normalizeH="0" baseline="0" noProof="0" dirty="0" smtClean="0">
                <a:ln>
                  <a:noFill/>
                </a:ln>
                <a:solidFill>
                  <a:schemeClr val="tx1"/>
                </a:solidFill>
                <a:effectLst/>
                <a:uLnTx/>
                <a:uFillTx/>
                <a:latin typeface="+mn-lt"/>
                <a:ea typeface="+mn-ea"/>
                <a:cs typeface="+mn-cs"/>
              </a:rPr>
              <a:t>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percentual da receita de impostos e transferências constitucionais e legais aplicado em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Ações em Serviços Públicos em Saúde (mínimo de 15% conforme Lei Complementar n° 141 de 2012 ou percentual da Lei Orgânica Municipal) das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Despesas Liquidadas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é de: </a:t>
            </a: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4000" b="1" i="0" u="none" strike="noStrike" kern="1200" cap="none" spc="0" normalizeH="0" baseline="0" noProof="0" dirty="0" smtClean="0">
                <a:ln>
                  <a:noFill/>
                </a:ln>
                <a:solidFill>
                  <a:schemeClr val="tx1"/>
                </a:solidFill>
                <a:effectLst/>
                <a:uLnTx/>
                <a:uFillTx/>
                <a:latin typeface="+mn-lt"/>
                <a:ea typeface="+mn-ea"/>
                <a:cs typeface="+mn-cs"/>
              </a:rPr>
              <a:t>....“26,71%”....</a:t>
            </a:r>
          </a:p>
        </p:txBody>
      </p:sp>
      <p:sp>
        <p:nvSpPr>
          <p:cNvPr id="6" name="Título 1"/>
          <p:cNvSpPr>
            <a:spLocks noGrp="1"/>
          </p:cNvSpPr>
          <p:nvPr>
            <p:ph type="title"/>
          </p:nvPr>
        </p:nvSpPr>
        <p:spPr>
          <a:xfrm>
            <a:off x="6518237" y="0"/>
            <a:ext cx="5673763" cy="518305"/>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3200" dirty="0">
              <a:solidFill>
                <a:schemeClr val="tx1"/>
              </a:solidFill>
              <a:effectLst>
                <a:outerShdw blurRad="38100" dist="38100" dir="2700000" algn="tl">
                  <a:srgbClr val="000000">
                    <a:alpha val="43137"/>
                  </a:srgbClr>
                </a:outerShdw>
              </a:effectLst>
            </a:endParaRPr>
          </a:p>
        </p:txBody>
      </p:sp>
      <p:cxnSp>
        <p:nvCxnSpPr>
          <p:cNvPr id="8" name="Conector de seta reta 7"/>
          <p:cNvCxnSpPr/>
          <p:nvPr/>
        </p:nvCxnSpPr>
        <p:spPr>
          <a:xfrm>
            <a:off x="10491537" y="6637839"/>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04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21</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pic>
        <p:nvPicPr>
          <p:cNvPr id="2" name="Picture 2"/>
          <p:cNvPicPr>
            <a:picLocks noChangeAspect="1" noChangeArrowheads="1"/>
          </p:cNvPicPr>
          <p:nvPr/>
        </p:nvPicPr>
        <p:blipFill>
          <a:blip r:embed="rId4"/>
          <a:srcRect/>
          <a:stretch>
            <a:fillRect/>
          </a:stretch>
        </p:blipFill>
        <p:spPr bwMode="auto">
          <a:xfrm>
            <a:off x="766066" y="2208589"/>
            <a:ext cx="10842165" cy="2228641"/>
          </a:xfrm>
          <a:prstGeom prst="rect">
            <a:avLst/>
          </a:prstGeom>
          <a:noFill/>
          <a:ln w="9525">
            <a:noFill/>
            <a:miter lim="800000"/>
            <a:headEnd/>
            <a:tailEnd/>
          </a:ln>
          <a:effectLst/>
        </p:spPr>
      </p:pic>
    </p:spTree>
    <p:extLst>
      <p:ext uri="{BB962C8B-B14F-4D97-AF65-F5344CB8AC3E}">
        <p14:creationId xmlns:p14="http://schemas.microsoft.com/office/powerpoint/2010/main" val="355707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22</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5" name="Subtítulo 1"/>
          <p:cNvSpPr txBox="1">
            <a:spLocks/>
          </p:cNvSpPr>
          <p:nvPr/>
        </p:nvSpPr>
        <p:spPr>
          <a:xfrm>
            <a:off x="846160" y="1179443"/>
            <a:ext cx="10722988" cy="5022574"/>
          </a:xfrm>
          <a:prstGeom prst="rect">
            <a:avLst/>
          </a:prstGeom>
          <a:solidFill>
            <a:schemeClr val="bg1">
              <a:lumMod val="95000"/>
            </a:schemeClr>
          </a:solidFill>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4º quadro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Representa 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Controle do valor referente ao percentual mínimo não cumprido em exercícios anteriores para fins de aplicação dos recursos vinculados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conforme artigos 25 e 26 da Lei Complementar nº 141 de 2012.</a:t>
            </a: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Como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o município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sempre aplicou acima do mínimo constitucional que é de 15%</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os valores não se aplicam a este quadro.</a:t>
            </a:r>
            <a:endParaRPr kumimoji="0" lang="pt-BR" sz="4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ítulo 1"/>
          <p:cNvSpPr>
            <a:spLocks noGrp="1"/>
          </p:cNvSpPr>
          <p:nvPr>
            <p:ph type="title"/>
          </p:nvPr>
        </p:nvSpPr>
        <p:spPr>
          <a:xfrm>
            <a:off x="6518237" y="0"/>
            <a:ext cx="5673763" cy="518305"/>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3200" dirty="0">
              <a:solidFill>
                <a:schemeClr val="tx1"/>
              </a:solidFill>
              <a:effectLst>
                <a:outerShdw blurRad="38100" dist="38100" dir="2700000" algn="tl">
                  <a:srgbClr val="000000">
                    <a:alpha val="43137"/>
                  </a:srgbClr>
                </a:outerShdw>
              </a:effectLst>
            </a:endParaRPr>
          </a:p>
        </p:txBody>
      </p:sp>
      <p:cxnSp>
        <p:nvCxnSpPr>
          <p:cNvPr id="8" name="Conector de seta reta 7"/>
          <p:cNvCxnSpPr/>
          <p:nvPr/>
        </p:nvCxnSpPr>
        <p:spPr>
          <a:xfrm>
            <a:off x="10491537" y="6663238"/>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23</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pic>
        <p:nvPicPr>
          <p:cNvPr id="2" name="Picture 2"/>
          <p:cNvPicPr>
            <a:picLocks noChangeAspect="1" noChangeArrowheads="1"/>
          </p:cNvPicPr>
          <p:nvPr/>
        </p:nvPicPr>
        <p:blipFill>
          <a:blip r:embed="rId4"/>
          <a:srcRect/>
          <a:stretch>
            <a:fillRect/>
          </a:stretch>
        </p:blipFill>
        <p:spPr bwMode="auto">
          <a:xfrm>
            <a:off x="777922" y="2747964"/>
            <a:ext cx="10795379" cy="1179327"/>
          </a:xfrm>
          <a:prstGeom prst="rect">
            <a:avLst/>
          </a:prstGeom>
          <a:noFill/>
          <a:ln w="9525">
            <a:noFill/>
            <a:miter lim="800000"/>
            <a:headEnd/>
            <a:tailEnd/>
          </a:ln>
          <a:effectLst/>
        </p:spPr>
      </p:pic>
    </p:spTree>
    <p:extLst>
      <p:ext uri="{BB962C8B-B14F-4D97-AF65-F5344CB8AC3E}">
        <p14:creationId xmlns:p14="http://schemas.microsoft.com/office/powerpoint/2010/main" val="399850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24</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6" name="Subtítulo 1"/>
          <p:cNvSpPr txBox="1">
            <a:spLocks/>
          </p:cNvSpPr>
          <p:nvPr/>
        </p:nvSpPr>
        <p:spPr>
          <a:xfrm>
            <a:off x="873456" y="1139687"/>
            <a:ext cx="10589674" cy="5062330"/>
          </a:xfrm>
          <a:prstGeom prst="rect">
            <a:avLst/>
          </a:prstGeom>
          <a:solidFill>
            <a:schemeClr val="bg1">
              <a:lumMod val="95000"/>
            </a:schemeClr>
          </a:solidFill>
        </p:spPr>
        <p:txBody>
          <a:bodyPr/>
          <a:lstStyle/>
          <a:p>
            <a:pPr marL="342900" marR="0" lvl="0" indent="-342900" algn="l"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5º quadro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Representa 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Exercício do Empenho.</a:t>
            </a: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No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Exercício de 2021, </a:t>
            </a:r>
            <a:r>
              <a:rPr kumimoji="0" lang="pt-BR" sz="2800" i="0" u="none" strike="noStrike" kern="1200" cap="none" spc="0" normalizeH="0" baseline="0" noProof="0" dirty="0" smtClean="0">
                <a:ln>
                  <a:noFill/>
                </a:ln>
                <a:solidFill>
                  <a:schemeClr val="tx1"/>
                </a:solidFill>
                <a:effectLst/>
                <a:uLnTx/>
                <a:uFillTx/>
                <a:latin typeface="+mn-lt"/>
                <a:ea typeface="+mn-ea"/>
                <a:cs typeface="+mn-cs"/>
              </a:rPr>
              <a:t>1º quadrimestre</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os valores dos Empenhos foram:</a:t>
            </a: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Valor mínimo para aplicação em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Ações em Serviços Públicos em Saúde foi de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R$ 229.382.824,97</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Valor aplicado em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Ações em Serviços Públicos em Saúde no exercício foi de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R$ 587.630.592,63</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e</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Valor aplicado além do limite mínimo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foi de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R$</a:t>
            </a:r>
            <a:r>
              <a:rPr kumimoji="0" lang="pt-BR" sz="2800" b="1" i="0" u="none" strike="noStrike" kern="1200" cap="none" spc="0" normalizeH="0" noProof="0" dirty="0" smtClean="0">
                <a:ln>
                  <a:noFill/>
                </a:ln>
                <a:solidFill>
                  <a:schemeClr val="tx1"/>
                </a:solidFill>
                <a:effectLst/>
                <a:uLnTx/>
                <a:uFillTx/>
                <a:latin typeface="+mn-lt"/>
                <a:ea typeface="+mn-ea"/>
                <a:cs typeface="+mn-cs"/>
              </a:rPr>
              <a:t> 358.247.767,66.</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endParaRPr lang="pt-BR" sz="2800" b="1" baseline="0" dirty="0" smtClean="0"/>
          </a:p>
          <a:p>
            <a:pPr marL="342900" marR="0" lvl="0" indent="-342900" algn="just" defTabSz="914400" rtl="0" eaLnBrk="1" fontAlgn="auto" latinLnBrk="0" hangingPunct="1">
              <a:lnSpc>
                <a:spcPct val="94000"/>
              </a:lnSpc>
              <a:spcBef>
                <a:spcPts val="0"/>
              </a:spcBef>
              <a:spcAft>
                <a:spcPts val="200"/>
              </a:spcAft>
              <a:buClrTx/>
              <a:buSzTx/>
              <a:tabLst/>
              <a:defRPr/>
            </a:pPr>
            <a:endParaRPr kumimoji="0" lang="pt-BR"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ítulo 1"/>
          <p:cNvSpPr>
            <a:spLocks noGrp="1"/>
          </p:cNvSpPr>
          <p:nvPr>
            <p:ph type="title"/>
          </p:nvPr>
        </p:nvSpPr>
        <p:spPr>
          <a:xfrm>
            <a:off x="6518237" y="15077"/>
            <a:ext cx="5673763" cy="518305"/>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3200" dirty="0">
              <a:solidFill>
                <a:schemeClr val="tx1"/>
              </a:solidFill>
              <a:effectLst>
                <a:outerShdw blurRad="38100" dist="38100" dir="2700000" algn="tl">
                  <a:srgbClr val="000000">
                    <a:alpha val="43137"/>
                  </a:srgbClr>
                </a:outerShdw>
              </a:effectLst>
            </a:endParaRPr>
          </a:p>
        </p:txBody>
      </p:sp>
      <p:cxnSp>
        <p:nvCxnSpPr>
          <p:cNvPr id="10" name="Conector de seta reta 9"/>
          <p:cNvCxnSpPr/>
          <p:nvPr/>
        </p:nvCxnSpPr>
        <p:spPr>
          <a:xfrm>
            <a:off x="10491537" y="660575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82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25</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pic>
        <p:nvPicPr>
          <p:cNvPr id="5122" name="Picture 2"/>
          <p:cNvPicPr>
            <a:picLocks noChangeAspect="1" noChangeArrowheads="1"/>
          </p:cNvPicPr>
          <p:nvPr/>
        </p:nvPicPr>
        <p:blipFill>
          <a:blip r:embed="rId4"/>
          <a:srcRect/>
          <a:stretch>
            <a:fillRect/>
          </a:stretch>
        </p:blipFill>
        <p:spPr bwMode="auto">
          <a:xfrm>
            <a:off x="690690" y="2305050"/>
            <a:ext cx="10891710" cy="2088525"/>
          </a:xfrm>
          <a:prstGeom prst="rect">
            <a:avLst/>
          </a:prstGeom>
          <a:noFill/>
          <a:ln w="9525">
            <a:noFill/>
            <a:miter lim="800000"/>
            <a:headEnd/>
            <a:tailEnd/>
          </a:ln>
          <a:effectLst/>
        </p:spPr>
      </p:pic>
    </p:spTree>
    <p:extLst>
      <p:ext uri="{BB962C8B-B14F-4D97-AF65-F5344CB8AC3E}">
        <p14:creationId xmlns:p14="http://schemas.microsoft.com/office/powerpoint/2010/main" val="85531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26</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5" name="Subtítulo 1"/>
          <p:cNvSpPr txBox="1">
            <a:spLocks/>
          </p:cNvSpPr>
          <p:nvPr/>
        </p:nvSpPr>
        <p:spPr>
          <a:xfrm>
            <a:off x="914400" y="1192696"/>
            <a:ext cx="10535478" cy="4982817"/>
          </a:xfrm>
          <a:prstGeom prst="rect">
            <a:avLst/>
          </a:prstGeom>
          <a:solidFill>
            <a:schemeClr val="bg1">
              <a:lumMod val="95000"/>
            </a:schemeClr>
          </a:solidFill>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6º quadro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Representa 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Controle de restos a pagar cancelados ou prescritos considerados para fins de aplicação da disponibilidade de caixa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conforme artigo 24, parágrafos § 1º e 2º, da Lei Complementar nº 141 de 2012.</a:t>
            </a: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Como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o município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sempre aplicou acima do mínimo constitucional que é de 15%</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os valores não se aplicam a este quadro.</a:t>
            </a:r>
            <a:endParaRPr kumimoji="0" lang="pt-BR"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ítulo 1"/>
          <p:cNvSpPr>
            <a:spLocks noGrp="1"/>
          </p:cNvSpPr>
          <p:nvPr>
            <p:ph type="title"/>
          </p:nvPr>
        </p:nvSpPr>
        <p:spPr>
          <a:xfrm>
            <a:off x="6181743" y="0"/>
            <a:ext cx="5673763" cy="518305"/>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3200" dirty="0">
              <a:solidFill>
                <a:schemeClr val="tx1"/>
              </a:solidFill>
              <a:effectLst>
                <a:outerShdw blurRad="38100" dist="38100" dir="2700000" algn="tl">
                  <a:srgbClr val="000000">
                    <a:alpha val="43137"/>
                  </a:srgbClr>
                </a:outerShdw>
              </a:effectLst>
            </a:endParaRPr>
          </a:p>
        </p:txBody>
      </p:sp>
      <p:cxnSp>
        <p:nvCxnSpPr>
          <p:cNvPr id="8" name="Conector de seta reta 7"/>
          <p:cNvCxnSpPr/>
          <p:nvPr/>
        </p:nvCxnSpPr>
        <p:spPr>
          <a:xfrm>
            <a:off x="10491537" y="6637838"/>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58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27</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pic>
        <p:nvPicPr>
          <p:cNvPr id="2" name="Picture 2"/>
          <p:cNvPicPr>
            <a:picLocks noChangeAspect="1" noChangeArrowheads="1"/>
          </p:cNvPicPr>
          <p:nvPr/>
        </p:nvPicPr>
        <p:blipFill>
          <a:blip r:embed="rId4"/>
          <a:srcRect/>
          <a:stretch>
            <a:fillRect/>
          </a:stretch>
        </p:blipFill>
        <p:spPr bwMode="auto">
          <a:xfrm>
            <a:off x="768626" y="2486666"/>
            <a:ext cx="10791028" cy="1369063"/>
          </a:xfrm>
          <a:prstGeom prst="rect">
            <a:avLst/>
          </a:prstGeom>
          <a:noFill/>
          <a:ln w="9525">
            <a:noFill/>
            <a:miter lim="800000"/>
            <a:headEnd/>
            <a:tailEnd/>
          </a:ln>
          <a:effectLst/>
        </p:spPr>
      </p:pic>
    </p:spTree>
    <p:extLst>
      <p:ext uri="{BB962C8B-B14F-4D97-AF65-F5344CB8AC3E}">
        <p14:creationId xmlns:p14="http://schemas.microsoft.com/office/powerpoint/2010/main" val="344895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28</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5" name="Subtítulo 1"/>
          <p:cNvSpPr txBox="1">
            <a:spLocks/>
          </p:cNvSpPr>
          <p:nvPr/>
        </p:nvSpPr>
        <p:spPr>
          <a:xfrm>
            <a:off x="859413" y="1099931"/>
            <a:ext cx="10603717" cy="5062331"/>
          </a:xfrm>
          <a:prstGeom prst="rect">
            <a:avLst/>
          </a:prstGeom>
          <a:solidFill>
            <a:schemeClr val="bg1">
              <a:lumMod val="95000"/>
            </a:schemeClr>
          </a:solidFill>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7º quadro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representa as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Receitas adicionais para financiamento da saúde não computadas no cálculo mínimo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que são as receitas de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transferência de recursos do SUS</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provenientes da União, Estados, e demais receitas, que no 2</a:t>
            </a:r>
            <a:r>
              <a:rPr lang="pt-BR" sz="2800" b="1" dirty="0" smtClean="0"/>
              <a:t>º quadrimestre de 2021</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foram realizadas um total de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R$ 539.673.461,38</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que representa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60,46%</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de uma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“Previsão Atualizada”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de R$ 892.663.000,00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para o ano de 2.021.</a:t>
            </a:r>
            <a:endParaRPr kumimoji="0" lang="pt-B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ítulo 1"/>
          <p:cNvSpPr>
            <a:spLocks noGrp="1"/>
          </p:cNvSpPr>
          <p:nvPr>
            <p:ph type="title"/>
          </p:nvPr>
        </p:nvSpPr>
        <p:spPr>
          <a:xfrm>
            <a:off x="6181743" y="0"/>
            <a:ext cx="5673763" cy="518305"/>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3200" dirty="0">
              <a:solidFill>
                <a:schemeClr val="tx1"/>
              </a:solidFill>
              <a:effectLst>
                <a:outerShdw blurRad="38100" dist="38100" dir="2700000" algn="tl">
                  <a:srgbClr val="000000">
                    <a:alpha val="43137"/>
                  </a:srgbClr>
                </a:outerShdw>
              </a:effectLst>
            </a:endParaRPr>
          </a:p>
        </p:txBody>
      </p:sp>
      <p:cxnSp>
        <p:nvCxnSpPr>
          <p:cNvPr id="8" name="Conector de seta reta 7"/>
          <p:cNvCxnSpPr/>
          <p:nvPr/>
        </p:nvCxnSpPr>
        <p:spPr>
          <a:xfrm>
            <a:off x="10491537" y="6605754"/>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058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29</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1°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pic>
        <p:nvPicPr>
          <p:cNvPr id="2" name="Picture 2"/>
          <p:cNvPicPr>
            <a:picLocks noChangeAspect="1" noChangeArrowheads="1"/>
          </p:cNvPicPr>
          <p:nvPr/>
        </p:nvPicPr>
        <p:blipFill>
          <a:blip r:embed="rId4"/>
          <a:srcRect/>
          <a:stretch>
            <a:fillRect/>
          </a:stretch>
        </p:blipFill>
        <p:spPr bwMode="auto">
          <a:xfrm>
            <a:off x="862013" y="2562224"/>
            <a:ext cx="10561361" cy="1749015"/>
          </a:xfrm>
          <a:prstGeom prst="rect">
            <a:avLst/>
          </a:prstGeom>
          <a:noFill/>
          <a:ln w="9525">
            <a:noFill/>
            <a:miter lim="800000"/>
            <a:headEnd/>
            <a:tailEnd/>
          </a:ln>
          <a:effectLst/>
        </p:spPr>
      </p:pic>
    </p:spTree>
    <p:extLst>
      <p:ext uri="{BB962C8B-B14F-4D97-AF65-F5344CB8AC3E}">
        <p14:creationId xmlns:p14="http://schemas.microsoft.com/office/powerpoint/2010/main" val="1941899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28594-E3E7-4921-BB26-C93A4252F5E9}"/>
              </a:ext>
            </a:extLst>
          </p:cNvPr>
          <p:cNvSpPr>
            <a:spLocks noGrp="1"/>
          </p:cNvSpPr>
          <p:nvPr>
            <p:ph type="title"/>
          </p:nvPr>
        </p:nvSpPr>
        <p:spPr>
          <a:xfrm>
            <a:off x="690691" y="1181504"/>
            <a:ext cx="10871046" cy="939457"/>
          </a:xfrm>
        </p:spPr>
        <p:txBody>
          <a:bodyPr rtlCol="0">
            <a:normAutofit/>
          </a:bodyPr>
          <a:lstStyle/>
          <a:p>
            <a:r>
              <a:rPr lang="pt-BR" altLang="pt-BR" sz="36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Apresentação</a:t>
            </a:r>
            <a:endParaRPr lang="pt-BR" cap="non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Espaço Reservado para Número de Slide 2"/>
          <p:cNvSpPr>
            <a:spLocks noGrp="1"/>
          </p:cNvSpPr>
          <p:nvPr>
            <p:ph type="sldNum" sz="quarter" idx="12"/>
          </p:nvPr>
        </p:nvSpPr>
        <p:spPr>
          <a:xfrm>
            <a:off x="10595708" y="6444406"/>
            <a:ext cx="1596292" cy="404614"/>
          </a:xfrm>
        </p:spPr>
        <p:txBody>
          <a:bodyPr/>
          <a:lstStyle/>
          <a:p>
            <a:pPr rtl="0"/>
            <a:fld id="{B38049E5-7B53-4E85-8972-7D6C4BCE5BB9}" type="slidenum">
              <a:rPr lang="pt-BR" b="1" noProof="0" smtClean="0"/>
              <a:t>3</a:t>
            </a:fld>
            <a:endParaRPr lang="pt-BR" b="1" noProof="0" dirty="0"/>
          </a:p>
        </p:txBody>
      </p:sp>
      <p:sp>
        <p:nvSpPr>
          <p:cNvPr id="5" name="Retângulo 4"/>
          <p:cNvSpPr/>
          <p:nvPr/>
        </p:nvSpPr>
        <p:spPr>
          <a:xfrm>
            <a:off x="822733" y="2319274"/>
            <a:ext cx="10615015" cy="34558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lnSpc>
                <a:spcPct val="150000"/>
              </a:lnSpc>
              <a:buFont typeface="Arial" panose="020B0604020202020204" pitchFamily="34" charset="0"/>
              <a:buChar char="•"/>
              <a:defRPr/>
            </a:pPr>
            <a:r>
              <a:rPr lang="pt-BR" sz="2800" dirty="0">
                <a:solidFill>
                  <a:schemeClr val="tx1"/>
                </a:solidFill>
                <a:latin typeface="Arial" panose="020B0604020202020204" pitchFamily="34" charset="0"/>
                <a:cs typeface="Arial" panose="020B0604020202020204" pitchFamily="34" charset="0"/>
              </a:rPr>
              <a:t>A gestão municipal de Campo </a:t>
            </a:r>
            <a:r>
              <a:rPr lang="pt-BR" sz="2800" dirty="0" smtClean="0">
                <a:solidFill>
                  <a:schemeClr val="tx1"/>
                </a:solidFill>
                <a:latin typeface="Arial" panose="020B0604020202020204" pitchFamily="34" charset="0"/>
                <a:cs typeface="Arial" panose="020B0604020202020204" pitchFamily="34" charset="0"/>
              </a:rPr>
              <a:t>Grande - MS</a:t>
            </a:r>
            <a:r>
              <a:rPr lang="pt-BR" sz="2800" dirty="0">
                <a:solidFill>
                  <a:schemeClr val="tx1"/>
                </a:solidFill>
                <a:latin typeface="Arial" panose="020B0604020202020204" pitchFamily="34" charset="0"/>
                <a:cs typeface="Arial" panose="020B0604020202020204" pitchFamily="34" charset="0"/>
              </a:rPr>
              <a:t>, por meio da </a:t>
            </a:r>
            <a:r>
              <a:rPr lang="pt-BR"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Secretaria Municipal de Saúde</a:t>
            </a:r>
            <a:r>
              <a:rPr lang="pt-BR" sz="2800" dirty="0">
                <a:solidFill>
                  <a:schemeClr val="tx1"/>
                </a:solidFill>
                <a:latin typeface="Arial" panose="020B0604020202020204" pitchFamily="34" charset="0"/>
                <a:cs typeface="Arial" panose="020B0604020202020204" pitchFamily="34" charset="0"/>
              </a:rPr>
              <a:t>, vem nesta Audiência Pública, apresentar o </a:t>
            </a:r>
            <a:r>
              <a:rPr lang="pt-BR"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Relatório de Prestação de Contas </a:t>
            </a:r>
            <a:r>
              <a:rPr lang="pt-BR" sz="2800" i="1" dirty="0">
                <a:solidFill>
                  <a:schemeClr val="tx1"/>
                </a:solidFill>
                <a:latin typeface="Arial" panose="020B0604020202020204" pitchFamily="34" charset="0"/>
                <a:cs typeface="Arial" panose="020B0604020202020204" pitchFamily="34" charset="0"/>
              </a:rPr>
              <a:t>do </a:t>
            </a:r>
            <a:r>
              <a:rPr lang="pt-BR" sz="28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2º </a:t>
            </a:r>
            <a:r>
              <a:rPr lang="pt-BR"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quadrimestre de </a:t>
            </a:r>
            <a:r>
              <a:rPr lang="pt-BR" sz="28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a:t>
            </a:r>
            <a:r>
              <a:rPr lang="pt-BR" sz="2800" dirty="0" smtClean="0">
                <a:solidFill>
                  <a:schemeClr val="tx1"/>
                </a:solidFill>
                <a:latin typeface="Arial" panose="020B0604020202020204" pitchFamily="34" charset="0"/>
                <a:cs typeface="Arial" panose="020B0604020202020204" pitchFamily="34" charset="0"/>
              </a:rPr>
              <a:t>, </a:t>
            </a:r>
            <a:r>
              <a:rPr lang="pt-BR" sz="2800" dirty="0">
                <a:solidFill>
                  <a:schemeClr val="tx1"/>
                </a:solidFill>
                <a:latin typeface="Arial" panose="020B0604020202020204" pitchFamily="34" charset="0"/>
                <a:cs typeface="Arial" panose="020B0604020202020204" pitchFamily="34" charset="0"/>
              </a:rPr>
              <a:t>em consonância com o </a:t>
            </a:r>
            <a:r>
              <a:rPr lang="pt-BR" sz="2800" b="1" u="sng" dirty="0">
                <a:solidFill>
                  <a:schemeClr val="tx1"/>
                </a:solidFill>
                <a:latin typeface="Arial" panose="020B0604020202020204" pitchFamily="34" charset="0"/>
                <a:cs typeface="Arial" panose="020B0604020202020204" pitchFamily="34" charset="0"/>
              </a:rPr>
              <a:t>d</a:t>
            </a:r>
            <a:r>
              <a:rPr lang="pt-BR" sz="2800" b="1" u="sng" dirty="0" smtClean="0">
                <a:solidFill>
                  <a:schemeClr val="tx1"/>
                </a:solidFill>
                <a:latin typeface="Arial" panose="020B0604020202020204" pitchFamily="34" charset="0"/>
                <a:cs typeface="Arial" panose="020B0604020202020204" pitchFamily="34" charset="0"/>
              </a:rPr>
              <a:t>isposto </a:t>
            </a:r>
            <a:r>
              <a:rPr lang="pt-BR" sz="2800" b="1" u="sng" dirty="0">
                <a:solidFill>
                  <a:schemeClr val="tx1"/>
                </a:solidFill>
                <a:latin typeface="Arial" panose="020B0604020202020204" pitchFamily="34" charset="0"/>
                <a:cs typeface="Arial" panose="020B0604020202020204" pitchFamily="34" charset="0"/>
              </a:rPr>
              <a:t>na Lei Complementar nº 141, de 13 de Janeiro de 2012</a:t>
            </a:r>
            <a:r>
              <a:rPr lang="pt-BR" sz="2800" b="1" dirty="0">
                <a:solidFill>
                  <a:schemeClr val="tx1"/>
                </a:solidFill>
                <a:latin typeface="Arial" panose="020B0604020202020204" pitchFamily="34" charset="0"/>
                <a:cs typeface="Arial" panose="020B0604020202020204" pitchFamily="34" charset="0"/>
              </a:rPr>
              <a:t>.</a:t>
            </a:r>
          </a:p>
        </p:txBody>
      </p:sp>
      <p:sp>
        <p:nvSpPr>
          <p:cNvPr id="7" name="Retângulo 6"/>
          <p:cNvSpPr/>
          <p:nvPr/>
        </p:nvSpPr>
        <p:spPr>
          <a:xfrm>
            <a:off x="690690" y="15054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268254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30</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5" name="Subtítulo 1"/>
          <p:cNvSpPr txBox="1">
            <a:spLocks/>
          </p:cNvSpPr>
          <p:nvPr/>
        </p:nvSpPr>
        <p:spPr>
          <a:xfrm>
            <a:off x="914400" y="768626"/>
            <a:ext cx="10561983" cy="5459896"/>
          </a:xfrm>
          <a:prstGeom prst="rect">
            <a:avLst/>
          </a:prstGeom>
          <a:solidFill>
            <a:schemeClr val="bg1">
              <a:lumMod val="95000"/>
            </a:schemeClr>
          </a:solidFill>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8º quadro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representa as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Despesas com saúde por </a:t>
            </a:r>
            <a:r>
              <a:rPr kumimoji="0" lang="pt-BR" sz="2800" b="1" i="0" u="none" strike="noStrike" kern="1200" cap="none" spc="0" normalizeH="0" baseline="0" noProof="0" dirty="0" err="1" smtClean="0">
                <a:ln>
                  <a:noFill/>
                </a:ln>
                <a:solidFill>
                  <a:schemeClr val="tx1"/>
                </a:solidFill>
                <a:effectLst/>
                <a:uLnTx/>
                <a:uFillTx/>
                <a:latin typeface="+mn-lt"/>
                <a:ea typeface="+mn-ea"/>
                <a:cs typeface="+mn-cs"/>
              </a:rPr>
              <a:t>subfunção</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(Atenção Básica; Assistência Hospitalar e Ambulatorial; Suporte Profilático e Terapêutico; Vigilância Sanitária; Vigilância Epidemiológica; Alimentação e Nutrição; Outras </a:t>
            </a:r>
            <a:r>
              <a:rPr kumimoji="0" lang="pt-BR" sz="2800" b="0" i="0" u="none" strike="noStrike" kern="1200" cap="none" spc="0" normalizeH="0" baseline="0" noProof="0" dirty="0" err="1" smtClean="0">
                <a:ln>
                  <a:noFill/>
                </a:ln>
                <a:solidFill>
                  <a:schemeClr val="tx1"/>
                </a:solidFill>
                <a:effectLst/>
                <a:uLnTx/>
                <a:uFillTx/>
                <a:latin typeface="+mn-lt"/>
                <a:ea typeface="+mn-ea"/>
                <a:cs typeface="+mn-cs"/>
              </a:rPr>
              <a:t>Subfunções</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e categoria econômica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(Despesas Correntes e Despesas de Capital)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não computadas no cálculo mínimo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Dotação Inicial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a:t>
            </a:r>
            <a:r>
              <a:rPr lang="pt-BR" sz="2800" b="1" dirty="0" smtClean="0"/>
              <a:t>887.512.000,00</a:t>
            </a:r>
            <a:endParaRPr kumimoji="0" lang="pt-B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Dotação Atualizada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R$ 924.060.553,00</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Despesas Empenhadas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R$ 823.689.575,11</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Despesas Liquidadas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R$ 499.785.573,59</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Despesas Pagas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R$ 493.732.737,44</a:t>
            </a: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ítulo 1"/>
          <p:cNvSpPr>
            <a:spLocks noGrp="1"/>
          </p:cNvSpPr>
          <p:nvPr>
            <p:ph type="title"/>
          </p:nvPr>
        </p:nvSpPr>
        <p:spPr>
          <a:xfrm>
            <a:off x="6181743" y="0"/>
            <a:ext cx="5673763" cy="518305"/>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3200" dirty="0">
              <a:solidFill>
                <a:schemeClr val="tx1"/>
              </a:solidFill>
              <a:effectLst>
                <a:outerShdw blurRad="38100" dist="38100" dir="2700000" algn="tl">
                  <a:srgbClr val="000000">
                    <a:alpha val="43137"/>
                  </a:srgbClr>
                </a:outerShdw>
              </a:effectLst>
            </a:endParaRPr>
          </a:p>
        </p:txBody>
      </p:sp>
      <p:cxnSp>
        <p:nvCxnSpPr>
          <p:cNvPr id="8" name="Conector de seta reta 7"/>
          <p:cNvCxnSpPr/>
          <p:nvPr/>
        </p:nvCxnSpPr>
        <p:spPr>
          <a:xfrm>
            <a:off x="10491537" y="660575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886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31</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pic>
        <p:nvPicPr>
          <p:cNvPr id="2" name="Picture 2"/>
          <p:cNvPicPr>
            <a:picLocks noChangeAspect="1" noChangeArrowheads="1"/>
          </p:cNvPicPr>
          <p:nvPr/>
        </p:nvPicPr>
        <p:blipFill>
          <a:blip r:embed="rId4"/>
          <a:srcRect/>
          <a:stretch>
            <a:fillRect/>
          </a:stretch>
        </p:blipFill>
        <p:spPr bwMode="auto">
          <a:xfrm>
            <a:off x="821635" y="1693167"/>
            <a:ext cx="10738020" cy="3457511"/>
          </a:xfrm>
          <a:prstGeom prst="rect">
            <a:avLst/>
          </a:prstGeom>
          <a:noFill/>
          <a:ln w="9525">
            <a:noFill/>
            <a:miter lim="800000"/>
            <a:headEnd/>
            <a:tailEnd/>
          </a:ln>
          <a:effectLst/>
        </p:spPr>
      </p:pic>
    </p:spTree>
    <p:extLst>
      <p:ext uri="{BB962C8B-B14F-4D97-AF65-F5344CB8AC3E}">
        <p14:creationId xmlns:p14="http://schemas.microsoft.com/office/powerpoint/2010/main" val="176134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32</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5" name="Subtítulo 1"/>
          <p:cNvSpPr txBox="1">
            <a:spLocks/>
          </p:cNvSpPr>
          <p:nvPr/>
        </p:nvSpPr>
        <p:spPr>
          <a:xfrm>
            <a:off x="887104" y="1192696"/>
            <a:ext cx="10589279" cy="5009321"/>
          </a:xfrm>
          <a:prstGeom prst="rect">
            <a:avLst/>
          </a:prstGeom>
          <a:solidFill>
            <a:schemeClr val="bg1">
              <a:lumMod val="95000"/>
            </a:schemeClr>
          </a:solidFill>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O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9º quadro</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 representa as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Despesas totais com saúde executadas com recursos próprios e com recursos transferidos de outros entes, por </a:t>
            </a:r>
            <a:r>
              <a:rPr kumimoji="0" lang="pt-BR" sz="2800" b="1" i="0" u="none" strike="noStrike" kern="1200" cap="none" spc="0" normalizeH="0" baseline="0" noProof="0" dirty="0" err="1" smtClean="0">
                <a:ln>
                  <a:noFill/>
                </a:ln>
                <a:solidFill>
                  <a:schemeClr val="tx1"/>
                </a:solidFill>
                <a:effectLst/>
                <a:uLnTx/>
                <a:uFillTx/>
                <a:latin typeface="+mn-lt"/>
                <a:ea typeface="+mn-ea"/>
                <a:cs typeface="+mn-cs"/>
              </a:rPr>
              <a:t>subfunção</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(Atenção Básica; Assistência Hospitalar e Ambulatorial; Suporte Profilático e Terapêutico; Vigilância Sanitária; Vigilância Epidemiológica; Alimentação e Nutrição; Outras </a:t>
            </a:r>
            <a:r>
              <a:rPr kumimoji="0" lang="pt-BR" sz="2800" b="0" i="0" u="none" strike="noStrike" kern="1200" cap="none" spc="0" normalizeH="0" baseline="0" noProof="0" dirty="0" err="1" smtClean="0">
                <a:ln>
                  <a:noFill/>
                </a:ln>
                <a:solidFill>
                  <a:schemeClr val="tx1"/>
                </a:solidFill>
                <a:effectLst/>
                <a:uLnTx/>
                <a:uFillTx/>
                <a:latin typeface="+mn-lt"/>
                <a:ea typeface="+mn-ea"/>
                <a:cs typeface="+mn-cs"/>
              </a:rPr>
              <a:t>Subfunções</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Dotação Inicial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R$ 1.433.196.600,00</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Dotação Atualizada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R$ 1.534.954.153,00</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Despesas Empenhadas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R$ 1.411.320.167,74</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Despesas Liquidadas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R$ 908.184.152,45</a:t>
            </a:r>
          </a:p>
          <a:p>
            <a:pPr marL="342900" marR="0" lvl="0" indent="-342900" algn="just" defTabSz="914400" rtl="0" eaLnBrk="1" fontAlgn="auto" latinLnBrk="0" hangingPunct="1">
              <a:lnSpc>
                <a:spcPct val="94000"/>
              </a:lnSpc>
              <a:spcBef>
                <a:spcPts val="0"/>
              </a:spcBef>
              <a:spcAft>
                <a:spcPts val="200"/>
              </a:spcAft>
              <a:buClrTx/>
              <a:buSzTx/>
              <a:buFont typeface="Wingdings" pitchFamily="2" charset="2"/>
              <a:buChar char="q"/>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 Despesas Pagas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Total –</a:t>
            </a:r>
            <a:r>
              <a:rPr kumimoji="0" lang="pt-BR" sz="2800" b="1" i="0" u="none" strike="noStrike" kern="1200" cap="none" spc="0" normalizeH="0" baseline="0" noProof="0" dirty="0" smtClean="0">
                <a:ln>
                  <a:noFill/>
                </a:ln>
                <a:solidFill>
                  <a:schemeClr val="tx1"/>
                </a:solidFill>
                <a:effectLst/>
                <a:uLnTx/>
                <a:uFillTx/>
                <a:latin typeface="+mn-lt"/>
                <a:ea typeface="+mn-ea"/>
                <a:cs typeface="+mn-cs"/>
              </a:rPr>
              <a:t> R$ 894.027.441,20</a:t>
            </a: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ítulo 1"/>
          <p:cNvSpPr>
            <a:spLocks noGrp="1"/>
          </p:cNvSpPr>
          <p:nvPr>
            <p:ph type="title"/>
          </p:nvPr>
        </p:nvSpPr>
        <p:spPr>
          <a:xfrm>
            <a:off x="6181743" y="0"/>
            <a:ext cx="5673763" cy="518305"/>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3200" dirty="0">
              <a:solidFill>
                <a:schemeClr val="tx1"/>
              </a:solidFill>
              <a:effectLst>
                <a:outerShdw blurRad="38100" dist="38100" dir="2700000" algn="tl">
                  <a:srgbClr val="000000">
                    <a:alpha val="43137"/>
                  </a:srgbClr>
                </a:outerShdw>
              </a:effectLst>
            </a:endParaRPr>
          </a:p>
        </p:txBody>
      </p:sp>
      <p:cxnSp>
        <p:nvCxnSpPr>
          <p:cNvPr id="8" name="Conector de seta reta 7"/>
          <p:cNvCxnSpPr/>
          <p:nvPr/>
        </p:nvCxnSpPr>
        <p:spPr>
          <a:xfrm>
            <a:off x="10491537" y="5823284"/>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469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68260" y="6423193"/>
            <a:ext cx="779767" cy="365125"/>
          </a:xfrm>
        </p:spPr>
        <p:txBody>
          <a:bodyPr/>
          <a:lstStyle/>
          <a:p>
            <a:pPr rtl="0"/>
            <a:fld id="{B38049E5-7B53-4E85-8972-7D6C4BCE5BB9}" type="slidenum">
              <a:rPr lang="pt-BR" b="1" noProof="0" smtClean="0"/>
              <a:pPr rtl="0"/>
              <a:t>33</a:t>
            </a:fld>
            <a:endParaRPr lang="pt-BR" b="1" noProof="0" dirty="0"/>
          </a:p>
        </p:txBody>
      </p:sp>
      <p:sp>
        <p:nvSpPr>
          <p:cNvPr id="7" name="Retângulo 6"/>
          <p:cNvSpPr/>
          <p:nvPr/>
        </p:nvSpPr>
        <p:spPr>
          <a:xfrm>
            <a:off x="766066" y="13760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pic>
        <p:nvPicPr>
          <p:cNvPr id="2" name="Picture 2"/>
          <p:cNvPicPr>
            <a:picLocks noChangeAspect="1" noChangeArrowheads="1"/>
          </p:cNvPicPr>
          <p:nvPr/>
        </p:nvPicPr>
        <p:blipFill>
          <a:blip r:embed="rId4"/>
          <a:srcRect/>
          <a:stretch>
            <a:fillRect/>
          </a:stretch>
        </p:blipFill>
        <p:spPr bwMode="auto">
          <a:xfrm>
            <a:off x="763774" y="2257219"/>
            <a:ext cx="10864514" cy="2460555"/>
          </a:xfrm>
          <a:prstGeom prst="rect">
            <a:avLst/>
          </a:prstGeom>
          <a:noFill/>
          <a:ln w="9525">
            <a:noFill/>
            <a:miter lim="800000"/>
            <a:headEnd/>
            <a:tailEnd/>
          </a:ln>
          <a:effectLst/>
        </p:spPr>
      </p:pic>
    </p:spTree>
    <p:extLst>
      <p:ext uri="{BB962C8B-B14F-4D97-AF65-F5344CB8AC3E}">
        <p14:creationId xmlns:p14="http://schemas.microsoft.com/office/powerpoint/2010/main" val="253335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ítulo 1"/>
          <p:cNvSpPr>
            <a:spLocks noGrp="1"/>
          </p:cNvSpPr>
          <p:nvPr>
            <p:ph type="title"/>
          </p:nvPr>
        </p:nvSpPr>
        <p:spPr>
          <a:xfrm>
            <a:off x="4348592" y="-58611"/>
            <a:ext cx="7363610" cy="728835"/>
          </a:xfrm>
        </p:spPr>
        <p:txBody>
          <a:bodyPr>
            <a:normAutofit/>
          </a:body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a:t>
            </a:r>
            <a:r>
              <a:rPr lang="pt-BR" sz="3100" b="1" u="sng" dirty="0" smtClean="0">
                <a:solidFill>
                  <a:schemeClr val="tx1"/>
                </a:solidFill>
                <a:effectLst>
                  <a:outerShdw blurRad="38100" dist="38100" dir="2700000" algn="tl">
                    <a:srgbClr val="000000">
                      <a:alpha val="43137"/>
                    </a:srgbClr>
                  </a:outerShdw>
                </a:effectLst>
              </a:rPr>
              <a:t>Secretário</a:t>
            </a:r>
            <a:endParaRPr lang="pt-BR" dirty="0">
              <a:solidFill>
                <a:schemeClr val="tx1"/>
              </a:solidFill>
              <a:effectLst>
                <a:outerShdw blurRad="38100" dist="38100" dir="2700000" algn="tl">
                  <a:srgbClr val="000000">
                    <a:alpha val="43137"/>
                  </a:srgbClr>
                </a:outerShdw>
              </a:effectLst>
            </a:endParaRPr>
          </a:p>
        </p:txBody>
      </p:sp>
      <p:sp>
        <p:nvSpPr>
          <p:cNvPr id="4" name="Espaço Reservado para Número de Slide 3"/>
          <p:cNvSpPr>
            <a:spLocks noGrp="1"/>
          </p:cNvSpPr>
          <p:nvPr>
            <p:ph type="sldNum" sz="quarter" idx="12"/>
          </p:nvPr>
        </p:nvSpPr>
        <p:spPr>
          <a:xfrm>
            <a:off x="10534958" y="6369965"/>
            <a:ext cx="1596292" cy="404614"/>
          </a:xfrm>
        </p:spPr>
        <p:txBody>
          <a:bodyPr/>
          <a:lstStyle/>
          <a:p>
            <a:pPr rtl="0"/>
            <a:fld id="{B38049E5-7B53-4E85-8972-7D6C4BCE5BB9}" type="slidenum">
              <a:rPr lang="pt-BR" b="1" noProof="0" smtClean="0"/>
              <a:t>34</a:t>
            </a:fld>
            <a:endParaRPr lang="pt-BR" b="1" noProof="0" dirty="0"/>
          </a:p>
        </p:txBody>
      </p:sp>
      <p:sp>
        <p:nvSpPr>
          <p:cNvPr id="5" name="Subtítulo 1"/>
          <p:cNvSpPr txBox="1">
            <a:spLocks/>
          </p:cNvSpPr>
          <p:nvPr/>
        </p:nvSpPr>
        <p:spPr>
          <a:xfrm>
            <a:off x="887104" y="1023582"/>
            <a:ext cx="11136574" cy="5548690"/>
          </a:xfrm>
          <a:prstGeom prst="rect">
            <a:avLst/>
          </a:prstGeom>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ângulo 5"/>
          <p:cNvSpPr/>
          <p:nvPr/>
        </p:nvSpPr>
        <p:spPr>
          <a:xfrm>
            <a:off x="887104" y="904742"/>
            <a:ext cx="10210484" cy="4324261"/>
          </a:xfrm>
          <a:prstGeom prst="rect">
            <a:avLst/>
          </a:prstGeom>
          <a:solidFill>
            <a:schemeClr val="bg1"/>
          </a:solidFill>
        </p:spPr>
        <p:txBody>
          <a:bodyPr wrap="square">
            <a:spAutoFit/>
          </a:bodyPr>
          <a:lstStyle/>
          <a:p>
            <a:pPr algn="just">
              <a:lnSpc>
                <a:spcPct val="150000"/>
              </a:lnSpc>
              <a:spcAft>
                <a:spcPts val="800"/>
              </a:spcAft>
            </a:pPr>
            <a:r>
              <a:rPr lang="pt-BR" b="1" dirty="0" smtClean="0">
                <a:latin typeface="Arial" panose="020B0604020202020204" pitchFamily="34" charset="0"/>
                <a:ea typeface="Calibri" panose="020F0502020204030204" pitchFamily="34" charset="0"/>
                <a:cs typeface="Arial" panose="020B0604020202020204" pitchFamily="34" charset="0"/>
              </a:rPr>
              <a:t>O GRÁFICO DO </a:t>
            </a:r>
            <a:r>
              <a:rPr lang="en-US" b="1" dirty="0" smtClean="0">
                <a:latin typeface="Arial" panose="020B0604020202020204" pitchFamily="34" charset="0"/>
                <a:cs typeface="Arial" panose="020B0604020202020204" pitchFamily="34" charset="0"/>
              </a:rPr>
              <a:t>COMPARATIVO DE EMPENHOS PARA ATENDIMENTO DE DECISÕES JUDICIAIS NA ÁREA DA SAÚDE – 2017 A 2021</a:t>
            </a:r>
            <a:endParaRPr lang="pt-BR" dirty="0" smtClean="0">
              <a:latin typeface="Arial" panose="020B0604020202020204" pitchFamily="34" charset="0"/>
              <a:cs typeface="Arial" panose="020B0604020202020204" pitchFamily="34" charset="0"/>
            </a:endParaRPr>
          </a:p>
          <a:p>
            <a:pPr algn="just">
              <a:lnSpc>
                <a:spcPct val="150000"/>
              </a:lnSpc>
              <a:spcAft>
                <a:spcPts val="800"/>
              </a:spcAft>
            </a:pPr>
            <a:r>
              <a:rPr lang="pt-BR" b="1" dirty="0" smtClean="0">
                <a:latin typeface="Arial" panose="020B0604020202020204" pitchFamily="34" charset="0"/>
                <a:ea typeface="Calibri" panose="020F0502020204030204" pitchFamily="34" charset="0"/>
                <a:cs typeface="Arial" panose="020B0604020202020204" pitchFamily="34" charset="0"/>
              </a:rPr>
              <a:t>DEMONSTRA QUE ......</a:t>
            </a:r>
          </a:p>
          <a:p>
            <a:pPr algn="just">
              <a:lnSpc>
                <a:spcPct val="150000"/>
              </a:lnSpc>
              <a:spcAft>
                <a:spcPts val="800"/>
              </a:spcAft>
            </a:pPr>
            <a:endParaRPr lang="pt-BR" b="1" dirty="0" smtClean="0">
              <a:latin typeface="Arial" panose="020B0604020202020204" pitchFamily="34" charset="0"/>
              <a:ea typeface="Calibri" panose="020F0502020204030204" pitchFamily="34" charset="0"/>
              <a:cs typeface="Arial" panose="020B0604020202020204" pitchFamily="34" charset="0"/>
            </a:endParaRPr>
          </a:p>
          <a:p>
            <a:pPr marL="285750" lvl="0" indent="-285750" algn="just">
              <a:buFont typeface="Wingdings" panose="05000000000000000000" pitchFamily="2" charset="2"/>
              <a:buChar char="§"/>
            </a:pPr>
            <a:r>
              <a:rPr lang="pt-BR" sz="2400" dirty="0">
                <a:latin typeface="Arial" panose="020B0604020202020204" pitchFamily="34" charset="0"/>
                <a:cs typeface="Arial" panose="020B0604020202020204" pitchFamily="34" charset="0"/>
              </a:rPr>
              <a:t>O total de recursos empenhados para o cumprimento de decisões judiciais, até o mês de agosto 2021, foi da ordem de R$ 15.930.704,62 (Quinze milhões, novecentos e trinta mil, setecentos e quatro reais e sessenta e dois centavos).</a:t>
            </a:r>
          </a:p>
          <a:p>
            <a:pPr marL="285750" lvl="0" indent="-285750">
              <a:buFont typeface="Arial" panose="020B0604020202020204" pitchFamily="34" charset="0"/>
              <a:buChar char="•"/>
            </a:pPr>
            <a:r>
              <a:rPr lang="pt-BR" sz="2400" dirty="0">
                <a:latin typeface="Arial" panose="020B0604020202020204" pitchFamily="34" charset="0"/>
                <a:cs typeface="Arial" panose="020B0604020202020204" pitchFamily="34" charset="0"/>
              </a:rPr>
              <a:t>O valor encontra-se dentro da média dos anos anteriores.</a:t>
            </a:r>
          </a:p>
          <a:p>
            <a:pPr algn="just">
              <a:lnSpc>
                <a:spcPct val="150000"/>
              </a:lnSpc>
              <a:spcAft>
                <a:spcPts val="800"/>
              </a:spcAft>
            </a:pPr>
            <a:endParaRPr lang="pt-BR" b="1" dirty="0" smtClean="0">
              <a:ea typeface="Calibri" panose="020F0502020204030204" pitchFamily="34" charset="0"/>
              <a:cs typeface="Times New Roman" panose="02020603050405020304" pitchFamily="18" charset="0"/>
            </a:endParaRPr>
          </a:p>
        </p:txBody>
      </p:sp>
      <p:sp>
        <p:nvSpPr>
          <p:cNvPr id="8" name="Retângulo 7"/>
          <p:cNvSpPr/>
          <p:nvPr/>
        </p:nvSpPr>
        <p:spPr>
          <a:xfrm>
            <a:off x="690690" y="151917"/>
            <a:ext cx="4503905" cy="307777"/>
          </a:xfrm>
          <a:prstGeom prst="rect">
            <a:avLst/>
          </a:prstGeom>
        </p:spPr>
        <p:txBody>
          <a:bodyPr wrap="squar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cxnSp>
        <p:nvCxnSpPr>
          <p:cNvPr id="11" name="Conector de seta reta 10"/>
          <p:cNvCxnSpPr/>
          <p:nvPr/>
        </p:nvCxnSpPr>
        <p:spPr>
          <a:xfrm>
            <a:off x="10491537" y="5823284"/>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099814"/>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690690" y="124401"/>
            <a:ext cx="4503905" cy="307777"/>
          </a:xfrm>
          <a:prstGeom prst="rect">
            <a:avLst/>
          </a:prstGeom>
        </p:spPr>
        <p:txBody>
          <a:bodyPr wrap="squar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2" name="Espaço Reservado para Número de Slide 1"/>
          <p:cNvSpPr>
            <a:spLocks noGrp="1"/>
          </p:cNvSpPr>
          <p:nvPr>
            <p:ph type="sldNum" sz="quarter" idx="12"/>
          </p:nvPr>
        </p:nvSpPr>
        <p:spPr>
          <a:xfrm>
            <a:off x="10547636" y="6393611"/>
            <a:ext cx="1596292" cy="404614"/>
          </a:xfrm>
        </p:spPr>
        <p:txBody>
          <a:bodyPr/>
          <a:lstStyle/>
          <a:p>
            <a:pPr rtl="0"/>
            <a:fld id="{B38049E5-7B53-4E85-8972-7D6C4BCE5BB9}" type="slidenum">
              <a:rPr lang="pt-BR" b="1" noProof="0" smtClean="0"/>
              <a:t>35</a:t>
            </a:fld>
            <a:endParaRPr lang="pt-BR" b="1" noProof="0" dirty="0"/>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0" name="Retângulo 9"/>
          <p:cNvSpPr/>
          <p:nvPr/>
        </p:nvSpPr>
        <p:spPr>
          <a:xfrm>
            <a:off x="1329000" y="5781857"/>
            <a:ext cx="5470811" cy="307777"/>
          </a:xfrm>
          <a:prstGeom prst="rect">
            <a:avLst/>
          </a:prstGeom>
          <a:solidFill>
            <a:schemeClr val="bg1"/>
          </a:solidFill>
        </p:spPr>
        <p:txBody>
          <a:bodyPr wrap="square">
            <a:spAutoFit/>
          </a:bodyPr>
          <a:lstStyle/>
          <a:p>
            <a:pPr>
              <a:spcAft>
                <a:spcPts val="0"/>
              </a:spcAft>
              <a:tabLst>
                <a:tab pos="2700020" algn="ctr"/>
                <a:tab pos="5400040" algn="r"/>
              </a:tabLst>
            </a:pPr>
            <a:r>
              <a:rPr lang="pt-BR" sz="1400" dirty="0">
                <a:latin typeface="Times New Roman" panose="02020603050405020304" pitchFamily="18" charset="0"/>
                <a:ea typeface="Calibri" panose="020F0502020204030204" pitchFamily="34" charset="0"/>
                <a:cs typeface="Times New Roman" panose="02020603050405020304" pitchFamily="18" charset="0"/>
              </a:rPr>
              <a:t>Fonte: Gerência de Gestão de Compras e Licitação/SUPES.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3362574767"/>
              </p:ext>
            </p:extLst>
          </p:nvPr>
        </p:nvGraphicFramePr>
        <p:xfrm>
          <a:off x="991674" y="1058549"/>
          <a:ext cx="10354108" cy="4723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806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ítulo 1"/>
          <p:cNvSpPr>
            <a:spLocks noGrp="1"/>
          </p:cNvSpPr>
          <p:nvPr>
            <p:ph type="title"/>
          </p:nvPr>
        </p:nvSpPr>
        <p:spPr>
          <a:xfrm>
            <a:off x="3313168" y="-66313"/>
            <a:ext cx="9945631" cy="728835"/>
          </a:xfrm>
        </p:spPr>
        <p:txBody>
          <a:bodyPr>
            <a:normAutofit/>
          </a:body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a:t>
            </a:r>
            <a:r>
              <a:rPr lang="pt-BR" sz="3100" b="1" u="sng" dirty="0" smtClean="0">
                <a:solidFill>
                  <a:schemeClr val="tx1"/>
                </a:solidFill>
                <a:effectLst>
                  <a:outerShdw blurRad="38100" dist="38100" dir="2700000" algn="tl">
                    <a:srgbClr val="000000">
                      <a:alpha val="43137"/>
                    </a:srgbClr>
                  </a:outerShdw>
                </a:effectLst>
              </a:rPr>
              <a:t>Secretário  </a:t>
            </a:r>
            <a:endParaRPr lang="pt-BR" dirty="0">
              <a:solidFill>
                <a:schemeClr val="tx1"/>
              </a:solidFill>
              <a:effectLst>
                <a:outerShdw blurRad="38100" dist="38100" dir="2700000" algn="tl">
                  <a:srgbClr val="000000">
                    <a:alpha val="43137"/>
                  </a:srgbClr>
                </a:outerShdw>
              </a:effectLst>
            </a:endParaRPr>
          </a:p>
        </p:txBody>
      </p:sp>
      <p:sp>
        <p:nvSpPr>
          <p:cNvPr id="4" name="Espaço Reservado para Número de Slide 3"/>
          <p:cNvSpPr>
            <a:spLocks noGrp="1"/>
          </p:cNvSpPr>
          <p:nvPr>
            <p:ph type="sldNum" sz="quarter" idx="12"/>
          </p:nvPr>
        </p:nvSpPr>
        <p:spPr>
          <a:xfrm>
            <a:off x="10564938" y="6369965"/>
            <a:ext cx="1596292" cy="404614"/>
          </a:xfrm>
        </p:spPr>
        <p:txBody>
          <a:bodyPr/>
          <a:lstStyle/>
          <a:p>
            <a:pPr rtl="0"/>
            <a:fld id="{B38049E5-7B53-4E85-8972-7D6C4BCE5BB9}" type="slidenum">
              <a:rPr lang="pt-BR" b="1" noProof="0" smtClean="0"/>
              <a:t>36</a:t>
            </a:fld>
            <a:endParaRPr lang="pt-BR" b="1" noProof="0" dirty="0"/>
          </a:p>
        </p:txBody>
      </p:sp>
      <p:sp>
        <p:nvSpPr>
          <p:cNvPr id="5" name="Subtítulo 1"/>
          <p:cNvSpPr txBox="1">
            <a:spLocks/>
          </p:cNvSpPr>
          <p:nvPr/>
        </p:nvSpPr>
        <p:spPr>
          <a:xfrm>
            <a:off x="887104" y="1023582"/>
            <a:ext cx="11136574" cy="5548690"/>
          </a:xfrm>
          <a:prstGeom prst="rect">
            <a:avLst/>
          </a:prstGeom>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ângulo 5"/>
          <p:cNvSpPr/>
          <p:nvPr/>
        </p:nvSpPr>
        <p:spPr>
          <a:xfrm>
            <a:off x="1064115" y="1265276"/>
            <a:ext cx="9900087" cy="4760278"/>
          </a:xfrm>
          <a:prstGeom prst="rect">
            <a:avLst/>
          </a:prstGeom>
          <a:solidFill>
            <a:schemeClr val="bg1">
              <a:lumMod val="95000"/>
            </a:schemeClr>
          </a:solidFill>
        </p:spPr>
        <p:txBody>
          <a:bodyPr wrap="square">
            <a:spAutoFit/>
          </a:bodyPr>
          <a:lstStyle/>
          <a:p>
            <a:pPr algn="just">
              <a:lnSpc>
                <a:spcPct val="150000"/>
              </a:lnSpc>
              <a:spcAft>
                <a:spcPts val="800"/>
              </a:spcAft>
            </a:pPr>
            <a:r>
              <a:rPr lang="pt-BR" sz="2000" b="1" dirty="0" smtClean="0">
                <a:latin typeface="Arial" panose="020B0604020202020204" pitchFamily="34" charset="0"/>
                <a:ea typeface="Calibri" panose="020F0502020204030204" pitchFamily="34" charset="0"/>
                <a:cs typeface="Arial" panose="020B0604020202020204" pitchFamily="34" charset="0"/>
              </a:rPr>
              <a:t>O GRÁFICO DO </a:t>
            </a:r>
            <a:r>
              <a:rPr lang="en-US" sz="2000" b="1" dirty="0" smtClean="0">
                <a:latin typeface="Arial" panose="020B0604020202020204" pitchFamily="34" charset="0"/>
                <a:cs typeface="Arial" panose="020B0604020202020204" pitchFamily="34" charset="0"/>
              </a:rPr>
              <a:t>COMPARATIVO DE SEQUESTROS SESAU - </a:t>
            </a:r>
            <a:r>
              <a:rPr lang="en-US" sz="2000" b="1" dirty="0">
                <a:latin typeface="Arial" panose="020B0604020202020204" pitchFamily="34" charset="0"/>
                <a:cs typeface="Arial" panose="020B0604020202020204" pitchFamily="34" charset="0"/>
              </a:rPr>
              <a:t>2017 a </a:t>
            </a:r>
            <a:r>
              <a:rPr lang="en-US" sz="2000" b="1" dirty="0" smtClean="0">
                <a:latin typeface="Arial" panose="020B0604020202020204" pitchFamily="34" charset="0"/>
                <a:cs typeface="Arial" panose="020B0604020202020204" pitchFamily="34" charset="0"/>
              </a:rPr>
              <a:t>2021 DEMONSTRA …..</a:t>
            </a:r>
          </a:p>
          <a:p>
            <a:pPr algn="just">
              <a:lnSpc>
                <a:spcPct val="150000"/>
              </a:lnSpc>
              <a:spcAft>
                <a:spcPts val="800"/>
              </a:spcAft>
            </a:pPr>
            <a:endParaRPr lang="en-US" sz="2000" b="1"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pt-BR" sz="2000" dirty="0" smtClean="0">
                <a:latin typeface="Arial" panose="020B0604020202020204" pitchFamily="34" charset="0"/>
                <a:cs typeface="Arial" panose="020B0604020202020204" pitchFamily="34" charset="0"/>
              </a:rPr>
              <a:t>O </a:t>
            </a:r>
            <a:r>
              <a:rPr lang="pt-BR" sz="2000" dirty="0">
                <a:latin typeface="Arial" panose="020B0604020202020204" pitchFamily="34" charset="0"/>
                <a:cs typeface="Arial" panose="020B0604020202020204" pitchFamily="34" charset="0"/>
              </a:rPr>
              <a:t>total de sequestros realizados até agosto de 2021 foi de R$ 11.753.076,68 </a:t>
            </a:r>
            <a:r>
              <a:rPr lang="pt-BR" sz="2000" dirty="0" smtClean="0">
                <a:latin typeface="Arial" panose="020B0604020202020204" pitchFamily="34" charset="0"/>
                <a:cs typeface="Arial" panose="020B0604020202020204" pitchFamily="34" charset="0"/>
              </a:rPr>
              <a:t>(</a:t>
            </a:r>
            <a:r>
              <a:rPr lang="pt-BR" sz="2000" dirty="0">
                <a:latin typeface="Arial" panose="020B0604020202020204" pitchFamily="34" charset="0"/>
                <a:cs typeface="Arial" panose="020B0604020202020204" pitchFamily="34" charset="0"/>
              </a:rPr>
              <a:t>Onze milhões, setecentos e cinquenta e três mil, setenta e seis reais e sessenta e oito centavos).</a:t>
            </a:r>
          </a:p>
          <a:p>
            <a:r>
              <a:rPr lang="pt-BR" sz="2000" dirty="0">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pt-BR" sz="2000" dirty="0">
                <a:latin typeface="Arial" panose="020B0604020202020204" pitchFamily="34" charset="0"/>
                <a:cs typeface="Arial" panose="020B0604020202020204" pitchFamily="34" charset="0"/>
              </a:rPr>
              <a:t>O valor corresponde a um acréscimo de 56,66% com relação ao ano de 2020.</a:t>
            </a:r>
          </a:p>
          <a:p>
            <a:r>
              <a:rPr lang="pt-BR" sz="2000" dirty="0">
                <a:latin typeface="Arial" panose="020B0604020202020204" pitchFamily="34" charset="0"/>
                <a:cs typeface="Arial" panose="020B0604020202020204" pitchFamily="34" charset="0"/>
              </a:rPr>
              <a:t> </a:t>
            </a:r>
          </a:p>
          <a:p>
            <a:pPr marL="342900" lvl="0" indent="-342900" algn="just">
              <a:buFont typeface="Arial" panose="020B0604020202020204" pitchFamily="34" charset="0"/>
              <a:buChar char="•"/>
            </a:pPr>
            <a:r>
              <a:rPr lang="pt-BR" sz="2000" dirty="0">
                <a:latin typeface="Arial" panose="020B0604020202020204" pitchFamily="34" charset="0"/>
                <a:cs typeface="Arial" panose="020B0604020202020204" pitchFamily="34" charset="0"/>
              </a:rPr>
              <a:t>Registra-se que, do total dos sequestros, 29,23% ou R$ 3.518.795,19 (três milhões, quinhentos e dezoito mil, setecentos e noventa e cinco reais e dezenove centavos) refere-se a um único processo que determinou ao município de Campo Grande o fornecimento do medicamento </a:t>
            </a:r>
            <a:r>
              <a:rPr lang="pt-BR" sz="2000" dirty="0" err="1">
                <a:latin typeface="Arial" panose="020B0604020202020204" pitchFamily="34" charset="0"/>
                <a:cs typeface="Arial" panose="020B0604020202020204" pitchFamily="34" charset="0"/>
              </a:rPr>
              <a:t>V</a:t>
            </a:r>
            <a:r>
              <a:rPr lang="pt-BR" sz="2000" dirty="0" err="1" smtClean="0">
                <a:latin typeface="Arial" panose="020B0604020202020204" pitchFamily="34" charset="0"/>
                <a:cs typeface="Arial" panose="020B0604020202020204" pitchFamily="34" charset="0"/>
              </a:rPr>
              <a:t>imizim</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a:t>
            </a:r>
            <a:r>
              <a:rPr lang="pt-BR" sz="2000" dirty="0" err="1">
                <a:latin typeface="Arial" panose="020B0604020202020204" pitchFamily="34" charset="0"/>
                <a:cs typeface="Arial" panose="020B0604020202020204" pitchFamily="34" charset="0"/>
              </a:rPr>
              <a:t>alfaelosulfase</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p:txBody>
      </p:sp>
      <p:sp>
        <p:nvSpPr>
          <p:cNvPr id="9" name="Retângulo 8"/>
          <p:cNvSpPr/>
          <p:nvPr/>
        </p:nvSpPr>
        <p:spPr>
          <a:xfrm>
            <a:off x="771439" y="148155"/>
            <a:ext cx="4503905" cy="307777"/>
          </a:xfrm>
          <a:prstGeom prst="rect">
            <a:avLst/>
          </a:prstGeom>
        </p:spPr>
        <p:txBody>
          <a:bodyPr wrap="squar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cxnSp>
        <p:nvCxnSpPr>
          <p:cNvPr id="8" name="Conector de seta reta 7"/>
          <p:cNvCxnSpPr/>
          <p:nvPr/>
        </p:nvCxnSpPr>
        <p:spPr>
          <a:xfrm>
            <a:off x="10564938" y="667342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083360"/>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71372" y="146736"/>
            <a:ext cx="4503905" cy="307777"/>
          </a:xfrm>
          <a:prstGeom prst="rect">
            <a:avLst/>
          </a:prstGeom>
        </p:spPr>
        <p:txBody>
          <a:bodyPr wrap="squar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3" name="Espaço Reservado para Número de Slide 2"/>
          <p:cNvSpPr>
            <a:spLocks noGrp="1"/>
          </p:cNvSpPr>
          <p:nvPr>
            <p:ph type="sldNum" sz="quarter" idx="12"/>
          </p:nvPr>
        </p:nvSpPr>
        <p:spPr>
          <a:xfrm>
            <a:off x="10560206" y="6388798"/>
            <a:ext cx="1596292" cy="404614"/>
          </a:xfrm>
        </p:spPr>
        <p:txBody>
          <a:bodyPr/>
          <a:lstStyle/>
          <a:p>
            <a:pPr rtl="0"/>
            <a:fld id="{B38049E5-7B53-4E85-8972-7D6C4BCE5BB9}" type="slidenum">
              <a:rPr lang="pt-BR" b="1" noProof="0" smtClean="0"/>
              <a:t>37</a:t>
            </a:fld>
            <a:endParaRPr lang="pt-BR" b="1" noProof="0" dirty="0"/>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tângulo 7"/>
          <p:cNvSpPr/>
          <p:nvPr/>
        </p:nvSpPr>
        <p:spPr>
          <a:xfrm>
            <a:off x="1184263" y="5832637"/>
            <a:ext cx="9169972" cy="338554"/>
          </a:xfrm>
          <a:prstGeom prst="rect">
            <a:avLst/>
          </a:prstGeom>
        </p:spPr>
        <p:txBody>
          <a:bodyPr wrap="square">
            <a:spAutoFit/>
          </a:bodyPr>
          <a:lstStyle/>
          <a:p>
            <a:pPr>
              <a:spcAft>
                <a:spcPts val="0"/>
              </a:spcAft>
              <a:tabLst>
                <a:tab pos="2700020" algn="ctr"/>
                <a:tab pos="5400040" algn="r"/>
              </a:tabLst>
            </a:pPr>
            <a:r>
              <a:rPr lang="pt-BR" sz="1600" dirty="0">
                <a:latin typeface="Times New Roman" panose="02020603050405020304" pitchFamily="18" charset="0"/>
                <a:ea typeface="Calibri" panose="020F0502020204030204" pitchFamily="34" charset="0"/>
                <a:cs typeface="Times New Roman" panose="02020603050405020304" pitchFamily="18" charset="0"/>
              </a:rPr>
              <a:t>Fonte: Divisão de Demanda Judicial em Saúde/CGJ e Coordenadoria-Geral Financeira.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2451864132"/>
              </p:ext>
            </p:extLst>
          </p:nvPr>
        </p:nvGraphicFramePr>
        <p:xfrm>
          <a:off x="883402" y="619932"/>
          <a:ext cx="10399363" cy="50998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20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ítulo 1"/>
          <p:cNvSpPr>
            <a:spLocks noGrp="1"/>
          </p:cNvSpPr>
          <p:nvPr>
            <p:ph type="title"/>
          </p:nvPr>
        </p:nvSpPr>
        <p:spPr>
          <a:xfrm>
            <a:off x="3313168" y="-66313"/>
            <a:ext cx="9945631" cy="728835"/>
          </a:xfrm>
        </p:spPr>
        <p:txBody>
          <a:bodyPr>
            <a:normAutofit/>
          </a:body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a:t>
            </a:r>
            <a:r>
              <a:rPr lang="pt-BR" sz="3100" b="1" u="sng" dirty="0" smtClean="0">
                <a:solidFill>
                  <a:schemeClr val="tx1"/>
                </a:solidFill>
                <a:effectLst>
                  <a:outerShdw blurRad="38100" dist="38100" dir="2700000" algn="tl">
                    <a:srgbClr val="000000">
                      <a:alpha val="43137"/>
                    </a:srgbClr>
                  </a:outerShdw>
                </a:effectLst>
              </a:rPr>
              <a:t>Secretário  </a:t>
            </a:r>
            <a:endParaRPr lang="pt-BR" dirty="0">
              <a:solidFill>
                <a:schemeClr val="tx1"/>
              </a:solidFill>
              <a:effectLst>
                <a:outerShdw blurRad="38100" dist="38100" dir="2700000" algn="tl">
                  <a:srgbClr val="000000">
                    <a:alpha val="43137"/>
                  </a:srgbClr>
                </a:outerShdw>
              </a:effectLst>
            </a:endParaRPr>
          </a:p>
        </p:txBody>
      </p:sp>
      <p:sp>
        <p:nvSpPr>
          <p:cNvPr id="4" name="Espaço Reservado para Número de Slide 3"/>
          <p:cNvSpPr>
            <a:spLocks noGrp="1"/>
          </p:cNvSpPr>
          <p:nvPr>
            <p:ph type="sldNum" sz="quarter" idx="12"/>
          </p:nvPr>
        </p:nvSpPr>
        <p:spPr>
          <a:xfrm>
            <a:off x="10564938" y="6369965"/>
            <a:ext cx="1596292" cy="404614"/>
          </a:xfrm>
        </p:spPr>
        <p:txBody>
          <a:bodyPr/>
          <a:lstStyle/>
          <a:p>
            <a:pPr rtl="0"/>
            <a:fld id="{B38049E5-7B53-4E85-8972-7D6C4BCE5BB9}" type="slidenum">
              <a:rPr lang="pt-BR" b="1" noProof="0" smtClean="0"/>
              <a:t>38</a:t>
            </a:fld>
            <a:endParaRPr lang="pt-BR" b="1" noProof="0" dirty="0"/>
          </a:p>
        </p:txBody>
      </p:sp>
      <p:sp>
        <p:nvSpPr>
          <p:cNvPr id="5" name="Subtítulo 1"/>
          <p:cNvSpPr txBox="1">
            <a:spLocks/>
          </p:cNvSpPr>
          <p:nvPr/>
        </p:nvSpPr>
        <p:spPr>
          <a:xfrm>
            <a:off x="887104" y="1023582"/>
            <a:ext cx="11136574" cy="5548690"/>
          </a:xfrm>
          <a:prstGeom prst="rect">
            <a:avLst/>
          </a:prstGeom>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ângulo 5"/>
          <p:cNvSpPr/>
          <p:nvPr/>
        </p:nvSpPr>
        <p:spPr>
          <a:xfrm>
            <a:off x="887104" y="570250"/>
            <a:ext cx="9900087" cy="1015663"/>
          </a:xfrm>
          <a:prstGeom prst="rect">
            <a:avLst/>
          </a:prstGeom>
          <a:solidFill>
            <a:schemeClr val="bg1">
              <a:lumMod val="95000"/>
            </a:schemeClr>
          </a:solidFill>
        </p:spPr>
        <p:txBody>
          <a:bodyPr wrap="square">
            <a:spAutoFit/>
          </a:bodyPr>
          <a:lstStyle/>
          <a:p>
            <a:pPr algn="ctr"/>
            <a:r>
              <a:rPr lang="pt-BR" sz="1200" b="1" dirty="0">
                <a:solidFill>
                  <a:srgbClr val="000000"/>
                </a:solidFill>
                <a:latin typeface="Arial" panose="020B0604020202020204" pitchFamily="34" charset="0"/>
                <a:cs typeface="Arial" panose="020B0604020202020204" pitchFamily="34" charset="0"/>
              </a:rPr>
              <a:t>Relação de Propostas Cadastradas no site Fundo Nacional de Saúde - FNS/2021 </a:t>
            </a:r>
            <a:endParaRPr lang="pt-BR" sz="1200" dirty="0">
              <a:solidFill>
                <a:srgbClr val="000000"/>
              </a:solidFill>
              <a:latin typeface="Arial" panose="020B0604020202020204" pitchFamily="34" charset="0"/>
              <a:cs typeface="Arial" panose="020B0604020202020204" pitchFamily="34" charset="0"/>
            </a:endParaRPr>
          </a:p>
          <a:p>
            <a:pPr algn="ctr"/>
            <a:r>
              <a:rPr lang="pt-BR" sz="1200" b="1" dirty="0">
                <a:solidFill>
                  <a:srgbClr val="000000"/>
                </a:solidFill>
                <a:latin typeface="Arial" panose="020B0604020202020204" pitchFamily="34" charset="0"/>
                <a:cs typeface="Arial" panose="020B0604020202020204" pitchFamily="34" charset="0"/>
              </a:rPr>
              <a:t>INCREMENTO TEMPORÁRIO AO CUSTEIO – </a:t>
            </a:r>
          </a:p>
          <a:p>
            <a:pPr algn="ctr"/>
            <a:r>
              <a:rPr lang="pt-BR" sz="1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 – ASSISTÊNCIA HOSPITALAR E AMBULATORIAL </a:t>
            </a:r>
            <a:endParaRPr lang="pt-BR" sz="1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pt-BR" sz="1200" b="1" dirty="0">
                <a:solidFill>
                  <a:srgbClr val="000000"/>
                </a:solidFill>
                <a:latin typeface="Arial" panose="020B0604020202020204" pitchFamily="34" charset="0"/>
                <a:cs typeface="Arial" panose="020B0604020202020204" pitchFamily="34" charset="0"/>
              </a:rPr>
              <a:t>EMENDA PARLAMENTAR – 2021 - INDIVIDUAL </a:t>
            </a:r>
            <a:endParaRPr lang="pt-BR" sz="1200" dirty="0">
              <a:solidFill>
                <a:srgbClr val="000000"/>
              </a:solidFill>
              <a:latin typeface="Arial" panose="020B0604020202020204" pitchFamily="34" charset="0"/>
              <a:cs typeface="Arial" panose="020B0604020202020204" pitchFamily="34" charset="0"/>
            </a:endParaRPr>
          </a:p>
          <a:p>
            <a:pPr algn="ctr"/>
            <a:r>
              <a:rPr lang="pt-BR" sz="1200" b="1" dirty="0">
                <a:solidFill>
                  <a:srgbClr val="000000"/>
                </a:solidFill>
                <a:latin typeface="Arial" panose="020B0604020202020204" pitchFamily="34" charset="0"/>
                <a:cs typeface="Arial" panose="020B0604020202020204" pitchFamily="34" charset="0"/>
              </a:rPr>
              <a:t>CNPJ: 11.228.564/0001-00 Situação em 17/09/2021</a:t>
            </a:r>
            <a:endParaRPr lang="en-US" sz="1200" b="1" dirty="0" smtClean="0">
              <a:latin typeface="Arial" panose="020B0604020202020204" pitchFamily="34" charset="0"/>
              <a:cs typeface="Arial" panose="020B0604020202020204" pitchFamily="34" charset="0"/>
            </a:endParaRPr>
          </a:p>
        </p:txBody>
      </p:sp>
      <p:sp>
        <p:nvSpPr>
          <p:cNvPr id="9" name="Retângulo 8"/>
          <p:cNvSpPr/>
          <p:nvPr/>
        </p:nvSpPr>
        <p:spPr>
          <a:xfrm>
            <a:off x="771439" y="148155"/>
            <a:ext cx="4503905" cy="307777"/>
          </a:xfrm>
          <a:prstGeom prst="rect">
            <a:avLst/>
          </a:prstGeom>
        </p:spPr>
        <p:txBody>
          <a:bodyPr wrap="squar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cxnSp>
        <p:nvCxnSpPr>
          <p:cNvPr id="8" name="Conector de seta reta 7"/>
          <p:cNvCxnSpPr/>
          <p:nvPr/>
        </p:nvCxnSpPr>
        <p:spPr>
          <a:xfrm>
            <a:off x="10564938" y="667342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749552" y="5412261"/>
            <a:ext cx="11252238" cy="1210588"/>
          </a:xfrm>
          <a:prstGeom prst="rect">
            <a:avLst/>
          </a:prstGeom>
          <a:solidFill>
            <a:schemeClr val="bg1">
              <a:lumMod val="95000"/>
            </a:schemeClr>
          </a:solidFill>
        </p:spPr>
        <p:txBody>
          <a:bodyPr wrap="square">
            <a:spAutoFit/>
          </a:bodyPr>
          <a:lstStyle/>
          <a:p>
            <a:pPr algn="just">
              <a:lnSpc>
                <a:spcPct val="150000"/>
              </a:lnSpc>
              <a:spcAft>
                <a:spcPts val="800"/>
              </a:spcAft>
            </a:pPr>
            <a:r>
              <a:rPr lang="en-US" sz="1200" b="1" dirty="0" err="1" smtClean="0">
                <a:latin typeface="Arial" panose="020B0604020202020204" pitchFamily="34" charset="0"/>
                <a:cs typeface="Arial" panose="020B0604020202020204" pitchFamily="34" charset="0"/>
              </a:rPr>
              <a:t>Reformas</a:t>
            </a:r>
            <a:r>
              <a:rPr lang="en-US" sz="1200" b="1" dirty="0" smtClean="0">
                <a:latin typeface="Arial" panose="020B0604020202020204" pitchFamily="34" charset="0"/>
                <a:cs typeface="Arial" panose="020B0604020202020204" pitchFamily="34" charset="0"/>
              </a:rPr>
              <a:t>:</a:t>
            </a:r>
          </a:p>
          <a:p>
            <a:pPr algn="just"/>
            <a:r>
              <a:rPr lang="en-US" sz="1200" b="1" dirty="0" smtClean="0">
                <a:latin typeface="Arial" panose="020B0604020202020204" pitchFamily="34" charset="0"/>
                <a:cs typeface="Arial" panose="020B0604020202020204" pitchFamily="34" charset="0"/>
              </a:rPr>
              <a:t>UPA VILA ALMEIDA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Projeto</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executivo</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finalizado</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e </a:t>
            </a:r>
            <a:r>
              <a:rPr lang="en-US" sz="1200" dirty="0" err="1" smtClean="0">
                <a:latin typeface="Arial" panose="020B0604020202020204" pitchFamily="34" charset="0"/>
                <a:cs typeface="Arial" panose="020B0604020202020204" pitchFamily="34" charset="0"/>
              </a:rPr>
              <a:t>encaminhado</a:t>
            </a:r>
            <a:r>
              <a:rPr lang="en-US" sz="1200" dirty="0" smtClean="0">
                <a:latin typeface="Arial" panose="020B0604020202020204" pitchFamily="34" charset="0"/>
                <a:cs typeface="Arial" panose="020B0604020202020204" pitchFamily="34" charset="0"/>
              </a:rPr>
              <a:t> a  </a:t>
            </a:r>
            <a:r>
              <a:rPr lang="pt-BR" sz="1200" dirty="0" smtClean="0">
                <a:latin typeface="Arial" panose="020B0604020202020204" pitchFamily="34" charset="0"/>
                <a:cs typeface="Arial" panose="020B0604020202020204" pitchFamily="34" charset="0"/>
              </a:rPr>
              <a:t>Secretaria </a:t>
            </a:r>
            <a:r>
              <a:rPr lang="pt-BR" sz="1200" dirty="0">
                <a:latin typeface="Arial" panose="020B0604020202020204" pitchFamily="34" charset="0"/>
                <a:cs typeface="Arial" panose="020B0604020202020204" pitchFamily="34" charset="0"/>
              </a:rPr>
              <a:t>Municipal </a:t>
            </a:r>
            <a:r>
              <a:rPr lang="pt-BR" sz="1200" dirty="0" smtClean="0">
                <a:latin typeface="Arial" panose="020B0604020202020204" pitchFamily="34" charset="0"/>
                <a:cs typeface="Arial" panose="020B0604020202020204" pitchFamily="34" charset="0"/>
              </a:rPr>
              <a:t>de </a:t>
            </a:r>
            <a:r>
              <a:rPr lang="pt-BR" sz="1200" dirty="0">
                <a:latin typeface="Arial" panose="020B0604020202020204" pitchFamily="34" charset="0"/>
                <a:cs typeface="Arial" panose="020B0604020202020204" pitchFamily="34" charset="0"/>
              </a:rPr>
              <a:t>Infraestrutura </a:t>
            </a:r>
            <a:r>
              <a:rPr lang="pt-BR" sz="1200" dirty="0" smtClean="0">
                <a:latin typeface="Arial" panose="020B0604020202020204" pitchFamily="34" charset="0"/>
                <a:cs typeface="Arial" panose="020B0604020202020204" pitchFamily="34" charset="0"/>
              </a:rPr>
              <a:t>e </a:t>
            </a:r>
            <a:r>
              <a:rPr lang="pt-BR" sz="1200" dirty="0">
                <a:latin typeface="Arial" panose="020B0604020202020204" pitchFamily="34" charset="0"/>
                <a:cs typeface="Arial" panose="020B0604020202020204" pitchFamily="34" charset="0"/>
              </a:rPr>
              <a:t>Serviços </a:t>
            </a:r>
            <a:r>
              <a:rPr lang="pt-BR" sz="1200" dirty="0" smtClean="0">
                <a:latin typeface="Arial" panose="020B0604020202020204" pitchFamily="34" charset="0"/>
                <a:cs typeface="Arial" panose="020B0604020202020204" pitchFamily="34" charset="0"/>
              </a:rPr>
              <a:t>Públicos (SISEP) para fase de elaboração do processo licitatório.</a:t>
            </a:r>
          </a:p>
          <a:p>
            <a:pPr algn="just"/>
            <a:r>
              <a:rPr lang="pt-BR" sz="1200" b="1" dirty="0" smtClean="0">
                <a:latin typeface="Arial" panose="020B0604020202020204" pitchFamily="34" charset="0"/>
                <a:cs typeface="Arial" panose="020B0604020202020204" pitchFamily="34" charset="0"/>
              </a:rPr>
              <a:t>UPA UNIVERSITÁRIO</a:t>
            </a:r>
            <a:r>
              <a:rPr lang="pt-BR"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Projeto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executivo</a:t>
            </a:r>
            <a:r>
              <a:rPr lang="en-US" sz="1200" dirty="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sendo</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elaborado</a:t>
            </a:r>
            <a:r>
              <a:rPr lang="en-US" sz="1200" dirty="0" smtClean="0">
                <a:latin typeface="Arial" panose="020B0604020202020204" pitchFamily="34" charset="0"/>
                <a:cs typeface="Arial" panose="020B0604020202020204" pitchFamily="34" charset="0"/>
              </a:rPr>
              <a:t> pela SESAU </a:t>
            </a:r>
            <a:r>
              <a:rPr lang="en-US" sz="1200" dirty="0">
                <a:latin typeface="Arial" panose="020B0604020202020204" pitchFamily="34" charset="0"/>
                <a:cs typeface="Arial" panose="020B0604020202020204" pitchFamily="34" charset="0"/>
              </a:rPr>
              <a:t>e </a:t>
            </a:r>
            <a:r>
              <a:rPr lang="en-US" sz="1200" dirty="0" err="1" smtClean="0">
                <a:latin typeface="Arial" panose="020B0604020202020204" pitchFamily="34" charset="0"/>
                <a:cs typeface="Arial" panose="020B0604020202020204" pitchFamily="34" charset="0"/>
              </a:rPr>
              <a:t>será</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encaminhado</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  </a:t>
            </a:r>
            <a:r>
              <a:rPr lang="pt-BR" sz="1200" dirty="0">
                <a:latin typeface="Arial" panose="020B0604020202020204" pitchFamily="34" charset="0"/>
                <a:cs typeface="Arial" panose="020B0604020202020204" pitchFamily="34" charset="0"/>
              </a:rPr>
              <a:t>Secretaria Municipal </a:t>
            </a:r>
            <a:r>
              <a:rPr lang="pt-BR" sz="1200" dirty="0" smtClean="0">
                <a:latin typeface="Arial" panose="020B0604020202020204" pitchFamily="34" charset="0"/>
                <a:cs typeface="Arial" panose="020B0604020202020204" pitchFamily="34" charset="0"/>
              </a:rPr>
              <a:t>de </a:t>
            </a:r>
            <a:r>
              <a:rPr lang="pt-BR" sz="1200" dirty="0">
                <a:latin typeface="Arial" panose="020B0604020202020204" pitchFamily="34" charset="0"/>
                <a:cs typeface="Arial" panose="020B0604020202020204" pitchFamily="34" charset="0"/>
              </a:rPr>
              <a:t>Infraestrutura </a:t>
            </a:r>
            <a:r>
              <a:rPr lang="pt-BR" sz="1200" dirty="0" smtClean="0">
                <a:latin typeface="Arial" panose="020B0604020202020204" pitchFamily="34" charset="0"/>
                <a:cs typeface="Arial" panose="020B0604020202020204" pitchFamily="34" charset="0"/>
              </a:rPr>
              <a:t>e </a:t>
            </a:r>
            <a:r>
              <a:rPr lang="pt-BR" sz="1200" dirty="0">
                <a:latin typeface="Arial" panose="020B0604020202020204" pitchFamily="34" charset="0"/>
                <a:cs typeface="Arial" panose="020B0604020202020204" pitchFamily="34" charset="0"/>
              </a:rPr>
              <a:t>Serviços Públicos (SISEP) </a:t>
            </a:r>
            <a:r>
              <a:rPr lang="pt-BR" sz="1200" dirty="0" smtClean="0">
                <a:latin typeface="Arial" panose="020B0604020202020204" pitchFamily="34" charset="0"/>
                <a:cs typeface="Arial" panose="020B0604020202020204" pitchFamily="34" charset="0"/>
              </a:rPr>
              <a:t> em Outubro/2021 para </a:t>
            </a:r>
            <a:r>
              <a:rPr lang="pt-BR" sz="1200" dirty="0">
                <a:latin typeface="Arial" panose="020B0604020202020204" pitchFamily="34" charset="0"/>
                <a:cs typeface="Arial" panose="020B0604020202020204" pitchFamily="34" charset="0"/>
              </a:rPr>
              <a:t>fase de elaboração do processo </a:t>
            </a:r>
            <a:r>
              <a:rPr lang="pt-BR" sz="1200" dirty="0" smtClean="0">
                <a:latin typeface="Arial" panose="020B0604020202020204" pitchFamily="34" charset="0"/>
                <a:cs typeface="Arial" panose="020B0604020202020204" pitchFamily="34" charset="0"/>
              </a:rPr>
              <a:t>licitatório.</a:t>
            </a:r>
            <a:endParaRPr lang="en-US" sz="1200" dirty="0" smtClean="0">
              <a:latin typeface="Arial" panose="020B0604020202020204" pitchFamily="34" charset="0"/>
              <a:cs typeface="Arial" panose="020B0604020202020204" pitchFamily="34" charset="0"/>
            </a:endParaRPr>
          </a:p>
        </p:txBody>
      </p:sp>
      <p:graphicFrame>
        <p:nvGraphicFramePr>
          <p:cNvPr id="13" name="Tabela 12"/>
          <p:cNvGraphicFramePr>
            <a:graphicFrameLocks noGrp="1"/>
          </p:cNvGraphicFramePr>
          <p:nvPr>
            <p:extLst>
              <p:ext uri="{D42A27DB-BD31-4B8C-83A1-F6EECF244321}">
                <p14:modId xmlns:p14="http://schemas.microsoft.com/office/powerpoint/2010/main" val="3429649937"/>
              </p:ext>
            </p:extLst>
          </p:nvPr>
        </p:nvGraphicFramePr>
        <p:xfrm>
          <a:off x="797929" y="1386481"/>
          <a:ext cx="11225749" cy="4065478"/>
        </p:xfrm>
        <a:graphic>
          <a:graphicData uri="http://schemas.openxmlformats.org/drawingml/2006/table">
            <a:tbl>
              <a:tblPr>
                <a:tableStyleId>{8799B23B-EC83-4686-B30A-512413B5E67A}</a:tableStyleId>
              </a:tblPr>
              <a:tblGrid>
                <a:gridCol w="1743220">
                  <a:extLst>
                    <a:ext uri="{9D8B030D-6E8A-4147-A177-3AD203B41FA5}">
                      <a16:colId xmlns:a16="http://schemas.microsoft.com/office/drawing/2014/main" val="20000"/>
                    </a:ext>
                  </a:extLst>
                </a:gridCol>
                <a:gridCol w="1783978">
                  <a:extLst>
                    <a:ext uri="{9D8B030D-6E8A-4147-A177-3AD203B41FA5}">
                      <a16:colId xmlns:a16="http://schemas.microsoft.com/office/drawing/2014/main" val="20001"/>
                    </a:ext>
                  </a:extLst>
                </a:gridCol>
                <a:gridCol w="7698551">
                  <a:extLst>
                    <a:ext uri="{9D8B030D-6E8A-4147-A177-3AD203B41FA5}">
                      <a16:colId xmlns:a16="http://schemas.microsoft.com/office/drawing/2014/main" val="20002"/>
                    </a:ext>
                  </a:extLst>
                </a:gridCol>
              </a:tblGrid>
              <a:tr h="209235">
                <a:tc gridSpan="3">
                  <a:txBody>
                    <a:bodyPr/>
                    <a:lstStyle/>
                    <a:p>
                      <a:pPr algn="ctr" fontAlgn="ctr"/>
                      <a:r>
                        <a:rPr lang="pt-BR" sz="1300" b="1" u="none" strike="noStrike" dirty="0">
                          <a:effectLst/>
                          <a:latin typeface="Arial" panose="020B0604020202020204" pitchFamily="34" charset="0"/>
                          <a:cs typeface="Arial" panose="020B0604020202020204" pitchFamily="34" charset="0"/>
                        </a:rPr>
                        <a:t>Levantamento Situacional das Emendas Parlamentares</a:t>
                      </a:r>
                      <a:endParaRPr lang="pt-BR" sz="1300" b="1"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9563">
                <a:tc>
                  <a:txBody>
                    <a:bodyPr/>
                    <a:lstStyle/>
                    <a:p>
                      <a:pPr algn="ctr" fontAlgn="b"/>
                      <a:r>
                        <a:rPr lang="pt-BR" sz="1300" u="none" strike="noStrike">
                          <a:effectLst/>
                          <a:latin typeface="Arial" panose="020B0604020202020204" pitchFamily="34" charset="0"/>
                          <a:cs typeface="Arial" panose="020B0604020202020204" pitchFamily="34" charset="0"/>
                        </a:rPr>
                        <a:t>Emenda</a:t>
                      </a:r>
                      <a:endParaRPr lang="pt-BR" sz="1300" b="1" i="0" u="none" strike="noStrike">
                        <a:solidFill>
                          <a:schemeClr val="tx1"/>
                        </a:solidFill>
                        <a:effectLst/>
                        <a:latin typeface="Arial" panose="020B0604020202020204" pitchFamily="34" charset="0"/>
                        <a:cs typeface="Arial" panose="020B0604020202020204" pitchFamily="34" charset="0"/>
                      </a:endParaRPr>
                    </a:p>
                  </a:txBody>
                  <a:tcPr marL="5978" marR="5978" marT="5978" marB="0" anchor="b">
                    <a:solidFill>
                      <a:schemeClr val="bg1">
                        <a:lumMod val="95000"/>
                      </a:schemeClr>
                    </a:solidFill>
                  </a:tcPr>
                </a:tc>
                <a:tc>
                  <a:txBody>
                    <a:bodyPr/>
                    <a:lstStyle/>
                    <a:p>
                      <a:pPr algn="ctr" fontAlgn="ctr"/>
                      <a:r>
                        <a:rPr lang="pt-BR" sz="1300" b="1" u="none" strike="noStrike" dirty="0">
                          <a:effectLst/>
                          <a:latin typeface="Arial" panose="020B0604020202020204" pitchFamily="34" charset="0"/>
                          <a:cs typeface="Arial" panose="020B0604020202020204" pitchFamily="34" charset="0"/>
                        </a:rPr>
                        <a:t>Hospital</a:t>
                      </a:r>
                      <a:endParaRPr lang="pt-BR" sz="1300" b="1"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algn="ctr" fontAlgn="b"/>
                      <a:r>
                        <a:rPr lang="pt-BR" sz="1300" b="1" u="none" strike="noStrike" dirty="0">
                          <a:effectLst/>
                          <a:latin typeface="Arial" panose="020B0604020202020204" pitchFamily="34" charset="0"/>
                          <a:cs typeface="Arial" panose="020B0604020202020204" pitchFamily="34" charset="0"/>
                        </a:rPr>
                        <a:t>Plano de trabalho</a:t>
                      </a:r>
                      <a:endParaRPr lang="pt-BR" sz="1300" b="1"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b">
                    <a:solidFill>
                      <a:schemeClr val="bg1">
                        <a:lumMod val="95000"/>
                      </a:schemeClr>
                    </a:solidFill>
                  </a:tcPr>
                </a:tc>
                <a:extLst>
                  <a:ext uri="{0D108BD9-81ED-4DB2-BD59-A6C34878D82A}">
                    <a16:rowId xmlns:a16="http://schemas.microsoft.com/office/drawing/2014/main" val="10001"/>
                  </a:ext>
                </a:extLst>
              </a:tr>
              <a:tr h="506064">
                <a:tc>
                  <a:txBody>
                    <a:bodyPr/>
                    <a:lstStyle/>
                    <a:p>
                      <a:pPr algn="ctr" fontAlgn="ctr"/>
                      <a:r>
                        <a:rPr lang="pt-BR" sz="1300" u="none" strike="noStrike" dirty="0">
                          <a:effectLst/>
                          <a:latin typeface="Arial" panose="020B0604020202020204" pitchFamily="34" charset="0"/>
                          <a:cs typeface="Arial" panose="020B0604020202020204" pitchFamily="34" charset="0"/>
                        </a:rPr>
                        <a:t>3600.3742582/02-100</a:t>
                      </a:r>
                      <a:endParaRPr lang="pt-BR" sz="1300" b="0"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algn="ctr" fontAlgn="ctr"/>
                      <a:r>
                        <a:rPr lang="pt-BR" sz="1300" b="1" u="none" strike="noStrike" dirty="0">
                          <a:effectLst/>
                          <a:latin typeface="Arial" panose="020B0604020202020204" pitchFamily="34" charset="0"/>
                          <a:cs typeface="Arial" panose="020B0604020202020204" pitchFamily="34" charset="0"/>
                        </a:rPr>
                        <a:t>Hospital de Câncer</a:t>
                      </a:r>
                      <a:endParaRPr lang="pt-BR" sz="1300" b="1"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algn="just" fontAlgn="ctr"/>
                      <a:r>
                        <a:rPr lang="pt-BR" sz="1300" u="none" strike="noStrike" dirty="0">
                          <a:effectLst/>
                          <a:latin typeface="Arial" panose="020B0604020202020204" pitchFamily="34" charset="0"/>
                          <a:cs typeface="Arial" panose="020B0604020202020204" pitchFamily="34" charset="0"/>
                        </a:rPr>
                        <a:t>O hospital encaminhou o plano de trabalho para realização de </a:t>
                      </a:r>
                      <a:r>
                        <a:rPr lang="pt-BR" sz="1300" b="1" u="sng" strike="noStrike" dirty="0">
                          <a:solidFill>
                            <a:schemeClr val="tx1"/>
                          </a:solidFill>
                          <a:effectLst/>
                          <a:latin typeface="Arial" panose="020B0604020202020204" pitchFamily="34" charset="0"/>
                          <a:cs typeface="Arial" panose="020B0604020202020204" pitchFamily="34" charset="0"/>
                        </a:rPr>
                        <a:t>cirurgia reconstrução mamária</a:t>
                      </a:r>
                      <a:r>
                        <a:rPr lang="pt-BR" sz="1300" u="none" strike="noStrike" dirty="0">
                          <a:effectLst/>
                          <a:latin typeface="Arial" panose="020B0604020202020204" pitchFamily="34" charset="0"/>
                          <a:cs typeface="Arial" panose="020B0604020202020204" pitchFamily="34" charset="0"/>
                        </a:rPr>
                        <a:t>, o qual está em análise pela equipe técnica.</a:t>
                      </a:r>
                      <a:endParaRPr lang="pt-BR" sz="1300" b="0"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extLst>
                  <a:ext uri="{0D108BD9-81ED-4DB2-BD59-A6C34878D82A}">
                    <a16:rowId xmlns:a16="http://schemas.microsoft.com/office/drawing/2014/main" val="10002"/>
                  </a:ext>
                </a:extLst>
              </a:tr>
              <a:tr h="529455">
                <a:tc>
                  <a:txBody>
                    <a:bodyPr/>
                    <a:lstStyle/>
                    <a:p>
                      <a:pPr algn="ctr" fontAlgn="ctr"/>
                      <a:r>
                        <a:rPr lang="pt-BR" sz="1300" u="none" strike="noStrike">
                          <a:effectLst/>
                          <a:latin typeface="Arial" panose="020B0604020202020204" pitchFamily="34" charset="0"/>
                          <a:cs typeface="Arial" panose="020B0604020202020204" pitchFamily="34" charset="0"/>
                        </a:rPr>
                        <a:t>3600.3742872/02-100     3600.3748192/02-100</a:t>
                      </a:r>
                      <a:endParaRPr lang="pt-BR" sz="1300" b="0" i="0" u="none" strike="noStrike">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algn="ctr" fontAlgn="ctr"/>
                      <a:r>
                        <a:rPr lang="pt-BR" sz="1300" b="1" u="none" strike="noStrike" dirty="0">
                          <a:effectLst/>
                          <a:latin typeface="Arial" panose="020B0604020202020204" pitchFamily="34" charset="0"/>
                          <a:cs typeface="Arial" panose="020B0604020202020204" pitchFamily="34" charset="0"/>
                        </a:rPr>
                        <a:t>Hospital Nosso Lar</a:t>
                      </a:r>
                      <a:endParaRPr lang="pt-BR" sz="1300" b="1"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algn="just" fontAlgn="ctr"/>
                      <a:r>
                        <a:rPr lang="pt-BR" sz="1300" u="none" strike="noStrike" dirty="0">
                          <a:effectLst/>
                          <a:latin typeface="Arial" panose="020B0604020202020204" pitchFamily="34" charset="0"/>
                          <a:cs typeface="Arial" panose="020B0604020202020204" pitchFamily="34" charset="0"/>
                        </a:rPr>
                        <a:t>Está em tramitação a minuta do termo aditivo para </a:t>
                      </a:r>
                      <a:r>
                        <a:rPr lang="pt-BR" sz="1300" u="sng" strike="noStrike" dirty="0">
                          <a:solidFill>
                            <a:schemeClr val="tx1"/>
                          </a:solidFill>
                          <a:effectLst/>
                          <a:latin typeface="Arial" panose="020B0604020202020204" pitchFamily="34" charset="0"/>
                          <a:cs typeface="Arial" panose="020B0604020202020204" pitchFamily="34" charset="0"/>
                        </a:rPr>
                        <a:t>implementação e ampliação de serviços </a:t>
                      </a:r>
                      <a:r>
                        <a:rPr lang="pt-BR" sz="1300" u="none" strike="noStrike" dirty="0">
                          <a:effectLst/>
                          <a:latin typeface="Arial" panose="020B0604020202020204" pitchFamily="34" charset="0"/>
                          <a:cs typeface="Arial" panose="020B0604020202020204" pitchFamily="34" charset="0"/>
                        </a:rPr>
                        <a:t>pela instituição, através de execução de metas </a:t>
                      </a:r>
                      <a:r>
                        <a:rPr lang="pt-BR" sz="1300" u="none" strike="noStrike" dirty="0" err="1">
                          <a:effectLst/>
                          <a:latin typeface="Arial" panose="020B0604020202020204" pitchFamily="34" charset="0"/>
                          <a:cs typeface="Arial" panose="020B0604020202020204" pitchFamily="34" charset="0"/>
                        </a:rPr>
                        <a:t>qualitatitas</a:t>
                      </a:r>
                      <a:r>
                        <a:rPr lang="pt-BR" sz="1300" u="none" strike="noStrike" dirty="0">
                          <a:effectLst/>
                          <a:latin typeface="Arial" panose="020B0604020202020204" pitchFamily="34" charset="0"/>
                          <a:cs typeface="Arial" panose="020B0604020202020204" pitchFamily="34" charset="0"/>
                        </a:rPr>
                        <a:t> e quantitativas</a:t>
                      </a:r>
                      <a:endParaRPr lang="pt-BR" sz="1300" b="0"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extLst>
                  <a:ext uri="{0D108BD9-81ED-4DB2-BD59-A6C34878D82A}">
                    <a16:rowId xmlns:a16="http://schemas.microsoft.com/office/drawing/2014/main" val="10003"/>
                  </a:ext>
                </a:extLst>
              </a:tr>
              <a:tr h="847165">
                <a:tc>
                  <a:txBody>
                    <a:bodyPr/>
                    <a:lstStyle/>
                    <a:p>
                      <a:pPr algn="ctr" fontAlgn="ctr"/>
                      <a:r>
                        <a:rPr lang="pt-BR" sz="1300" u="none" strike="noStrike">
                          <a:effectLst/>
                          <a:latin typeface="Arial" panose="020B0604020202020204" pitchFamily="34" charset="0"/>
                          <a:cs typeface="Arial" panose="020B0604020202020204" pitchFamily="34" charset="0"/>
                        </a:rPr>
                        <a:t>3600.3743022/02-100  3600.3744562/02-100     3600.3744942/02-100                   3600.3748052/02-100</a:t>
                      </a:r>
                      <a:endParaRPr lang="pt-BR" sz="1300" b="0" i="0" u="none" strike="noStrike">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algn="ctr" fontAlgn="ctr"/>
                      <a:r>
                        <a:rPr lang="pt-BR" sz="1300" b="1" u="none" strike="noStrike" dirty="0">
                          <a:effectLst/>
                          <a:latin typeface="Arial" panose="020B0604020202020204" pitchFamily="34" charset="0"/>
                          <a:cs typeface="Arial" panose="020B0604020202020204" pitchFamily="34" charset="0"/>
                        </a:rPr>
                        <a:t>A.A.M.I</a:t>
                      </a:r>
                      <a:endParaRPr lang="pt-BR" sz="1300" b="1"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algn="just" fontAlgn="ctr"/>
                      <a:r>
                        <a:rPr lang="pt-BR" sz="1300" u="none" strike="noStrike" dirty="0">
                          <a:effectLst/>
                          <a:latin typeface="Arial" panose="020B0604020202020204" pitchFamily="34" charset="0"/>
                          <a:cs typeface="Arial" panose="020B0604020202020204" pitchFamily="34" charset="0"/>
                        </a:rPr>
                        <a:t>Está em tramitação a minuta do termo aditivo para implementação e ampliação de serviços pela instituição, através da </a:t>
                      </a:r>
                      <a:r>
                        <a:rPr lang="pt-BR" sz="1300" b="1" u="sng" strike="noStrike" dirty="0">
                          <a:solidFill>
                            <a:schemeClr val="tx1"/>
                          </a:solidFill>
                          <a:effectLst/>
                          <a:latin typeface="Arial" panose="020B0604020202020204" pitchFamily="34" charset="0"/>
                          <a:cs typeface="Arial" panose="020B0604020202020204" pitchFamily="34" charset="0"/>
                        </a:rPr>
                        <a:t>execução de cirurgias de </a:t>
                      </a:r>
                      <a:r>
                        <a:rPr lang="pt-BR" sz="1300" b="1" u="sng" strike="noStrike" dirty="0" err="1">
                          <a:solidFill>
                            <a:schemeClr val="tx1"/>
                          </a:solidFill>
                          <a:effectLst/>
                          <a:latin typeface="Arial" panose="020B0604020202020204" pitchFamily="34" charset="0"/>
                          <a:cs typeface="Arial" panose="020B0604020202020204" pitchFamily="34" charset="0"/>
                        </a:rPr>
                        <a:t>histeroscopias</a:t>
                      </a:r>
                      <a:r>
                        <a:rPr lang="pt-BR" sz="1300" b="1" u="sng" strike="noStrike" dirty="0">
                          <a:solidFill>
                            <a:schemeClr val="tx1"/>
                          </a:solidFill>
                          <a:effectLst/>
                          <a:latin typeface="Arial" panose="020B0604020202020204" pitchFamily="34" charset="0"/>
                          <a:cs typeface="Arial" panose="020B0604020202020204" pitchFamily="34" charset="0"/>
                        </a:rPr>
                        <a:t>, laqueaduras, histerectomias, cirurgias pediátricas e procedimentos ginecológicos diversos</a:t>
                      </a:r>
                      <a:r>
                        <a:rPr lang="pt-BR" sz="1300" u="sng" strike="noStrike" dirty="0">
                          <a:solidFill>
                            <a:schemeClr val="tx1"/>
                          </a:solidFill>
                          <a:effectLst/>
                          <a:latin typeface="Arial" panose="020B0604020202020204" pitchFamily="34" charset="0"/>
                          <a:cs typeface="Arial" panose="020B0604020202020204" pitchFamily="34" charset="0"/>
                        </a:rPr>
                        <a:t>.</a:t>
                      </a:r>
                      <a:endParaRPr lang="pt-BR" sz="1300" b="0" i="0" u="sng"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extLst>
                  <a:ext uri="{0D108BD9-81ED-4DB2-BD59-A6C34878D82A}">
                    <a16:rowId xmlns:a16="http://schemas.microsoft.com/office/drawing/2014/main" val="10004"/>
                  </a:ext>
                </a:extLst>
              </a:tr>
              <a:tr h="605118">
                <a:tc>
                  <a:txBody>
                    <a:bodyPr/>
                    <a:lstStyle/>
                    <a:p>
                      <a:pPr algn="ctr" fontAlgn="ctr"/>
                      <a:r>
                        <a:rPr lang="pt-BR" sz="1300" u="none" strike="noStrike" dirty="0">
                          <a:effectLst/>
                          <a:latin typeface="Arial" panose="020B0604020202020204" pitchFamily="34" charset="0"/>
                          <a:cs typeface="Arial" panose="020B0604020202020204" pitchFamily="34" charset="0"/>
                        </a:rPr>
                        <a:t>3600.3743112/02-100     3600.3748132/02-100</a:t>
                      </a:r>
                      <a:endParaRPr lang="pt-BR" sz="1300" b="0"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algn="ctr" fontAlgn="ctr"/>
                      <a:r>
                        <a:rPr lang="pt-BR" sz="1300" b="1" u="none" strike="noStrike" dirty="0">
                          <a:effectLst/>
                          <a:latin typeface="Arial" panose="020B0604020202020204" pitchFamily="34" charset="0"/>
                          <a:cs typeface="Arial" panose="020B0604020202020204" pitchFamily="34" charset="0"/>
                        </a:rPr>
                        <a:t>Santa Casa</a:t>
                      </a:r>
                      <a:endParaRPr lang="pt-BR" sz="1300" b="1"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algn="just" fontAlgn="b"/>
                      <a:r>
                        <a:rPr lang="pt-BR" sz="1300" u="none" strike="noStrike" dirty="0">
                          <a:effectLst/>
                          <a:latin typeface="Arial" panose="020B0604020202020204" pitchFamily="34" charset="0"/>
                          <a:cs typeface="Arial" panose="020B0604020202020204" pitchFamily="34" charset="0"/>
                        </a:rPr>
                        <a:t>Em fase de negociação e </a:t>
                      </a:r>
                      <a:r>
                        <a:rPr lang="pt-BR" sz="1300" u="none" strike="noStrike" dirty="0" err="1">
                          <a:effectLst/>
                          <a:latin typeface="Arial" panose="020B0604020202020204" pitchFamily="34" charset="0"/>
                          <a:cs typeface="Arial" panose="020B0604020202020204" pitchFamily="34" charset="0"/>
                        </a:rPr>
                        <a:t>pactuação</a:t>
                      </a:r>
                      <a:r>
                        <a:rPr lang="pt-BR" sz="1300" u="none" strike="noStrike" dirty="0">
                          <a:effectLst/>
                          <a:latin typeface="Arial" panose="020B0604020202020204" pitchFamily="34" charset="0"/>
                          <a:cs typeface="Arial" panose="020B0604020202020204" pitchFamily="34" charset="0"/>
                        </a:rPr>
                        <a:t>, entre esta Secretaria Municipal de Saúde - SESAU e o hospital, a </a:t>
                      </a:r>
                      <a:r>
                        <a:rPr lang="pt-BR" sz="1300" u="sng" strike="noStrike" dirty="0">
                          <a:solidFill>
                            <a:schemeClr val="tx1"/>
                          </a:solidFill>
                          <a:effectLst/>
                          <a:latin typeface="Arial" panose="020B0604020202020204" pitchFamily="34" charset="0"/>
                          <a:cs typeface="Arial" panose="020B0604020202020204" pitchFamily="34" charset="0"/>
                        </a:rPr>
                        <a:t>ampliação de 20 leitos de psiquiatria </a:t>
                      </a:r>
                      <a:r>
                        <a:rPr lang="pt-BR" sz="1300" u="none" strike="noStrike" dirty="0">
                          <a:effectLst/>
                          <a:latin typeface="Arial" panose="020B0604020202020204" pitchFamily="34" charset="0"/>
                          <a:cs typeface="Arial" panose="020B0604020202020204" pitchFamily="34" charset="0"/>
                        </a:rPr>
                        <a:t>para a rede municipal de saúde, sendo a mesma acompanhada pelo Ministério Público de Mato Grosso do Sul.</a:t>
                      </a:r>
                      <a:endParaRPr lang="pt-BR" sz="1300" b="0"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b">
                    <a:solidFill>
                      <a:schemeClr val="bg1">
                        <a:lumMod val="95000"/>
                      </a:schemeClr>
                    </a:solidFill>
                  </a:tcPr>
                </a:tc>
                <a:extLst>
                  <a:ext uri="{0D108BD9-81ED-4DB2-BD59-A6C34878D82A}">
                    <a16:rowId xmlns:a16="http://schemas.microsoft.com/office/drawing/2014/main" val="10005"/>
                  </a:ext>
                </a:extLst>
              </a:tr>
              <a:tr h="597815">
                <a:tc>
                  <a:txBody>
                    <a:bodyPr/>
                    <a:lstStyle/>
                    <a:p>
                      <a:pPr algn="ctr" fontAlgn="ctr"/>
                      <a:r>
                        <a:rPr lang="pt-BR" sz="1300" u="none" strike="noStrike" dirty="0">
                          <a:effectLst/>
                          <a:latin typeface="Arial" panose="020B0604020202020204" pitchFamily="34" charset="0"/>
                          <a:cs typeface="Arial" panose="020B0604020202020204" pitchFamily="34" charset="0"/>
                        </a:rPr>
                        <a:t>3600.3747302/02-100</a:t>
                      </a:r>
                      <a:endParaRPr lang="pt-BR" sz="1300" b="0"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algn="ctr" fontAlgn="ctr"/>
                      <a:r>
                        <a:rPr lang="pt-BR" sz="1300" b="1" u="none" strike="noStrike" dirty="0">
                          <a:effectLst/>
                          <a:latin typeface="Arial" panose="020B0604020202020204" pitchFamily="34" charset="0"/>
                          <a:cs typeface="Arial" panose="020B0604020202020204" pitchFamily="34" charset="0"/>
                        </a:rPr>
                        <a:t>Hospital do Amor - Fundação Pio XII</a:t>
                      </a:r>
                      <a:endParaRPr lang="pt-BR" sz="1300" b="1"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pt-BR" sz="1300" u="none" strike="noStrike" dirty="0" smtClean="0">
                          <a:effectLst/>
                          <a:latin typeface="Arial" panose="020B0604020202020204" pitchFamily="34" charset="0"/>
                          <a:cs typeface="Arial" panose="020B0604020202020204" pitchFamily="34" charset="0"/>
                        </a:rPr>
                        <a:t>Estamos aguardando o encaminhamento do plano de trabalho pelo hospital.</a:t>
                      </a:r>
                      <a:endParaRPr lang="pt-BR" sz="1300" b="0" i="0" u="none" strike="noStrike" dirty="0" smtClean="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extLst>
                  <a:ext uri="{0D108BD9-81ED-4DB2-BD59-A6C34878D82A}">
                    <a16:rowId xmlns:a16="http://schemas.microsoft.com/office/drawing/2014/main" val="10006"/>
                  </a:ext>
                </a:extLst>
              </a:tr>
              <a:tr h="362430">
                <a:tc>
                  <a:txBody>
                    <a:bodyPr/>
                    <a:lstStyle/>
                    <a:p>
                      <a:pPr algn="ctr" fontAlgn="ctr"/>
                      <a:r>
                        <a:rPr lang="pt-BR" sz="1300" u="none" strike="noStrike">
                          <a:effectLst/>
                          <a:latin typeface="Arial" panose="020B0604020202020204" pitchFamily="34" charset="0"/>
                          <a:cs typeface="Arial" panose="020B0604020202020204" pitchFamily="34" charset="0"/>
                        </a:rPr>
                        <a:t>3600.4030172/02-100</a:t>
                      </a:r>
                      <a:endParaRPr lang="pt-BR" sz="1300" b="0" i="0" u="none" strike="noStrike">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algn="ctr" fontAlgn="ctr"/>
                      <a:r>
                        <a:rPr lang="pt-BR" sz="1300" b="1" u="none" strike="noStrike" dirty="0">
                          <a:effectLst/>
                          <a:latin typeface="Arial" panose="020B0604020202020204" pitchFamily="34" charset="0"/>
                          <a:cs typeface="Arial" panose="020B0604020202020204" pitchFamily="34" charset="0"/>
                        </a:rPr>
                        <a:t>Hospital de Câncer</a:t>
                      </a:r>
                      <a:endParaRPr lang="pt-BR" sz="1300" b="1"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a:txBody>
                    <a:bodyPr/>
                    <a:lstStyle/>
                    <a:p>
                      <a:pPr algn="l" fontAlgn="b"/>
                      <a:r>
                        <a:rPr lang="pt-BR" sz="1300" u="none" strike="noStrike" dirty="0">
                          <a:effectLst/>
                          <a:latin typeface="Arial" panose="020B0604020202020204" pitchFamily="34" charset="0"/>
                          <a:cs typeface="Arial" panose="020B0604020202020204" pitchFamily="34" charset="0"/>
                        </a:rPr>
                        <a:t>Estamos aguardando o encaminhamento do plano de trabalho pelo hospital.</a:t>
                      </a:r>
                      <a:endParaRPr lang="pt-BR" sz="1300" b="0"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extLst>
                  <a:ext uri="{0D108BD9-81ED-4DB2-BD59-A6C34878D82A}">
                    <a16:rowId xmlns:a16="http://schemas.microsoft.com/office/drawing/2014/main" val="10007"/>
                  </a:ext>
                </a:extLst>
              </a:tr>
              <a:tr h="119563">
                <a:tc gridSpan="3">
                  <a:txBody>
                    <a:bodyPr/>
                    <a:lstStyle/>
                    <a:p>
                      <a:pPr algn="l" fontAlgn="ctr"/>
                      <a:r>
                        <a:rPr lang="pt-BR" sz="1300" u="none" strike="noStrike" dirty="0" err="1">
                          <a:effectLst/>
                          <a:latin typeface="Arial" panose="020B0604020202020204" pitchFamily="34" charset="0"/>
                          <a:cs typeface="Arial" panose="020B0604020202020204" pitchFamily="34" charset="0"/>
                        </a:rPr>
                        <a:t>Obs</a:t>
                      </a:r>
                      <a:r>
                        <a:rPr lang="pt-BR" sz="1300" u="none" strike="noStrike" dirty="0">
                          <a:effectLst/>
                          <a:latin typeface="Arial" panose="020B0604020202020204" pitchFamily="34" charset="0"/>
                          <a:cs typeface="Arial" panose="020B0604020202020204" pitchFamily="34" charset="0"/>
                        </a:rPr>
                        <a:t>: Inteiramos que até a presente data os valores ora aprovados ainda não foram creditados.</a:t>
                      </a:r>
                      <a:endParaRPr lang="pt-BR" sz="1300" b="0" i="0" u="none" strike="noStrike" dirty="0">
                        <a:solidFill>
                          <a:schemeClr val="tx1"/>
                        </a:solidFill>
                        <a:effectLst/>
                        <a:latin typeface="Arial" panose="020B0604020202020204" pitchFamily="34" charset="0"/>
                        <a:cs typeface="Arial" panose="020B0604020202020204" pitchFamily="34" charset="0"/>
                      </a:endParaRPr>
                    </a:p>
                  </a:txBody>
                  <a:tcPr marL="5978" marR="5978" marT="5978" marB="0" anchor="ctr">
                    <a:solidFill>
                      <a:schemeClr val="bg1">
                        <a:lumMod val="9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210777"/>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0564938" y="6369965"/>
            <a:ext cx="1596292" cy="404614"/>
          </a:xfrm>
        </p:spPr>
        <p:txBody>
          <a:bodyPr/>
          <a:lstStyle/>
          <a:p>
            <a:fld id="{B38049E5-7B53-4E85-8972-7D6C4BCE5BB9}" type="slidenum">
              <a:rPr lang="pt-BR" b="1" smtClean="0">
                <a:solidFill>
                  <a:prstClr val="black"/>
                </a:solidFill>
              </a:rPr>
              <a:pPr/>
              <a:t>39</a:t>
            </a:fld>
            <a:endParaRPr lang="pt-BR" b="1" dirty="0">
              <a:solidFill>
                <a:prstClr val="black"/>
              </a:solidFill>
            </a:endParaRPr>
          </a:p>
        </p:txBody>
      </p:sp>
      <p:sp>
        <p:nvSpPr>
          <p:cNvPr id="5" name="Subtítulo 1"/>
          <p:cNvSpPr txBox="1">
            <a:spLocks/>
          </p:cNvSpPr>
          <p:nvPr/>
        </p:nvSpPr>
        <p:spPr>
          <a:xfrm>
            <a:off x="887104" y="1023582"/>
            <a:ext cx="11136574" cy="5548690"/>
          </a:xfrm>
          <a:prstGeom prst="rect">
            <a:avLst/>
          </a:prstGeom>
        </p:spPr>
        <p:txBody>
          <a:bodyPr/>
          <a:lstStyle/>
          <a:p>
            <a:pPr marL="342900" indent="-342900" algn="just" defTabSz="914400">
              <a:lnSpc>
                <a:spcPct val="94000"/>
              </a:lnSpc>
              <a:spcAft>
                <a:spcPts val="200"/>
              </a:spcAft>
              <a:buFont typeface="Arial" panose="020B0604020202020204" pitchFamily="34" charset="0"/>
              <a:buChar char="•"/>
              <a:defRPr/>
            </a:pPr>
            <a:endParaRPr lang="pt-BR" sz="2800" dirty="0" smtClean="0">
              <a:solidFill>
                <a:prstClr val="black"/>
              </a:solidFill>
            </a:endParaRPr>
          </a:p>
        </p:txBody>
      </p:sp>
      <p:sp>
        <p:nvSpPr>
          <p:cNvPr id="9" name="Retângulo 8"/>
          <p:cNvSpPr/>
          <p:nvPr/>
        </p:nvSpPr>
        <p:spPr>
          <a:xfrm>
            <a:off x="771439" y="148155"/>
            <a:ext cx="4503905" cy="307777"/>
          </a:xfrm>
          <a:prstGeom prst="rect">
            <a:avLst/>
          </a:prstGeom>
        </p:spPr>
        <p:txBody>
          <a:bodyPr wrap="square">
            <a:spAutoFit/>
          </a:bodyPr>
          <a:lstStyle/>
          <a:p>
            <a:r>
              <a:rPr lang="pt-BR" altLang="pt-BR" sz="1400" b="1" dirty="0" smtClean="0">
                <a:solidFill>
                  <a:srgbClr val="212121"/>
                </a:solidFill>
              </a:rPr>
              <a:t>2° </a:t>
            </a:r>
            <a:r>
              <a:rPr lang="pt-BR" altLang="pt-BR" sz="1400" b="1" dirty="0">
                <a:solidFill>
                  <a:srgbClr val="212121"/>
                </a:solidFill>
              </a:rPr>
              <a:t>RELATÓRIO QUADRIMESTRAL </a:t>
            </a:r>
            <a:r>
              <a:rPr lang="pt-BR" altLang="pt-BR" sz="1400" b="1" dirty="0" smtClean="0">
                <a:solidFill>
                  <a:srgbClr val="212121"/>
                </a:solidFill>
              </a:rPr>
              <a:t>2021</a:t>
            </a:r>
            <a:endParaRPr lang="pt-BR" altLang="pt-BR" sz="1400" b="1" dirty="0">
              <a:solidFill>
                <a:srgbClr val="212121"/>
              </a:solidFill>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cxnSp>
        <p:nvCxnSpPr>
          <p:cNvPr id="8" name="Conector de seta reta 7"/>
          <p:cNvCxnSpPr/>
          <p:nvPr/>
        </p:nvCxnSpPr>
        <p:spPr>
          <a:xfrm>
            <a:off x="10564938" y="667342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908527" y="608998"/>
            <a:ext cx="10454557" cy="1354217"/>
          </a:xfrm>
          <a:prstGeom prst="rect">
            <a:avLst/>
          </a:prstGeom>
          <a:solidFill>
            <a:schemeClr val="bg1"/>
          </a:solidFill>
        </p:spPr>
        <p:txBody>
          <a:bodyPr wrap="square">
            <a:spAutoFit/>
          </a:bodyPr>
          <a:lstStyle/>
          <a:p>
            <a:pPr algn="ctr"/>
            <a:r>
              <a:rPr lang="pt-BR" b="1" dirty="0" smtClean="0">
                <a:solidFill>
                  <a:srgbClr val="000000"/>
                </a:solidFill>
                <a:latin typeface="Arial" panose="020B0604020202020204" pitchFamily="34" charset="0"/>
                <a:cs typeface="Arial" panose="020B0604020202020204" pitchFamily="34" charset="0"/>
              </a:rPr>
              <a:t>Relação </a:t>
            </a:r>
            <a:r>
              <a:rPr lang="pt-BR" b="1" dirty="0">
                <a:solidFill>
                  <a:srgbClr val="000000"/>
                </a:solidFill>
                <a:latin typeface="Arial" panose="020B0604020202020204" pitchFamily="34" charset="0"/>
                <a:cs typeface="Arial" panose="020B0604020202020204" pitchFamily="34" charset="0"/>
              </a:rPr>
              <a:t>de Propostas Cadastradas no site </a:t>
            </a:r>
            <a:r>
              <a:rPr lang="pt-BR" b="1" dirty="0" smtClean="0">
                <a:solidFill>
                  <a:srgbClr val="000000"/>
                </a:solidFill>
                <a:latin typeface="Arial" panose="020B0604020202020204" pitchFamily="34" charset="0"/>
                <a:cs typeface="Arial" panose="020B0604020202020204" pitchFamily="34" charset="0"/>
              </a:rPr>
              <a:t>Fundo Nacional de Saúde - FNS/2021 </a:t>
            </a:r>
            <a:endParaRPr lang="pt-BR" dirty="0">
              <a:solidFill>
                <a:srgbClr val="000000"/>
              </a:solidFill>
              <a:latin typeface="Arial" panose="020B0604020202020204" pitchFamily="34" charset="0"/>
              <a:cs typeface="Arial" panose="020B0604020202020204" pitchFamily="34" charset="0"/>
            </a:endParaRPr>
          </a:p>
          <a:p>
            <a:pPr algn="ctr"/>
            <a:r>
              <a:rPr lang="pt-BR" sz="1600" b="1" dirty="0">
                <a:solidFill>
                  <a:srgbClr val="000000"/>
                </a:solidFill>
                <a:latin typeface="Arial" panose="020B0604020202020204" pitchFamily="34" charset="0"/>
                <a:cs typeface="Arial" panose="020B0604020202020204" pitchFamily="34" charset="0"/>
              </a:rPr>
              <a:t>INCREMENTO TEMPORÁRIO AO CUSTEIO </a:t>
            </a:r>
            <a:r>
              <a:rPr lang="pt-BR" sz="1600" b="1" dirty="0" smtClean="0">
                <a:solidFill>
                  <a:srgbClr val="000000"/>
                </a:solidFill>
                <a:latin typeface="Arial" panose="020B0604020202020204" pitchFamily="34" charset="0"/>
                <a:cs typeface="Arial" panose="020B0604020202020204" pitchFamily="34" charset="0"/>
              </a:rPr>
              <a:t>– </a:t>
            </a:r>
          </a:p>
          <a:p>
            <a:pPr algn="ctr"/>
            <a:r>
              <a:rPr lang="pt-BR"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 </a:t>
            </a:r>
            <a:r>
              <a:rPr lang="pt-BR"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ASSISTÊNCIA </a:t>
            </a:r>
            <a:r>
              <a:rPr lang="pt-BR"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HOSPITALAR E AMBULATORIAL </a:t>
            </a:r>
            <a:endParaRPr lang="pt-BR"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pt-BR" sz="1600" b="1" dirty="0">
                <a:solidFill>
                  <a:srgbClr val="000000"/>
                </a:solidFill>
                <a:latin typeface="Arial" panose="020B0604020202020204" pitchFamily="34" charset="0"/>
                <a:cs typeface="Arial" panose="020B0604020202020204" pitchFamily="34" charset="0"/>
              </a:rPr>
              <a:t>EMENDA PARLAMENTAR – 2021 - INDIVIDUAL </a:t>
            </a:r>
            <a:endParaRPr lang="pt-BR" sz="1600" dirty="0">
              <a:solidFill>
                <a:srgbClr val="000000"/>
              </a:solidFill>
              <a:latin typeface="Arial" panose="020B0604020202020204" pitchFamily="34" charset="0"/>
              <a:cs typeface="Arial" panose="020B0604020202020204" pitchFamily="34" charset="0"/>
            </a:endParaRPr>
          </a:p>
          <a:p>
            <a:pPr algn="ctr"/>
            <a:r>
              <a:rPr lang="pt-BR" sz="1400" b="1" dirty="0">
                <a:solidFill>
                  <a:srgbClr val="000000"/>
                </a:solidFill>
                <a:latin typeface="Arial" panose="020B0604020202020204" pitchFamily="34" charset="0"/>
                <a:cs typeface="Arial" panose="020B0604020202020204" pitchFamily="34" charset="0"/>
              </a:rPr>
              <a:t>CNPJ: 11.228.564/0001-00 Situação em 17/09/2021</a:t>
            </a:r>
            <a:r>
              <a:rPr lang="pt-BR" sz="1400" b="1" dirty="0">
                <a:solidFill>
                  <a:srgbClr val="000000"/>
                </a:solidFill>
                <a:latin typeface="Calibri" panose="020F0502020204030204" pitchFamily="34" charset="0"/>
              </a:rPr>
              <a:t> </a:t>
            </a:r>
            <a:endParaRPr lang="pt-BR" sz="1600" dirty="0"/>
          </a:p>
        </p:txBody>
      </p:sp>
      <p:graphicFrame>
        <p:nvGraphicFramePr>
          <p:cNvPr id="19" name="Tabela 18"/>
          <p:cNvGraphicFramePr>
            <a:graphicFrameLocks noGrp="1"/>
          </p:cNvGraphicFramePr>
          <p:nvPr>
            <p:extLst>
              <p:ext uri="{D42A27DB-BD31-4B8C-83A1-F6EECF244321}">
                <p14:modId xmlns:p14="http://schemas.microsoft.com/office/powerpoint/2010/main" val="2363110876"/>
              </p:ext>
            </p:extLst>
          </p:nvPr>
        </p:nvGraphicFramePr>
        <p:xfrm>
          <a:off x="893416" y="1981200"/>
          <a:ext cx="10567641" cy="3606366"/>
        </p:xfrm>
        <a:graphic>
          <a:graphicData uri="http://schemas.openxmlformats.org/drawingml/2006/table">
            <a:tbl>
              <a:tblPr firstRow="1" firstCol="1" bandRow="1"/>
              <a:tblGrid>
                <a:gridCol w="1637513">
                  <a:extLst>
                    <a:ext uri="{9D8B030D-6E8A-4147-A177-3AD203B41FA5}">
                      <a16:colId xmlns:a16="http://schemas.microsoft.com/office/drawing/2014/main" val="20000"/>
                    </a:ext>
                  </a:extLst>
                </a:gridCol>
                <a:gridCol w="2106385">
                  <a:extLst>
                    <a:ext uri="{9D8B030D-6E8A-4147-A177-3AD203B41FA5}">
                      <a16:colId xmlns:a16="http://schemas.microsoft.com/office/drawing/2014/main" val="20001"/>
                    </a:ext>
                  </a:extLst>
                </a:gridCol>
                <a:gridCol w="1648428">
                  <a:extLst>
                    <a:ext uri="{9D8B030D-6E8A-4147-A177-3AD203B41FA5}">
                      <a16:colId xmlns:a16="http://schemas.microsoft.com/office/drawing/2014/main" val="20002"/>
                    </a:ext>
                  </a:extLst>
                </a:gridCol>
                <a:gridCol w="1492260">
                  <a:extLst>
                    <a:ext uri="{9D8B030D-6E8A-4147-A177-3AD203B41FA5}">
                      <a16:colId xmlns:a16="http://schemas.microsoft.com/office/drawing/2014/main" val="20003"/>
                    </a:ext>
                  </a:extLst>
                </a:gridCol>
                <a:gridCol w="1460844">
                  <a:extLst>
                    <a:ext uri="{9D8B030D-6E8A-4147-A177-3AD203B41FA5}">
                      <a16:colId xmlns:a16="http://schemas.microsoft.com/office/drawing/2014/main" val="20004"/>
                    </a:ext>
                  </a:extLst>
                </a:gridCol>
                <a:gridCol w="2222211">
                  <a:extLst>
                    <a:ext uri="{9D8B030D-6E8A-4147-A177-3AD203B41FA5}">
                      <a16:colId xmlns:a16="http://schemas.microsoft.com/office/drawing/2014/main" val="20005"/>
                    </a:ext>
                  </a:extLst>
                </a:gridCol>
              </a:tblGrid>
              <a:tr h="294105">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PROPOSTA Nº</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UNIDADE CONTEMPLADA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PARLAMENTAR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TOTAL</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SITUAÇÃO FNS EM 17/09/2021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PORTARIA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5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DE HABILITAÇÃO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965033">
                <a:tc>
                  <a:txBody>
                    <a:bodyPr/>
                    <a:lstStyle/>
                    <a:p>
                      <a:pPr indent="0" algn="ctr">
                        <a:lnSpc>
                          <a:spcPct val="100000"/>
                        </a:lnSpc>
                        <a:spcAft>
                          <a:spcPts val="0"/>
                        </a:spcAft>
                      </a:pPr>
                      <a:r>
                        <a:rPr lang="pt-BR" sz="1000" b="1"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36000.</a:t>
                      </a:r>
                      <a:r>
                        <a:rPr lang="pt-BR" sz="1000" b="1" dirty="0">
                          <a:effectLst/>
                          <a:latin typeface="Arial" panose="020B0604020202020204" pitchFamily="34" charset="0"/>
                          <a:ea typeface="Times New Roman" panose="02020603050405020304" pitchFamily="18" charset="0"/>
                          <a:cs typeface="Arial" panose="020B0604020202020204" pitchFamily="34" charset="0"/>
                        </a:rPr>
                        <a:t>374</a:t>
                      </a:r>
                      <a:r>
                        <a:rPr lang="pt-BR"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2582</a:t>
                      </a:r>
                      <a:r>
                        <a:rPr lang="pt-BR" sz="1000" b="1"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/02-100</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dirty="0" smtClean="0">
                          <a:solidFill>
                            <a:srgbClr val="444444"/>
                          </a:solidFill>
                          <a:effectLst/>
                          <a:latin typeface="Arial" panose="020B0604020202020204" pitchFamily="34" charset="0"/>
                          <a:ea typeface="Times New Roman" panose="02020603050405020304" pitchFamily="18" charset="0"/>
                          <a:cs typeface="Arial" panose="020B0604020202020204" pitchFamily="34" charset="0"/>
                        </a:rPr>
                        <a:t>36000.</a:t>
                      </a: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374</a:t>
                      </a:r>
                      <a:r>
                        <a:rPr lang="pt-BR"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2872</a:t>
                      </a: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a:t>
                      </a:r>
                      <a:r>
                        <a:rPr lang="pt-BR" sz="1000" b="1" dirty="0" smtClean="0">
                          <a:solidFill>
                            <a:srgbClr val="444444"/>
                          </a:solidFill>
                          <a:effectLst/>
                          <a:latin typeface="Arial" panose="020B0604020202020204" pitchFamily="34" charset="0"/>
                          <a:ea typeface="Times New Roman" panose="02020603050405020304" pitchFamily="18" charset="0"/>
                          <a:cs typeface="Arial" panose="020B0604020202020204" pitchFamily="34" charset="0"/>
                        </a:rPr>
                        <a:t>02-100</a:t>
                      </a:r>
                    </a:p>
                    <a:p>
                      <a:pPr marL="0" marR="0" indent="0" algn="ctr" defTabSz="457200" rtl="0" eaLnBrk="1" fontAlgn="auto" latinLnBrk="0" hangingPunct="1">
                        <a:lnSpc>
                          <a:spcPct val="100000"/>
                        </a:lnSpc>
                        <a:spcBef>
                          <a:spcPts val="0"/>
                        </a:spcBef>
                        <a:spcAft>
                          <a:spcPts val="0"/>
                        </a:spcAft>
                        <a:buClrTx/>
                        <a:buSzTx/>
                        <a:buFontTx/>
                        <a:buNone/>
                        <a:tabLst/>
                        <a:defRPr/>
                      </a:pPr>
                      <a:r>
                        <a:rPr lang="pt-BR" sz="1000" b="1" dirty="0" smtClean="0">
                          <a:solidFill>
                            <a:srgbClr val="362B36"/>
                          </a:solidFill>
                          <a:effectLst/>
                          <a:latin typeface="Arial" panose="020B0604020202020204" pitchFamily="34" charset="0"/>
                          <a:ea typeface="Times New Roman" panose="02020603050405020304" pitchFamily="18" charset="0"/>
                          <a:cs typeface="Arial" panose="020B0604020202020204" pitchFamily="34" charset="0"/>
                        </a:rPr>
                        <a:t>36000.</a:t>
                      </a: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374</a:t>
                      </a:r>
                      <a:r>
                        <a:rPr lang="pt-BR"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3112</a:t>
                      </a:r>
                      <a:r>
                        <a:rPr lang="pt-BR" sz="1000" b="1" dirty="0" smtClean="0">
                          <a:solidFill>
                            <a:srgbClr val="362B36"/>
                          </a:solidFill>
                          <a:effectLst/>
                          <a:latin typeface="Arial" panose="020B0604020202020204" pitchFamily="34" charset="0"/>
                          <a:ea typeface="Times New Roman" panose="02020603050405020304" pitchFamily="18" charset="0"/>
                          <a:cs typeface="Arial" panose="020B0604020202020204" pitchFamily="34" charset="0"/>
                        </a:rPr>
                        <a:t>/02-100</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dirty="0">
                          <a:solidFill>
                            <a:srgbClr val="362B36"/>
                          </a:solidFill>
                          <a:effectLst/>
                          <a:latin typeface="Arial" panose="020B0604020202020204" pitchFamily="34" charset="0"/>
                          <a:ea typeface="Times New Roman" panose="02020603050405020304" pitchFamily="18" charset="0"/>
                          <a:cs typeface="Arial" panose="020B0604020202020204" pitchFamily="34" charset="0"/>
                        </a:rPr>
                        <a:t>36000.</a:t>
                      </a:r>
                      <a:r>
                        <a:rPr lang="pt-BR" sz="1000" b="1" dirty="0">
                          <a:effectLst/>
                          <a:latin typeface="Arial" panose="020B0604020202020204" pitchFamily="34" charset="0"/>
                          <a:ea typeface="Times New Roman" panose="02020603050405020304" pitchFamily="18" charset="0"/>
                          <a:cs typeface="Arial" panose="020B0604020202020204" pitchFamily="34" charset="0"/>
                        </a:rPr>
                        <a:t>374</a:t>
                      </a:r>
                      <a:r>
                        <a:rPr lang="pt-BR"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3022</a:t>
                      </a:r>
                      <a:r>
                        <a:rPr lang="pt-BR" sz="1000" b="1" dirty="0">
                          <a:solidFill>
                            <a:srgbClr val="362B36"/>
                          </a:solidFill>
                          <a:effectLst/>
                          <a:latin typeface="Arial" panose="020B0604020202020204" pitchFamily="34" charset="0"/>
                          <a:ea typeface="Times New Roman" panose="02020603050405020304" pitchFamily="18" charset="0"/>
                          <a:cs typeface="Arial" panose="020B0604020202020204" pitchFamily="34" charset="0"/>
                        </a:rPr>
                        <a:t>/02-100</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36000.378</a:t>
                      </a:r>
                      <a:r>
                        <a:rPr lang="pt-BR"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4562</a:t>
                      </a: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/02-100</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HOSPITAL </a:t>
                      </a: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 CÂNCER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HOSPITAL </a:t>
                      </a: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NOSSO LAR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SANTA </a:t>
                      </a: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CASA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A.A.M.I</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SORAYA THRONICKE</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R$ </a:t>
                      </a:r>
                      <a:r>
                        <a:rPr lang="pt-BR" sz="1200" b="1" dirty="0" smtClean="0">
                          <a:effectLst/>
                          <a:latin typeface="Arial" panose="020B0604020202020204" pitchFamily="34" charset="0"/>
                          <a:ea typeface="Times New Roman" panose="02020603050405020304" pitchFamily="18" charset="0"/>
                          <a:cs typeface="Arial" panose="020B0604020202020204" pitchFamily="34" charset="0"/>
                        </a:rPr>
                        <a:t>900.000,00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tabLst>
                          <a:tab pos="26670" algn="l"/>
                          <a:tab pos="812800" algn="ctr"/>
                        </a:tabLst>
                      </a:pPr>
                      <a:r>
                        <a:rPr lang="pt-BR" sz="1000" b="1">
                          <a:effectLst/>
                          <a:latin typeface="Arial" panose="020B0604020202020204" pitchFamily="34" charset="0"/>
                          <a:ea typeface="Times New Roman" panose="02020603050405020304" pitchFamily="18" charset="0"/>
                          <a:cs typeface="Arial" panose="020B0604020202020204" pitchFamily="34" charset="0"/>
                        </a:rPr>
                        <a:t>APROVADA</a:t>
                      </a:r>
                      <a:endParaRPr lang="pt-BR" sz="100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tabLst>
                          <a:tab pos="26670" algn="l"/>
                          <a:tab pos="812800" algn="ctr"/>
                        </a:tabLst>
                      </a:pPr>
                      <a:r>
                        <a:rPr lang="pt-BR" sz="1000" b="1">
                          <a:effectLst/>
                          <a:latin typeface="Arial" panose="020B0604020202020204" pitchFamily="34" charset="0"/>
                          <a:ea typeface="Times New Roman" panose="02020603050405020304" pitchFamily="18" charset="0"/>
                          <a:cs typeface="Arial" panose="020B0604020202020204" pitchFamily="34" charset="0"/>
                        </a:rPr>
                        <a:t>PARA PGTO</a:t>
                      </a:r>
                      <a:endParaRPr lang="pt-BR" sz="100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a:effectLst/>
                          <a:latin typeface="Arial" panose="020B0604020202020204" pitchFamily="34" charset="0"/>
                          <a:ea typeface="Times New Roman" panose="02020603050405020304" pitchFamily="18" charset="0"/>
                          <a:cs typeface="Arial" panose="020B0604020202020204" pitchFamily="34" charset="0"/>
                        </a:rPr>
                        <a:t>PORTARIA 1.384</a:t>
                      </a:r>
                      <a:endParaRPr lang="pt-BR" sz="100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a:effectLst/>
                          <a:latin typeface="Arial" panose="020B0604020202020204" pitchFamily="34" charset="0"/>
                          <a:ea typeface="Times New Roman" panose="02020603050405020304" pitchFamily="18" charset="0"/>
                          <a:cs typeface="Arial" panose="020B0604020202020204" pitchFamily="34" charset="0"/>
                        </a:rPr>
                        <a:t>28/06/2021</a:t>
                      </a:r>
                      <a:endParaRPr lang="pt-BR" sz="100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4684">
                <a:tc>
                  <a:txBody>
                    <a:bodyPr/>
                    <a:lstStyle/>
                    <a:p>
                      <a:pPr indent="0" algn="ctr">
                        <a:lnSpc>
                          <a:spcPct val="100000"/>
                        </a:lnSpc>
                        <a:spcAft>
                          <a:spcPts val="0"/>
                        </a:spcAft>
                      </a:pPr>
                      <a:r>
                        <a:rPr lang="pt-BR" sz="1000" b="1">
                          <a:solidFill>
                            <a:srgbClr val="444444"/>
                          </a:solidFill>
                          <a:effectLst/>
                          <a:latin typeface="Arial" panose="020B0604020202020204" pitchFamily="34" charset="0"/>
                          <a:ea typeface="Times New Roman" panose="02020603050405020304" pitchFamily="18" charset="0"/>
                          <a:cs typeface="Arial" panose="020B0604020202020204" pitchFamily="34" charset="0"/>
                        </a:rPr>
                        <a:t>36000.</a:t>
                      </a:r>
                      <a:r>
                        <a:rPr lang="pt-BR" sz="1000" b="1">
                          <a:effectLst/>
                          <a:latin typeface="Arial" panose="020B0604020202020204" pitchFamily="34" charset="0"/>
                          <a:ea typeface="Times New Roman" panose="02020603050405020304" pitchFamily="18" charset="0"/>
                          <a:cs typeface="Arial" panose="020B0604020202020204" pitchFamily="34" charset="0"/>
                        </a:rPr>
                        <a:t>374</a:t>
                      </a:r>
                      <a:r>
                        <a:rPr lang="pt-BR" sz="1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4942</a:t>
                      </a:r>
                      <a:r>
                        <a:rPr lang="pt-BR" sz="1000" b="1">
                          <a:solidFill>
                            <a:srgbClr val="444444"/>
                          </a:solidFill>
                          <a:effectLst/>
                          <a:latin typeface="Arial" panose="020B0604020202020204" pitchFamily="34" charset="0"/>
                          <a:ea typeface="Times New Roman" panose="02020603050405020304" pitchFamily="18" charset="0"/>
                          <a:cs typeface="Arial" panose="020B0604020202020204" pitchFamily="34" charset="0"/>
                        </a:rPr>
                        <a:t>/02-100</a:t>
                      </a:r>
                      <a:endParaRPr lang="pt-BR" sz="100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a:solidFill>
                            <a:srgbClr val="444444"/>
                          </a:solidFill>
                          <a:effectLst/>
                          <a:latin typeface="Arial" panose="020B0604020202020204" pitchFamily="34" charset="0"/>
                          <a:ea typeface="Times New Roman" panose="02020603050405020304" pitchFamily="18" charset="0"/>
                          <a:cs typeface="Arial" panose="020B0604020202020204" pitchFamily="34" charset="0"/>
                        </a:rPr>
                        <a:t>36000.</a:t>
                      </a:r>
                      <a:r>
                        <a:rPr lang="pt-BR" sz="1000" b="1">
                          <a:effectLst/>
                          <a:latin typeface="Arial" panose="020B0604020202020204" pitchFamily="34" charset="0"/>
                          <a:ea typeface="Times New Roman" panose="02020603050405020304" pitchFamily="18" charset="0"/>
                          <a:cs typeface="Arial" panose="020B0604020202020204" pitchFamily="34" charset="0"/>
                        </a:rPr>
                        <a:t>374</a:t>
                      </a:r>
                      <a:r>
                        <a:rPr lang="pt-BR" sz="1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7302</a:t>
                      </a:r>
                      <a:r>
                        <a:rPr lang="pt-BR" sz="1000" b="1">
                          <a:solidFill>
                            <a:srgbClr val="444444"/>
                          </a:solidFill>
                          <a:effectLst/>
                          <a:latin typeface="Arial" panose="020B0604020202020204" pitchFamily="34" charset="0"/>
                          <a:ea typeface="Times New Roman" panose="02020603050405020304" pitchFamily="18" charset="0"/>
                          <a:cs typeface="Arial" panose="020B0604020202020204" pitchFamily="34" charset="0"/>
                        </a:rPr>
                        <a:t>/02-100</a:t>
                      </a:r>
                      <a:endParaRPr lang="pt-BR" sz="100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A.A.M.I</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HOSPITAL </a:t>
                      </a: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 AMOR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FUND. PIO </a:t>
                      </a: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XII</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FÁBIO </a:t>
                      </a:r>
                      <a:r>
                        <a:rPr lang="pt-BR"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TRAD</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R$ 640.000,00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tabLst>
                          <a:tab pos="26670" algn="l"/>
                          <a:tab pos="812800" algn="ctr"/>
                        </a:tabLst>
                      </a:pPr>
                      <a:r>
                        <a:rPr lang="pt-BR" sz="1000" b="1" dirty="0">
                          <a:effectLst/>
                          <a:latin typeface="Arial" panose="020B0604020202020204" pitchFamily="34" charset="0"/>
                          <a:ea typeface="Times New Roman" panose="02020603050405020304" pitchFamily="18" charset="0"/>
                          <a:cs typeface="Arial" panose="020B0604020202020204" pitchFamily="34" charset="0"/>
                        </a:rPr>
                        <a:t>APROVADA</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tabLst>
                          <a:tab pos="26670" algn="l"/>
                          <a:tab pos="812800" algn="ctr"/>
                        </a:tabLst>
                      </a:pPr>
                      <a:r>
                        <a:rPr lang="pt-BR" sz="1000" b="1" dirty="0">
                          <a:effectLst/>
                          <a:latin typeface="Arial" panose="020B0604020202020204" pitchFamily="34" charset="0"/>
                          <a:ea typeface="Times New Roman" panose="02020603050405020304" pitchFamily="18" charset="0"/>
                          <a:cs typeface="Arial" panose="020B0604020202020204" pitchFamily="34" charset="0"/>
                        </a:rPr>
                        <a:t>PARA PGTO</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a:effectLst/>
                          <a:latin typeface="Arial" panose="020B0604020202020204" pitchFamily="34" charset="0"/>
                          <a:ea typeface="Times New Roman" panose="02020603050405020304" pitchFamily="18" charset="0"/>
                          <a:cs typeface="Arial" panose="020B0604020202020204" pitchFamily="34" charset="0"/>
                        </a:rPr>
                        <a:t>PORTARIA 1.384</a:t>
                      </a:r>
                      <a:endParaRPr lang="pt-BR" sz="100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a:effectLst/>
                          <a:latin typeface="Arial" panose="020B0604020202020204" pitchFamily="34" charset="0"/>
                          <a:ea typeface="Times New Roman" panose="02020603050405020304" pitchFamily="18" charset="0"/>
                          <a:cs typeface="Arial" panose="020B0604020202020204" pitchFamily="34" charset="0"/>
                        </a:rPr>
                        <a:t>28/06/2021</a:t>
                      </a:r>
                      <a:endParaRPr lang="pt-BR" sz="100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5033">
                <a:tc>
                  <a:txBody>
                    <a:bodyPr/>
                    <a:lstStyle/>
                    <a:p>
                      <a:pPr indent="0" algn="ctr">
                        <a:lnSpc>
                          <a:spcPct val="100000"/>
                        </a:lnSpc>
                        <a:spcAft>
                          <a:spcPts val="0"/>
                        </a:spcAft>
                      </a:pPr>
                      <a:r>
                        <a:rPr lang="pt-BR" sz="1000" b="1">
                          <a:solidFill>
                            <a:srgbClr val="444444"/>
                          </a:solidFill>
                          <a:effectLst/>
                          <a:latin typeface="Arial" panose="020B0604020202020204" pitchFamily="34" charset="0"/>
                          <a:ea typeface="Times New Roman" panose="02020603050405020304" pitchFamily="18" charset="0"/>
                          <a:cs typeface="Arial" panose="020B0604020202020204" pitchFamily="34" charset="0"/>
                        </a:rPr>
                        <a:t>36000.</a:t>
                      </a:r>
                      <a:r>
                        <a:rPr lang="pt-BR" sz="1000" b="1">
                          <a:effectLst/>
                          <a:latin typeface="Arial" panose="020B0604020202020204" pitchFamily="34" charset="0"/>
                          <a:ea typeface="Times New Roman" panose="02020603050405020304" pitchFamily="18" charset="0"/>
                          <a:cs typeface="Arial" panose="020B0604020202020204" pitchFamily="34" charset="0"/>
                        </a:rPr>
                        <a:t>374</a:t>
                      </a:r>
                      <a:r>
                        <a:rPr lang="pt-BR" sz="1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8052</a:t>
                      </a:r>
                      <a:r>
                        <a:rPr lang="pt-BR" sz="1000" b="1">
                          <a:solidFill>
                            <a:srgbClr val="444444"/>
                          </a:solidFill>
                          <a:effectLst/>
                          <a:latin typeface="Arial" panose="020B0604020202020204" pitchFamily="34" charset="0"/>
                          <a:ea typeface="Times New Roman" panose="02020603050405020304" pitchFamily="18" charset="0"/>
                          <a:cs typeface="Arial" panose="020B0604020202020204" pitchFamily="34" charset="0"/>
                        </a:rPr>
                        <a:t>/02-100</a:t>
                      </a:r>
                      <a:endParaRPr lang="pt-BR" sz="100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a:solidFill>
                            <a:srgbClr val="444444"/>
                          </a:solidFill>
                          <a:effectLst/>
                          <a:latin typeface="Arial" panose="020B0604020202020204" pitchFamily="34" charset="0"/>
                          <a:ea typeface="Times New Roman" panose="02020603050405020304" pitchFamily="18" charset="0"/>
                          <a:cs typeface="Arial" panose="020B0604020202020204" pitchFamily="34" charset="0"/>
                        </a:rPr>
                        <a:t>36000.</a:t>
                      </a:r>
                      <a:r>
                        <a:rPr lang="pt-BR" sz="1000" b="1">
                          <a:effectLst/>
                          <a:latin typeface="Arial" panose="020B0604020202020204" pitchFamily="34" charset="0"/>
                          <a:ea typeface="Times New Roman" panose="02020603050405020304" pitchFamily="18" charset="0"/>
                          <a:cs typeface="Arial" panose="020B0604020202020204" pitchFamily="34" charset="0"/>
                        </a:rPr>
                        <a:t>374</a:t>
                      </a:r>
                      <a:r>
                        <a:rPr lang="pt-BR" sz="1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8132</a:t>
                      </a:r>
                      <a:r>
                        <a:rPr lang="pt-BR" sz="1000" b="1">
                          <a:solidFill>
                            <a:srgbClr val="444444"/>
                          </a:solidFill>
                          <a:effectLst/>
                          <a:latin typeface="Arial" panose="020B0604020202020204" pitchFamily="34" charset="0"/>
                          <a:ea typeface="Times New Roman" panose="02020603050405020304" pitchFamily="18" charset="0"/>
                          <a:cs typeface="Arial" panose="020B0604020202020204" pitchFamily="34" charset="0"/>
                        </a:rPr>
                        <a:t>/02-100</a:t>
                      </a:r>
                      <a:endParaRPr lang="pt-BR" sz="100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a:solidFill>
                            <a:srgbClr val="444444"/>
                          </a:solidFill>
                          <a:effectLst/>
                          <a:latin typeface="Arial" panose="020B0604020202020204" pitchFamily="34" charset="0"/>
                          <a:ea typeface="Times New Roman" panose="02020603050405020304" pitchFamily="18" charset="0"/>
                          <a:cs typeface="Arial" panose="020B0604020202020204" pitchFamily="34" charset="0"/>
                        </a:rPr>
                        <a:t>36000.</a:t>
                      </a:r>
                      <a:r>
                        <a:rPr lang="pt-BR" sz="1000" b="1">
                          <a:effectLst/>
                          <a:latin typeface="Arial" panose="020B0604020202020204" pitchFamily="34" charset="0"/>
                          <a:ea typeface="Times New Roman" panose="02020603050405020304" pitchFamily="18" charset="0"/>
                          <a:cs typeface="Arial" panose="020B0604020202020204" pitchFamily="34" charset="0"/>
                        </a:rPr>
                        <a:t>374</a:t>
                      </a:r>
                      <a:r>
                        <a:rPr lang="pt-BR" sz="1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8192</a:t>
                      </a:r>
                      <a:r>
                        <a:rPr lang="pt-BR" sz="1000" b="1">
                          <a:solidFill>
                            <a:srgbClr val="444444"/>
                          </a:solidFill>
                          <a:effectLst/>
                          <a:latin typeface="Arial" panose="020B0604020202020204" pitchFamily="34" charset="0"/>
                          <a:ea typeface="Times New Roman" panose="02020603050405020304" pitchFamily="18" charset="0"/>
                          <a:cs typeface="Arial" panose="020B0604020202020204" pitchFamily="34" charset="0"/>
                        </a:rPr>
                        <a:t>/02-100</a:t>
                      </a:r>
                      <a:endParaRPr lang="pt-BR" sz="100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a:solidFill>
                            <a:srgbClr val="444444"/>
                          </a:solidFill>
                          <a:effectLst/>
                          <a:latin typeface="Arial" panose="020B0604020202020204" pitchFamily="34" charset="0"/>
                          <a:ea typeface="Times New Roman" panose="02020603050405020304" pitchFamily="18" charset="0"/>
                          <a:cs typeface="Arial" panose="020B0604020202020204" pitchFamily="34" charset="0"/>
                        </a:rPr>
                        <a:t>36000.</a:t>
                      </a:r>
                      <a:r>
                        <a:rPr lang="pt-BR" sz="1000" b="1">
                          <a:effectLst/>
                          <a:latin typeface="Arial" panose="020B0604020202020204" pitchFamily="34" charset="0"/>
                          <a:ea typeface="Times New Roman" panose="02020603050405020304" pitchFamily="18" charset="0"/>
                          <a:cs typeface="Arial" panose="020B0604020202020204" pitchFamily="34" charset="0"/>
                        </a:rPr>
                        <a:t>403</a:t>
                      </a:r>
                      <a:r>
                        <a:rPr lang="pt-BR" sz="1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0172</a:t>
                      </a:r>
                      <a:r>
                        <a:rPr lang="pt-BR" sz="1000" b="1">
                          <a:solidFill>
                            <a:srgbClr val="444444"/>
                          </a:solidFill>
                          <a:effectLst/>
                          <a:latin typeface="Arial" panose="020B0604020202020204" pitchFamily="34" charset="0"/>
                          <a:ea typeface="Times New Roman" panose="02020603050405020304" pitchFamily="18" charset="0"/>
                          <a:cs typeface="Arial" panose="020B0604020202020204" pitchFamily="34" charset="0"/>
                        </a:rPr>
                        <a:t>/02-100</a:t>
                      </a:r>
                      <a:endParaRPr lang="pt-BR" sz="100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A.A.M.I</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SANTA </a:t>
                      </a: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CASA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HOSPITAL </a:t>
                      </a: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NOSSO LAR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HOSPITAL </a:t>
                      </a: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 </a:t>
                      </a: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CÂNCER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 LUIZ OVANDO</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R$ 1.190.976,00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tabLst>
                          <a:tab pos="26670" algn="l"/>
                          <a:tab pos="812800" algn="ctr"/>
                        </a:tabLst>
                      </a:pPr>
                      <a:r>
                        <a:rPr lang="pt-BR" sz="1000" b="1" dirty="0">
                          <a:effectLst/>
                          <a:latin typeface="Arial" panose="020B0604020202020204" pitchFamily="34" charset="0"/>
                          <a:ea typeface="Times New Roman" panose="02020603050405020304" pitchFamily="18" charset="0"/>
                          <a:cs typeface="Arial" panose="020B0604020202020204" pitchFamily="34" charset="0"/>
                        </a:rPr>
                        <a:t>APROVADA</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tabLst>
                          <a:tab pos="26670" algn="l"/>
                          <a:tab pos="812800" algn="ctr"/>
                        </a:tabLst>
                      </a:pPr>
                      <a:r>
                        <a:rPr lang="pt-BR" sz="1000" b="1" dirty="0">
                          <a:effectLst/>
                          <a:latin typeface="Arial" panose="020B0604020202020204" pitchFamily="34" charset="0"/>
                          <a:ea typeface="Times New Roman" panose="02020603050405020304" pitchFamily="18" charset="0"/>
                          <a:cs typeface="Arial" panose="020B0604020202020204" pitchFamily="34" charset="0"/>
                        </a:rPr>
                        <a:t>PARA PGTO</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dirty="0">
                          <a:effectLst/>
                          <a:latin typeface="Arial" panose="020B0604020202020204" pitchFamily="34" charset="0"/>
                          <a:ea typeface="Times New Roman" panose="02020603050405020304" pitchFamily="18" charset="0"/>
                          <a:cs typeface="Arial" panose="020B0604020202020204" pitchFamily="34" charset="0"/>
                        </a:rPr>
                        <a:t>PORTARIA 1.384</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dirty="0">
                          <a:effectLst/>
                          <a:latin typeface="Arial" panose="020B0604020202020204" pitchFamily="34" charset="0"/>
                          <a:ea typeface="Times New Roman" panose="02020603050405020304" pitchFamily="18" charset="0"/>
                          <a:cs typeface="Arial" panose="020B0604020202020204" pitchFamily="34" charset="0"/>
                        </a:rPr>
                        <a:t>28/06/2021</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dirty="0">
                          <a:effectLst/>
                          <a:latin typeface="Arial" panose="020B0604020202020204" pitchFamily="34" charset="0"/>
                          <a:ea typeface="Times New Roman" panose="02020603050405020304" pitchFamily="18" charset="0"/>
                          <a:cs typeface="Arial" panose="020B0604020202020204" pitchFamily="34" charset="0"/>
                        </a:rPr>
                        <a:t>PORTARIA 1.915</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dirty="0">
                          <a:effectLst/>
                          <a:latin typeface="Arial" panose="020B0604020202020204" pitchFamily="34" charset="0"/>
                          <a:ea typeface="Times New Roman" panose="02020603050405020304" pitchFamily="18" charset="0"/>
                          <a:cs typeface="Arial" panose="020B0604020202020204" pitchFamily="34" charset="0"/>
                        </a:rPr>
                        <a:t>18/08/2021</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9020">
                <a:tc>
                  <a:txBody>
                    <a:bodyPr/>
                    <a:lstStyle/>
                    <a:p>
                      <a:pPr indent="0" algn="ctr">
                        <a:lnSpc>
                          <a:spcPct val="100000"/>
                        </a:lnSpc>
                        <a:spcAft>
                          <a:spcPts val="0"/>
                        </a:spcAft>
                      </a:pPr>
                      <a:r>
                        <a:rPr lang="pt-BR" sz="1000" b="1">
                          <a:effectLst/>
                          <a:latin typeface="Arial" panose="020B0604020202020204" pitchFamily="34" charset="0"/>
                          <a:ea typeface="Times New Roman" panose="02020603050405020304" pitchFamily="18" charset="0"/>
                          <a:cs typeface="Arial" panose="020B0604020202020204" pitchFamily="34" charset="0"/>
                        </a:rPr>
                        <a:t>36000.386</a:t>
                      </a:r>
                      <a:r>
                        <a:rPr lang="pt-BR" sz="1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7692</a:t>
                      </a:r>
                      <a:r>
                        <a:rPr lang="pt-BR" sz="1000" b="1">
                          <a:effectLst/>
                          <a:latin typeface="Arial" panose="020B0604020202020204" pitchFamily="34" charset="0"/>
                          <a:ea typeface="Times New Roman" panose="02020603050405020304" pitchFamily="18" charset="0"/>
                          <a:cs typeface="Arial" panose="020B0604020202020204" pitchFamily="34" charset="0"/>
                        </a:rPr>
                        <a:t>/02-100</a:t>
                      </a:r>
                      <a:endParaRPr lang="pt-BR" sz="100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REFORMA</a:t>
                      </a:r>
                    </a:p>
                    <a:p>
                      <a:pPr indent="0" algn="ctr">
                        <a:lnSpc>
                          <a:spcPct val="100000"/>
                        </a:lnSpc>
                        <a:spcAft>
                          <a:spcPts val="0"/>
                        </a:spcAft>
                      </a:pP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UPA </a:t>
                      </a: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VILA </a:t>
                      </a: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ALMEIDA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UPA </a:t>
                      </a: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UNIVERSITÁRIO</a:t>
                      </a:r>
                      <a:r>
                        <a:rPr lang="pt-BR"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a:effectLst/>
                          <a:latin typeface="Arial" panose="020B0604020202020204" pitchFamily="34" charset="0"/>
                          <a:ea typeface="Times New Roman" panose="02020603050405020304" pitchFamily="18" charset="0"/>
                          <a:cs typeface="Arial" panose="020B0604020202020204" pitchFamily="34" charset="0"/>
                        </a:rPr>
                        <a:t>LOESTER TRUTIS</a:t>
                      </a:r>
                      <a:endParaRPr lang="pt-BR" sz="100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R$ 300.000,00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tabLst>
                          <a:tab pos="26670" algn="l"/>
                          <a:tab pos="812800" algn="ctr"/>
                        </a:tabLst>
                      </a:pPr>
                      <a:r>
                        <a:rPr lang="pt-BR" sz="1000" b="1">
                          <a:effectLst/>
                          <a:latin typeface="Arial" panose="020B0604020202020204" pitchFamily="34" charset="0"/>
                          <a:ea typeface="Times New Roman" panose="02020603050405020304" pitchFamily="18" charset="0"/>
                          <a:cs typeface="Arial" panose="020B0604020202020204" pitchFamily="34" charset="0"/>
                        </a:rPr>
                        <a:t>PROPOSTA PAGA </a:t>
                      </a:r>
                      <a:endParaRPr lang="pt-BR" sz="100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dirty="0">
                          <a:effectLst/>
                          <a:latin typeface="Arial" panose="020B0604020202020204" pitchFamily="34" charset="0"/>
                          <a:ea typeface="Times New Roman" panose="02020603050405020304" pitchFamily="18" charset="0"/>
                          <a:cs typeface="Arial" panose="020B0604020202020204" pitchFamily="34" charset="0"/>
                        </a:rPr>
                        <a:t>PORTARIA 1.434</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dirty="0">
                          <a:effectLst/>
                          <a:latin typeface="Arial" panose="020B0604020202020204" pitchFamily="34" charset="0"/>
                          <a:ea typeface="Times New Roman" panose="02020603050405020304" pitchFamily="18" charset="0"/>
                          <a:cs typeface="Arial" panose="020B0604020202020204" pitchFamily="34" charset="0"/>
                        </a:rPr>
                        <a:t>29/06/2021</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2712831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a:xfrm>
            <a:off x="10558057" y="6430313"/>
            <a:ext cx="1596292" cy="404614"/>
          </a:xfrm>
        </p:spPr>
        <p:txBody>
          <a:bodyPr/>
          <a:lstStyle/>
          <a:p>
            <a:pPr rtl="0"/>
            <a:fld id="{B38049E5-7B53-4E85-8972-7D6C4BCE5BB9}" type="slidenum">
              <a:rPr lang="pt-BR" b="1" noProof="0" smtClean="0"/>
              <a:t>4</a:t>
            </a:fld>
            <a:endParaRPr lang="pt-BR" b="1" noProof="0" dirty="0"/>
          </a:p>
        </p:txBody>
      </p:sp>
      <p:sp>
        <p:nvSpPr>
          <p:cNvPr id="2" name="Título 1">
            <a:extLst>
              <a:ext uri="{FF2B5EF4-FFF2-40B4-BE49-F238E27FC236}">
                <a16:creationId xmlns:a16="http://schemas.microsoft.com/office/drawing/2014/main" id="{459AF4B2-1DB7-414F-A4A4-4F72BEAFAFC9}"/>
              </a:ext>
            </a:extLst>
          </p:cNvPr>
          <p:cNvSpPr>
            <a:spLocks noGrp="1"/>
          </p:cNvSpPr>
          <p:nvPr>
            <p:ph type="title" idx="4294967295"/>
          </p:nvPr>
        </p:nvSpPr>
        <p:spPr>
          <a:xfrm>
            <a:off x="766065" y="612936"/>
            <a:ext cx="10812041" cy="763587"/>
          </a:xfrm>
        </p:spPr>
        <p:txBody>
          <a:bodyPr rtlCol="0">
            <a:normAutofit/>
          </a:bodyPr>
          <a:lstStyle/>
          <a:p>
            <a:pPr algn="l"/>
            <a:r>
              <a:rPr lang="pt-BR" altLang="pt-BR"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LEI </a:t>
            </a:r>
            <a:r>
              <a:rPr lang="pt-BR" altLang="pt-BR"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COMPLEMENTAR </a:t>
            </a:r>
            <a:r>
              <a:rPr lang="pt-BR" altLang="pt-BR"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141/2012</a:t>
            </a:r>
            <a:endParaRPr lang="pt-BR"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Espaço Reservado para Texto 3">
            <a:extLst>
              <a:ext uri="{FF2B5EF4-FFF2-40B4-BE49-F238E27FC236}">
                <a16:creationId xmlns:a16="http://schemas.microsoft.com/office/drawing/2014/main" id="{88A3B9A3-E4C7-4E87-9EAE-EBDC28D24C12}"/>
              </a:ext>
            </a:extLst>
          </p:cNvPr>
          <p:cNvSpPr>
            <a:spLocks noGrp="1"/>
          </p:cNvSpPr>
          <p:nvPr>
            <p:ph type="body" sz="half" idx="4294967295"/>
          </p:nvPr>
        </p:nvSpPr>
        <p:spPr>
          <a:xfrm>
            <a:off x="3402013" y="1963738"/>
            <a:ext cx="8789987" cy="4081462"/>
          </a:xfrm>
        </p:spPr>
        <p:txBody>
          <a:bodyPr rtlCol="0"/>
          <a:lstStyle/>
          <a:p>
            <a:pPr marL="0" indent="0">
              <a:buNone/>
            </a:pPr>
            <a:endParaRPr lang="pt-BR" b="1" dirty="0" smtClean="0"/>
          </a:p>
          <a:p>
            <a:pPr marL="0" indent="0">
              <a:buNone/>
            </a:pPr>
            <a:endParaRPr lang="pt-BR" b="1" dirty="0"/>
          </a:p>
          <a:p>
            <a:pPr marL="0" indent="0">
              <a:buNone/>
            </a:pPr>
            <a:endParaRPr lang="pt-BR" b="1" dirty="0" smtClean="0"/>
          </a:p>
          <a:p>
            <a:pPr marL="0" indent="0">
              <a:buNone/>
            </a:pPr>
            <a:endParaRPr lang="pt-BR" b="1" dirty="0" smtClean="0"/>
          </a:p>
          <a:p>
            <a:pPr marL="0" indent="0" rtl="0">
              <a:buNone/>
            </a:pPr>
            <a:endParaRPr lang="pt-BR" dirty="0" smtClean="0"/>
          </a:p>
          <a:p>
            <a:pPr marL="0" indent="0" rtl="0">
              <a:buNone/>
            </a:pPr>
            <a:endParaRPr lang="pt-BR" dirty="0"/>
          </a:p>
          <a:p>
            <a:pPr marL="0" indent="0" rtl="0">
              <a:buNone/>
            </a:pPr>
            <a:endParaRPr lang="pt-BR" dirty="0" smtClean="0"/>
          </a:p>
          <a:p>
            <a:pPr marL="0" indent="0" rtl="0">
              <a:buNone/>
            </a:pPr>
            <a:endParaRPr lang="pt-BR" dirty="0"/>
          </a:p>
          <a:p>
            <a:pPr rtl="0"/>
            <a:endParaRPr lang="pt-BR" dirty="0"/>
          </a:p>
        </p:txBody>
      </p:sp>
      <p:sp>
        <p:nvSpPr>
          <p:cNvPr id="3" name="Retângulo 2"/>
          <p:cNvSpPr/>
          <p:nvPr/>
        </p:nvSpPr>
        <p:spPr>
          <a:xfrm>
            <a:off x="972807" y="2033691"/>
            <a:ext cx="10289267" cy="40115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lgn="just"/>
            <a:r>
              <a:rPr lang="pt-BR" sz="2800" b="1" dirty="0" smtClean="0">
                <a:latin typeface="Arial" pitchFamily="34" charset="0"/>
                <a:cs typeface="Arial" pitchFamily="34" charset="0"/>
              </a:rPr>
              <a:t>O gestor do SUS elaborará Relatório Detalhado referente ao quadrimestre anterior, o qual conterá, no mínimo, as seguintes informações:</a:t>
            </a:r>
          </a:p>
          <a:p>
            <a:pPr lvl="0" algn="just"/>
            <a:r>
              <a:rPr lang="pt-BR" sz="2800" b="1" dirty="0" smtClean="0">
                <a:latin typeface="Arial" pitchFamily="34" charset="0"/>
                <a:cs typeface="Arial" pitchFamily="34" charset="0"/>
              </a:rPr>
              <a:t>I – montante e fonte de recursos aplicados no período;</a:t>
            </a:r>
          </a:p>
          <a:p>
            <a:pPr lvl="0" algn="just"/>
            <a:r>
              <a:rPr lang="pt-BR" sz="2800" b="1" dirty="0" smtClean="0">
                <a:latin typeface="Arial" pitchFamily="34" charset="0"/>
                <a:cs typeface="Arial" pitchFamily="34" charset="0"/>
              </a:rPr>
              <a:t>II – auditorias realizadas ou em fase de execução no período e suas recomendações e determinações;</a:t>
            </a:r>
          </a:p>
          <a:p>
            <a:pPr lvl="0" algn="just"/>
            <a:r>
              <a:rPr lang="pt-BR" sz="2800" b="1" dirty="0" smtClean="0">
                <a:latin typeface="Arial" pitchFamily="34" charset="0"/>
                <a:cs typeface="Arial" pitchFamily="34" charset="0"/>
              </a:rPr>
              <a:t>III –  oferta e produção de serviços públicos na rede assistencial própria, contratada e conveniada e indicadores de saúde.</a:t>
            </a:r>
            <a:endParaRPr lang="pt-BR" sz="2800" b="1" dirty="0">
              <a:latin typeface="Arial" pitchFamily="34" charset="0"/>
              <a:cs typeface="Arial" pitchFamily="34" charset="0"/>
            </a:endParaRPr>
          </a:p>
        </p:txBody>
      </p:sp>
      <p:sp>
        <p:nvSpPr>
          <p:cNvPr id="7" name="Retângulo 6"/>
          <p:cNvSpPr/>
          <p:nvPr/>
        </p:nvSpPr>
        <p:spPr>
          <a:xfrm>
            <a:off x="1066936" y="1270103"/>
            <a:ext cx="1183001" cy="461665"/>
          </a:xfrm>
          <a:prstGeom prst="rect">
            <a:avLst/>
          </a:prstGeom>
          <a:solidFill>
            <a:schemeClr val="accent3">
              <a:lumMod val="60000"/>
              <a:lumOff val="40000"/>
            </a:schemeClr>
          </a:solidFill>
        </p:spPr>
        <p:txBody>
          <a:bodyPr wrap="square">
            <a:spAutoFit/>
          </a:bodyPr>
          <a:lstStyle/>
          <a:p>
            <a:pPr lvl="0" algn="just"/>
            <a:r>
              <a:rPr lang="pt-B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36 </a:t>
            </a:r>
          </a:p>
        </p:txBody>
      </p:sp>
      <p:sp>
        <p:nvSpPr>
          <p:cNvPr id="9" name="Retângulo 8"/>
          <p:cNvSpPr/>
          <p:nvPr/>
        </p:nvSpPr>
        <p:spPr>
          <a:xfrm>
            <a:off x="690690" y="154197"/>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323269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ítulo 1"/>
          <p:cNvSpPr>
            <a:spLocks noGrp="1"/>
          </p:cNvSpPr>
          <p:nvPr>
            <p:ph type="title"/>
          </p:nvPr>
        </p:nvSpPr>
        <p:spPr>
          <a:xfrm>
            <a:off x="3313168" y="-66313"/>
            <a:ext cx="9945631" cy="728835"/>
          </a:xfrm>
        </p:spPr>
        <p:txBody>
          <a:bodyPr>
            <a:normAutofit/>
          </a:body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a:t>
            </a:r>
            <a:r>
              <a:rPr lang="pt-BR" sz="3100" b="1" u="sng" dirty="0" smtClean="0">
                <a:solidFill>
                  <a:schemeClr val="tx1"/>
                </a:solidFill>
                <a:effectLst>
                  <a:outerShdw blurRad="38100" dist="38100" dir="2700000" algn="tl">
                    <a:srgbClr val="000000">
                      <a:alpha val="43137"/>
                    </a:srgbClr>
                  </a:outerShdw>
                </a:effectLst>
              </a:rPr>
              <a:t>Secretário  </a:t>
            </a:r>
            <a:endParaRPr lang="pt-BR" dirty="0">
              <a:solidFill>
                <a:schemeClr val="tx1"/>
              </a:solidFill>
              <a:effectLst>
                <a:outerShdw blurRad="38100" dist="38100" dir="2700000" algn="tl">
                  <a:srgbClr val="000000">
                    <a:alpha val="43137"/>
                  </a:srgbClr>
                </a:outerShdw>
              </a:effectLst>
            </a:endParaRPr>
          </a:p>
        </p:txBody>
      </p:sp>
      <p:sp>
        <p:nvSpPr>
          <p:cNvPr id="4" name="Espaço Reservado para Número de Slide 3"/>
          <p:cNvSpPr>
            <a:spLocks noGrp="1"/>
          </p:cNvSpPr>
          <p:nvPr>
            <p:ph type="sldNum" sz="quarter" idx="12"/>
          </p:nvPr>
        </p:nvSpPr>
        <p:spPr>
          <a:xfrm>
            <a:off x="10564938" y="6369965"/>
            <a:ext cx="1596292" cy="404614"/>
          </a:xfrm>
        </p:spPr>
        <p:txBody>
          <a:bodyPr/>
          <a:lstStyle/>
          <a:p>
            <a:pPr rtl="0"/>
            <a:fld id="{B38049E5-7B53-4E85-8972-7D6C4BCE5BB9}" type="slidenum">
              <a:rPr lang="pt-BR" b="1" noProof="0" smtClean="0"/>
              <a:t>40</a:t>
            </a:fld>
            <a:endParaRPr lang="pt-BR" b="1" noProof="0" dirty="0"/>
          </a:p>
        </p:txBody>
      </p:sp>
      <p:sp>
        <p:nvSpPr>
          <p:cNvPr id="5" name="Subtítulo 1"/>
          <p:cNvSpPr txBox="1">
            <a:spLocks/>
          </p:cNvSpPr>
          <p:nvPr/>
        </p:nvSpPr>
        <p:spPr>
          <a:xfrm>
            <a:off x="887104" y="1023582"/>
            <a:ext cx="11136574" cy="5548690"/>
          </a:xfrm>
          <a:prstGeom prst="rect">
            <a:avLst/>
          </a:prstGeom>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ângulo 5"/>
          <p:cNvSpPr/>
          <p:nvPr/>
        </p:nvSpPr>
        <p:spPr>
          <a:xfrm>
            <a:off x="887103" y="555484"/>
            <a:ext cx="9900087" cy="830997"/>
          </a:xfrm>
          <a:prstGeom prst="rect">
            <a:avLst/>
          </a:prstGeom>
          <a:solidFill>
            <a:schemeClr val="bg1">
              <a:lumMod val="95000"/>
            </a:schemeClr>
          </a:solidFill>
        </p:spPr>
        <p:txBody>
          <a:bodyPr wrap="square">
            <a:spAutoFit/>
          </a:bodyPr>
          <a:lstStyle/>
          <a:p>
            <a:pPr algn="ctr"/>
            <a:r>
              <a:rPr lang="pt-BR" sz="1200" b="1" dirty="0">
                <a:solidFill>
                  <a:srgbClr val="000000"/>
                </a:solidFill>
                <a:latin typeface="Arial" panose="020B0604020202020204" pitchFamily="34" charset="0"/>
                <a:cs typeface="Arial" panose="020B0604020202020204" pitchFamily="34" charset="0"/>
              </a:rPr>
              <a:t>Relação de Propostas Cadastradas no site Fundo Nacional de Saúde - FNS/2021 </a:t>
            </a:r>
          </a:p>
          <a:p>
            <a:pPr algn="ctr"/>
            <a:r>
              <a:rPr lang="pt-BR" sz="1200" b="1" dirty="0">
                <a:latin typeface="Arial" panose="020B0604020202020204" pitchFamily="34" charset="0"/>
                <a:cs typeface="Arial" panose="020B0604020202020204" pitchFamily="34" charset="0"/>
              </a:rPr>
              <a:t>INCREMENTO TEMPORÁRIO </a:t>
            </a:r>
            <a:r>
              <a:rPr lang="pt-BR" sz="1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AO CUSTEIO DE SERVIÇOS DE ATENÇÃO BÁSICA </a:t>
            </a:r>
            <a:r>
              <a:rPr lang="pt-BR" sz="1200" b="1" dirty="0">
                <a:latin typeface="Arial" panose="020B0604020202020204" pitchFamily="34" charset="0"/>
                <a:cs typeface="Arial" panose="020B0604020202020204" pitchFamily="34" charset="0"/>
              </a:rPr>
              <a:t>– PAB</a:t>
            </a:r>
          </a:p>
          <a:p>
            <a:pPr algn="ctr"/>
            <a:r>
              <a:rPr lang="pt-BR" sz="1200" b="1" dirty="0">
                <a:latin typeface="Arial" panose="020B0604020202020204" pitchFamily="34" charset="0"/>
                <a:cs typeface="Arial" panose="020B0604020202020204" pitchFamily="34" charset="0"/>
              </a:rPr>
              <a:t>EMENDA PARLAMENTAR – 2021 </a:t>
            </a:r>
            <a:endParaRPr lang="pt-BR" sz="1200" dirty="0">
              <a:latin typeface="Arial" panose="020B0604020202020204" pitchFamily="34" charset="0"/>
              <a:cs typeface="Arial" panose="020B0604020202020204" pitchFamily="34" charset="0"/>
            </a:endParaRPr>
          </a:p>
          <a:p>
            <a:pPr algn="ctr"/>
            <a:r>
              <a:rPr lang="pt-BR" sz="1200" b="1" dirty="0">
                <a:latin typeface="Arial" panose="020B0604020202020204" pitchFamily="34" charset="0"/>
                <a:cs typeface="Arial" panose="020B0604020202020204" pitchFamily="34" charset="0"/>
              </a:rPr>
              <a:t>CNPJ: 11.228.564/0001-00                                        Situação em 17/09/2021 </a:t>
            </a:r>
            <a:endParaRPr lang="pt-BR" sz="1200" dirty="0">
              <a:latin typeface="Arial" panose="020B0604020202020204" pitchFamily="34" charset="0"/>
              <a:cs typeface="Arial" panose="020B0604020202020204" pitchFamily="34" charset="0"/>
            </a:endParaRPr>
          </a:p>
        </p:txBody>
      </p:sp>
      <p:sp>
        <p:nvSpPr>
          <p:cNvPr id="9" name="Retângulo 8"/>
          <p:cNvSpPr/>
          <p:nvPr/>
        </p:nvSpPr>
        <p:spPr>
          <a:xfrm>
            <a:off x="771439" y="148155"/>
            <a:ext cx="4503905" cy="307777"/>
          </a:xfrm>
          <a:prstGeom prst="rect">
            <a:avLst/>
          </a:prstGeom>
        </p:spPr>
        <p:txBody>
          <a:bodyPr wrap="squar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cxnSp>
        <p:nvCxnSpPr>
          <p:cNvPr id="8" name="Conector de seta reta 7"/>
          <p:cNvCxnSpPr/>
          <p:nvPr/>
        </p:nvCxnSpPr>
        <p:spPr>
          <a:xfrm>
            <a:off x="10564938" y="667342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1136114" y="2881103"/>
            <a:ext cx="10205548" cy="733534"/>
          </a:xfrm>
          <a:prstGeom prst="rect">
            <a:avLst/>
          </a:prstGeom>
          <a:solidFill>
            <a:schemeClr val="bg1">
              <a:lumMod val="95000"/>
            </a:schemeClr>
          </a:solidFill>
        </p:spPr>
        <p:txBody>
          <a:bodyPr wrap="square">
            <a:spAutoFit/>
          </a:bodyPr>
          <a:lstStyle/>
          <a:p>
            <a:pPr algn="just">
              <a:lnSpc>
                <a:spcPct val="150000"/>
              </a:lnSpc>
              <a:spcAft>
                <a:spcPts val="800"/>
              </a:spcAft>
            </a:pPr>
            <a:r>
              <a:rPr lang="en-US" sz="1400" b="1" dirty="0" err="1" smtClean="0">
                <a:latin typeface="Arial" panose="020B0604020202020204" pitchFamily="34" charset="0"/>
                <a:cs typeface="Arial" panose="020B0604020202020204" pitchFamily="34" charset="0"/>
              </a:rPr>
              <a:t>Reformas</a:t>
            </a:r>
            <a:r>
              <a:rPr lang="en-US" sz="1400" b="1" dirty="0" smtClean="0">
                <a:latin typeface="Arial" panose="020B0604020202020204" pitchFamily="34" charset="0"/>
                <a:cs typeface="Arial" panose="020B0604020202020204" pitchFamily="34" charset="0"/>
              </a:rPr>
              <a:t>:    </a:t>
            </a:r>
            <a:r>
              <a:rPr lang="pt-BR" sz="1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UBSF </a:t>
            </a:r>
            <a:r>
              <a:rPr lang="pt-BR"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VILA </a:t>
            </a:r>
            <a:r>
              <a:rPr lang="pt-BR" sz="1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COX        UBSF </a:t>
            </a:r>
            <a:r>
              <a:rPr lang="pt-BR"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LOS </a:t>
            </a:r>
            <a:r>
              <a:rPr lang="pt-BR" sz="1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ANGELES             UBSF </a:t>
            </a:r>
            <a:r>
              <a:rPr lang="pt-BR"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PAULO COELHO</a:t>
            </a:r>
            <a:endParaRPr lang="pt-BR" sz="1400" dirty="0">
              <a:latin typeface="Arial" panose="020B0604020202020204" pitchFamily="34" charset="0"/>
              <a:ea typeface="Times New Roman" panose="02020603050405020304" pitchFamily="18" charset="0"/>
              <a:cs typeface="Arial" panose="020B0604020202020204" pitchFamily="34" charset="0"/>
            </a:endParaRPr>
          </a:p>
          <a:p>
            <a:pPr algn="just">
              <a:spcAft>
                <a:spcPts val="800"/>
              </a:spcAft>
            </a:pPr>
            <a:r>
              <a:rPr lang="en-US" sz="1400" dirty="0" err="1" smtClean="0">
                <a:latin typeface="Arial" panose="020B0604020202020204" pitchFamily="34" charset="0"/>
                <a:cs typeface="Arial" panose="020B0604020202020204" pitchFamily="34" charset="0"/>
              </a:rPr>
              <a:t>Em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fase</a:t>
            </a:r>
            <a:r>
              <a:rPr lang="en-US" sz="1400" dirty="0" smtClean="0">
                <a:latin typeface="Arial" panose="020B0604020202020204" pitchFamily="34" charset="0"/>
                <a:cs typeface="Arial" panose="020B0604020202020204" pitchFamily="34" charset="0"/>
              </a:rPr>
              <a:t> de </a:t>
            </a:r>
            <a:r>
              <a:rPr lang="en-US" sz="1400" dirty="0" err="1" smtClean="0">
                <a:latin typeface="Arial" panose="020B0604020202020204" pitchFamily="34" charset="0"/>
                <a:cs typeface="Arial" panose="020B0604020202020204" pitchFamily="34" charset="0"/>
              </a:rPr>
              <a:t>estudos</a:t>
            </a:r>
            <a:r>
              <a:rPr lang="en-US" sz="1400" dirty="0" smtClean="0">
                <a:latin typeface="Arial" panose="020B0604020202020204" pitchFamily="34" charset="0"/>
                <a:cs typeface="Arial" panose="020B0604020202020204" pitchFamily="34" charset="0"/>
              </a:rPr>
              <a:t> preliminaries</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pela SESAU.</a:t>
            </a:r>
          </a:p>
        </p:txBody>
      </p:sp>
    </p:spTree>
    <p:extLst>
      <p:ext uri="{BB962C8B-B14F-4D97-AF65-F5344CB8AC3E}">
        <p14:creationId xmlns:p14="http://schemas.microsoft.com/office/powerpoint/2010/main" val="144402592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0564938" y="6369965"/>
            <a:ext cx="1596292" cy="404614"/>
          </a:xfrm>
        </p:spPr>
        <p:txBody>
          <a:bodyPr/>
          <a:lstStyle/>
          <a:p>
            <a:fld id="{B38049E5-7B53-4E85-8972-7D6C4BCE5BB9}" type="slidenum">
              <a:rPr lang="pt-BR" b="1" smtClean="0">
                <a:solidFill>
                  <a:prstClr val="black"/>
                </a:solidFill>
              </a:rPr>
              <a:pPr/>
              <a:t>41</a:t>
            </a:fld>
            <a:endParaRPr lang="pt-BR" b="1" dirty="0">
              <a:solidFill>
                <a:prstClr val="black"/>
              </a:solidFill>
            </a:endParaRPr>
          </a:p>
        </p:txBody>
      </p:sp>
      <p:sp>
        <p:nvSpPr>
          <p:cNvPr id="5" name="Subtítulo 1"/>
          <p:cNvSpPr txBox="1">
            <a:spLocks/>
          </p:cNvSpPr>
          <p:nvPr/>
        </p:nvSpPr>
        <p:spPr>
          <a:xfrm>
            <a:off x="887104" y="1023582"/>
            <a:ext cx="11136574" cy="5548690"/>
          </a:xfrm>
          <a:prstGeom prst="rect">
            <a:avLst/>
          </a:prstGeom>
        </p:spPr>
        <p:txBody>
          <a:bodyPr/>
          <a:lstStyle/>
          <a:p>
            <a:pPr marL="342900" indent="-342900" algn="just" defTabSz="914400">
              <a:lnSpc>
                <a:spcPct val="94000"/>
              </a:lnSpc>
              <a:spcAft>
                <a:spcPts val="200"/>
              </a:spcAft>
              <a:buFont typeface="Arial" panose="020B0604020202020204" pitchFamily="34" charset="0"/>
              <a:buChar char="•"/>
              <a:defRPr/>
            </a:pPr>
            <a:endParaRPr lang="pt-BR" sz="2800" dirty="0" smtClean="0">
              <a:solidFill>
                <a:prstClr val="black"/>
              </a:solidFill>
            </a:endParaRPr>
          </a:p>
        </p:txBody>
      </p:sp>
      <p:sp>
        <p:nvSpPr>
          <p:cNvPr id="9" name="Retângulo 8"/>
          <p:cNvSpPr/>
          <p:nvPr/>
        </p:nvSpPr>
        <p:spPr>
          <a:xfrm>
            <a:off x="771439" y="148155"/>
            <a:ext cx="4503905" cy="307777"/>
          </a:xfrm>
          <a:prstGeom prst="rect">
            <a:avLst/>
          </a:prstGeom>
        </p:spPr>
        <p:txBody>
          <a:bodyPr wrap="square">
            <a:spAutoFit/>
          </a:bodyPr>
          <a:lstStyle/>
          <a:p>
            <a:r>
              <a:rPr lang="pt-BR" altLang="pt-BR" sz="1400" b="1" dirty="0" smtClean="0">
                <a:solidFill>
                  <a:srgbClr val="212121"/>
                </a:solidFill>
              </a:rPr>
              <a:t>2° </a:t>
            </a:r>
            <a:r>
              <a:rPr lang="pt-BR" altLang="pt-BR" sz="1400" b="1" dirty="0">
                <a:solidFill>
                  <a:srgbClr val="212121"/>
                </a:solidFill>
              </a:rPr>
              <a:t>RELATÓRIO QUADRIMESTRAL </a:t>
            </a:r>
            <a:r>
              <a:rPr lang="pt-BR" altLang="pt-BR" sz="1400" b="1" dirty="0" smtClean="0">
                <a:solidFill>
                  <a:srgbClr val="212121"/>
                </a:solidFill>
              </a:rPr>
              <a:t>2021</a:t>
            </a:r>
            <a:endParaRPr lang="pt-BR" altLang="pt-BR" sz="1400" b="1" dirty="0">
              <a:solidFill>
                <a:srgbClr val="212121"/>
              </a:solidFill>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cxnSp>
        <p:nvCxnSpPr>
          <p:cNvPr id="8" name="Conector de seta reta 7"/>
          <p:cNvCxnSpPr/>
          <p:nvPr/>
        </p:nvCxnSpPr>
        <p:spPr>
          <a:xfrm>
            <a:off x="10564938" y="667342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908527" y="608998"/>
            <a:ext cx="10454557" cy="1107996"/>
          </a:xfrm>
          <a:prstGeom prst="rect">
            <a:avLst/>
          </a:prstGeom>
          <a:solidFill>
            <a:schemeClr val="bg1"/>
          </a:solidFill>
        </p:spPr>
        <p:txBody>
          <a:bodyPr wrap="square">
            <a:spAutoFit/>
          </a:bodyPr>
          <a:lstStyle/>
          <a:p>
            <a:pPr algn="ctr"/>
            <a:r>
              <a:rPr lang="pt-BR" sz="1600" b="1" dirty="0" smtClean="0">
                <a:solidFill>
                  <a:srgbClr val="000000"/>
                </a:solidFill>
                <a:latin typeface="Arial" panose="020B0604020202020204" pitchFamily="34" charset="0"/>
                <a:cs typeface="Arial" panose="020B0604020202020204" pitchFamily="34" charset="0"/>
              </a:rPr>
              <a:t>Relação </a:t>
            </a:r>
            <a:r>
              <a:rPr lang="pt-BR" sz="1600" b="1" dirty="0">
                <a:solidFill>
                  <a:srgbClr val="000000"/>
                </a:solidFill>
                <a:latin typeface="Arial" panose="020B0604020202020204" pitchFamily="34" charset="0"/>
                <a:cs typeface="Arial" panose="020B0604020202020204" pitchFamily="34" charset="0"/>
              </a:rPr>
              <a:t>de Propostas Cadastradas no site Fundo Nacional de Saúde - FNS/2021 </a:t>
            </a:r>
            <a:endParaRPr lang="pt-BR" sz="1600" b="1" dirty="0" smtClean="0">
              <a:solidFill>
                <a:srgbClr val="000000"/>
              </a:solidFill>
              <a:latin typeface="Arial" panose="020B0604020202020204" pitchFamily="34" charset="0"/>
              <a:cs typeface="Arial" panose="020B0604020202020204" pitchFamily="34" charset="0"/>
            </a:endParaRPr>
          </a:p>
          <a:p>
            <a:pPr algn="ctr"/>
            <a:r>
              <a:rPr lang="pt-BR" sz="1600" b="1" dirty="0" smtClean="0">
                <a:latin typeface="Arial" panose="020B0604020202020204" pitchFamily="34" charset="0"/>
                <a:cs typeface="Arial" panose="020B0604020202020204" pitchFamily="34" charset="0"/>
              </a:rPr>
              <a:t>INCREMENTO </a:t>
            </a:r>
            <a:r>
              <a:rPr lang="pt-BR" sz="1600" b="1" dirty="0">
                <a:latin typeface="Arial" panose="020B0604020202020204" pitchFamily="34" charset="0"/>
                <a:cs typeface="Arial" panose="020B0604020202020204" pitchFamily="34" charset="0"/>
              </a:rPr>
              <a:t>TEMPORÁRIO </a:t>
            </a:r>
            <a:r>
              <a:rPr lang="pt-BR"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AO CUSTEIO DE SERVIÇOS DE ATENÇÃO BÁSICA </a:t>
            </a:r>
            <a:r>
              <a:rPr lang="pt-BR" sz="1600" b="1" dirty="0" smtClean="0">
                <a:latin typeface="Arial" panose="020B0604020202020204" pitchFamily="34" charset="0"/>
                <a:cs typeface="Arial" panose="020B0604020202020204" pitchFamily="34" charset="0"/>
              </a:rPr>
              <a:t>– PAB</a:t>
            </a:r>
          </a:p>
          <a:p>
            <a:pPr algn="ctr"/>
            <a:r>
              <a:rPr lang="pt-BR" sz="1600" b="1" dirty="0" smtClean="0">
                <a:latin typeface="Arial" panose="020B0604020202020204" pitchFamily="34" charset="0"/>
                <a:cs typeface="Arial" panose="020B0604020202020204" pitchFamily="34" charset="0"/>
              </a:rPr>
              <a:t>EMENDA </a:t>
            </a:r>
            <a:r>
              <a:rPr lang="pt-BR" sz="1600" b="1" dirty="0">
                <a:latin typeface="Arial" panose="020B0604020202020204" pitchFamily="34" charset="0"/>
                <a:cs typeface="Arial" panose="020B0604020202020204" pitchFamily="34" charset="0"/>
              </a:rPr>
              <a:t>PARLAMENTAR – 2021 </a:t>
            </a:r>
            <a:endParaRPr lang="pt-BR" sz="1600" dirty="0">
              <a:latin typeface="Arial" panose="020B0604020202020204" pitchFamily="34" charset="0"/>
              <a:cs typeface="Arial" panose="020B0604020202020204" pitchFamily="34" charset="0"/>
            </a:endParaRPr>
          </a:p>
          <a:p>
            <a:pPr algn="ctr"/>
            <a:r>
              <a:rPr lang="pt-BR" sz="1600" b="1" dirty="0">
                <a:latin typeface="Arial" panose="020B0604020202020204" pitchFamily="34" charset="0"/>
                <a:cs typeface="Arial" panose="020B0604020202020204" pitchFamily="34" charset="0"/>
              </a:rPr>
              <a:t>CNPJ: 11.228.564/0001-00                                        Situação em 17/09/2021 </a:t>
            </a:r>
            <a:endParaRPr lang="pt-BR" sz="1600" dirty="0">
              <a:latin typeface="Arial" panose="020B0604020202020204" pitchFamily="34" charset="0"/>
              <a:cs typeface="Arial" panose="020B0604020202020204" pitchFamily="34" charset="0"/>
            </a:endParaRPr>
          </a:p>
        </p:txBody>
      </p:sp>
      <p:graphicFrame>
        <p:nvGraphicFramePr>
          <p:cNvPr id="19" name="Tabela 18"/>
          <p:cNvGraphicFramePr>
            <a:graphicFrameLocks noGrp="1"/>
          </p:cNvGraphicFramePr>
          <p:nvPr>
            <p:extLst>
              <p:ext uri="{D42A27DB-BD31-4B8C-83A1-F6EECF244321}">
                <p14:modId xmlns:p14="http://schemas.microsoft.com/office/powerpoint/2010/main" val="681962172"/>
              </p:ext>
            </p:extLst>
          </p:nvPr>
        </p:nvGraphicFramePr>
        <p:xfrm>
          <a:off x="887104" y="1839282"/>
          <a:ext cx="10567641" cy="2377008"/>
        </p:xfrm>
        <a:graphic>
          <a:graphicData uri="http://schemas.openxmlformats.org/drawingml/2006/table">
            <a:tbl>
              <a:tblPr firstRow="1" firstCol="1" bandRow="1"/>
              <a:tblGrid>
                <a:gridCol w="1637513">
                  <a:extLst>
                    <a:ext uri="{9D8B030D-6E8A-4147-A177-3AD203B41FA5}">
                      <a16:colId xmlns:a16="http://schemas.microsoft.com/office/drawing/2014/main" val="20000"/>
                    </a:ext>
                  </a:extLst>
                </a:gridCol>
                <a:gridCol w="2106385">
                  <a:extLst>
                    <a:ext uri="{9D8B030D-6E8A-4147-A177-3AD203B41FA5}">
                      <a16:colId xmlns:a16="http://schemas.microsoft.com/office/drawing/2014/main" val="20001"/>
                    </a:ext>
                  </a:extLst>
                </a:gridCol>
                <a:gridCol w="1648428">
                  <a:extLst>
                    <a:ext uri="{9D8B030D-6E8A-4147-A177-3AD203B41FA5}">
                      <a16:colId xmlns:a16="http://schemas.microsoft.com/office/drawing/2014/main" val="20002"/>
                    </a:ext>
                  </a:extLst>
                </a:gridCol>
                <a:gridCol w="1492260">
                  <a:extLst>
                    <a:ext uri="{9D8B030D-6E8A-4147-A177-3AD203B41FA5}">
                      <a16:colId xmlns:a16="http://schemas.microsoft.com/office/drawing/2014/main" val="20003"/>
                    </a:ext>
                  </a:extLst>
                </a:gridCol>
                <a:gridCol w="1460844">
                  <a:extLst>
                    <a:ext uri="{9D8B030D-6E8A-4147-A177-3AD203B41FA5}">
                      <a16:colId xmlns:a16="http://schemas.microsoft.com/office/drawing/2014/main" val="20004"/>
                    </a:ext>
                  </a:extLst>
                </a:gridCol>
                <a:gridCol w="2222211">
                  <a:extLst>
                    <a:ext uri="{9D8B030D-6E8A-4147-A177-3AD203B41FA5}">
                      <a16:colId xmlns:a16="http://schemas.microsoft.com/office/drawing/2014/main" val="20005"/>
                    </a:ext>
                  </a:extLst>
                </a:gridCol>
              </a:tblGrid>
              <a:tr h="596417">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PROPOSTA Nº</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UNIDADE CONTEMPLADA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PARLAMENTAR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TOTAL</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SITUAÇÃO FNS EM 17/09/2021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PORTARIA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5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DE HABILITAÇÃO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1049071">
                <a:tc>
                  <a:txBody>
                    <a:bodyPr/>
                    <a:lstStyle/>
                    <a:p>
                      <a:pPr indent="0" algn="ctr">
                        <a:lnSpc>
                          <a:spcPct val="100000"/>
                        </a:lnSpc>
                        <a:spcAft>
                          <a:spcPts val="0"/>
                        </a:spcAft>
                      </a:pPr>
                      <a:r>
                        <a:rPr lang="pt-BR" sz="1100" b="1" kern="1200" dirty="0" smtClean="0">
                          <a:solidFill>
                            <a:schemeClr val="tx1"/>
                          </a:solidFill>
                          <a:effectLst/>
                          <a:latin typeface="+mn-lt"/>
                          <a:ea typeface="+mn-ea"/>
                          <a:cs typeface="+mn-cs"/>
                        </a:rPr>
                        <a:t>36000.3784252/02-100</a:t>
                      </a:r>
                      <a:endParaRPr lang="pt-BR" sz="6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SESAU</a:t>
                      </a:r>
                    </a:p>
                    <a:p>
                      <a:pPr indent="0" algn="ctr">
                        <a:lnSpc>
                          <a:spcPct val="100000"/>
                        </a:lnSpc>
                        <a:spcAft>
                          <a:spcPts val="0"/>
                        </a:spcAft>
                      </a:pPr>
                      <a:r>
                        <a:rPr lang="pt-BR"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(RECURSOS DISPONIBILIZADO PARA CUSTEIO)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kern="1200" dirty="0" smtClean="0">
                          <a:solidFill>
                            <a:schemeClr val="tx1"/>
                          </a:solidFill>
                          <a:effectLst/>
                          <a:latin typeface="+mn-lt"/>
                          <a:ea typeface="+mn-ea"/>
                          <a:cs typeface="+mn-cs"/>
                        </a:rPr>
                        <a:t>DAGOBERTO NOGUEIRA</a:t>
                      </a:r>
                      <a:endParaRPr lang="pt-BR" sz="7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R$ </a:t>
                      </a:r>
                      <a:r>
                        <a:rPr lang="pt-BR" sz="1200" b="1" dirty="0" smtClean="0">
                          <a:effectLst/>
                          <a:latin typeface="Arial" panose="020B0604020202020204" pitchFamily="34" charset="0"/>
                          <a:ea typeface="Times New Roman" panose="02020603050405020304" pitchFamily="18" charset="0"/>
                          <a:cs typeface="Arial" panose="020B0604020202020204" pitchFamily="34" charset="0"/>
                        </a:rPr>
                        <a:t>330.000,00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tabLst>
                          <a:tab pos="26670" algn="l"/>
                          <a:tab pos="812800" algn="ctr"/>
                        </a:tabLst>
                      </a:pP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PROPOSTA PAGA </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dirty="0">
                          <a:effectLst/>
                          <a:latin typeface="Arial" panose="020B0604020202020204" pitchFamily="34" charset="0"/>
                          <a:ea typeface="Times New Roman" panose="02020603050405020304" pitchFamily="18" charset="0"/>
                          <a:cs typeface="Arial" panose="020B0604020202020204" pitchFamily="34" charset="0"/>
                        </a:rPr>
                        <a:t>PORTARIA </a:t>
                      </a: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1.285</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22/06/2021</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2686">
                <a:tc>
                  <a:txBody>
                    <a:bodyPr/>
                    <a:lstStyle/>
                    <a:p>
                      <a:pPr indent="0" algn="ctr">
                        <a:lnSpc>
                          <a:spcPct val="100000"/>
                        </a:lnSpc>
                        <a:spcAft>
                          <a:spcPts val="0"/>
                        </a:spcAft>
                      </a:pPr>
                      <a:r>
                        <a:rPr lang="pt-BR" sz="1200" b="1" kern="1200" dirty="0" smtClean="0">
                          <a:solidFill>
                            <a:schemeClr val="tx1"/>
                          </a:solidFill>
                          <a:effectLst/>
                          <a:latin typeface="+mn-lt"/>
                          <a:ea typeface="+mn-ea"/>
                          <a:cs typeface="+mn-cs"/>
                        </a:rPr>
                        <a:t>36000.3867562/02-100</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effectLst/>
                          <a:latin typeface="+mn-lt"/>
                          <a:ea typeface="+mn-ea"/>
                          <a:cs typeface="+mn-cs"/>
                        </a:rPr>
                        <a:t>36000.3959832/02-100</a:t>
                      </a:r>
                      <a:endParaRPr lang="pt-BR" sz="1200" kern="1200" dirty="0" smtClean="0">
                        <a:solidFill>
                          <a:schemeClr val="tx1"/>
                        </a:solidFill>
                        <a:effectLst/>
                        <a:latin typeface="+mn-lt"/>
                        <a:ea typeface="+mn-ea"/>
                        <a:cs typeface="+mn-cs"/>
                      </a:endParaRPr>
                    </a:p>
                    <a:p>
                      <a:pPr indent="0" algn="ctr">
                        <a:lnSpc>
                          <a:spcPct val="100000"/>
                        </a:lnSpc>
                        <a:spcAft>
                          <a:spcPts val="0"/>
                        </a:spcAft>
                      </a:pPr>
                      <a:endParaRPr lang="pt-BR" sz="7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REFORMA</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UBSF VILA COX</a:t>
                      </a:r>
                    </a:p>
                    <a:p>
                      <a:pPr marL="0" indent="0" algn="ctr" defTabSz="457200" rtl="0" eaLnBrk="1" latinLnBrk="0" hangingPunct="1">
                        <a:lnSpc>
                          <a:spcPct val="100000"/>
                        </a:lnSpc>
                        <a:spcAft>
                          <a:spcPts val="0"/>
                        </a:spcAft>
                      </a:pPr>
                      <a:r>
                        <a:rPr lang="pt-BR" sz="1200" b="1"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UBSF LOS ANGELES</a:t>
                      </a:r>
                    </a:p>
                    <a:p>
                      <a:pPr marL="0" indent="0" algn="ctr" defTabSz="457200" rtl="0" eaLnBrk="1" latinLnBrk="0" hangingPunct="1">
                        <a:lnSpc>
                          <a:spcPct val="100000"/>
                        </a:lnSpc>
                        <a:spcAft>
                          <a:spcPts val="0"/>
                        </a:spcAft>
                      </a:pPr>
                      <a:r>
                        <a:rPr lang="pt-BR" sz="1200" b="1"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UBSF PAULO COELHO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LOESTER TRUTIS</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R$ </a:t>
                      </a:r>
                      <a:r>
                        <a:rPr lang="pt-BR" sz="1200" b="1" dirty="0" smtClean="0">
                          <a:effectLst/>
                          <a:latin typeface="Arial" panose="020B0604020202020204" pitchFamily="34" charset="0"/>
                          <a:ea typeface="Times New Roman" panose="02020603050405020304" pitchFamily="18" charset="0"/>
                          <a:cs typeface="Arial" panose="020B0604020202020204" pitchFamily="34" charset="0"/>
                        </a:rPr>
                        <a:t>501.773,00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tabLst>
                          <a:tab pos="26670" algn="l"/>
                          <a:tab pos="812800" algn="ctr"/>
                        </a:tabLst>
                      </a:pPr>
                      <a:r>
                        <a:rPr lang="pt-BR" sz="1000" b="1" dirty="0">
                          <a:effectLst/>
                          <a:latin typeface="Arial" panose="020B0604020202020204" pitchFamily="34" charset="0"/>
                          <a:ea typeface="Times New Roman" panose="02020603050405020304" pitchFamily="18" charset="0"/>
                          <a:cs typeface="Arial" panose="020B0604020202020204" pitchFamily="34" charset="0"/>
                        </a:rPr>
                        <a:t>APROVADA</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tabLst>
                          <a:tab pos="26670" algn="l"/>
                          <a:tab pos="812800" algn="ctr"/>
                        </a:tabLst>
                      </a:pPr>
                      <a:r>
                        <a:rPr lang="pt-BR" sz="1000" b="1" dirty="0">
                          <a:effectLst/>
                          <a:latin typeface="Arial" panose="020B0604020202020204" pitchFamily="34" charset="0"/>
                          <a:ea typeface="Times New Roman" panose="02020603050405020304" pitchFamily="18" charset="0"/>
                          <a:cs typeface="Arial" panose="020B0604020202020204" pitchFamily="34" charset="0"/>
                        </a:rPr>
                        <a:t>PARA PGTO</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dirty="0">
                          <a:effectLst/>
                          <a:latin typeface="Arial" panose="020B0604020202020204" pitchFamily="34" charset="0"/>
                          <a:ea typeface="Times New Roman" panose="02020603050405020304" pitchFamily="18" charset="0"/>
                          <a:cs typeface="Arial" panose="020B0604020202020204" pitchFamily="34" charset="0"/>
                        </a:rPr>
                        <a:t>PORTARIA </a:t>
                      </a: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1.431</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29/06/2021</a:t>
                      </a:r>
                    </a:p>
                    <a:p>
                      <a:pPr indent="0" algn="ctr">
                        <a:lnSpc>
                          <a:spcPct val="100000"/>
                        </a:lnSpc>
                        <a:spcAft>
                          <a:spcPts val="0"/>
                        </a:spcAft>
                      </a:pP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PORTARIA 1.789</a:t>
                      </a:r>
                    </a:p>
                    <a:p>
                      <a:pPr indent="0" algn="ctr">
                        <a:lnSpc>
                          <a:spcPct val="100000"/>
                        </a:lnSpc>
                        <a:spcAft>
                          <a:spcPts val="0"/>
                        </a:spcAft>
                      </a:pP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10/08/2021</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7904824"/>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ítulo 1"/>
          <p:cNvSpPr>
            <a:spLocks noGrp="1"/>
          </p:cNvSpPr>
          <p:nvPr>
            <p:ph type="title"/>
          </p:nvPr>
        </p:nvSpPr>
        <p:spPr>
          <a:xfrm>
            <a:off x="3313168" y="-66313"/>
            <a:ext cx="9945631" cy="728835"/>
          </a:xfrm>
        </p:spPr>
        <p:txBody>
          <a:bodyPr>
            <a:normAutofit/>
          </a:body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a:t>
            </a:r>
            <a:r>
              <a:rPr lang="pt-BR" sz="3100" b="1" u="sng" dirty="0" smtClean="0">
                <a:solidFill>
                  <a:schemeClr val="tx1"/>
                </a:solidFill>
                <a:effectLst>
                  <a:outerShdw blurRad="38100" dist="38100" dir="2700000" algn="tl">
                    <a:srgbClr val="000000">
                      <a:alpha val="43137"/>
                    </a:srgbClr>
                  </a:outerShdw>
                </a:effectLst>
              </a:rPr>
              <a:t>Secretário  </a:t>
            </a:r>
            <a:endParaRPr lang="pt-BR" dirty="0">
              <a:solidFill>
                <a:schemeClr val="tx1"/>
              </a:solidFill>
              <a:effectLst>
                <a:outerShdw blurRad="38100" dist="38100" dir="2700000" algn="tl">
                  <a:srgbClr val="000000">
                    <a:alpha val="43137"/>
                  </a:srgbClr>
                </a:outerShdw>
              </a:effectLst>
            </a:endParaRPr>
          </a:p>
        </p:txBody>
      </p:sp>
      <p:sp>
        <p:nvSpPr>
          <p:cNvPr id="4" name="Espaço Reservado para Número de Slide 3"/>
          <p:cNvSpPr>
            <a:spLocks noGrp="1"/>
          </p:cNvSpPr>
          <p:nvPr>
            <p:ph type="sldNum" sz="quarter" idx="12"/>
          </p:nvPr>
        </p:nvSpPr>
        <p:spPr>
          <a:xfrm>
            <a:off x="10564938" y="6369965"/>
            <a:ext cx="1596292" cy="404614"/>
          </a:xfrm>
        </p:spPr>
        <p:txBody>
          <a:bodyPr/>
          <a:lstStyle/>
          <a:p>
            <a:pPr rtl="0"/>
            <a:fld id="{B38049E5-7B53-4E85-8972-7D6C4BCE5BB9}" type="slidenum">
              <a:rPr lang="pt-BR" b="1" noProof="0" smtClean="0"/>
              <a:t>42</a:t>
            </a:fld>
            <a:endParaRPr lang="pt-BR" b="1" noProof="0" dirty="0"/>
          </a:p>
        </p:txBody>
      </p:sp>
      <p:sp>
        <p:nvSpPr>
          <p:cNvPr id="5" name="Subtítulo 1"/>
          <p:cNvSpPr txBox="1">
            <a:spLocks/>
          </p:cNvSpPr>
          <p:nvPr/>
        </p:nvSpPr>
        <p:spPr>
          <a:xfrm>
            <a:off x="887104" y="1023582"/>
            <a:ext cx="11136574" cy="5548690"/>
          </a:xfrm>
          <a:prstGeom prst="rect">
            <a:avLst/>
          </a:prstGeom>
        </p:spPr>
        <p:txBody>
          <a:bodyPr/>
          <a:lstStyle/>
          <a:p>
            <a:pPr marL="342900" marR="0" lvl="0" indent="-342900" algn="just" defTabSz="914400" rtl="0" eaLnBrk="1" fontAlgn="auto" latinLnBrk="0" hangingPunct="1">
              <a:lnSpc>
                <a:spcPct val="94000"/>
              </a:lnSpc>
              <a:spcBef>
                <a:spcPts val="0"/>
              </a:spcBef>
              <a:spcAft>
                <a:spcPts val="200"/>
              </a:spcAft>
              <a:buClrTx/>
              <a:buSzTx/>
              <a:buFont typeface="Arial" panose="020B0604020202020204" pitchFamily="34" charset="0"/>
              <a:buChar char="•"/>
              <a:tabLst/>
              <a:defRPr/>
            </a:pP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ângulo 5"/>
          <p:cNvSpPr/>
          <p:nvPr/>
        </p:nvSpPr>
        <p:spPr>
          <a:xfrm>
            <a:off x="887104" y="674111"/>
            <a:ext cx="9900087" cy="1477328"/>
          </a:xfrm>
          <a:prstGeom prst="rect">
            <a:avLst/>
          </a:prstGeom>
          <a:solidFill>
            <a:schemeClr val="bg1">
              <a:lumMod val="95000"/>
            </a:schemeClr>
          </a:solidFill>
        </p:spPr>
        <p:txBody>
          <a:bodyPr wrap="square">
            <a:spAutoFit/>
          </a:bodyPr>
          <a:lstStyle/>
          <a:p>
            <a:pPr algn="ctr"/>
            <a:r>
              <a:rPr lang="pt-BR" b="1" dirty="0">
                <a:solidFill>
                  <a:srgbClr val="000000"/>
                </a:solidFill>
                <a:latin typeface="Arial" panose="020B0604020202020204" pitchFamily="34" charset="0"/>
                <a:cs typeface="Arial" panose="020B0604020202020204" pitchFamily="34" charset="0"/>
              </a:rPr>
              <a:t>Relação de Propostas Cadastradas no site Fundo Nacional de Saúde - FNS/2021 </a:t>
            </a:r>
            <a:endParaRPr lang="pt-BR" dirty="0">
              <a:solidFill>
                <a:srgbClr val="000000"/>
              </a:solidFill>
              <a:latin typeface="Arial" panose="020B0604020202020204" pitchFamily="34" charset="0"/>
              <a:cs typeface="Arial" panose="020B0604020202020204" pitchFamily="34" charset="0"/>
            </a:endParaRPr>
          </a:p>
          <a:p>
            <a:pPr algn="ctr"/>
            <a:r>
              <a:rPr lang="pt-BR" b="1" dirty="0">
                <a:latin typeface="Arial" panose="020B0604020202020204" pitchFamily="34" charset="0"/>
                <a:cs typeface="Arial" panose="020B0604020202020204" pitchFamily="34" charset="0"/>
              </a:rPr>
              <a:t> (</a:t>
            </a:r>
            <a:r>
              <a:rPr lang="pt-BR"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ESTRUTURAÇÃO DA REDE DE SERVIÇOS DE ATENÇÃO BÁSICA DE SAÚDE - NACIONAL</a:t>
            </a:r>
            <a:r>
              <a:rPr lang="pt-BR" b="1" dirty="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a:p>
            <a:pPr algn="ctr"/>
            <a:r>
              <a:rPr lang="pt-BR" b="1" dirty="0">
                <a:latin typeface="Arial" panose="020B0604020202020204" pitchFamily="34" charset="0"/>
                <a:cs typeface="Arial" panose="020B0604020202020204" pitchFamily="34" charset="0"/>
              </a:rPr>
              <a:t>EMENDA PARLAMENTAR – 2021 -  </a:t>
            </a:r>
            <a:endParaRPr lang="pt-BR" dirty="0">
              <a:latin typeface="Arial" panose="020B0604020202020204" pitchFamily="34" charset="0"/>
              <a:cs typeface="Arial" panose="020B0604020202020204" pitchFamily="34" charset="0"/>
            </a:endParaRPr>
          </a:p>
          <a:p>
            <a:pPr algn="ctr"/>
            <a:r>
              <a:rPr lang="pt-BR" b="1" dirty="0">
                <a:latin typeface="Arial" panose="020B0604020202020204" pitchFamily="34" charset="0"/>
                <a:cs typeface="Arial" panose="020B0604020202020204" pitchFamily="34" charset="0"/>
              </a:rPr>
              <a:t>CNPJ: 11.228.564/0001-00                                        Situação em 17/09/2021 </a:t>
            </a:r>
            <a:endParaRPr lang="pt-BR" dirty="0">
              <a:latin typeface="Arial" panose="020B0604020202020204" pitchFamily="34" charset="0"/>
              <a:cs typeface="Arial" panose="020B0604020202020204" pitchFamily="34" charset="0"/>
            </a:endParaRPr>
          </a:p>
        </p:txBody>
      </p:sp>
      <p:sp>
        <p:nvSpPr>
          <p:cNvPr id="9" name="Retângulo 8"/>
          <p:cNvSpPr/>
          <p:nvPr/>
        </p:nvSpPr>
        <p:spPr>
          <a:xfrm>
            <a:off x="771439" y="148155"/>
            <a:ext cx="4503905" cy="307777"/>
          </a:xfrm>
          <a:prstGeom prst="rect">
            <a:avLst/>
          </a:prstGeom>
        </p:spPr>
        <p:txBody>
          <a:bodyPr wrap="squar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cxnSp>
        <p:nvCxnSpPr>
          <p:cNvPr id="8" name="Conector de seta reta 7"/>
          <p:cNvCxnSpPr/>
          <p:nvPr/>
        </p:nvCxnSpPr>
        <p:spPr>
          <a:xfrm>
            <a:off x="10564938" y="667342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1053212" y="2163028"/>
            <a:ext cx="9900087" cy="3785652"/>
          </a:xfrm>
          <a:prstGeom prst="rect">
            <a:avLst/>
          </a:prstGeom>
          <a:solidFill>
            <a:schemeClr val="bg1">
              <a:lumMod val="95000"/>
            </a:schemeClr>
          </a:solidFill>
        </p:spPr>
        <p:txBody>
          <a:bodyPr wrap="square">
            <a:spAutoFit/>
          </a:bodyPr>
          <a:lstStyle/>
          <a:p>
            <a:pPr algn="just">
              <a:lnSpc>
                <a:spcPct val="150000"/>
              </a:lnSpc>
              <a:spcAft>
                <a:spcPts val="800"/>
              </a:spcAft>
            </a:pPr>
            <a:endParaRPr lang="en-US" sz="2000" b="1" dirty="0" smtClean="0">
              <a:latin typeface="Arial" panose="020B0604020202020204" pitchFamily="34" charset="0"/>
              <a:cs typeface="Arial" panose="020B0604020202020204" pitchFamily="34" charset="0"/>
            </a:endParaRPr>
          </a:p>
          <a:p>
            <a:pPr algn="just">
              <a:lnSpc>
                <a:spcPct val="150000"/>
              </a:lnSpc>
              <a:spcAft>
                <a:spcPts val="800"/>
              </a:spcAft>
            </a:pPr>
            <a:r>
              <a:rPr lang="en-US" sz="2000" b="1" dirty="0" err="1" smtClean="0">
                <a:latin typeface="Arial" panose="020B0604020202020204" pitchFamily="34" charset="0"/>
                <a:cs typeface="Arial" panose="020B0604020202020204" pitchFamily="34" charset="0"/>
              </a:rPr>
              <a:t>Reformas</a:t>
            </a:r>
            <a:r>
              <a:rPr lang="en-US" sz="2000" b="1" dirty="0" smtClean="0">
                <a:latin typeface="Arial" panose="020B0604020202020204" pitchFamily="34" charset="0"/>
                <a:cs typeface="Arial" panose="020B0604020202020204" pitchFamily="34" charset="0"/>
              </a:rPr>
              <a:t>:</a:t>
            </a:r>
          </a:p>
          <a:p>
            <a:r>
              <a:rPr lang="pt-BR" sz="2000" b="1" dirty="0">
                <a:latin typeface="Arial" panose="020B0604020202020204" pitchFamily="34" charset="0"/>
                <a:cs typeface="Arial" panose="020B0604020202020204" pitchFamily="34" charset="0"/>
              </a:rPr>
              <a:t>UBSF PQ. DO </a:t>
            </a:r>
            <a:r>
              <a:rPr lang="pt-BR" sz="2000" b="1" dirty="0" smtClean="0">
                <a:latin typeface="Arial" panose="020B0604020202020204" pitchFamily="34" charset="0"/>
                <a:cs typeface="Arial" panose="020B0604020202020204" pitchFamily="34" charset="0"/>
              </a:rPr>
              <a:t>SOL – Aguardando Projeto executivo</a:t>
            </a:r>
          </a:p>
          <a:p>
            <a:endParaRPr lang="pt-BR" sz="2000" b="1" dirty="0">
              <a:latin typeface="Arial" panose="020B0604020202020204" pitchFamily="34" charset="0"/>
              <a:cs typeface="Arial" panose="020B0604020202020204" pitchFamily="34" charset="0"/>
            </a:endParaRPr>
          </a:p>
          <a:p>
            <a:pPr algn="just">
              <a:spcAft>
                <a:spcPts val="800"/>
              </a:spcAft>
            </a:pPr>
            <a:r>
              <a:rPr lang="pt-BR" sz="2000" b="1" dirty="0">
                <a:latin typeface="Arial" panose="020B0604020202020204" pitchFamily="34" charset="0"/>
                <a:cs typeface="Arial" panose="020B0604020202020204" pitchFamily="34" charset="0"/>
              </a:rPr>
              <a:t>UBS </a:t>
            </a:r>
            <a:r>
              <a:rPr lang="pt-BR" sz="2000" b="1" dirty="0" smtClean="0">
                <a:latin typeface="Arial" panose="020B0604020202020204" pitchFamily="34" charset="0"/>
                <a:cs typeface="Arial" panose="020B0604020202020204" pitchFamily="34" charset="0"/>
              </a:rPr>
              <a:t>POPULAR – </a:t>
            </a:r>
            <a:r>
              <a:rPr lang="pt-BR" sz="2000" dirty="0" smtClean="0">
                <a:latin typeface="Arial" panose="020B0604020202020204" pitchFamily="34" charset="0"/>
                <a:cs typeface="Arial" panose="020B0604020202020204" pitchFamily="34" charset="0"/>
              </a:rPr>
              <a:t>O</a:t>
            </a:r>
            <a:r>
              <a:rPr lang="pt-BR" sz="2000" b="1"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Projeto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executivo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está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sendo</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elaborado</a:t>
            </a:r>
            <a:r>
              <a:rPr lang="en-US" sz="2000" dirty="0">
                <a:latin typeface="Arial" panose="020B0604020202020204" pitchFamily="34" charset="0"/>
                <a:cs typeface="Arial" panose="020B0604020202020204" pitchFamily="34" charset="0"/>
              </a:rPr>
              <a:t> pela SESAU e </a:t>
            </a:r>
            <a:r>
              <a:rPr lang="en-US" sz="2000" dirty="0" err="1">
                <a:latin typeface="Arial" panose="020B0604020202020204" pitchFamily="34" charset="0"/>
                <a:cs typeface="Arial" panose="020B0604020202020204" pitchFamily="34" charset="0"/>
              </a:rPr>
              <a:t>será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encaminhado</a:t>
            </a:r>
            <a:r>
              <a:rPr lang="en-US" sz="2000" dirty="0">
                <a:latin typeface="Arial" panose="020B0604020202020204" pitchFamily="34" charset="0"/>
                <a:cs typeface="Arial" panose="020B0604020202020204" pitchFamily="34" charset="0"/>
              </a:rPr>
              <a:t> a  </a:t>
            </a:r>
            <a:r>
              <a:rPr lang="pt-BR" sz="2000" dirty="0">
                <a:latin typeface="Arial" panose="020B0604020202020204" pitchFamily="34" charset="0"/>
                <a:cs typeface="Arial" panose="020B0604020202020204" pitchFamily="34" charset="0"/>
              </a:rPr>
              <a:t>Secretaria Municipal de Infraestrutura e Serviços Públicos (SISEP)  em Outubro/2021 para fase de elaboração do processo licitatório.</a:t>
            </a:r>
          </a:p>
          <a:p>
            <a:pPr lvl="0">
              <a:defRPr/>
            </a:pPr>
            <a:endParaRPr lang="pt-BR" sz="2000" b="1" dirty="0">
              <a:latin typeface="Arial" panose="020B0604020202020204" pitchFamily="34" charset="0"/>
              <a:cs typeface="Arial" panose="020B0604020202020204" pitchFamily="34" charset="0"/>
            </a:endParaRPr>
          </a:p>
          <a:p>
            <a:pPr algn="just">
              <a:defRPr/>
            </a:pPr>
            <a:r>
              <a:rPr lang="pt-BR" sz="2000" b="1" dirty="0">
                <a:latin typeface="Arial" panose="020B0604020202020204" pitchFamily="34" charset="0"/>
                <a:cs typeface="Arial" panose="020B0604020202020204" pitchFamily="34" charset="0"/>
              </a:rPr>
              <a:t>UBS CIDADE </a:t>
            </a:r>
            <a:r>
              <a:rPr lang="pt-BR" sz="2000" b="1" dirty="0" smtClean="0">
                <a:latin typeface="Arial" panose="020B0604020202020204" pitchFamily="34" charset="0"/>
                <a:cs typeface="Arial" panose="020B0604020202020204" pitchFamily="34" charset="0"/>
              </a:rPr>
              <a:t>MORENA – </a:t>
            </a:r>
            <a:r>
              <a:rPr lang="pt-BR" sz="2000" dirty="0" smtClean="0">
                <a:latin typeface="Arial" panose="020B0604020202020204" pitchFamily="34" charset="0"/>
                <a:cs typeface="Arial" panose="020B0604020202020204" pitchFamily="34" charset="0"/>
              </a:rPr>
              <a:t>O</a:t>
            </a:r>
            <a:r>
              <a:rPr lang="pt-BR" sz="2000" b="1"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Projeto</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executivo</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está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sendo</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elaborado</a:t>
            </a:r>
            <a:r>
              <a:rPr lang="en-US" sz="2000" dirty="0">
                <a:latin typeface="Arial" panose="020B0604020202020204" pitchFamily="34" charset="0"/>
                <a:cs typeface="Arial" panose="020B0604020202020204" pitchFamily="34" charset="0"/>
              </a:rPr>
              <a:t> pela SESAU (</a:t>
            </a:r>
            <a:r>
              <a:rPr lang="en-US" sz="2000" dirty="0" err="1">
                <a:latin typeface="Arial" panose="020B0604020202020204" pitchFamily="34" charset="0"/>
                <a:cs typeface="Arial" panose="020B0604020202020204" pitchFamily="34" charset="0"/>
              </a:rPr>
              <a:t>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fase</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estudo</a:t>
            </a:r>
            <a:r>
              <a:rPr lang="en-US" sz="2000" dirty="0">
                <a:latin typeface="Arial" panose="020B0604020202020204" pitchFamily="34" charset="0"/>
                <a:cs typeface="Arial" panose="020B0604020202020204" pitchFamily="34" charset="0"/>
              </a:rPr>
              <a:t> preliminaries</a:t>
            </a:r>
            <a:r>
              <a:rPr lang="en-US"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34607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0564938" y="6369965"/>
            <a:ext cx="1596292" cy="404614"/>
          </a:xfrm>
        </p:spPr>
        <p:txBody>
          <a:bodyPr/>
          <a:lstStyle/>
          <a:p>
            <a:fld id="{B38049E5-7B53-4E85-8972-7D6C4BCE5BB9}" type="slidenum">
              <a:rPr lang="pt-BR" b="1" smtClean="0">
                <a:solidFill>
                  <a:prstClr val="black"/>
                </a:solidFill>
              </a:rPr>
              <a:pPr/>
              <a:t>43</a:t>
            </a:fld>
            <a:endParaRPr lang="pt-BR" b="1" dirty="0">
              <a:solidFill>
                <a:prstClr val="black"/>
              </a:solidFill>
            </a:endParaRPr>
          </a:p>
        </p:txBody>
      </p:sp>
      <p:sp>
        <p:nvSpPr>
          <p:cNvPr id="5" name="Subtítulo 1"/>
          <p:cNvSpPr txBox="1">
            <a:spLocks/>
          </p:cNvSpPr>
          <p:nvPr/>
        </p:nvSpPr>
        <p:spPr>
          <a:xfrm>
            <a:off x="887104" y="1023582"/>
            <a:ext cx="11136574" cy="5548690"/>
          </a:xfrm>
          <a:prstGeom prst="rect">
            <a:avLst/>
          </a:prstGeom>
        </p:spPr>
        <p:txBody>
          <a:bodyPr/>
          <a:lstStyle/>
          <a:p>
            <a:pPr marL="342900" indent="-342900" algn="just" defTabSz="914400">
              <a:lnSpc>
                <a:spcPct val="94000"/>
              </a:lnSpc>
              <a:spcAft>
                <a:spcPts val="200"/>
              </a:spcAft>
              <a:buFont typeface="Arial" panose="020B0604020202020204" pitchFamily="34" charset="0"/>
              <a:buChar char="•"/>
              <a:defRPr/>
            </a:pPr>
            <a:endParaRPr lang="pt-BR" sz="2800" dirty="0" smtClean="0">
              <a:solidFill>
                <a:prstClr val="black"/>
              </a:solidFill>
            </a:endParaRPr>
          </a:p>
        </p:txBody>
      </p:sp>
      <p:sp>
        <p:nvSpPr>
          <p:cNvPr id="9" name="Retângulo 8"/>
          <p:cNvSpPr/>
          <p:nvPr/>
        </p:nvSpPr>
        <p:spPr>
          <a:xfrm>
            <a:off x="771439" y="148155"/>
            <a:ext cx="4503905" cy="307777"/>
          </a:xfrm>
          <a:prstGeom prst="rect">
            <a:avLst/>
          </a:prstGeom>
        </p:spPr>
        <p:txBody>
          <a:bodyPr wrap="square">
            <a:spAutoFit/>
          </a:bodyPr>
          <a:lstStyle/>
          <a:p>
            <a:r>
              <a:rPr lang="pt-BR" altLang="pt-BR" sz="1400" b="1" dirty="0" smtClean="0">
                <a:solidFill>
                  <a:srgbClr val="212121"/>
                </a:solidFill>
              </a:rPr>
              <a:t>2° </a:t>
            </a:r>
            <a:r>
              <a:rPr lang="pt-BR" altLang="pt-BR" sz="1400" b="1" dirty="0">
                <a:solidFill>
                  <a:srgbClr val="212121"/>
                </a:solidFill>
              </a:rPr>
              <a:t>RELATÓRIO QUADRIMESTRAL </a:t>
            </a:r>
            <a:r>
              <a:rPr lang="pt-BR" altLang="pt-BR" sz="1400" b="1" dirty="0" smtClean="0">
                <a:solidFill>
                  <a:srgbClr val="212121"/>
                </a:solidFill>
              </a:rPr>
              <a:t>2021</a:t>
            </a:r>
            <a:endParaRPr lang="pt-BR" altLang="pt-BR" sz="1400" b="1" dirty="0">
              <a:solidFill>
                <a:srgbClr val="212121"/>
              </a:solidFill>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cxnSp>
        <p:nvCxnSpPr>
          <p:cNvPr id="8" name="Conector de seta reta 7"/>
          <p:cNvCxnSpPr/>
          <p:nvPr/>
        </p:nvCxnSpPr>
        <p:spPr>
          <a:xfrm>
            <a:off x="10564938" y="667342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908527" y="608998"/>
            <a:ext cx="10454557" cy="1107996"/>
          </a:xfrm>
          <a:prstGeom prst="rect">
            <a:avLst/>
          </a:prstGeom>
          <a:solidFill>
            <a:schemeClr val="bg1"/>
          </a:solidFill>
        </p:spPr>
        <p:txBody>
          <a:bodyPr wrap="square">
            <a:spAutoFit/>
          </a:bodyPr>
          <a:lstStyle/>
          <a:p>
            <a:pPr algn="ctr"/>
            <a:r>
              <a:rPr lang="pt-BR" sz="1600" b="1" dirty="0" smtClean="0">
                <a:solidFill>
                  <a:srgbClr val="000000"/>
                </a:solidFill>
                <a:latin typeface="Arial" panose="020B0604020202020204" pitchFamily="34" charset="0"/>
                <a:cs typeface="Arial" panose="020B0604020202020204" pitchFamily="34" charset="0"/>
              </a:rPr>
              <a:t>Relação </a:t>
            </a:r>
            <a:r>
              <a:rPr lang="pt-BR" sz="1600" b="1" dirty="0">
                <a:solidFill>
                  <a:srgbClr val="000000"/>
                </a:solidFill>
                <a:latin typeface="Arial" panose="020B0604020202020204" pitchFamily="34" charset="0"/>
                <a:cs typeface="Arial" panose="020B0604020202020204" pitchFamily="34" charset="0"/>
              </a:rPr>
              <a:t>de Propostas Cadastradas no site Fundo Nacional de Saúde - FNS/2021 </a:t>
            </a:r>
            <a:endParaRPr lang="pt-BR" sz="1600" dirty="0">
              <a:solidFill>
                <a:srgbClr val="000000"/>
              </a:solidFill>
              <a:latin typeface="Arial" panose="020B0604020202020204" pitchFamily="34" charset="0"/>
              <a:cs typeface="Arial" panose="020B0604020202020204" pitchFamily="34" charset="0"/>
            </a:endParaRPr>
          </a:p>
          <a:p>
            <a:pPr algn="ctr"/>
            <a:r>
              <a:rPr lang="pt-BR" sz="1600" b="1" dirty="0">
                <a:latin typeface="Arial" panose="020B0604020202020204" pitchFamily="34" charset="0"/>
                <a:cs typeface="Arial" panose="020B0604020202020204" pitchFamily="34" charset="0"/>
              </a:rPr>
              <a:t> (</a:t>
            </a:r>
            <a:r>
              <a:rPr lang="pt-BR"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ESTRUTURAÇÃO DA REDE DE SERVIÇOS DE ATENÇÃO BÁSICA DE SAÚDE - NACIONAL</a:t>
            </a:r>
            <a:r>
              <a:rPr lang="pt-BR" sz="1600" b="1" dirty="0">
                <a:latin typeface="Arial" panose="020B0604020202020204" pitchFamily="34"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a:p>
            <a:pPr algn="ctr"/>
            <a:r>
              <a:rPr lang="pt-BR" sz="1600" b="1" dirty="0">
                <a:latin typeface="Arial" panose="020B0604020202020204" pitchFamily="34" charset="0"/>
                <a:cs typeface="Arial" panose="020B0604020202020204" pitchFamily="34" charset="0"/>
              </a:rPr>
              <a:t>EMENDA PARLAMENTAR – 2021 -  </a:t>
            </a:r>
            <a:endParaRPr lang="pt-BR" sz="1600" dirty="0">
              <a:latin typeface="Arial" panose="020B0604020202020204" pitchFamily="34" charset="0"/>
              <a:cs typeface="Arial" panose="020B0604020202020204" pitchFamily="34" charset="0"/>
            </a:endParaRPr>
          </a:p>
          <a:p>
            <a:pPr algn="ctr"/>
            <a:r>
              <a:rPr lang="pt-BR" sz="1600" b="1" dirty="0">
                <a:latin typeface="Arial" panose="020B0604020202020204" pitchFamily="34" charset="0"/>
                <a:cs typeface="Arial" panose="020B0604020202020204" pitchFamily="34" charset="0"/>
              </a:rPr>
              <a:t>CNPJ: 11.228.564/0001-00                                        Situação em 17/09/2021 </a:t>
            </a:r>
            <a:endParaRPr lang="pt-BR" sz="1600" dirty="0">
              <a:latin typeface="Arial" panose="020B0604020202020204" pitchFamily="34" charset="0"/>
              <a:cs typeface="Arial" panose="020B0604020202020204" pitchFamily="34" charset="0"/>
            </a:endParaRPr>
          </a:p>
        </p:txBody>
      </p:sp>
      <p:graphicFrame>
        <p:nvGraphicFramePr>
          <p:cNvPr id="19" name="Tabela 18"/>
          <p:cNvGraphicFramePr>
            <a:graphicFrameLocks noGrp="1"/>
          </p:cNvGraphicFramePr>
          <p:nvPr>
            <p:extLst>
              <p:ext uri="{D42A27DB-BD31-4B8C-83A1-F6EECF244321}">
                <p14:modId xmlns:p14="http://schemas.microsoft.com/office/powerpoint/2010/main" val="2366332616"/>
              </p:ext>
            </p:extLst>
          </p:nvPr>
        </p:nvGraphicFramePr>
        <p:xfrm>
          <a:off x="887104" y="1839282"/>
          <a:ext cx="10567641" cy="2308174"/>
        </p:xfrm>
        <a:graphic>
          <a:graphicData uri="http://schemas.openxmlformats.org/drawingml/2006/table">
            <a:tbl>
              <a:tblPr firstRow="1" firstCol="1" bandRow="1"/>
              <a:tblGrid>
                <a:gridCol w="1637513">
                  <a:extLst>
                    <a:ext uri="{9D8B030D-6E8A-4147-A177-3AD203B41FA5}">
                      <a16:colId xmlns:a16="http://schemas.microsoft.com/office/drawing/2014/main" val="20000"/>
                    </a:ext>
                  </a:extLst>
                </a:gridCol>
                <a:gridCol w="2106385">
                  <a:extLst>
                    <a:ext uri="{9D8B030D-6E8A-4147-A177-3AD203B41FA5}">
                      <a16:colId xmlns:a16="http://schemas.microsoft.com/office/drawing/2014/main" val="20001"/>
                    </a:ext>
                  </a:extLst>
                </a:gridCol>
                <a:gridCol w="1648428">
                  <a:extLst>
                    <a:ext uri="{9D8B030D-6E8A-4147-A177-3AD203B41FA5}">
                      <a16:colId xmlns:a16="http://schemas.microsoft.com/office/drawing/2014/main" val="20002"/>
                    </a:ext>
                  </a:extLst>
                </a:gridCol>
                <a:gridCol w="1492260">
                  <a:extLst>
                    <a:ext uri="{9D8B030D-6E8A-4147-A177-3AD203B41FA5}">
                      <a16:colId xmlns:a16="http://schemas.microsoft.com/office/drawing/2014/main" val="20003"/>
                    </a:ext>
                  </a:extLst>
                </a:gridCol>
                <a:gridCol w="1460844">
                  <a:extLst>
                    <a:ext uri="{9D8B030D-6E8A-4147-A177-3AD203B41FA5}">
                      <a16:colId xmlns:a16="http://schemas.microsoft.com/office/drawing/2014/main" val="20004"/>
                    </a:ext>
                  </a:extLst>
                </a:gridCol>
                <a:gridCol w="2222211">
                  <a:extLst>
                    <a:ext uri="{9D8B030D-6E8A-4147-A177-3AD203B41FA5}">
                      <a16:colId xmlns:a16="http://schemas.microsoft.com/office/drawing/2014/main" val="20005"/>
                    </a:ext>
                  </a:extLst>
                </a:gridCol>
              </a:tblGrid>
              <a:tr h="596417">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PROPOSTA Nº</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UNIDADE CONTEMPLADA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PARLAMENTAR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TOTAL</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SITUAÇÃO FNS EM 17/09/2021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PORTARIA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5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DE HABILITAÇÃO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1049071">
                <a:tc>
                  <a:txBody>
                    <a:bodyPr/>
                    <a:lstStyle/>
                    <a:p>
                      <a:r>
                        <a:rPr lang="pt-BR" sz="1200" b="1" kern="1200" dirty="0" smtClean="0">
                          <a:solidFill>
                            <a:schemeClr val="tx1"/>
                          </a:solidFill>
                          <a:effectLst/>
                          <a:latin typeface="+mn-lt"/>
                          <a:ea typeface="+mn-ea"/>
                          <a:cs typeface="+mn-cs"/>
                        </a:rPr>
                        <a:t>11.228.5640001/21-011</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effectLst/>
                          <a:latin typeface="+mn-lt"/>
                          <a:ea typeface="+mn-ea"/>
                          <a:cs typeface="+mn-cs"/>
                        </a:rPr>
                        <a:t>11.228.5640001/21-014</a:t>
                      </a:r>
                      <a:endParaRPr lang="pt-BR" sz="1200" kern="1200" dirty="0" smtClean="0">
                        <a:solidFill>
                          <a:schemeClr val="tx1"/>
                        </a:solidFill>
                        <a:effectLst/>
                        <a:latin typeface="+mn-lt"/>
                        <a:ea typeface="+mn-ea"/>
                        <a:cs typeface="+mn-cs"/>
                      </a:endParaRPr>
                    </a:p>
                    <a:p>
                      <a:r>
                        <a:rPr lang="pt-BR" sz="1200" b="1" kern="1200" dirty="0" smtClean="0">
                          <a:solidFill>
                            <a:schemeClr val="tx1"/>
                          </a:solidFill>
                          <a:effectLst/>
                          <a:latin typeface="+mn-lt"/>
                          <a:ea typeface="+mn-ea"/>
                          <a:cs typeface="+mn-cs"/>
                        </a:rPr>
                        <a:t>11.228.5640001/21-015</a:t>
                      </a:r>
                      <a:endParaRPr lang="pt-BR" sz="1200" kern="1200" dirty="0">
                        <a:solidFill>
                          <a:schemeClr val="tx1"/>
                        </a:solidFill>
                        <a:effectLst/>
                        <a:latin typeface="+mn-lt"/>
                        <a:ea typeface="+mn-ea"/>
                        <a:cs typeface="+mn-cs"/>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200" b="1" kern="1200" dirty="0" smtClean="0">
                          <a:solidFill>
                            <a:srgbClr val="FF0000"/>
                          </a:solidFill>
                          <a:effectLst/>
                          <a:latin typeface="+mn-lt"/>
                          <a:ea typeface="+mn-ea"/>
                          <a:cs typeface="+mn-cs"/>
                        </a:rPr>
                        <a:t>REFORMA</a:t>
                      </a:r>
                    </a:p>
                    <a:p>
                      <a:pPr algn="ctr"/>
                      <a:r>
                        <a:rPr lang="pt-BR" sz="1200" b="1" kern="1200" dirty="0" smtClean="0">
                          <a:solidFill>
                            <a:srgbClr val="FF0000"/>
                          </a:solidFill>
                          <a:effectLst/>
                          <a:latin typeface="+mn-lt"/>
                          <a:ea typeface="+mn-ea"/>
                          <a:cs typeface="+mn-cs"/>
                        </a:rPr>
                        <a:t>UBSF PQ. DO SOL</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kern="1200" dirty="0" smtClean="0">
                          <a:solidFill>
                            <a:srgbClr val="FF0000"/>
                          </a:solidFill>
                          <a:effectLst/>
                          <a:latin typeface="+mn-lt"/>
                          <a:ea typeface="+mn-ea"/>
                          <a:cs typeface="+mn-cs"/>
                        </a:rPr>
                        <a:t>UBS</a:t>
                      </a:r>
                      <a:r>
                        <a:rPr lang="pt-BR" sz="1200" b="1" kern="1200" baseline="0" dirty="0" smtClean="0">
                          <a:solidFill>
                            <a:srgbClr val="FF0000"/>
                          </a:solidFill>
                          <a:effectLst/>
                          <a:latin typeface="+mn-lt"/>
                          <a:ea typeface="+mn-ea"/>
                          <a:cs typeface="+mn-cs"/>
                        </a:rPr>
                        <a:t> </a:t>
                      </a:r>
                      <a:r>
                        <a:rPr lang="pt-BR" sz="1200" b="1" kern="1200" dirty="0" smtClean="0">
                          <a:solidFill>
                            <a:srgbClr val="FF0000"/>
                          </a:solidFill>
                          <a:effectLst/>
                          <a:latin typeface="+mn-lt"/>
                          <a:ea typeface="+mn-ea"/>
                          <a:cs typeface="+mn-cs"/>
                        </a:rPr>
                        <a:t>POPULAR</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kern="1200" dirty="0" smtClean="0">
                          <a:solidFill>
                            <a:srgbClr val="FF0000"/>
                          </a:solidFill>
                          <a:effectLst/>
                          <a:latin typeface="+mn-lt"/>
                          <a:ea typeface="+mn-ea"/>
                          <a:cs typeface="+mn-cs"/>
                        </a:rPr>
                        <a:t>UBS CIDADE MORENA</a:t>
                      </a:r>
                      <a:endParaRPr lang="pt-BR" sz="1200" kern="1200" dirty="0">
                        <a:solidFill>
                          <a:srgbClr val="FF0000"/>
                        </a:solidFill>
                        <a:effectLst/>
                        <a:latin typeface="+mn-lt"/>
                        <a:ea typeface="+mn-ea"/>
                        <a:cs typeface="+mn-cs"/>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effectLst/>
                          <a:latin typeface="+mn-lt"/>
                          <a:ea typeface="+mn-ea"/>
                          <a:cs typeface="+mn-cs"/>
                        </a:rPr>
                        <a:t>FÁBIO TRAD</a:t>
                      </a:r>
                      <a:endParaRPr lang="pt-BR" sz="1200" kern="1200" dirty="0" smtClean="0">
                        <a:solidFill>
                          <a:schemeClr val="tx1"/>
                        </a:solidFill>
                        <a:effectLst/>
                        <a:latin typeface="+mn-lt"/>
                        <a:ea typeface="+mn-ea"/>
                        <a:cs typeface="+mn-cs"/>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R$ </a:t>
                      </a:r>
                      <a:r>
                        <a:rPr lang="pt-BR" sz="1200" b="1" dirty="0" smtClean="0">
                          <a:effectLst/>
                          <a:latin typeface="Arial" panose="020B0604020202020204" pitchFamily="34" charset="0"/>
                          <a:ea typeface="Times New Roman" panose="02020603050405020304" pitchFamily="18" charset="0"/>
                          <a:cs typeface="Arial" panose="020B0604020202020204" pitchFamily="34" charset="0"/>
                        </a:rPr>
                        <a:t>849.994,00</a:t>
                      </a:r>
                      <a:r>
                        <a:rPr lang="pt-BR" sz="1200" b="1" dirty="0">
                          <a:effectLst/>
                          <a:latin typeface="Arial" panose="020B0604020202020204" pitchFamily="34" charset="0"/>
                          <a:ea typeface="Times New Roman" panose="02020603050405020304" pitchFamily="18" charset="0"/>
                          <a:cs typeface="Arial" panose="020B0604020202020204" pitchFamily="34" charset="0"/>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tabLst>
                          <a:tab pos="26670" algn="l"/>
                          <a:tab pos="812800" algn="ctr"/>
                        </a:tabLst>
                      </a:pPr>
                      <a:r>
                        <a:rPr lang="pt-BR" sz="1000" b="1" dirty="0" smtClean="0">
                          <a:effectLst/>
                          <a:latin typeface="Calibri" panose="020F0502020204030204" pitchFamily="34" charset="0"/>
                          <a:ea typeface="Times New Roman" panose="02020603050405020304" pitchFamily="18" charset="0"/>
                          <a:cs typeface="Arial" panose="020B0604020202020204" pitchFamily="34" charset="0"/>
                        </a:rPr>
                        <a:t>EMPENHADA</a:t>
                      </a:r>
                    </a:p>
                    <a:p>
                      <a:pPr indent="0" algn="ctr">
                        <a:lnSpc>
                          <a:spcPct val="100000"/>
                        </a:lnSpc>
                        <a:spcAft>
                          <a:spcPts val="0"/>
                        </a:spcAft>
                        <a:tabLst>
                          <a:tab pos="26670" algn="l"/>
                          <a:tab pos="812800" algn="ctr"/>
                        </a:tabLst>
                      </a:pPr>
                      <a:r>
                        <a:rPr lang="pt-BR" sz="1000" b="1" dirty="0" smtClean="0">
                          <a:effectLst/>
                          <a:latin typeface="Calibri" panose="020F0502020204030204" pitchFamily="34" charset="0"/>
                          <a:ea typeface="Times New Roman" panose="02020603050405020304" pitchFamily="18" charset="0"/>
                          <a:cs typeface="Arial" panose="020B0604020202020204" pitchFamily="34" charset="0"/>
                        </a:rPr>
                        <a:t> </a:t>
                      </a:r>
                      <a:r>
                        <a:rPr lang="pt-BR" sz="1000" dirty="0" smtClean="0">
                          <a:effectLst/>
                          <a:latin typeface="Calibri" panose="020F0502020204030204" pitchFamily="34" charset="0"/>
                          <a:ea typeface="Times New Roman" panose="02020603050405020304" pitchFamily="18" charset="0"/>
                          <a:cs typeface="Arial" panose="020B0604020202020204" pitchFamily="34" charset="0"/>
                        </a:rPr>
                        <a:t>aguardando formalização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dirty="0">
                          <a:effectLst/>
                          <a:latin typeface="Arial" panose="020B0604020202020204" pitchFamily="34" charset="0"/>
                          <a:ea typeface="Times New Roman" panose="02020603050405020304" pitchFamily="18" charset="0"/>
                          <a:cs typeface="Arial" panose="020B0604020202020204" pitchFamily="34" charset="0"/>
                        </a:rPr>
                        <a:t>PORTARIA </a:t>
                      </a: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2.165</a:t>
                      </a:r>
                    </a:p>
                    <a:p>
                      <a:pPr indent="0" algn="ctr">
                        <a:lnSpc>
                          <a:spcPct val="100000"/>
                        </a:lnSpc>
                        <a:spcAft>
                          <a:spcPts val="0"/>
                        </a:spcAft>
                      </a:pP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02/09/2021</a:t>
                      </a:r>
                    </a:p>
                    <a:p>
                      <a:pPr indent="0" algn="ctr">
                        <a:lnSpc>
                          <a:spcPct val="100000"/>
                        </a:lnSpc>
                        <a:spcAft>
                          <a:spcPts val="0"/>
                        </a:spcAft>
                      </a:pP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PORTARIA 2.165</a:t>
                      </a:r>
                    </a:p>
                    <a:p>
                      <a:pPr indent="0" algn="ctr">
                        <a:lnSpc>
                          <a:spcPct val="100000"/>
                        </a:lnSpc>
                        <a:spcAft>
                          <a:spcPts val="0"/>
                        </a:spcAft>
                      </a:pP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02/09/2021</a:t>
                      </a:r>
                      <a:endParaRPr lang="pt-BR" sz="1000" dirty="0" smtClean="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2686">
                <a:tc>
                  <a:txBody>
                    <a:bodyPr/>
                    <a:lstStyle/>
                    <a:p>
                      <a:pPr indent="0" algn="ctr">
                        <a:lnSpc>
                          <a:spcPct val="100000"/>
                        </a:lnSpc>
                        <a:spcAft>
                          <a:spcPts val="0"/>
                        </a:spcAft>
                      </a:pPr>
                      <a:r>
                        <a:rPr lang="pt-BR" sz="1200" b="1" kern="1200" dirty="0" smtClean="0">
                          <a:solidFill>
                            <a:schemeClr val="tx1"/>
                          </a:solidFill>
                          <a:effectLst/>
                          <a:latin typeface="+mn-lt"/>
                          <a:ea typeface="+mn-ea"/>
                          <a:cs typeface="+mn-cs"/>
                        </a:rPr>
                        <a:t>11228.5640001/21-013</a:t>
                      </a:r>
                      <a:endParaRPr lang="pt-BR" sz="4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EQUIPAMENTOS</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USF</a:t>
                      </a:r>
                      <a:r>
                        <a:rPr lang="pt-BR" sz="1200" b="1" kern="1200"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AERO ITÁLIA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SORAYA THRONICKE</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R$ </a:t>
                      </a:r>
                      <a:r>
                        <a:rPr lang="pt-BR" sz="1200" b="1" dirty="0" smtClean="0">
                          <a:effectLst/>
                          <a:latin typeface="Arial" panose="020B0604020202020204" pitchFamily="34" charset="0"/>
                          <a:ea typeface="Times New Roman" panose="02020603050405020304" pitchFamily="18" charset="0"/>
                          <a:cs typeface="Arial" panose="020B0604020202020204" pitchFamily="34" charset="0"/>
                        </a:rPr>
                        <a:t>99.944,00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tabLst>
                          <a:tab pos="26670" algn="l"/>
                          <a:tab pos="812800" algn="ctr"/>
                        </a:tabLst>
                      </a:pPr>
                      <a:r>
                        <a:rPr lang="pt-BR" sz="1000" b="1" dirty="0" smtClean="0">
                          <a:effectLst/>
                          <a:latin typeface="Calibri" panose="020F0502020204030204" pitchFamily="34" charset="0"/>
                          <a:ea typeface="Times New Roman" panose="02020603050405020304" pitchFamily="18" charset="0"/>
                          <a:cs typeface="Arial" panose="020B0604020202020204" pitchFamily="34" charset="0"/>
                        </a:rPr>
                        <a:t>EMPENHADA </a:t>
                      </a:r>
                    </a:p>
                    <a:p>
                      <a:pPr indent="0" algn="ctr">
                        <a:lnSpc>
                          <a:spcPct val="100000"/>
                        </a:lnSpc>
                        <a:spcAft>
                          <a:spcPts val="0"/>
                        </a:spcAft>
                        <a:tabLst>
                          <a:tab pos="26670" algn="l"/>
                          <a:tab pos="812800" algn="ctr"/>
                        </a:tabLst>
                      </a:pPr>
                      <a:r>
                        <a:rPr lang="pt-BR" sz="1000" dirty="0" smtClean="0">
                          <a:effectLst/>
                          <a:latin typeface="Calibri" panose="020F0502020204030204" pitchFamily="34" charset="0"/>
                          <a:ea typeface="Times New Roman" panose="02020603050405020304" pitchFamily="18" charset="0"/>
                          <a:cs typeface="Arial" panose="020B0604020202020204" pitchFamily="34" charset="0"/>
                        </a:rPr>
                        <a:t>aguardando formalização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dirty="0">
                          <a:effectLst/>
                          <a:latin typeface="Arial" panose="020B0604020202020204" pitchFamily="34" charset="0"/>
                          <a:ea typeface="Times New Roman" panose="02020603050405020304" pitchFamily="18" charset="0"/>
                          <a:cs typeface="Arial" panose="020B0604020202020204" pitchFamily="34" charset="0"/>
                        </a:rPr>
                        <a:t>PORTARIA </a:t>
                      </a: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2.173</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02/09/2021</a:t>
                      </a: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9089924"/>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0564938" y="6369965"/>
            <a:ext cx="1596292" cy="404614"/>
          </a:xfrm>
        </p:spPr>
        <p:txBody>
          <a:bodyPr/>
          <a:lstStyle/>
          <a:p>
            <a:fld id="{B38049E5-7B53-4E85-8972-7D6C4BCE5BB9}" type="slidenum">
              <a:rPr lang="pt-BR" b="1" smtClean="0">
                <a:solidFill>
                  <a:prstClr val="black"/>
                </a:solidFill>
              </a:rPr>
              <a:pPr/>
              <a:t>44</a:t>
            </a:fld>
            <a:endParaRPr lang="pt-BR" b="1" dirty="0">
              <a:solidFill>
                <a:prstClr val="black"/>
              </a:solidFill>
            </a:endParaRPr>
          </a:p>
        </p:txBody>
      </p:sp>
      <p:sp>
        <p:nvSpPr>
          <p:cNvPr id="5" name="Subtítulo 1"/>
          <p:cNvSpPr txBox="1">
            <a:spLocks/>
          </p:cNvSpPr>
          <p:nvPr/>
        </p:nvSpPr>
        <p:spPr>
          <a:xfrm>
            <a:off x="887104" y="1023582"/>
            <a:ext cx="11136574" cy="5548690"/>
          </a:xfrm>
          <a:prstGeom prst="rect">
            <a:avLst/>
          </a:prstGeom>
        </p:spPr>
        <p:txBody>
          <a:bodyPr/>
          <a:lstStyle/>
          <a:p>
            <a:pPr marL="342900" indent="-342900" algn="just" defTabSz="914400">
              <a:lnSpc>
                <a:spcPct val="94000"/>
              </a:lnSpc>
              <a:spcAft>
                <a:spcPts val="200"/>
              </a:spcAft>
              <a:buFont typeface="Arial" panose="020B0604020202020204" pitchFamily="34" charset="0"/>
              <a:buChar char="•"/>
              <a:defRPr/>
            </a:pPr>
            <a:endParaRPr lang="pt-BR" sz="2800" dirty="0" smtClean="0">
              <a:solidFill>
                <a:prstClr val="black"/>
              </a:solidFill>
            </a:endParaRPr>
          </a:p>
        </p:txBody>
      </p:sp>
      <p:sp>
        <p:nvSpPr>
          <p:cNvPr id="9" name="Retângulo 8"/>
          <p:cNvSpPr/>
          <p:nvPr/>
        </p:nvSpPr>
        <p:spPr>
          <a:xfrm>
            <a:off x="771439" y="148155"/>
            <a:ext cx="4503905" cy="307777"/>
          </a:xfrm>
          <a:prstGeom prst="rect">
            <a:avLst/>
          </a:prstGeom>
        </p:spPr>
        <p:txBody>
          <a:bodyPr wrap="square">
            <a:spAutoFit/>
          </a:bodyPr>
          <a:lstStyle/>
          <a:p>
            <a:r>
              <a:rPr lang="pt-BR" altLang="pt-BR" sz="1400" b="1" dirty="0" smtClean="0">
                <a:solidFill>
                  <a:srgbClr val="212121"/>
                </a:solidFill>
              </a:rPr>
              <a:t>2° </a:t>
            </a:r>
            <a:r>
              <a:rPr lang="pt-BR" altLang="pt-BR" sz="1400" b="1" dirty="0">
                <a:solidFill>
                  <a:srgbClr val="212121"/>
                </a:solidFill>
              </a:rPr>
              <a:t>RELATÓRIO QUADRIMESTRAL </a:t>
            </a:r>
            <a:r>
              <a:rPr lang="pt-BR" altLang="pt-BR" sz="1400" b="1" dirty="0" smtClean="0">
                <a:solidFill>
                  <a:srgbClr val="212121"/>
                </a:solidFill>
              </a:rPr>
              <a:t>2021</a:t>
            </a:r>
            <a:endParaRPr lang="pt-BR" altLang="pt-BR" sz="1400" b="1" dirty="0">
              <a:solidFill>
                <a:srgbClr val="212121"/>
              </a:solidFill>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cxnSp>
        <p:nvCxnSpPr>
          <p:cNvPr id="8" name="Conector de seta reta 7"/>
          <p:cNvCxnSpPr/>
          <p:nvPr/>
        </p:nvCxnSpPr>
        <p:spPr>
          <a:xfrm>
            <a:off x="10564938" y="667342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908527" y="608998"/>
            <a:ext cx="10454557" cy="1107996"/>
          </a:xfrm>
          <a:prstGeom prst="rect">
            <a:avLst/>
          </a:prstGeom>
          <a:solidFill>
            <a:schemeClr val="bg1"/>
          </a:solidFill>
        </p:spPr>
        <p:txBody>
          <a:bodyPr wrap="square">
            <a:spAutoFit/>
          </a:bodyPr>
          <a:lstStyle/>
          <a:p>
            <a:pPr algn="ctr"/>
            <a:r>
              <a:rPr lang="pt-BR" sz="1600" b="1" dirty="0" smtClean="0">
                <a:solidFill>
                  <a:srgbClr val="000000"/>
                </a:solidFill>
                <a:latin typeface="Arial" panose="020B0604020202020204" pitchFamily="34" charset="0"/>
                <a:cs typeface="Arial" panose="020B0604020202020204" pitchFamily="34" charset="0"/>
              </a:rPr>
              <a:t>Relação </a:t>
            </a:r>
            <a:r>
              <a:rPr lang="pt-BR" sz="1600" b="1" dirty="0">
                <a:solidFill>
                  <a:srgbClr val="000000"/>
                </a:solidFill>
                <a:latin typeface="Arial" panose="020B0604020202020204" pitchFamily="34" charset="0"/>
                <a:cs typeface="Arial" panose="020B0604020202020204" pitchFamily="34" charset="0"/>
              </a:rPr>
              <a:t>de Propostas Cadastradas no site Fundo Nacional de Saúde - </a:t>
            </a:r>
            <a:r>
              <a:rPr lang="pt-BR" sz="1600" b="1" dirty="0" smtClean="0">
                <a:solidFill>
                  <a:srgbClr val="000000"/>
                </a:solidFill>
                <a:latin typeface="Arial" panose="020B0604020202020204" pitchFamily="34" charset="0"/>
                <a:cs typeface="Arial" panose="020B0604020202020204" pitchFamily="34" charset="0"/>
              </a:rPr>
              <a:t>FNS/2021</a:t>
            </a:r>
          </a:p>
          <a:p>
            <a:pPr algn="ctr"/>
            <a:r>
              <a:rPr lang="pt-BR" sz="1600" b="1" dirty="0" smtClean="0">
                <a:latin typeface="Arial" panose="020B0604020202020204" pitchFamily="34" charset="0"/>
                <a:cs typeface="Arial" panose="020B0604020202020204" pitchFamily="34" charset="0"/>
              </a:rPr>
              <a:t> </a:t>
            </a:r>
            <a:r>
              <a:rPr lang="pt-BR" sz="1600" b="1" dirty="0">
                <a:latin typeface="Arial" panose="020B0604020202020204" pitchFamily="34" charset="0"/>
                <a:cs typeface="Arial" panose="020B0604020202020204" pitchFamily="34" charset="0"/>
              </a:rPr>
              <a:t>(</a:t>
            </a:r>
            <a:r>
              <a:rPr lang="pt-BR"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ESTRUTURAÇÃO DE UNIDADES DE ATENÇÃO ESPECIALIZADADE SAÚDE - NACIONAL</a:t>
            </a:r>
            <a:r>
              <a:rPr lang="pt-BR" sz="1600" b="1" dirty="0">
                <a:latin typeface="Arial" panose="020B060402020202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a:p>
            <a:r>
              <a:rPr lang="pt-BR" sz="1600" b="1" dirty="0">
                <a:latin typeface="Arial" panose="020B0604020202020204" pitchFamily="34" charset="0"/>
                <a:cs typeface="Arial" panose="020B0604020202020204" pitchFamily="34" charset="0"/>
              </a:rPr>
              <a:t> </a:t>
            </a:r>
            <a:r>
              <a:rPr lang="pt-BR" sz="1600" b="1" dirty="0" smtClean="0">
                <a:latin typeface="Arial" panose="020B0604020202020204" pitchFamily="34" charset="0"/>
                <a:cs typeface="Arial" panose="020B0604020202020204" pitchFamily="34" charset="0"/>
              </a:rPr>
              <a:t>EMENDA </a:t>
            </a:r>
            <a:r>
              <a:rPr lang="pt-BR" sz="1600" b="1" dirty="0">
                <a:latin typeface="Arial" panose="020B0604020202020204" pitchFamily="34" charset="0"/>
                <a:cs typeface="Arial" panose="020B0604020202020204" pitchFamily="34" charset="0"/>
              </a:rPr>
              <a:t>PARLAMENTAR FEDERAL– 2021 – INDIVIDUAL E  </a:t>
            </a:r>
            <a:r>
              <a:rPr lang="pt-BR" sz="1600" b="1" u="sng" dirty="0">
                <a:latin typeface="Arial" panose="020B0604020202020204" pitchFamily="34" charset="0"/>
                <a:cs typeface="Arial" panose="020B0604020202020204" pitchFamily="34" charset="0"/>
              </a:rPr>
              <a:t>BANCADA DO MATO GROSSO DO SUL</a:t>
            </a:r>
            <a:r>
              <a:rPr lang="pt-BR" sz="1600" b="1" dirty="0">
                <a:latin typeface="Arial" panose="020B060402020202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a:p>
            <a:r>
              <a:rPr lang="pt-BR" sz="1600" b="1" dirty="0">
                <a:latin typeface="Arial" panose="020B0604020202020204" pitchFamily="34" charset="0"/>
                <a:cs typeface="Arial" panose="020B0604020202020204" pitchFamily="34" charset="0"/>
              </a:rPr>
              <a:t>	CNPJ: 11.228.564/0001-00                                        Situação em 17/09/2021</a:t>
            </a:r>
            <a:endParaRPr lang="pt-BR" sz="1600" dirty="0">
              <a:latin typeface="Arial" panose="020B0604020202020204" pitchFamily="34" charset="0"/>
              <a:cs typeface="Arial" panose="020B0604020202020204" pitchFamily="34" charset="0"/>
            </a:endParaRPr>
          </a:p>
        </p:txBody>
      </p:sp>
      <p:graphicFrame>
        <p:nvGraphicFramePr>
          <p:cNvPr id="19" name="Tabela 18"/>
          <p:cNvGraphicFramePr>
            <a:graphicFrameLocks noGrp="1"/>
          </p:cNvGraphicFramePr>
          <p:nvPr>
            <p:extLst>
              <p:ext uri="{D42A27DB-BD31-4B8C-83A1-F6EECF244321}">
                <p14:modId xmlns:p14="http://schemas.microsoft.com/office/powerpoint/2010/main" val="3512915631"/>
              </p:ext>
            </p:extLst>
          </p:nvPr>
        </p:nvGraphicFramePr>
        <p:xfrm>
          <a:off x="887104" y="1839281"/>
          <a:ext cx="10567641" cy="3076321"/>
        </p:xfrm>
        <a:graphic>
          <a:graphicData uri="http://schemas.openxmlformats.org/drawingml/2006/table">
            <a:tbl>
              <a:tblPr firstRow="1" firstCol="1" bandRow="1"/>
              <a:tblGrid>
                <a:gridCol w="1637513">
                  <a:extLst>
                    <a:ext uri="{9D8B030D-6E8A-4147-A177-3AD203B41FA5}">
                      <a16:colId xmlns:a16="http://schemas.microsoft.com/office/drawing/2014/main" val="20000"/>
                    </a:ext>
                  </a:extLst>
                </a:gridCol>
                <a:gridCol w="2106385">
                  <a:extLst>
                    <a:ext uri="{9D8B030D-6E8A-4147-A177-3AD203B41FA5}">
                      <a16:colId xmlns:a16="http://schemas.microsoft.com/office/drawing/2014/main" val="20001"/>
                    </a:ext>
                  </a:extLst>
                </a:gridCol>
                <a:gridCol w="1648428">
                  <a:extLst>
                    <a:ext uri="{9D8B030D-6E8A-4147-A177-3AD203B41FA5}">
                      <a16:colId xmlns:a16="http://schemas.microsoft.com/office/drawing/2014/main" val="20002"/>
                    </a:ext>
                  </a:extLst>
                </a:gridCol>
                <a:gridCol w="1492260">
                  <a:extLst>
                    <a:ext uri="{9D8B030D-6E8A-4147-A177-3AD203B41FA5}">
                      <a16:colId xmlns:a16="http://schemas.microsoft.com/office/drawing/2014/main" val="20003"/>
                    </a:ext>
                  </a:extLst>
                </a:gridCol>
                <a:gridCol w="1460844">
                  <a:extLst>
                    <a:ext uri="{9D8B030D-6E8A-4147-A177-3AD203B41FA5}">
                      <a16:colId xmlns:a16="http://schemas.microsoft.com/office/drawing/2014/main" val="20004"/>
                    </a:ext>
                  </a:extLst>
                </a:gridCol>
                <a:gridCol w="2222211">
                  <a:extLst>
                    <a:ext uri="{9D8B030D-6E8A-4147-A177-3AD203B41FA5}">
                      <a16:colId xmlns:a16="http://schemas.microsoft.com/office/drawing/2014/main" val="20005"/>
                    </a:ext>
                  </a:extLst>
                </a:gridCol>
              </a:tblGrid>
              <a:tr h="743076">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PROPOSTA Nº</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UNIDADE CONTEMPLADA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PARLAMENTAR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2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TOTAL</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SITUAÇÃO FNS EM 17/09/2021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PORTARIA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5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DE HABILITAÇÃO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1421845">
                <a:tc>
                  <a:txBody>
                    <a:bodyPr/>
                    <a:lstStyle/>
                    <a:p>
                      <a:r>
                        <a:rPr lang="pt-BR" sz="1200" b="1" kern="1200" dirty="0" smtClean="0">
                          <a:solidFill>
                            <a:schemeClr val="tx1"/>
                          </a:solidFill>
                          <a:effectLst/>
                          <a:latin typeface="+mn-lt"/>
                          <a:ea typeface="+mn-ea"/>
                          <a:cs typeface="+mn-cs"/>
                        </a:rPr>
                        <a:t>11228.5640001/21-008</a:t>
                      </a:r>
                      <a:endParaRPr lang="pt-BR" sz="1000" kern="1200" dirty="0">
                        <a:solidFill>
                          <a:schemeClr val="tx1"/>
                        </a:solidFill>
                        <a:effectLst/>
                        <a:latin typeface="+mn-lt"/>
                        <a:ea typeface="+mn-ea"/>
                        <a:cs typeface="+mn-cs"/>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200" b="1" kern="1200" dirty="0" smtClean="0">
                          <a:solidFill>
                            <a:srgbClr val="FF0000"/>
                          </a:solidFill>
                          <a:effectLst/>
                          <a:latin typeface="+mn-lt"/>
                          <a:ea typeface="+mn-ea"/>
                          <a:cs typeface="+mn-cs"/>
                        </a:rPr>
                        <a:t>SESAU</a:t>
                      </a:r>
                    </a:p>
                    <a:p>
                      <a:pPr algn="ctr"/>
                      <a:r>
                        <a:rPr lang="pt-BR" sz="1200" b="0" kern="1200" dirty="0" smtClean="0">
                          <a:solidFill>
                            <a:srgbClr val="FF0000"/>
                          </a:solidFill>
                          <a:effectLst/>
                          <a:latin typeface="+mn-lt"/>
                          <a:ea typeface="+mn-ea"/>
                          <a:cs typeface="+mn-cs"/>
                        </a:rPr>
                        <a:t>(AQUISIÇÃO DE 4 AMBULÂNCIAS TIPO A E TRANSPORTE ELETIVO DE SIMPLES REMOÇÃO)</a:t>
                      </a:r>
                      <a:endParaRPr lang="pt-BR" sz="1200" b="0" kern="1200" dirty="0">
                        <a:solidFill>
                          <a:srgbClr val="FF0000"/>
                        </a:solidFill>
                        <a:effectLst/>
                        <a:latin typeface="+mn-lt"/>
                        <a:ea typeface="+mn-ea"/>
                        <a:cs typeface="+mn-cs"/>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effectLst/>
                          <a:latin typeface="Arial" panose="020B0604020202020204" pitchFamily="34" charset="0"/>
                          <a:ea typeface="+mn-ea"/>
                          <a:cs typeface="Arial" panose="020B0604020202020204" pitchFamily="34" charset="0"/>
                        </a:rPr>
                        <a:t>BIA CAVASSA</a:t>
                      </a:r>
                      <a:endParaRPr lang="pt-BR" sz="1200" kern="1200" dirty="0" smtClean="0">
                        <a:solidFill>
                          <a:schemeClr val="tx1"/>
                        </a:solidFill>
                        <a:effectLst/>
                        <a:latin typeface="Arial" panose="020B0604020202020204" pitchFamily="34" charset="0"/>
                        <a:ea typeface="+mn-ea"/>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effectLst/>
                          <a:latin typeface="Arial" panose="020B0604020202020204" pitchFamily="34" charset="0"/>
                          <a:ea typeface="Times New Roman" panose="02020603050405020304" pitchFamily="18" charset="0"/>
                          <a:cs typeface="Arial" panose="020B0604020202020204" pitchFamily="34" charset="0"/>
                        </a:rPr>
                        <a:t>R$ </a:t>
                      </a:r>
                      <a:r>
                        <a:rPr lang="pt-BR" sz="1200" b="1" kern="1200" dirty="0" smtClean="0">
                          <a:solidFill>
                            <a:schemeClr val="tx1"/>
                          </a:solidFill>
                          <a:effectLst/>
                          <a:latin typeface="Arial" panose="020B0604020202020204" pitchFamily="34" charset="0"/>
                          <a:ea typeface="+mn-ea"/>
                          <a:cs typeface="Arial" panose="020B0604020202020204" pitchFamily="34" charset="0"/>
                        </a:rPr>
                        <a:t>997.284,00</a:t>
                      </a:r>
                      <a:r>
                        <a:rPr lang="pt-BR" sz="1200" b="1" dirty="0">
                          <a:effectLst/>
                          <a:latin typeface="Arial" panose="020B0604020202020204" pitchFamily="34" charset="0"/>
                          <a:ea typeface="Times New Roman" panose="02020603050405020304" pitchFamily="18" charset="0"/>
                          <a:cs typeface="Arial" panose="020B0604020202020204" pitchFamily="34" charset="0"/>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200" b="1" kern="1200" dirty="0" smtClean="0">
                          <a:solidFill>
                            <a:schemeClr val="tx1"/>
                          </a:solidFill>
                          <a:effectLst/>
                          <a:latin typeface="Arial" panose="020B0604020202020204" pitchFamily="34" charset="0"/>
                          <a:ea typeface="+mn-ea"/>
                          <a:cs typeface="Arial" panose="020B0604020202020204" pitchFamily="34" charset="0"/>
                        </a:rPr>
                        <a:t>APROVADA</a:t>
                      </a:r>
                      <a:endParaRPr lang="pt-BR" sz="1200" kern="1200" dirty="0" smtClean="0">
                        <a:solidFill>
                          <a:schemeClr val="tx1"/>
                        </a:solidFill>
                        <a:effectLst/>
                        <a:latin typeface="Arial" panose="020B0604020202020204" pitchFamily="34" charset="0"/>
                        <a:ea typeface="+mn-ea"/>
                        <a:cs typeface="Arial" panose="020B0604020202020204" pitchFamily="34" charset="0"/>
                      </a:endParaRPr>
                    </a:p>
                    <a:p>
                      <a:pPr algn="ctr"/>
                      <a:r>
                        <a:rPr lang="pt-BR" sz="1200" b="1" kern="1200" dirty="0" smtClean="0">
                          <a:solidFill>
                            <a:schemeClr val="tx1"/>
                          </a:solidFill>
                          <a:effectLst/>
                          <a:latin typeface="Arial" panose="020B0604020202020204" pitchFamily="34" charset="0"/>
                          <a:ea typeface="+mn-ea"/>
                          <a:cs typeface="Arial" panose="020B0604020202020204" pitchFamily="34" charset="0"/>
                        </a:rPr>
                        <a:t>PARA PGTO</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dirty="0">
                          <a:effectLst/>
                          <a:latin typeface="Arial" panose="020B0604020202020204" pitchFamily="34" charset="0"/>
                          <a:ea typeface="Times New Roman" panose="02020603050405020304" pitchFamily="18" charset="0"/>
                          <a:cs typeface="Arial" panose="020B0604020202020204" pitchFamily="34" charset="0"/>
                        </a:rPr>
                        <a:t>PORTARIA </a:t>
                      </a: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2.031</a:t>
                      </a:r>
                    </a:p>
                    <a:p>
                      <a:pPr indent="0" algn="ctr">
                        <a:lnSpc>
                          <a:spcPct val="100000"/>
                        </a:lnSpc>
                        <a:spcAft>
                          <a:spcPts val="0"/>
                        </a:spcAft>
                      </a:pP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23/08/2021</a:t>
                      </a:r>
                    </a:p>
                    <a:p>
                      <a:pPr indent="0" algn="ctr">
                        <a:lnSpc>
                          <a:spcPct val="100000"/>
                        </a:lnSpc>
                        <a:spcAft>
                          <a:spcPts val="0"/>
                        </a:spcAft>
                      </a:pP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1400">
                <a:tc>
                  <a:txBody>
                    <a:bodyPr/>
                    <a:lstStyle/>
                    <a:p>
                      <a:pPr indent="0" algn="ctr">
                        <a:lnSpc>
                          <a:spcPct val="100000"/>
                        </a:lnSpc>
                        <a:spcAft>
                          <a:spcPts val="0"/>
                        </a:spcAft>
                      </a:pPr>
                      <a:r>
                        <a:rPr lang="pt-BR" sz="1200" b="1" kern="1200" dirty="0" smtClean="0">
                          <a:solidFill>
                            <a:schemeClr val="tx1"/>
                          </a:solidFill>
                          <a:effectLst/>
                          <a:latin typeface="+mn-lt"/>
                          <a:ea typeface="+mn-ea"/>
                          <a:cs typeface="+mn-cs"/>
                        </a:rPr>
                        <a:t>11228.5640001/21-010</a:t>
                      </a:r>
                      <a:endParaRPr lang="pt-BR" sz="1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UPA CORONEL ANTONINO</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0"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(EQUIPAMENTOS PARA SERVIÇO</a:t>
                      </a:r>
                      <a:r>
                        <a:rPr lang="pt-BR" sz="1200" b="0" kern="1200"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ATENÇÃO DOMICILIAR - SAD</a:t>
                      </a:r>
                      <a:r>
                        <a:rPr lang="pt-BR" sz="1200" b="0"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effectLst/>
                          <a:latin typeface="Arial" panose="020B0604020202020204" pitchFamily="34" charset="0"/>
                          <a:ea typeface="+mn-ea"/>
                          <a:cs typeface="Arial" panose="020B0604020202020204" pitchFamily="34" charset="0"/>
                        </a:rPr>
                        <a:t>BIA CAVASSA</a:t>
                      </a:r>
                      <a:endParaRPr lang="pt-BR" sz="1200" kern="1200" dirty="0" smtClean="0">
                        <a:solidFill>
                          <a:schemeClr val="tx1"/>
                        </a:solidFill>
                        <a:effectLst/>
                        <a:latin typeface="Arial" panose="020B0604020202020204" pitchFamily="34" charset="0"/>
                        <a:ea typeface="+mn-ea"/>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200" b="1" dirty="0">
                          <a:effectLst/>
                          <a:latin typeface="Arial" panose="020B0604020202020204" pitchFamily="34" charset="0"/>
                          <a:ea typeface="Times New Roman" panose="02020603050405020304" pitchFamily="18" charset="0"/>
                          <a:cs typeface="Arial" panose="020B0604020202020204" pitchFamily="34" charset="0"/>
                        </a:rPr>
                        <a:t>R$ </a:t>
                      </a:r>
                      <a:r>
                        <a:rPr lang="pt-BR" sz="1200" b="1" dirty="0" smtClean="0">
                          <a:effectLst/>
                          <a:latin typeface="Arial" panose="020B0604020202020204" pitchFamily="34" charset="0"/>
                          <a:ea typeface="Times New Roman" panose="02020603050405020304" pitchFamily="18" charset="0"/>
                          <a:cs typeface="Arial" panose="020B0604020202020204" pitchFamily="34" charset="0"/>
                        </a:rPr>
                        <a:t>2.692,00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000" b="1" kern="1200" dirty="0" smtClean="0">
                          <a:solidFill>
                            <a:schemeClr val="tx1"/>
                          </a:solidFill>
                          <a:effectLst/>
                          <a:latin typeface="Arial" panose="020B0604020202020204" pitchFamily="34" charset="0"/>
                          <a:ea typeface="+mn-ea"/>
                          <a:cs typeface="Arial" panose="020B0604020202020204" pitchFamily="34" charset="0"/>
                        </a:rPr>
                        <a:t>APROVADA</a:t>
                      </a:r>
                      <a:endParaRPr lang="pt-BR" sz="1000" kern="1200" dirty="0" smtClean="0">
                        <a:solidFill>
                          <a:schemeClr val="tx1"/>
                        </a:solidFill>
                        <a:effectLst/>
                        <a:latin typeface="Arial" panose="020B0604020202020204" pitchFamily="34" charset="0"/>
                        <a:ea typeface="+mn-ea"/>
                        <a:cs typeface="Arial" panose="020B0604020202020204" pitchFamily="34" charset="0"/>
                      </a:endParaRPr>
                    </a:p>
                    <a:p>
                      <a:pPr algn="ctr"/>
                      <a:r>
                        <a:rPr lang="pt-BR" sz="1000" b="1" kern="1200" dirty="0" smtClean="0">
                          <a:solidFill>
                            <a:schemeClr val="tx1"/>
                          </a:solidFill>
                          <a:effectLst/>
                          <a:latin typeface="Arial" panose="020B0604020202020204" pitchFamily="34" charset="0"/>
                          <a:ea typeface="+mn-ea"/>
                          <a:cs typeface="Arial" panose="020B0604020202020204" pitchFamily="34" charset="0"/>
                        </a:rPr>
                        <a:t>PARA PGTO</a:t>
                      </a:r>
                      <a:endParaRPr lang="pt-BR" sz="800" dirty="0">
                        <a:effectLst/>
                        <a:latin typeface="Arial" panose="020B0604020202020204" pitchFamily="34" charset="0"/>
                        <a:ea typeface="Times New Roman" panose="02020603050405020304" pitchFamily="18" charset="0"/>
                        <a:cs typeface="Arial" panose="020B0604020202020204" pitchFamily="34" charset="0"/>
                      </a:endParaRP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pt-BR" sz="1000" b="1" dirty="0">
                          <a:effectLst/>
                          <a:latin typeface="Arial" panose="020B0604020202020204" pitchFamily="34" charset="0"/>
                          <a:ea typeface="Times New Roman" panose="02020603050405020304" pitchFamily="18" charset="0"/>
                          <a:cs typeface="Arial" panose="020B0604020202020204" pitchFamily="34" charset="0"/>
                        </a:rPr>
                        <a:t>PORTARIA </a:t>
                      </a: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2.029</a:t>
                      </a:r>
                      <a:endParaRPr lang="pt-BR" sz="1000" dirty="0">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Aft>
                          <a:spcPts val="0"/>
                        </a:spcAft>
                      </a:pPr>
                      <a:r>
                        <a:rPr lang="pt-BR" sz="1000" b="1" dirty="0" smtClean="0">
                          <a:effectLst/>
                          <a:latin typeface="Arial" panose="020B0604020202020204" pitchFamily="34" charset="0"/>
                          <a:ea typeface="Times New Roman" panose="02020603050405020304" pitchFamily="18" charset="0"/>
                          <a:cs typeface="Arial" panose="020B0604020202020204" pitchFamily="34" charset="0"/>
                        </a:rPr>
                        <a:t>23/08/2021</a:t>
                      </a:r>
                    </a:p>
                  </a:txBody>
                  <a:tcPr marL="20679" marR="2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902151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visa 3"/>
          <p:cNvSpPr/>
          <p:nvPr/>
        </p:nvSpPr>
        <p:spPr>
          <a:xfrm rot="5400000">
            <a:off x="1266919" y="2986001"/>
            <a:ext cx="2080917" cy="1160778"/>
          </a:xfrm>
          <a:prstGeom prst="chevron">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dirty="0">
              <a:solidFill>
                <a:schemeClr val="tx1"/>
              </a:solidFill>
            </a:endParaRPr>
          </a:p>
        </p:txBody>
      </p:sp>
      <p:sp>
        <p:nvSpPr>
          <p:cNvPr id="6" name="Retângulo 5"/>
          <p:cNvSpPr/>
          <p:nvPr/>
        </p:nvSpPr>
        <p:spPr>
          <a:xfrm>
            <a:off x="772547" y="15399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8" name="CaixaDeTexto 7"/>
          <p:cNvSpPr txBox="1"/>
          <p:nvPr/>
        </p:nvSpPr>
        <p:spPr>
          <a:xfrm>
            <a:off x="3109720" y="2658449"/>
            <a:ext cx="7177280" cy="1200329"/>
          </a:xfrm>
          <a:prstGeom prst="rect">
            <a:avLst/>
          </a:prstGeom>
          <a:noFill/>
        </p:spPr>
        <p:txBody>
          <a:bodyPr wrap="square" rtlCol="0">
            <a:spAutoFit/>
          </a:bodyPr>
          <a:lstStyle/>
          <a:p>
            <a:pPr algn="ctr"/>
            <a:endParaRPr lang="pt-BR" sz="24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ctr"/>
            <a:r>
              <a:rPr lang="pt-BR" sz="2400" b="1" dirty="0">
                <a:latin typeface="Arial" pitchFamily="34" charset="0"/>
                <a:cs typeface="Arial" pitchFamily="34" charset="0"/>
              </a:rPr>
              <a:t>NOS SERVIÇOS DE SAÚDE PRÓPRIOS E CONTRATADOS/ CONVENIADOS PELO </a:t>
            </a:r>
            <a:r>
              <a:rPr lang="pt-BR" sz="2400" b="1" dirty="0" smtClean="0">
                <a:latin typeface="Arial" pitchFamily="34" charset="0"/>
                <a:cs typeface="Arial" pitchFamily="34" charset="0"/>
              </a:rPr>
              <a:t>SUS</a:t>
            </a:r>
            <a:endParaRPr lang="pt-BR" sz="2400" b="1" dirty="0">
              <a:latin typeface="Arial" pitchFamily="34" charset="0"/>
              <a:cs typeface="Arial" pitchFamily="34" charset="0"/>
            </a:endParaRPr>
          </a:p>
        </p:txBody>
      </p:sp>
      <p:sp>
        <p:nvSpPr>
          <p:cNvPr id="2" name="Espaço Reservado para Número de Slide 1"/>
          <p:cNvSpPr>
            <a:spLocks noGrp="1"/>
          </p:cNvSpPr>
          <p:nvPr>
            <p:ph type="sldNum" sz="quarter" idx="12"/>
          </p:nvPr>
        </p:nvSpPr>
        <p:spPr>
          <a:xfrm>
            <a:off x="10579359" y="6408416"/>
            <a:ext cx="1596292" cy="404614"/>
          </a:xfrm>
        </p:spPr>
        <p:txBody>
          <a:bodyPr/>
          <a:lstStyle/>
          <a:p>
            <a:pPr rtl="0"/>
            <a:fld id="{B38049E5-7B53-4E85-8972-7D6C4BCE5BB9}" type="slidenum">
              <a:rPr lang="pt-BR" b="1" noProof="0" smtClean="0"/>
              <a:t>45</a:t>
            </a:fld>
            <a:endParaRPr lang="pt-BR" b="1" noProof="0" dirty="0"/>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1" name="CaixaDeTexto 10"/>
          <p:cNvSpPr txBox="1"/>
          <p:nvPr/>
        </p:nvSpPr>
        <p:spPr>
          <a:xfrm>
            <a:off x="2307378" y="1752471"/>
            <a:ext cx="7766356" cy="523220"/>
          </a:xfrm>
          <a:prstGeom prst="rect">
            <a:avLst/>
          </a:prstGeom>
          <a:noFill/>
        </p:spPr>
        <p:txBody>
          <a:bodyPr wrap="square" rtlCol="0">
            <a:spAutoFit/>
          </a:bodyPr>
          <a:lstStyle/>
          <a:p>
            <a:pPr algn="ctr"/>
            <a:r>
              <a:rPr lang="pt-BR" sz="28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AUDITORIAS</a:t>
            </a:r>
            <a:endParaRPr lang="pt-BR" sz="28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00199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92057" y="150934"/>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6" name="Rectangle 37"/>
          <p:cNvSpPr>
            <a:spLocks noChangeArrowheads="1"/>
          </p:cNvSpPr>
          <p:nvPr/>
        </p:nvSpPr>
        <p:spPr bwMode="auto">
          <a:xfrm>
            <a:off x="903484" y="732523"/>
            <a:ext cx="2714625" cy="338554"/>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t="100000" r="100000"/>
            </a:path>
            <a:tileRect l="-100000" b="-100000"/>
          </a:gradFill>
          <a:ln w="9525">
            <a:solidFill>
              <a:schemeClr val="tx1"/>
            </a:solidFill>
            <a:miter lim="800000"/>
            <a:headEnd/>
            <a:tailEnd/>
          </a:ln>
        </p:spPr>
        <p:txBody>
          <a:bodyPr anchor="ctr">
            <a:spAutoFit/>
          </a:bodyPr>
          <a:lstStyle/>
          <a:p>
            <a:pPr algn="ctr"/>
            <a:r>
              <a:rPr lang="pt-BR" altLang="pt-BR" sz="1600" b="1" dirty="0">
                <a:solidFill>
                  <a:sysClr val="windowText" lastClr="000000"/>
                </a:solidFill>
                <a:effectLst>
                  <a:outerShdw blurRad="38100" dist="38100" dir="2700000" algn="tl">
                    <a:srgbClr val="000000">
                      <a:alpha val="43137"/>
                    </a:srgbClr>
                  </a:outerShdw>
                </a:effectLst>
              </a:rPr>
              <a:t>EM ANDAMENTO</a:t>
            </a:r>
            <a:endParaRPr lang="pt-BR" altLang="pt-BR" sz="1600" dirty="0">
              <a:solidFill>
                <a:sysClr val="windowText" lastClr="000000"/>
              </a:solidFill>
              <a:effectLst>
                <a:outerShdw blurRad="38100" dist="38100" dir="2700000" algn="tl">
                  <a:srgbClr val="000000">
                    <a:alpha val="43137"/>
                  </a:srgbClr>
                </a:outerShdw>
              </a:effectLst>
            </a:endParaRPr>
          </a:p>
        </p:txBody>
      </p:sp>
      <p:sp>
        <p:nvSpPr>
          <p:cNvPr id="2" name="Espaço Reservado para Número de Slide 1"/>
          <p:cNvSpPr>
            <a:spLocks noGrp="1"/>
          </p:cNvSpPr>
          <p:nvPr>
            <p:ph type="sldNum" sz="quarter" idx="12"/>
          </p:nvPr>
        </p:nvSpPr>
        <p:spPr>
          <a:xfrm>
            <a:off x="10565522" y="6408416"/>
            <a:ext cx="1596292" cy="404614"/>
          </a:xfrm>
        </p:spPr>
        <p:txBody>
          <a:bodyPr/>
          <a:lstStyle/>
          <a:p>
            <a:pPr rtl="0"/>
            <a:fld id="{B38049E5-7B53-4E85-8972-7D6C4BCE5BB9}" type="slidenum">
              <a:rPr lang="pt-BR" b="1" noProof="0" smtClean="0"/>
              <a:pPr rtl="0"/>
              <a:t>46</a:t>
            </a:fld>
            <a:endParaRPr lang="pt-BR" b="1" noProof="0" dirty="0"/>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7" name="Espaço Reservado para Conteúdo 5"/>
          <p:cNvGraphicFramePr>
            <a:graphicFrameLocks/>
          </p:cNvGraphicFramePr>
          <p:nvPr>
            <p:extLst>
              <p:ext uri="{D42A27DB-BD31-4B8C-83A1-F6EECF244321}">
                <p14:modId xmlns:p14="http://schemas.microsoft.com/office/powerpoint/2010/main" val="2020134587"/>
              </p:ext>
            </p:extLst>
          </p:nvPr>
        </p:nvGraphicFramePr>
        <p:xfrm>
          <a:off x="903484" y="1145105"/>
          <a:ext cx="10433829" cy="4666623"/>
        </p:xfrm>
        <a:graphic>
          <a:graphicData uri="http://schemas.openxmlformats.org/drawingml/2006/table">
            <a:tbl>
              <a:tblPr firstRow="1" firstCol="1" bandRow="1">
                <a:tableStyleId>{1FECB4D8-DB02-4DC6-A0A2-4F2EBAE1DC90}</a:tableStyleId>
              </a:tblPr>
              <a:tblGrid>
                <a:gridCol w="2432897">
                  <a:extLst>
                    <a:ext uri="{9D8B030D-6E8A-4147-A177-3AD203B41FA5}">
                      <a16:colId xmlns:a16="http://schemas.microsoft.com/office/drawing/2014/main" val="20000"/>
                    </a:ext>
                  </a:extLst>
                </a:gridCol>
                <a:gridCol w="2122646">
                  <a:extLst>
                    <a:ext uri="{9D8B030D-6E8A-4147-A177-3AD203B41FA5}">
                      <a16:colId xmlns:a16="http://schemas.microsoft.com/office/drawing/2014/main" val="20001"/>
                    </a:ext>
                  </a:extLst>
                </a:gridCol>
                <a:gridCol w="5878286">
                  <a:extLst>
                    <a:ext uri="{9D8B030D-6E8A-4147-A177-3AD203B41FA5}">
                      <a16:colId xmlns:a16="http://schemas.microsoft.com/office/drawing/2014/main" val="20002"/>
                    </a:ext>
                  </a:extLst>
                </a:gridCol>
              </a:tblGrid>
              <a:tr h="660211">
                <a:tc>
                  <a:txBody>
                    <a:bodyPr/>
                    <a:lstStyle/>
                    <a:p>
                      <a:pPr algn="ctr">
                        <a:lnSpc>
                          <a:spcPct val="115000"/>
                        </a:lnSpc>
                        <a:spcAft>
                          <a:spcPts val="0"/>
                        </a:spcAft>
                      </a:pPr>
                      <a:r>
                        <a:rPr lang="pt-BR" sz="1600" dirty="0">
                          <a:ln>
                            <a:solidFill>
                              <a:schemeClr val="bg1">
                                <a:lumMod val="95000"/>
                              </a:schemeClr>
                            </a:solidFill>
                          </a:ln>
                          <a:solidFill>
                            <a:schemeClr val="bg1"/>
                          </a:solidFill>
                          <a:effectLst/>
                        </a:rPr>
                        <a:t>SERVIÇO AUDITADO</a:t>
                      </a:r>
                      <a:endParaRPr lang="pt-BR" sz="1600" dirty="0">
                        <a:ln>
                          <a:solidFill>
                            <a:schemeClr val="bg1">
                              <a:lumMod val="95000"/>
                            </a:schemeClr>
                          </a:solidFill>
                        </a:ln>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smtClean="0">
                          <a:ln>
                            <a:solidFill>
                              <a:schemeClr val="bg1">
                                <a:lumMod val="95000"/>
                              </a:schemeClr>
                            </a:solidFill>
                          </a:ln>
                          <a:solidFill>
                            <a:schemeClr val="bg1"/>
                          </a:solidFill>
                          <a:effectLst/>
                        </a:rPr>
                        <a:t>PERÍODO</a:t>
                      </a:r>
                      <a:endParaRPr lang="pt-BR" sz="1600" dirty="0">
                        <a:ln>
                          <a:solidFill>
                            <a:schemeClr val="bg1">
                              <a:lumMod val="95000"/>
                            </a:schemeClr>
                          </a:solidFill>
                        </a:ln>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a:ln>
                            <a:solidFill>
                              <a:schemeClr val="bg1">
                                <a:lumMod val="95000"/>
                              </a:schemeClr>
                            </a:solidFill>
                          </a:ln>
                          <a:solidFill>
                            <a:schemeClr val="bg1"/>
                          </a:solidFill>
                          <a:effectLst/>
                        </a:rPr>
                        <a:t>FINALIDADE</a:t>
                      </a:r>
                      <a:endParaRPr lang="pt-BR" sz="1600" dirty="0">
                        <a:ln>
                          <a:solidFill>
                            <a:schemeClr val="bg1">
                              <a:lumMod val="95000"/>
                            </a:schemeClr>
                          </a:solidFill>
                        </a:ln>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64313">
                <a:tc>
                  <a:txBody>
                    <a:bodyPr/>
                    <a:lstStyle/>
                    <a:p>
                      <a:pPr algn="ctr">
                        <a:lnSpc>
                          <a:spcPct val="115000"/>
                        </a:lnSpc>
                        <a:spcAft>
                          <a:spcPts val="0"/>
                        </a:spcAft>
                      </a:pPr>
                      <a:r>
                        <a:rPr lang="pt-BR"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HOSPITAL REGIONAL</a:t>
                      </a:r>
                      <a:endParaRPr lang="pt-BR" sz="1600"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600" dirty="0" smtClean="0">
                          <a:latin typeface="Arial" panose="020B0604020202020204" pitchFamily="34" charset="0"/>
                          <a:cs typeface="Arial" panose="020B0604020202020204" pitchFamily="34" charset="0"/>
                        </a:rPr>
                        <a:t>FEVEREIRO/2021</a:t>
                      </a:r>
                      <a:endParaRPr lang="pt-BR" sz="1600" dirty="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pt-BR" sz="1600" dirty="0">
                          <a:latin typeface="Arial" panose="020B0604020202020204" pitchFamily="34" charset="0"/>
                          <a:cs typeface="Arial" panose="020B0604020202020204" pitchFamily="34" charset="0"/>
                        </a:rPr>
                        <a:t>Verificar a regularidade da aplicação dos recursos financeiros transferidos para o hospital, destinados para leitos </a:t>
                      </a:r>
                      <a:r>
                        <a:rPr lang="pt-BR" sz="1600" dirty="0" smtClean="0">
                          <a:latin typeface="Arial" panose="020B0604020202020204" pitchFamily="34" charset="0"/>
                          <a:cs typeface="Arial" panose="020B0604020202020204" pitchFamily="34" charset="0"/>
                        </a:rPr>
                        <a:t>COVID.</a:t>
                      </a:r>
                      <a:endParaRPr lang="pt-BR" sz="1600" b="0" dirty="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1403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6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HOSPITAL</a:t>
                      </a:r>
                      <a:r>
                        <a:rPr lang="pt-BR" sz="16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NOSSO LAR</a:t>
                      </a:r>
                      <a:endParaRPr lang="pt-BR" sz="16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600" dirty="0" smtClean="0">
                          <a:solidFill>
                            <a:schemeClr val="tx1"/>
                          </a:solidFill>
                          <a:latin typeface="Arial" panose="020B0604020202020204" pitchFamily="34" charset="0"/>
                          <a:ea typeface="Times New Roman"/>
                          <a:cs typeface="Arial" panose="020B0604020202020204" pitchFamily="34" charset="0"/>
                        </a:rPr>
                        <a:t>JULHO/2021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pt-BR" sz="1600" kern="1200" dirty="0" smtClean="0">
                          <a:solidFill>
                            <a:schemeClr val="dk1"/>
                          </a:solidFill>
                          <a:latin typeface="Arial" panose="020B0604020202020204" pitchFamily="34" charset="0"/>
                          <a:ea typeface="+mn-ea"/>
                          <a:cs typeface="Arial" panose="020B0604020202020204" pitchFamily="34" charset="0"/>
                        </a:rPr>
                        <a:t>Verificar a aplicação do auxílio financeiro emergencial para enfrentamento da Pandemia Covid – 19, transferido aos hospitais filantrópicos sem fins lucrativos.</a:t>
                      </a:r>
                      <a:endParaRPr lang="pt-BR" sz="1600" b="0" dirty="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1403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6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SANTA CASA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600" kern="1200" dirty="0" smtClean="0">
                          <a:solidFill>
                            <a:schemeClr val="tx1"/>
                          </a:solidFill>
                          <a:latin typeface="Arial" panose="020B0604020202020204" pitchFamily="34" charset="0"/>
                          <a:ea typeface="Times New Roman"/>
                          <a:cs typeface="Arial" panose="020B0604020202020204" pitchFamily="34" charset="0"/>
                        </a:rPr>
                        <a:t>JULHO/2021</a:t>
                      </a:r>
                    </a:p>
                    <a:p>
                      <a:pPr marL="0" marR="0" indent="0" algn="ctr" defTabSz="914400" rtl="0" eaLnBrk="1" fontAlgn="auto" latinLnBrk="0" hangingPunct="1">
                        <a:lnSpc>
                          <a:spcPct val="115000"/>
                        </a:lnSpc>
                        <a:spcBef>
                          <a:spcPts val="0"/>
                        </a:spcBef>
                        <a:spcAft>
                          <a:spcPts val="0"/>
                        </a:spcAft>
                        <a:buClrTx/>
                        <a:buSzTx/>
                        <a:buFontTx/>
                        <a:buNone/>
                        <a:tabLst/>
                        <a:defRPr/>
                      </a:pPr>
                      <a:endParaRPr lang="pt-BR" sz="1600" dirty="0" smtClean="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1000"/>
                        </a:spcAft>
                        <a:buClrTx/>
                        <a:buSzTx/>
                        <a:buFontTx/>
                        <a:buNone/>
                        <a:tabLst/>
                        <a:defRPr/>
                      </a:pPr>
                      <a:r>
                        <a:rPr lang="pt-BR" sz="1600" kern="1200" dirty="0" smtClean="0">
                          <a:solidFill>
                            <a:schemeClr val="dk1"/>
                          </a:solidFill>
                          <a:latin typeface="Arial" panose="020B0604020202020204" pitchFamily="34" charset="0"/>
                          <a:ea typeface="+mn-ea"/>
                          <a:cs typeface="Arial" panose="020B0604020202020204" pitchFamily="34" charset="0"/>
                        </a:rPr>
                        <a:t>Verificar a aplicação do auxílio financeiro emergencial para enfrentamento da Pandemia Covid – 19, transferido aos hospitais filantrópicos sem fins lucrativos.</a:t>
                      </a:r>
                      <a:endParaRPr lang="pt-BR" sz="1600" b="0" dirty="0" smtClean="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1403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6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HOSPITAL</a:t>
                      </a:r>
                      <a:r>
                        <a:rPr lang="pt-BR" sz="16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ADVENTISTA DO PÊNFIGO</a:t>
                      </a:r>
                      <a:endParaRPr lang="pt-BR" sz="16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600" dirty="0" smtClean="0">
                          <a:solidFill>
                            <a:schemeClr val="tx1"/>
                          </a:solidFill>
                          <a:latin typeface="Arial" panose="020B0604020202020204" pitchFamily="34" charset="0"/>
                          <a:ea typeface="Times New Roman"/>
                          <a:cs typeface="Arial" panose="020B0604020202020204" pitchFamily="34" charset="0"/>
                        </a:rPr>
                        <a:t>JULHO/2021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1000"/>
                        </a:spcAft>
                        <a:buClrTx/>
                        <a:buSzTx/>
                        <a:buFontTx/>
                        <a:buNone/>
                        <a:tabLst/>
                        <a:defRPr/>
                      </a:pPr>
                      <a:r>
                        <a:rPr lang="pt-BR" sz="1600" kern="1200" dirty="0" smtClean="0">
                          <a:solidFill>
                            <a:schemeClr val="dk1"/>
                          </a:solidFill>
                          <a:latin typeface="Arial" panose="020B0604020202020204" pitchFamily="34" charset="0"/>
                          <a:ea typeface="+mn-ea"/>
                          <a:cs typeface="Arial" panose="020B0604020202020204" pitchFamily="34" charset="0"/>
                        </a:rPr>
                        <a:t>Verificar a aplicação do auxílio financeiro emergencial para enfrentamento da Pandemia Covid – 19, transferido aos hospitais filantrópicos sem fins lucrativos.</a:t>
                      </a:r>
                      <a:endParaRPr lang="pt-BR" sz="1600" b="0" dirty="0" smtClean="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2797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02502" y="136704"/>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9" name="Rectangle 37"/>
          <p:cNvSpPr>
            <a:spLocks noChangeArrowheads="1"/>
          </p:cNvSpPr>
          <p:nvPr/>
        </p:nvSpPr>
        <p:spPr bwMode="auto">
          <a:xfrm>
            <a:off x="906912" y="717877"/>
            <a:ext cx="2714625" cy="338554"/>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t="100000" r="100000"/>
            </a:path>
            <a:tileRect l="-100000" b="-100000"/>
          </a:gradFill>
          <a:ln w="9525">
            <a:solidFill>
              <a:schemeClr val="tx1"/>
            </a:solidFill>
            <a:miter lim="800000"/>
            <a:headEnd/>
            <a:tailEnd/>
          </a:ln>
        </p:spPr>
        <p:txBody>
          <a:bodyPr anchor="ctr">
            <a:spAutoFit/>
          </a:bodyPr>
          <a:lstStyle/>
          <a:p>
            <a:pPr algn="ctr"/>
            <a:r>
              <a:rPr lang="pt-BR" altLang="pt-BR" sz="1600" b="1" dirty="0" smtClean="0">
                <a:solidFill>
                  <a:sysClr val="windowText" lastClr="000000"/>
                </a:solidFill>
                <a:effectLst>
                  <a:outerShdw blurRad="38100" dist="38100" dir="2700000" algn="tl">
                    <a:srgbClr val="000000">
                      <a:alpha val="43137"/>
                    </a:srgbClr>
                  </a:outerShdw>
                </a:effectLst>
              </a:rPr>
              <a:t>ENCERRADAS</a:t>
            </a:r>
            <a:endParaRPr lang="pt-BR" altLang="pt-BR" sz="1600" dirty="0">
              <a:solidFill>
                <a:sysClr val="windowText" lastClr="000000"/>
              </a:solidFill>
              <a:effectLst>
                <a:outerShdw blurRad="38100" dist="38100" dir="2700000" algn="tl">
                  <a:srgbClr val="000000">
                    <a:alpha val="43137"/>
                  </a:srgbClr>
                </a:outerShdw>
              </a:effectLst>
            </a:endParaRPr>
          </a:p>
        </p:txBody>
      </p:sp>
      <p:sp>
        <p:nvSpPr>
          <p:cNvPr id="2" name="Espaço Reservado para Número de Slide 1"/>
          <p:cNvSpPr>
            <a:spLocks noGrp="1"/>
          </p:cNvSpPr>
          <p:nvPr>
            <p:ph type="sldNum" sz="quarter" idx="12"/>
          </p:nvPr>
        </p:nvSpPr>
        <p:spPr>
          <a:xfrm>
            <a:off x="10595708" y="6453386"/>
            <a:ext cx="1596292" cy="404614"/>
          </a:xfrm>
        </p:spPr>
        <p:txBody>
          <a:bodyPr/>
          <a:lstStyle/>
          <a:p>
            <a:pPr rtl="0"/>
            <a:fld id="{B38049E5-7B53-4E85-8972-7D6C4BCE5BB9}" type="slidenum">
              <a:rPr lang="pt-BR" b="1" noProof="0" smtClean="0"/>
              <a:pPr rtl="0"/>
              <a:t>47</a:t>
            </a:fld>
            <a:endParaRPr lang="pt-BR" b="1" noProof="0" dirty="0"/>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15" name="Tabela 14"/>
          <p:cNvGraphicFramePr>
            <a:graphicFrameLocks noGrp="1"/>
          </p:cNvGraphicFramePr>
          <p:nvPr>
            <p:extLst>
              <p:ext uri="{D42A27DB-BD31-4B8C-83A1-F6EECF244321}">
                <p14:modId xmlns:p14="http://schemas.microsoft.com/office/powerpoint/2010/main" val="4116081921"/>
              </p:ext>
            </p:extLst>
          </p:nvPr>
        </p:nvGraphicFramePr>
        <p:xfrm>
          <a:off x="903710" y="1169401"/>
          <a:ext cx="10518573" cy="3239313"/>
        </p:xfrm>
        <a:graphic>
          <a:graphicData uri="http://schemas.openxmlformats.org/drawingml/2006/table">
            <a:tbl>
              <a:tblPr firstRow="1" firstCol="1" bandRow="1">
                <a:tableStyleId>{1FECB4D8-DB02-4DC6-A0A2-4F2EBAE1DC90}</a:tableStyleId>
              </a:tblPr>
              <a:tblGrid>
                <a:gridCol w="2263560">
                  <a:extLst>
                    <a:ext uri="{9D8B030D-6E8A-4147-A177-3AD203B41FA5}">
                      <a16:colId xmlns:a16="http://schemas.microsoft.com/office/drawing/2014/main" val="20000"/>
                    </a:ext>
                  </a:extLst>
                </a:gridCol>
                <a:gridCol w="1696278">
                  <a:extLst>
                    <a:ext uri="{9D8B030D-6E8A-4147-A177-3AD203B41FA5}">
                      <a16:colId xmlns:a16="http://schemas.microsoft.com/office/drawing/2014/main" val="20001"/>
                    </a:ext>
                  </a:extLst>
                </a:gridCol>
                <a:gridCol w="6558735">
                  <a:extLst>
                    <a:ext uri="{9D8B030D-6E8A-4147-A177-3AD203B41FA5}">
                      <a16:colId xmlns:a16="http://schemas.microsoft.com/office/drawing/2014/main" val="20002"/>
                    </a:ext>
                  </a:extLst>
                </a:gridCol>
              </a:tblGrid>
              <a:tr h="537189">
                <a:tc>
                  <a:txBody>
                    <a:bodyPr/>
                    <a:lstStyle/>
                    <a:p>
                      <a:pPr algn="ctr">
                        <a:lnSpc>
                          <a:spcPct val="115000"/>
                        </a:lnSpc>
                        <a:spcAft>
                          <a:spcPts val="0"/>
                        </a:spcAft>
                      </a:pPr>
                      <a:r>
                        <a:rPr lang="pt-BR" sz="1600" dirty="0">
                          <a:effectLst>
                            <a:outerShdw blurRad="38100" dist="38100" dir="2700000" algn="tl">
                              <a:srgbClr val="000000">
                                <a:alpha val="43137"/>
                              </a:srgbClr>
                            </a:outerShdw>
                          </a:effectLst>
                        </a:rPr>
                        <a:t>SERVIÇO AUDITADO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smtClean="0">
                          <a:effectLst>
                            <a:outerShdw blurRad="38100" dist="38100" dir="2700000" algn="tl">
                              <a:srgbClr val="000000">
                                <a:alpha val="43137"/>
                              </a:srgbClr>
                            </a:outerShdw>
                          </a:effectLst>
                        </a:rPr>
                        <a:t>PERÍODO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u="none" dirty="0">
                          <a:effectLst>
                            <a:outerShdw blurRad="38100" dist="38100" dir="2700000" algn="tl">
                              <a:srgbClr val="000000">
                                <a:alpha val="43137"/>
                              </a:srgbClr>
                            </a:outerShdw>
                          </a:effectLst>
                        </a:rPr>
                        <a:t>FINALIDADE</a:t>
                      </a:r>
                      <a:endParaRPr lang="pt-BR" sz="1600" b="1" u="none"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02124">
                <a:tc>
                  <a:txBody>
                    <a:bodyPr/>
                    <a:lstStyle/>
                    <a:p>
                      <a:pPr algn="ctr">
                        <a:lnSpc>
                          <a:spcPct val="115000"/>
                        </a:lnSpc>
                        <a:spcAft>
                          <a:spcPts val="0"/>
                        </a:spcAft>
                      </a:pPr>
                      <a:r>
                        <a:rPr lang="pt-BR" sz="1800" b="1" kern="1200" dirty="0" smtClean="0">
                          <a:solidFill>
                            <a:schemeClr val="tx1"/>
                          </a:solidFill>
                          <a:latin typeface="Arial" panose="020B0604020202020204" pitchFamily="34" charset="0"/>
                          <a:ea typeface="+mn-ea"/>
                          <a:cs typeface="Arial" panose="020B0604020202020204" pitchFamily="34" charset="0"/>
                        </a:rPr>
                        <a:t>Secretaria</a:t>
                      </a:r>
                      <a:r>
                        <a:rPr lang="pt-BR" sz="1800" b="1" kern="1200" baseline="0" dirty="0" smtClean="0">
                          <a:solidFill>
                            <a:schemeClr val="tx1"/>
                          </a:solidFill>
                          <a:latin typeface="Arial" panose="020B0604020202020204" pitchFamily="34" charset="0"/>
                          <a:ea typeface="+mn-ea"/>
                          <a:cs typeface="Arial" panose="020B0604020202020204" pitchFamily="34" charset="0"/>
                        </a:rPr>
                        <a:t> Municipal de Saúde - </a:t>
                      </a:r>
                      <a:r>
                        <a:rPr lang="pt-BR" sz="1800" b="1" kern="1200" dirty="0" smtClean="0">
                          <a:solidFill>
                            <a:schemeClr val="tx1"/>
                          </a:solidFill>
                          <a:latin typeface="Arial" panose="020B0604020202020204" pitchFamily="34" charset="0"/>
                          <a:ea typeface="+mn-ea"/>
                          <a:cs typeface="Arial" panose="020B0604020202020204" pitchFamily="34" charset="0"/>
                        </a:rPr>
                        <a:t>SESAU</a:t>
                      </a:r>
                      <a:endParaRPr lang="pt-BR" sz="12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800" b="1" dirty="0" smtClean="0">
                          <a:solidFill>
                            <a:schemeClr val="tx1"/>
                          </a:solidFill>
                          <a:effectLst/>
                          <a:latin typeface="Arial" panose="020B0604020202020204" pitchFamily="34" charset="0"/>
                          <a:ea typeface="Times New Roman"/>
                          <a:cs typeface="Arial" panose="020B0604020202020204" pitchFamily="34" charset="0"/>
                        </a:rPr>
                        <a:t>AGOSTO/2020 A JULHO/2021</a:t>
                      </a:r>
                      <a:endParaRPr lang="pt-BR" sz="18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1000"/>
                        </a:spcAft>
                        <a:buClrTx/>
                        <a:buSzTx/>
                        <a:buFontTx/>
                        <a:buNone/>
                        <a:tabLst/>
                        <a:defRPr/>
                      </a:pPr>
                      <a:r>
                        <a:rPr lang="pt-BR" sz="1600" b="0" kern="1200" dirty="0" smtClean="0">
                          <a:solidFill>
                            <a:schemeClr val="tx1"/>
                          </a:solidFill>
                          <a:latin typeface="Arial" panose="020B0604020202020204" pitchFamily="34" charset="0"/>
                          <a:ea typeface="Times New Roman"/>
                          <a:cs typeface="Arial" panose="020B0604020202020204" pitchFamily="34" charset="0"/>
                        </a:rPr>
                        <a:t>Verificar a regularidade das contratações por dispensa de licitação*, para aquisição de bens e serviços em saúde no período de março a junho de 2020. </a:t>
                      </a:r>
                    </a:p>
                    <a:p>
                      <a:pPr marL="0" marR="0" indent="0" algn="just" defTabSz="457200" rtl="0" eaLnBrk="1" fontAlgn="auto" latinLnBrk="0" hangingPunct="1">
                        <a:lnSpc>
                          <a:spcPct val="115000"/>
                        </a:lnSpc>
                        <a:spcBef>
                          <a:spcPts val="0"/>
                        </a:spcBef>
                        <a:spcAft>
                          <a:spcPts val="1000"/>
                        </a:spcAft>
                        <a:buClrTx/>
                        <a:buSzTx/>
                        <a:buFontTx/>
                        <a:buNone/>
                        <a:tabLst/>
                        <a:defRPr/>
                      </a:pPr>
                      <a:r>
                        <a:rPr lang="pt-BR" sz="1600" b="0" kern="1200" dirty="0" smtClean="0">
                          <a:solidFill>
                            <a:schemeClr val="tx1"/>
                          </a:solidFill>
                          <a:latin typeface="Arial" panose="020B0604020202020204" pitchFamily="34" charset="0"/>
                          <a:ea typeface="Times New Roman"/>
                          <a:cs typeface="Arial" panose="020B0604020202020204" pitchFamily="34" charset="0"/>
                        </a:rPr>
                        <a:t>*</a:t>
                      </a:r>
                      <a:r>
                        <a:rPr lang="pt-BR" sz="1600" b="0" kern="1200" baseline="0" dirty="0" smtClean="0">
                          <a:solidFill>
                            <a:schemeClr val="tx1"/>
                          </a:solidFill>
                          <a:latin typeface="Arial" panose="020B0604020202020204" pitchFamily="34" charset="0"/>
                          <a:ea typeface="Times New Roman"/>
                          <a:cs typeface="Arial" panose="020B0604020202020204" pitchFamily="34" charset="0"/>
                        </a:rPr>
                        <a:t> </a:t>
                      </a:r>
                      <a:r>
                        <a:rPr lang="pt-BR" sz="1600" b="0" kern="1200" dirty="0" smtClean="0">
                          <a:solidFill>
                            <a:schemeClr val="tx1"/>
                          </a:solidFill>
                          <a:latin typeface="Arial" panose="020B0604020202020204" pitchFamily="34" charset="0"/>
                          <a:ea typeface="Times New Roman"/>
                          <a:cs typeface="Arial" panose="020B0604020202020204" pitchFamily="34" charset="0"/>
                        </a:rPr>
                        <a:t>Em março de 2020 foi </a:t>
                      </a:r>
                      <a:r>
                        <a:rPr lang="pt-BR" sz="1600" b="0" kern="1200" baseline="0" dirty="0" smtClean="0">
                          <a:solidFill>
                            <a:schemeClr val="tx1"/>
                          </a:solidFill>
                          <a:latin typeface="Arial" panose="020B0604020202020204" pitchFamily="34" charset="0"/>
                          <a:ea typeface="Times New Roman"/>
                          <a:cs typeface="Arial" panose="020B0604020202020204" pitchFamily="34" charset="0"/>
                        </a:rPr>
                        <a:t> publicado o Decreto n.° 14.195 de 18/03/2020, o qual autoriza a dispensa de licitação para aquisição de bens e serviços em saúde destinados ao enfrentamento da pandemia, nos termos do art. 24 da Lei 8.666 de 21/06/1993, como medida de prevenção e enfrentamento da Covid -19.</a:t>
                      </a:r>
                      <a:endParaRPr lang="pt-BR" sz="1600" b="0" kern="1200" dirty="0" smtClean="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ela 15"/>
          <p:cNvGraphicFramePr>
            <a:graphicFrameLocks noGrp="1"/>
          </p:cNvGraphicFramePr>
          <p:nvPr>
            <p:extLst>
              <p:ext uri="{D42A27DB-BD31-4B8C-83A1-F6EECF244321}">
                <p14:modId xmlns:p14="http://schemas.microsoft.com/office/powerpoint/2010/main" val="2110285737"/>
              </p:ext>
            </p:extLst>
          </p:nvPr>
        </p:nvGraphicFramePr>
        <p:xfrm>
          <a:off x="902524" y="4526044"/>
          <a:ext cx="10521537" cy="1565148"/>
        </p:xfrm>
        <a:graphic>
          <a:graphicData uri="http://schemas.openxmlformats.org/drawingml/2006/table">
            <a:tbl>
              <a:tblPr firstRow="1" firstCol="1" bandRow="1">
                <a:tableStyleId>{1FECB4D8-DB02-4DC6-A0A2-4F2EBAE1DC90}</a:tableStyleId>
              </a:tblPr>
              <a:tblGrid>
                <a:gridCol w="10521537">
                  <a:extLst>
                    <a:ext uri="{9D8B030D-6E8A-4147-A177-3AD203B41FA5}">
                      <a16:colId xmlns:a16="http://schemas.microsoft.com/office/drawing/2014/main" val="20000"/>
                    </a:ext>
                  </a:extLst>
                </a:gridCol>
              </a:tblGrid>
              <a:tr h="191535">
                <a:tc>
                  <a:txBody>
                    <a:bodyPr/>
                    <a:lstStyle/>
                    <a:p>
                      <a:pPr algn="ctr">
                        <a:lnSpc>
                          <a:spcPct val="115000"/>
                        </a:lnSpc>
                        <a:spcAft>
                          <a:spcPts val="1000"/>
                        </a:spcAft>
                      </a:pPr>
                      <a:r>
                        <a:rPr lang="pt-BR" sz="1800" dirty="0" smtClean="0">
                          <a:effectLst>
                            <a:outerShdw blurRad="38100" dist="38100" dir="2700000" algn="tl">
                              <a:srgbClr val="000000">
                                <a:alpha val="43137"/>
                              </a:srgbClr>
                            </a:outerShdw>
                          </a:effectLst>
                        </a:rPr>
                        <a:t>PRINCIPAIS RECOMENDAÇÕES</a:t>
                      </a:r>
                      <a:endParaRPr lang="pt-BR" sz="12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67421">
                <a:tc>
                  <a:txBody>
                    <a:bodyPr/>
                    <a:lstStyle/>
                    <a:p>
                      <a:r>
                        <a:rPr lang="pt-BR" sz="1800" b="1" kern="1200" dirty="0" smtClean="0">
                          <a:solidFill>
                            <a:schemeClr val="dk1"/>
                          </a:solidFill>
                          <a:latin typeface="+mn-lt"/>
                          <a:ea typeface="+mn-ea"/>
                          <a:cs typeface="+mn-cs"/>
                        </a:rPr>
                        <a:t> </a:t>
                      </a:r>
                    </a:p>
                    <a:p>
                      <a:r>
                        <a:rPr lang="pt-BR" sz="1600" b="1" kern="1200" dirty="0" smtClean="0">
                          <a:solidFill>
                            <a:schemeClr val="dk1"/>
                          </a:solidFill>
                          <a:latin typeface="Arial" panose="020B0604020202020204" pitchFamily="34" charset="0"/>
                          <a:ea typeface="+mn-ea"/>
                          <a:cs typeface="Arial" panose="020B0604020202020204" pitchFamily="34" charset="0"/>
                        </a:rPr>
                        <a:t>Cumprir o previsto no caput do artigo 14 da Lei n.º 8.666, de 21 de junho de 1993, que determina que nenhuma compra será feita sem a adequada caracterização de seu objeto e indicação dos recursos orçamentários para seu pagamento, sob pena de nulidade do ato e responsabilidade de quem lhe tiver dado causa;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32876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02502" y="136704"/>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9" name="Rectangle 37"/>
          <p:cNvSpPr>
            <a:spLocks noChangeArrowheads="1"/>
          </p:cNvSpPr>
          <p:nvPr/>
        </p:nvSpPr>
        <p:spPr bwMode="auto">
          <a:xfrm>
            <a:off x="889723" y="724390"/>
            <a:ext cx="2714625" cy="338554"/>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t="100000" r="100000"/>
            </a:path>
            <a:tileRect l="-100000" b="-100000"/>
          </a:gradFill>
          <a:ln w="9525">
            <a:solidFill>
              <a:schemeClr val="tx1"/>
            </a:solidFill>
            <a:miter lim="800000"/>
            <a:headEnd/>
            <a:tailEnd/>
          </a:ln>
        </p:spPr>
        <p:txBody>
          <a:bodyPr anchor="ctr">
            <a:spAutoFit/>
          </a:bodyPr>
          <a:lstStyle/>
          <a:p>
            <a:pPr algn="ctr"/>
            <a:r>
              <a:rPr lang="pt-BR" altLang="pt-BR" sz="1600" b="1" dirty="0" smtClean="0">
                <a:solidFill>
                  <a:sysClr val="windowText" lastClr="000000"/>
                </a:solidFill>
                <a:effectLst>
                  <a:outerShdw blurRad="38100" dist="38100" dir="2700000" algn="tl">
                    <a:srgbClr val="000000">
                      <a:alpha val="43137"/>
                    </a:srgbClr>
                  </a:outerShdw>
                </a:effectLst>
              </a:rPr>
              <a:t>ENCERRADAS</a:t>
            </a:r>
            <a:endParaRPr lang="pt-BR" altLang="pt-BR" sz="1600" dirty="0">
              <a:solidFill>
                <a:sysClr val="windowText" lastClr="000000"/>
              </a:solidFill>
              <a:effectLst>
                <a:outerShdw blurRad="38100" dist="38100" dir="2700000" algn="tl">
                  <a:srgbClr val="000000">
                    <a:alpha val="43137"/>
                  </a:srgbClr>
                </a:outerShdw>
              </a:effectLst>
            </a:endParaRPr>
          </a:p>
        </p:txBody>
      </p:sp>
      <p:sp>
        <p:nvSpPr>
          <p:cNvPr id="2" name="Espaço Reservado para Número de Slide 1"/>
          <p:cNvSpPr>
            <a:spLocks noGrp="1"/>
          </p:cNvSpPr>
          <p:nvPr>
            <p:ph type="sldNum" sz="quarter" idx="12"/>
          </p:nvPr>
        </p:nvSpPr>
        <p:spPr>
          <a:xfrm>
            <a:off x="10595708" y="6453386"/>
            <a:ext cx="1596292" cy="404614"/>
          </a:xfrm>
        </p:spPr>
        <p:txBody>
          <a:bodyPr/>
          <a:lstStyle/>
          <a:p>
            <a:pPr rtl="0"/>
            <a:fld id="{B38049E5-7B53-4E85-8972-7D6C4BCE5BB9}" type="slidenum">
              <a:rPr lang="pt-BR" b="1" noProof="0" smtClean="0"/>
              <a:pPr rtl="0"/>
              <a:t>48</a:t>
            </a:fld>
            <a:endParaRPr lang="pt-BR" b="1" noProof="0" dirty="0"/>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8" name="Tabela 7"/>
          <p:cNvGraphicFramePr>
            <a:graphicFrameLocks noGrp="1"/>
          </p:cNvGraphicFramePr>
          <p:nvPr>
            <p:extLst>
              <p:ext uri="{D42A27DB-BD31-4B8C-83A1-F6EECF244321}">
                <p14:modId xmlns:p14="http://schemas.microsoft.com/office/powerpoint/2010/main" val="1941651059"/>
              </p:ext>
            </p:extLst>
          </p:nvPr>
        </p:nvGraphicFramePr>
        <p:xfrm>
          <a:off x="889723" y="1156149"/>
          <a:ext cx="10518573" cy="1622221"/>
        </p:xfrm>
        <a:graphic>
          <a:graphicData uri="http://schemas.openxmlformats.org/drawingml/2006/table">
            <a:tbl>
              <a:tblPr firstRow="1" firstCol="1" bandRow="1">
                <a:tableStyleId>{1FECB4D8-DB02-4DC6-A0A2-4F2EBAE1DC90}</a:tableStyleId>
              </a:tblPr>
              <a:tblGrid>
                <a:gridCol w="2974699">
                  <a:extLst>
                    <a:ext uri="{9D8B030D-6E8A-4147-A177-3AD203B41FA5}">
                      <a16:colId xmlns:a16="http://schemas.microsoft.com/office/drawing/2014/main" val="20000"/>
                    </a:ext>
                  </a:extLst>
                </a:gridCol>
                <a:gridCol w="3137057">
                  <a:extLst>
                    <a:ext uri="{9D8B030D-6E8A-4147-A177-3AD203B41FA5}">
                      <a16:colId xmlns:a16="http://schemas.microsoft.com/office/drawing/2014/main" val="20001"/>
                    </a:ext>
                  </a:extLst>
                </a:gridCol>
                <a:gridCol w="4406817">
                  <a:extLst>
                    <a:ext uri="{9D8B030D-6E8A-4147-A177-3AD203B41FA5}">
                      <a16:colId xmlns:a16="http://schemas.microsoft.com/office/drawing/2014/main" val="20002"/>
                    </a:ext>
                  </a:extLst>
                </a:gridCol>
              </a:tblGrid>
              <a:tr h="333792">
                <a:tc>
                  <a:txBody>
                    <a:bodyPr/>
                    <a:lstStyle/>
                    <a:p>
                      <a:pPr algn="ctr">
                        <a:lnSpc>
                          <a:spcPct val="115000"/>
                        </a:lnSpc>
                        <a:spcAft>
                          <a:spcPts val="0"/>
                        </a:spcAft>
                      </a:pPr>
                      <a:r>
                        <a:rPr lang="pt-BR" sz="1600" dirty="0">
                          <a:effectLst>
                            <a:outerShdw blurRad="38100" dist="38100" dir="2700000" algn="tl">
                              <a:srgbClr val="000000">
                                <a:alpha val="43137"/>
                              </a:srgbClr>
                            </a:outerShdw>
                          </a:effectLst>
                        </a:rPr>
                        <a:t>SERVIÇO AUDITADO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smtClean="0">
                          <a:effectLst>
                            <a:outerShdw blurRad="38100" dist="38100" dir="2700000" algn="tl">
                              <a:srgbClr val="000000">
                                <a:alpha val="43137"/>
                              </a:srgbClr>
                            </a:outerShdw>
                          </a:effectLst>
                        </a:rPr>
                        <a:t>PERÍODO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u="none" dirty="0">
                          <a:effectLst>
                            <a:outerShdw blurRad="38100" dist="38100" dir="2700000" algn="tl">
                              <a:srgbClr val="000000">
                                <a:alpha val="43137"/>
                              </a:srgbClr>
                            </a:outerShdw>
                          </a:effectLst>
                        </a:rPr>
                        <a:t>FINALIDADE</a:t>
                      </a:r>
                      <a:endParaRPr lang="pt-BR" sz="1600" b="1" u="none"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88429">
                <a:tc>
                  <a:txBody>
                    <a:bodyPr/>
                    <a:lstStyle/>
                    <a:p>
                      <a:pPr algn="ctr">
                        <a:lnSpc>
                          <a:spcPct val="115000"/>
                        </a:lnSpc>
                        <a:spcAft>
                          <a:spcPts val="1000"/>
                        </a:spcAft>
                      </a:pPr>
                      <a:r>
                        <a:rPr lang="pt-BR" sz="1600" kern="1200" dirty="0" smtClean="0">
                          <a:latin typeface="Arial" panose="020B0604020202020204" pitchFamily="34" charset="0"/>
                          <a:cs typeface="Arial" panose="020B0604020202020204" pitchFamily="34" charset="0"/>
                        </a:rPr>
                        <a:t>CER - APAE</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600" b="1" dirty="0" smtClean="0">
                          <a:solidFill>
                            <a:schemeClr val="tx1"/>
                          </a:solidFill>
                          <a:effectLst/>
                          <a:latin typeface="Arial" panose="020B0604020202020204" pitchFamily="34" charset="0"/>
                          <a:ea typeface="Times New Roman"/>
                          <a:cs typeface="Arial" panose="020B0604020202020204" pitchFamily="34" charset="0"/>
                        </a:rPr>
                        <a:t>FEVEREIRO A JULHO/2021</a:t>
                      </a:r>
                      <a:endParaRPr lang="pt-BR"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pt-BR" sz="1600" kern="1200" dirty="0" smtClean="0">
                          <a:solidFill>
                            <a:schemeClr val="dk1"/>
                          </a:solidFill>
                          <a:latin typeface="Arial" panose="020B0604020202020204" pitchFamily="34" charset="0"/>
                          <a:ea typeface="+mn-ea"/>
                          <a:cs typeface="Arial" panose="020B0604020202020204" pitchFamily="34" charset="0"/>
                        </a:rPr>
                        <a:t>Verificar a regularidade do convênio realizado entre a SESAU e o CER/APAE no que tange à assistência em saúde auditiva.</a:t>
                      </a:r>
                      <a:endParaRPr lang="pt-BR"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1679736976"/>
              </p:ext>
            </p:extLst>
          </p:nvPr>
        </p:nvGraphicFramePr>
        <p:xfrm>
          <a:off x="889722" y="2912899"/>
          <a:ext cx="10504131" cy="3161932"/>
        </p:xfrm>
        <a:graphic>
          <a:graphicData uri="http://schemas.openxmlformats.org/drawingml/2006/table">
            <a:tbl>
              <a:tblPr firstRow="1" firstCol="1" bandRow="1">
                <a:tableStyleId>{1FECB4D8-DB02-4DC6-A0A2-4F2EBAE1DC90}</a:tableStyleId>
              </a:tblPr>
              <a:tblGrid>
                <a:gridCol w="10504131">
                  <a:extLst>
                    <a:ext uri="{9D8B030D-6E8A-4147-A177-3AD203B41FA5}">
                      <a16:colId xmlns:a16="http://schemas.microsoft.com/office/drawing/2014/main" val="20000"/>
                    </a:ext>
                  </a:extLst>
                </a:gridCol>
              </a:tblGrid>
              <a:tr h="272786">
                <a:tc>
                  <a:txBody>
                    <a:bodyPr/>
                    <a:lstStyle/>
                    <a:p>
                      <a:pPr algn="ctr">
                        <a:lnSpc>
                          <a:spcPct val="115000"/>
                        </a:lnSpc>
                        <a:spcAft>
                          <a:spcPts val="1000"/>
                        </a:spcAft>
                      </a:pPr>
                      <a:r>
                        <a:rPr lang="pt-BR" sz="1800" dirty="0" smtClean="0">
                          <a:effectLst>
                            <a:outerShdw blurRad="38100" dist="38100" dir="2700000" algn="tl">
                              <a:srgbClr val="000000">
                                <a:alpha val="43137"/>
                              </a:srgbClr>
                            </a:outerShdw>
                          </a:effectLst>
                        </a:rPr>
                        <a:t>PRINCIPAIS RECOMENDAÇÕES</a:t>
                      </a:r>
                      <a:endParaRPr lang="pt-BR" sz="12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6464">
                <a:tc>
                  <a:txBody>
                    <a:bodyPr/>
                    <a:lstStyle/>
                    <a:p>
                      <a:pPr algn="just"/>
                      <a:r>
                        <a:rPr lang="pt-BR" sz="1600" b="1" kern="1200" dirty="0" smtClean="0">
                          <a:solidFill>
                            <a:schemeClr val="dk1"/>
                          </a:solidFill>
                          <a:latin typeface="Arial" panose="020B0604020202020204" pitchFamily="34" charset="0"/>
                          <a:ea typeface="+mn-ea"/>
                          <a:cs typeface="Arial" panose="020B0604020202020204" pitchFamily="34" charset="0"/>
                        </a:rPr>
                        <a:t>Executar integralmente os procedimentos diagnósticos da deficiência auditiva e avaliação para</a:t>
                      </a:r>
                      <a:r>
                        <a:rPr lang="pt-BR" sz="1600" b="1" kern="1200" baseline="0" dirty="0" smtClean="0">
                          <a:solidFill>
                            <a:schemeClr val="dk1"/>
                          </a:solidFill>
                          <a:latin typeface="Arial" panose="020B0604020202020204" pitchFamily="34" charset="0"/>
                          <a:ea typeface="+mn-ea"/>
                          <a:cs typeface="Arial" panose="020B0604020202020204" pitchFamily="34" charset="0"/>
                        </a:rPr>
                        <a:t> </a:t>
                      </a:r>
                      <a:r>
                        <a:rPr lang="pt-BR" sz="1600" b="1" kern="1200" dirty="0" smtClean="0">
                          <a:solidFill>
                            <a:schemeClr val="dk1"/>
                          </a:solidFill>
                          <a:latin typeface="Arial" panose="020B0604020202020204" pitchFamily="34" charset="0"/>
                          <a:ea typeface="+mn-ea"/>
                          <a:cs typeface="Arial" panose="020B0604020202020204" pitchFamily="34" charset="0"/>
                        </a:rPr>
                        <a:t>diagnóstico diferencial de deficiência auditiva,</a:t>
                      </a:r>
                      <a:r>
                        <a:rPr lang="pt-BR" sz="1600" b="1" kern="1200" baseline="0" dirty="0" smtClean="0">
                          <a:solidFill>
                            <a:schemeClr val="dk1"/>
                          </a:solidFill>
                          <a:latin typeface="Arial" panose="020B0604020202020204" pitchFamily="34" charset="0"/>
                          <a:ea typeface="+mn-ea"/>
                          <a:cs typeface="Arial" panose="020B0604020202020204" pitchFamily="34" charset="0"/>
                        </a:rPr>
                        <a:t> bem como o</a:t>
                      </a:r>
                      <a:r>
                        <a:rPr lang="pt-BR" sz="1600" b="1" kern="1200" dirty="0" smtClean="0">
                          <a:solidFill>
                            <a:schemeClr val="dk1"/>
                          </a:solidFill>
                          <a:latin typeface="Arial" panose="020B0604020202020204" pitchFamily="34" charset="0"/>
                          <a:ea typeface="+mn-ea"/>
                          <a:cs typeface="Arial" panose="020B0604020202020204" pitchFamily="34" charset="0"/>
                        </a:rPr>
                        <a:t>fertar e registrar o acompanhamento periódico de pacientes </a:t>
                      </a:r>
                      <a:r>
                        <a:rPr lang="pt-BR" sz="1600" b="1" kern="1200" dirty="0" err="1" smtClean="0">
                          <a:solidFill>
                            <a:schemeClr val="dk1"/>
                          </a:solidFill>
                          <a:latin typeface="Arial" panose="020B0604020202020204" pitchFamily="34" charset="0"/>
                          <a:ea typeface="+mn-ea"/>
                          <a:cs typeface="Arial" panose="020B0604020202020204" pitchFamily="34" charset="0"/>
                        </a:rPr>
                        <a:t>protetizados</a:t>
                      </a:r>
                      <a:r>
                        <a:rPr lang="pt-BR" sz="1600" b="1" kern="1200" dirty="0" smtClean="0">
                          <a:solidFill>
                            <a:schemeClr val="dk1"/>
                          </a:solidFill>
                          <a:latin typeface="Arial" panose="020B0604020202020204" pitchFamily="34" charset="0"/>
                          <a:ea typeface="+mn-ea"/>
                          <a:cs typeface="Arial" panose="020B0604020202020204" pitchFamily="34" charset="0"/>
                        </a:rPr>
                        <a:t>, uni ou bilateralmente, por </a:t>
                      </a:r>
                      <a:r>
                        <a:rPr lang="pt-BR" sz="1600" b="1" kern="1200" dirty="0" err="1" smtClean="0">
                          <a:solidFill>
                            <a:schemeClr val="dk1"/>
                          </a:solidFill>
                          <a:latin typeface="Arial" panose="020B0604020202020204" pitchFamily="34" charset="0"/>
                          <a:ea typeface="+mn-ea"/>
                          <a:cs typeface="Arial" panose="020B0604020202020204" pitchFamily="34" charset="0"/>
                        </a:rPr>
                        <a:t>fonoaudiológo</a:t>
                      </a:r>
                      <a:r>
                        <a:rPr lang="pt-BR" sz="1600" b="1" kern="1200" dirty="0" smtClean="0">
                          <a:solidFill>
                            <a:schemeClr val="dk1"/>
                          </a:solidFill>
                          <a:latin typeface="Arial" panose="020B0604020202020204" pitchFamily="34" charset="0"/>
                          <a:ea typeface="+mn-ea"/>
                          <a:cs typeface="Arial" panose="020B0604020202020204" pitchFamily="34" charset="0"/>
                        </a:rPr>
                        <a:t> e/ou otorrinolaringologista;</a:t>
                      </a:r>
                    </a:p>
                    <a:p>
                      <a:pPr marL="0" marR="0" indent="0" algn="just" defTabSz="457200" rtl="0" eaLnBrk="1" fontAlgn="auto" latinLnBrk="0" hangingPunct="1">
                        <a:lnSpc>
                          <a:spcPct val="100000"/>
                        </a:lnSpc>
                        <a:spcBef>
                          <a:spcPts val="0"/>
                        </a:spcBef>
                        <a:spcAft>
                          <a:spcPts val="0"/>
                        </a:spcAft>
                        <a:buClrTx/>
                        <a:buSzTx/>
                        <a:buFontTx/>
                        <a:buNone/>
                        <a:tabLst/>
                        <a:defRPr/>
                      </a:pPr>
                      <a:r>
                        <a:rPr lang="pt-BR" sz="1600" b="1" kern="1200" dirty="0" smtClean="0">
                          <a:solidFill>
                            <a:schemeClr val="dk1"/>
                          </a:solidFill>
                          <a:latin typeface="Arial" panose="020B0604020202020204" pitchFamily="34" charset="0"/>
                          <a:ea typeface="+mn-ea"/>
                          <a:cs typeface="Arial" panose="020B0604020202020204" pitchFamily="34" charset="0"/>
                        </a:rPr>
                        <a:t>Restituir ao Fundo Municipal de Saúde de Campo Grande a importância de R$ 1.100,00 (um mil e cem reais) devidamente corrigida, em consonância com item 4.2 da Cláusula Quarta do Convênio n.° 28/5/7/2017, celebrado entre a SESAU e o CER/APAE, em que as próteses auditivas são custeadas de forma pós-fixada, de acordo com a produção realizada e de acordo com os valores estabelecidos pela Tabela de Procedimentos, Medicamentos e OPM do SUS.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4732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57426" y="161522"/>
            <a:ext cx="3650358" cy="307777"/>
          </a:xfrm>
          <a:prstGeom prst="rect">
            <a:avLst/>
          </a:prstGeom>
        </p:spPr>
        <p:txBody>
          <a:bodyPr wrap="none">
            <a:spAutoFit/>
          </a:bodyPr>
          <a:lstStyle/>
          <a:p>
            <a:r>
              <a:rPr lang="pt-BR" altLang="pt-BR" sz="1400" b="1" dirty="0" smtClean="0">
                <a:solidFill>
                  <a:schemeClr val="tx2"/>
                </a:solidFill>
              </a:rPr>
              <a:t>2º RELATÓRIO </a:t>
            </a:r>
            <a:r>
              <a:rPr lang="pt-BR" altLang="pt-BR" sz="1400" b="1" dirty="0">
                <a:solidFill>
                  <a:schemeClr val="tx2"/>
                </a:solidFill>
              </a:rPr>
              <a:t>QUADRIMESTRAL </a:t>
            </a:r>
            <a:r>
              <a:rPr lang="pt-BR" altLang="pt-BR" sz="1400" b="1" dirty="0" smtClean="0">
                <a:solidFill>
                  <a:schemeClr val="tx2"/>
                </a:solidFill>
              </a:rPr>
              <a:t>2021</a:t>
            </a:r>
            <a:endParaRPr lang="pt-BR" altLang="pt-BR" sz="1400" b="1" dirty="0">
              <a:solidFill>
                <a:schemeClr val="tx2"/>
              </a:solidFill>
            </a:endParaRPr>
          </a:p>
        </p:txBody>
      </p:sp>
      <p:sp>
        <p:nvSpPr>
          <p:cNvPr id="2" name="Espaço Reservado para Número de Slide 1"/>
          <p:cNvSpPr>
            <a:spLocks noGrp="1"/>
          </p:cNvSpPr>
          <p:nvPr>
            <p:ph type="sldNum" sz="quarter" idx="12"/>
          </p:nvPr>
        </p:nvSpPr>
        <p:spPr>
          <a:xfrm>
            <a:off x="10588809" y="6449925"/>
            <a:ext cx="1596292" cy="404614"/>
          </a:xfrm>
        </p:spPr>
        <p:txBody>
          <a:bodyPr/>
          <a:lstStyle/>
          <a:p>
            <a:pPr rtl="0"/>
            <a:fld id="{B38049E5-7B53-4E85-8972-7D6C4BCE5BB9}" type="slidenum">
              <a:rPr lang="pt-BR" b="1" noProof="0" smtClean="0"/>
              <a:pPr rtl="0"/>
              <a:t>49</a:t>
            </a:fld>
            <a:endParaRPr lang="pt-BR" b="1" noProof="0" dirty="0"/>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ctangle 37"/>
          <p:cNvSpPr>
            <a:spLocks noChangeArrowheads="1"/>
          </p:cNvSpPr>
          <p:nvPr/>
        </p:nvSpPr>
        <p:spPr bwMode="auto">
          <a:xfrm>
            <a:off x="867605" y="737643"/>
            <a:ext cx="2714625" cy="338554"/>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t="100000" r="100000"/>
            </a:path>
            <a:tileRect l="-100000" b="-100000"/>
          </a:gradFill>
          <a:ln w="9525">
            <a:solidFill>
              <a:schemeClr val="tx1"/>
            </a:solidFill>
            <a:miter lim="800000"/>
            <a:headEnd/>
            <a:tailEnd/>
          </a:ln>
        </p:spPr>
        <p:txBody>
          <a:bodyPr anchor="ctr">
            <a:spAutoFit/>
          </a:bodyPr>
          <a:lstStyle/>
          <a:p>
            <a:pPr algn="ctr"/>
            <a:r>
              <a:rPr lang="pt-BR" altLang="pt-BR" sz="1600" b="1" dirty="0" smtClean="0">
                <a:solidFill>
                  <a:sysClr val="windowText" lastClr="000000"/>
                </a:solidFill>
                <a:effectLst>
                  <a:outerShdw blurRad="38100" dist="38100" dir="2700000" algn="tl">
                    <a:srgbClr val="000000">
                      <a:alpha val="43137"/>
                    </a:srgbClr>
                  </a:outerShdw>
                </a:effectLst>
              </a:rPr>
              <a:t>ENCERRADAS</a:t>
            </a:r>
            <a:endParaRPr lang="pt-BR" altLang="pt-BR" sz="1600" dirty="0">
              <a:solidFill>
                <a:sysClr val="windowText" lastClr="000000"/>
              </a:solidFill>
              <a:effectLst>
                <a:outerShdw blurRad="38100" dist="38100" dir="2700000" algn="tl">
                  <a:srgbClr val="000000">
                    <a:alpha val="43137"/>
                  </a:srgbClr>
                </a:outerShdw>
              </a:effectLst>
            </a:endParaRPr>
          </a:p>
        </p:txBody>
      </p:sp>
      <p:graphicFrame>
        <p:nvGraphicFramePr>
          <p:cNvPr id="9" name="Tabela 8"/>
          <p:cNvGraphicFramePr>
            <a:graphicFrameLocks noGrp="1"/>
          </p:cNvGraphicFramePr>
          <p:nvPr>
            <p:extLst>
              <p:ext uri="{D42A27DB-BD31-4B8C-83A1-F6EECF244321}">
                <p14:modId xmlns:p14="http://schemas.microsoft.com/office/powerpoint/2010/main" val="4127694549"/>
              </p:ext>
            </p:extLst>
          </p:nvPr>
        </p:nvGraphicFramePr>
        <p:xfrm>
          <a:off x="867605" y="1170003"/>
          <a:ext cx="10622030" cy="2368327"/>
        </p:xfrm>
        <a:graphic>
          <a:graphicData uri="http://schemas.openxmlformats.org/drawingml/2006/table">
            <a:tbl>
              <a:tblPr firstRow="1" firstCol="1" bandRow="1">
                <a:tableStyleId>{1FECB4D8-DB02-4DC6-A0A2-4F2EBAE1DC90}</a:tableStyleId>
              </a:tblPr>
              <a:tblGrid>
                <a:gridCol w="3003957">
                  <a:extLst>
                    <a:ext uri="{9D8B030D-6E8A-4147-A177-3AD203B41FA5}">
                      <a16:colId xmlns:a16="http://schemas.microsoft.com/office/drawing/2014/main" val="20000"/>
                    </a:ext>
                  </a:extLst>
                </a:gridCol>
                <a:gridCol w="3167912">
                  <a:extLst>
                    <a:ext uri="{9D8B030D-6E8A-4147-A177-3AD203B41FA5}">
                      <a16:colId xmlns:a16="http://schemas.microsoft.com/office/drawing/2014/main" val="20001"/>
                    </a:ext>
                  </a:extLst>
                </a:gridCol>
                <a:gridCol w="4450161">
                  <a:extLst>
                    <a:ext uri="{9D8B030D-6E8A-4147-A177-3AD203B41FA5}">
                      <a16:colId xmlns:a16="http://schemas.microsoft.com/office/drawing/2014/main" val="20002"/>
                    </a:ext>
                  </a:extLst>
                </a:gridCol>
              </a:tblGrid>
              <a:tr h="439735">
                <a:tc>
                  <a:txBody>
                    <a:bodyPr/>
                    <a:lstStyle/>
                    <a:p>
                      <a:pPr algn="ctr">
                        <a:lnSpc>
                          <a:spcPct val="115000"/>
                        </a:lnSpc>
                        <a:spcAft>
                          <a:spcPts val="0"/>
                        </a:spcAft>
                      </a:pPr>
                      <a:r>
                        <a:rPr lang="pt-BR" sz="1600" dirty="0">
                          <a:effectLst>
                            <a:outerShdw blurRad="38100" dist="38100" dir="2700000" algn="tl">
                              <a:srgbClr val="000000">
                                <a:alpha val="43137"/>
                              </a:srgbClr>
                            </a:outerShdw>
                          </a:effectLst>
                        </a:rPr>
                        <a:t>SERVIÇO AUDITADO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smtClean="0">
                          <a:effectLst>
                            <a:outerShdw blurRad="38100" dist="38100" dir="2700000" algn="tl">
                              <a:srgbClr val="000000">
                                <a:alpha val="43137"/>
                              </a:srgbClr>
                            </a:outerShdw>
                          </a:effectLst>
                        </a:rPr>
                        <a:t>PERÍODO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u="none" dirty="0">
                          <a:effectLst>
                            <a:outerShdw blurRad="38100" dist="38100" dir="2700000" algn="tl">
                              <a:srgbClr val="000000">
                                <a:alpha val="43137"/>
                              </a:srgbClr>
                            </a:outerShdw>
                          </a:effectLst>
                        </a:rPr>
                        <a:t>FINALIDADE</a:t>
                      </a:r>
                      <a:endParaRPr lang="pt-BR" sz="1600" b="1" u="none"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28592">
                <a:tc>
                  <a:txBody>
                    <a:bodyPr/>
                    <a:lstStyle/>
                    <a:p>
                      <a:pPr algn="ctr">
                        <a:lnSpc>
                          <a:spcPct val="115000"/>
                        </a:lnSpc>
                        <a:spcAft>
                          <a:spcPts val="1000"/>
                        </a:spcAft>
                      </a:pPr>
                      <a:r>
                        <a:rPr lang="pt-BR" sz="1600" b="1" kern="1200" dirty="0" smtClean="0">
                          <a:solidFill>
                            <a:schemeClr val="tx1"/>
                          </a:solidFill>
                          <a:effectLst/>
                          <a:latin typeface="Arial" panose="020B0604020202020204" pitchFamily="34" charset="0"/>
                          <a:ea typeface="+mn-ea"/>
                          <a:cs typeface="Arial" panose="020B0604020202020204" pitchFamily="34" charset="0"/>
                        </a:rPr>
                        <a:t>HOSPITAL EL KADRI</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600" b="1" dirty="0" smtClean="0">
                          <a:solidFill>
                            <a:schemeClr val="tx1"/>
                          </a:solidFill>
                          <a:effectLst/>
                          <a:latin typeface="Arial" panose="020B0604020202020204" pitchFamily="34" charset="0"/>
                          <a:ea typeface="Times New Roman"/>
                          <a:cs typeface="Arial" panose="020B0604020202020204" pitchFamily="34" charset="0"/>
                        </a:rPr>
                        <a:t>MAIO</a:t>
                      </a:r>
                      <a:r>
                        <a:rPr lang="pt-BR" sz="1600" b="1" baseline="0" dirty="0" smtClean="0">
                          <a:solidFill>
                            <a:schemeClr val="tx1"/>
                          </a:solidFill>
                          <a:effectLst/>
                          <a:latin typeface="Arial" panose="020B0604020202020204" pitchFamily="34" charset="0"/>
                          <a:ea typeface="Times New Roman"/>
                          <a:cs typeface="Arial" panose="020B0604020202020204" pitchFamily="34" charset="0"/>
                        </a:rPr>
                        <a:t> A AGOSTO/2021</a:t>
                      </a:r>
                      <a:endParaRPr lang="pt-BR"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pt-BR" sz="1600" kern="1200" dirty="0" smtClean="0">
                          <a:solidFill>
                            <a:schemeClr val="dk1"/>
                          </a:solidFill>
                          <a:latin typeface="Arial" panose="020B0604020202020204" pitchFamily="34" charset="0"/>
                          <a:ea typeface="+mn-ea"/>
                          <a:cs typeface="Arial" panose="020B0604020202020204" pitchFamily="34" charset="0"/>
                        </a:rPr>
                        <a:t>Verificar a regularidade das contas hospitalares referentes aos pacientes SUS internados em hospital privado, cujo contrato temporário foi firmado em razão do enfrentamento da pandemia do COVID-19.</a:t>
                      </a:r>
                      <a:endParaRPr lang="pt-BR"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824313453"/>
              </p:ext>
            </p:extLst>
          </p:nvPr>
        </p:nvGraphicFramePr>
        <p:xfrm>
          <a:off x="867605" y="3674083"/>
          <a:ext cx="10595525" cy="1881524"/>
        </p:xfrm>
        <a:graphic>
          <a:graphicData uri="http://schemas.openxmlformats.org/drawingml/2006/table">
            <a:tbl>
              <a:tblPr firstRow="1" firstCol="1" bandRow="1">
                <a:tableStyleId>{1FECB4D8-DB02-4DC6-A0A2-4F2EBAE1DC90}</a:tableStyleId>
              </a:tblPr>
              <a:tblGrid>
                <a:gridCol w="10595525">
                  <a:extLst>
                    <a:ext uri="{9D8B030D-6E8A-4147-A177-3AD203B41FA5}">
                      <a16:colId xmlns:a16="http://schemas.microsoft.com/office/drawing/2014/main" val="20000"/>
                    </a:ext>
                  </a:extLst>
                </a:gridCol>
              </a:tblGrid>
              <a:tr h="299270">
                <a:tc>
                  <a:txBody>
                    <a:bodyPr/>
                    <a:lstStyle/>
                    <a:p>
                      <a:pPr algn="ctr">
                        <a:lnSpc>
                          <a:spcPct val="115000"/>
                        </a:lnSpc>
                        <a:spcAft>
                          <a:spcPts val="0"/>
                        </a:spcAft>
                      </a:pPr>
                      <a:r>
                        <a:rPr lang="pt-BR" sz="1800" dirty="0" smtClean="0">
                          <a:effectLst>
                            <a:outerShdw blurRad="38100" dist="38100" dir="2700000" algn="tl">
                              <a:srgbClr val="000000">
                                <a:alpha val="43137"/>
                              </a:srgbClr>
                            </a:outerShdw>
                          </a:effectLst>
                        </a:rPr>
                        <a:t>PRINCIPAIS RECOMENDAÇÕES</a:t>
                      </a:r>
                      <a:endParaRPr lang="pt-BR"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tc>
                <a:extLst>
                  <a:ext uri="{0D108BD9-81ED-4DB2-BD59-A6C34878D82A}">
                    <a16:rowId xmlns:a16="http://schemas.microsoft.com/office/drawing/2014/main" val="10000"/>
                  </a:ext>
                </a:extLst>
              </a:tr>
              <a:tr h="1566056">
                <a:tc>
                  <a:txBody>
                    <a:bodyPr/>
                    <a:lstStyle/>
                    <a:p>
                      <a:pPr algn="just">
                        <a:buFontTx/>
                        <a:buNone/>
                      </a:pPr>
                      <a:r>
                        <a:rPr lang="pt-BR" sz="1600" b="1" kern="1200" dirty="0" smtClean="0">
                          <a:solidFill>
                            <a:schemeClr val="tx1"/>
                          </a:solidFill>
                          <a:latin typeface="Arial" panose="020B0604020202020204" pitchFamily="34" charset="0"/>
                          <a:ea typeface="+mn-ea"/>
                          <a:cs typeface="Arial" panose="020B0604020202020204" pitchFamily="34" charset="0"/>
                        </a:rPr>
                        <a:t>Foram realizadas 37 (trinta e sete)</a:t>
                      </a:r>
                      <a:r>
                        <a:rPr lang="pt-BR" sz="1600" b="1" kern="1200" baseline="0" dirty="0" smtClean="0">
                          <a:solidFill>
                            <a:schemeClr val="tx1"/>
                          </a:solidFill>
                          <a:latin typeface="Arial" panose="020B0604020202020204" pitchFamily="34" charset="0"/>
                          <a:ea typeface="+mn-ea"/>
                          <a:cs typeface="Arial" panose="020B0604020202020204" pitchFamily="34" charset="0"/>
                        </a:rPr>
                        <a:t> auditorias no período, as quais resultaram em recomendação de redução de valores. O valor total reduzido foi de </a:t>
                      </a:r>
                      <a:r>
                        <a:rPr lang="pt-BR" sz="1600" b="1" kern="1200" dirty="0" smtClean="0">
                          <a:solidFill>
                            <a:schemeClr val="tx1"/>
                          </a:solidFill>
                          <a:latin typeface="Arial" panose="020B0604020202020204" pitchFamily="34" charset="0"/>
                          <a:ea typeface="+mn-ea"/>
                          <a:cs typeface="Arial" panose="020B0604020202020204" pitchFamily="34" charset="0"/>
                        </a:rPr>
                        <a:t>R$ 108.547,59 (cento e oito</a:t>
                      </a:r>
                      <a:r>
                        <a:rPr lang="pt-BR" sz="1600" b="1" kern="1200" baseline="0" dirty="0" smtClean="0">
                          <a:solidFill>
                            <a:schemeClr val="tx1"/>
                          </a:solidFill>
                          <a:latin typeface="Arial" panose="020B0604020202020204" pitchFamily="34" charset="0"/>
                          <a:ea typeface="+mn-ea"/>
                          <a:cs typeface="Arial" panose="020B0604020202020204" pitchFamily="34" charset="0"/>
                        </a:rPr>
                        <a:t> mil e quinhentos e quarenta e sete reais e cinquenta e nove centavos), referente aos itens glosados.</a:t>
                      </a: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502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0595708" y="6443193"/>
            <a:ext cx="1596292" cy="404614"/>
          </a:xfrm>
        </p:spPr>
        <p:txBody>
          <a:bodyPr/>
          <a:lstStyle/>
          <a:p>
            <a:pPr rtl="0"/>
            <a:fld id="{B38049E5-7B53-4E85-8972-7D6C4BCE5BB9}" type="slidenum">
              <a:rPr lang="pt-BR" b="1" noProof="0" smtClean="0"/>
              <a:t>5</a:t>
            </a:fld>
            <a:endParaRPr lang="pt-BR" b="1" noProof="0" dirty="0"/>
          </a:p>
        </p:txBody>
      </p:sp>
      <p:sp>
        <p:nvSpPr>
          <p:cNvPr id="2" name="Retângulo 1"/>
          <p:cNvSpPr/>
          <p:nvPr/>
        </p:nvSpPr>
        <p:spPr>
          <a:xfrm>
            <a:off x="929246" y="1503193"/>
            <a:ext cx="10500754" cy="381660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just"/>
            <a:r>
              <a:rPr lang="pt-BR" sz="2800" b="1" dirty="0" smtClean="0">
                <a:solidFill>
                  <a:schemeClr val="tx1"/>
                </a:solidFill>
                <a:latin typeface="Arial" pitchFamily="34" charset="0"/>
                <a:cs typeface="Arial" pitchFamily="34" charset="0"/>
              </a:rPr>
              <a:t>O </a:t>
            </a:r>
            <a:r>
              <a:rPr lang="pt-BR" sz="2800" b="1" dirty="0">
                <a:solidFill>
                  <a:schemeClr val="tx1"/>
                </a:solidFill>
                <a:latin typeface="Arial" pitchFamily="34" charset="0"/>
                <a:cs typeface="Arial" pitchFamily="34" charset="0"/>
              </a:rPr>
              <a:t>Relatório Detalhado referente ao quadrimestre anterior, será elaborado de acordo com o </a:t>
            </a:r>
            <a:r>
              <a:rPr lang="pt-BR" sz="2800" b="1" u="sng" dirty="0">
                <a:solidFill>
                  <a:schemeClr val="tx1"/>
                </a:solidFill>
                <a:latin typeface="Arial" pitchFamily="34" charset="0"/>
                <a:cs typeface="Arial" pitchFamily="34" charset="0"/>
              </a:rPr>
              <a:t>modelo padronizado aprovado pelo Conselho Nacional de Saúde</a:t>
            </a:r>
            <a:r>
              <a:rPr lang="pt-BR" sz="2800" b="1" u="sng" dirty="0" smtClean="0">
                <a:solidFill>
                  <a:schemeClr val="tx1"/>
                </a:solidFill>
                <a:latin typeface="Arial" pitchFamily="34" charset="0"/>
                <a:cs typeface="Arial" pitchFamily="34" charset="0"/>
              </a:rPr>
              <a:t>.</a:t>
            </a:r>
          </a:p>
          <a:p>
            <a:pPr lvl="0"/>
            <a:endParaRPr lang="pt-BR" sz="2800" b="1" u="sng" dirty="0" smtClean="0">
              <a:solidFill>
                <a:schemeClr val="tx1"/>
              </a:solidFill>
              <a:latin typeface="Arial" pitchFamily="34" charset="0"/>
              <a:cs typeface="Arial" pitchFamily="34" charset="0"/>
            </a:endParaRPr>
          </a:p>
          <a:p>
            <a:pPr algn="just"/>
            <a:r>
              <a:rPr lang="pt-BR" sz="2800" b="1" dirty="0" smtClean="0">
                <a:solidFill>
                  <a:schemeClr val="tx1"/>
                </a:solidFill>
                <a:latin typeface="Arial" pitchFamily="34" charset="0"/>
                <a:cs typeface="Arial" pitchFamily="34" charset="0"/>
              </a:rPr>
              <a:t>O </a:t>
            </a:r>
            <a:r>
              <a:rPr lang="pt-BR" sz="2800" b="1" dirty="0">
                <a:solidFill>
                  <a:schemeClr val="tx1"/>
                </a:solidFill>
                <a:latin typeface="Arial" pitchFamily="34" charset="0"/>
                <a:cs typeface="Arial" pitchFamily="34" charset="0"/>
              </a:rPr>
              <a:t>gestor do SUS </a:t>
            </a:r>
            <a:r>
              <a:rPr lang="pt-BR" sz="2800" b="1" u="sng" dirty="0">
                <a:solidFill>
                  <a:schemeClr val="tx1"/>
                </a:solidFill>
                <a:latin typeface="Arial" pitchFamily="34" charset="0"/>
                <a:cs typeface="Arial" pitchFamily="34" charset="0"/>
              </a:rPr>
              <a:t>apresentará</a:t>
            </a:r>
            <a:r>
              <a:rPr lang="pt-BR" sz="2800" b="1" dirty="0">
                <a:solidFill>
                  <a:schemeClr val="tx1"/>
                </a:solidFill>
                <a:latin typeface="Arial" pitchFamily="34" charset="0"/>
                <a:cs typeface="Arial" pitchFamily="34" charset="0"/>
              </a:rPr>
              <a:t>, até o final dos meses de </a:t>
            </a:r>
            <a:r>
              <a:rPr lang="pt-BR" sz="2800" b="1" i="1" dirty="0">
                <a:solidFill>
                  <a:schemeClr val="tx1"/>
                </a:solidFill>
                <a:latin typeface="Arial" pitchFamily="34" charset="0"/>
                <a:cs typeface="Arial" pitchFamily="34" charset="0"/>
              </a:rPr>
              <a:t>maio</a:t>
            </a:r>
            <a:r>
              <a:rPr lang="pt-BR" sz="2800" b="1" dirty="0">
                <a:solidFill>
                  <a:schemeClr val="tx1"/>
                </a:solidFill>
                <a:latin typeface="Arial" pitchFamily="34" charset="0"/>
                <a:cs typeface="Arial" pitchFamily="34" charset="0"/>
              </a:rPr>
              <a:t>, </a:t>
            </a:r>
            <a:r>
              <a:rPr lang="pt-BR" sz="3600" b="1" i="1" dirty="0">
                <a:solidFill>
                  <a:schemeClr val="tx1"/>
                </a:solidFill>
                <a:effectLst>
                  <a:outerShdw blurRad="38100" dist="38100" dir="2700000" algn="tl">
                    <a:srgbClr val="000000">
                      <a:alpha val="43137"/>
                    </a:srgbClr>
                  </a:outerShdw>
                </a:effectLst>
                <a:latin typeface="Arial" pitchFamily="34" charset="0"/>
                <a:cs typeface="Arial" pitchFamily="34" charset="0"/>
              </a:rPr>
              <a:t>s</a:t>
            </a:r>
            <a:r>
              <a:rPr lang="pt-BR" sz="3600" b="1"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etembro</a:t>
            </a:r>
            <a:r>
              <a:rPr lang="pt-BR" sz="2800" b="1" dirty="0" smtClean="0">
                <a:solidFill>
                  <a:schemeClr val="tx1"/>
                </a:solidFill>
                <a:latin typeface="Arial" pitchFamily="34" charset="0"/>
                <a:cs typeface="Arial" pitchFamily="34" charset="0"/>
              </a:rPr>
              <a:t> </a:t>
            </a:r>
            <a:r>
              <a:rPr lang="pt-BR" sz="2800" b="1" dirty="0">
                <a:solidFill>
                  <a:schemeClr val="tx1"/>
                </a:solidFill>
                <a:latin typeface="Arial" pitchFamily="34" charset="0"/>
                <a:cs typeface="Arial" pitchFamily="34" charset="0"/>
              </a:rPr>
              <a:t>e</a:t>
            </a:r>
            <a:r>
              <a:rPr lang="pt-BR" sz="2800" dirty="0">
                <a:solidFill>
                  <a:schemeClr val="tx1"/>
                </a:solidFill>
                <a:latin typeface="Arial" pitchFamily="34" charset="0"/>
                <a:cs typeface="Arial" pitchFamily="34" charset="0"/>
              </a:rPr>
              <a:t> </a:t>
            </a:r>
            <a:r>
              <a:rPr lang="pt-BR" sz="2800" b="1" dirty="0">
                <a:solidFill>
                  <a:schemeClr val="tx1"/>
                </a:solidFill>
                <a:latin typeface="Arial" pitchFamily="34" charset="0"/>
                <a:cs typeface="Arial" pitchFamily="34" charset="0"/>
              </a:rPr>
              <a:t>fevereiro, em audiência pública na Casa Legislativa, o  Relatório do quadrimestre anterior</a:t>
            </a:r>
            <a:r>
              <a:rPr lang="pt-BR" sz="2800" b="1" dirty="0" smtClean="0">
                <a:solidFill>
                  <a:schemeClr val="tx1"/>
                </a:solidFill>
              </a:rPr>
              <a:t>.</a:t>
            </a:r>
            <a:endParaRPr lang="pt-BR" b="1" u="sng" dirty="0">
              <a:latin typeface="Arial" pitchFamily="34" charset="0"/>
              <a:cs typeface="Arial" pitchFamily="34" charset="0"/>
            </a:endParaRP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9" name="Retângulo 8"/>
          <p:cNvSpPr/>
          <p:nvPr/>
        </p:nvSpPr>
        <p:spPr>
          <a:xfrm>
            <a:off x="690690" y="154197"/>
            <a:ext cx="3656770" cy="307777"/>
          </a:xfrm>
          <a:prstGeom prst="rect">
            <a:avLst/>
          </a:prstGeom>
        </p:spPr>
        <p:txBody>
          <a:bodyPr wrap="none">
            <a:spAutoFit/>
          </a:bodyPr>
          <a:lstStyle/>
          <a:p>
            <a:r>
              <a:rPr lang="pt-BR" altLang="pt-BR" sz="1400" b="1" dirty="0" smtClean="0">
                <a:solidFill>
                  <a:schemeClr val="tx2"/>
                </a:solidFill>
              </a:rPr>
              <a:t>1°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spTree>
    <p:extLst>
      <p:ext uri="{BB962C8B-B14F-4D97-AF65-F5344CB8AC3E}">
        <p14:creationId xmlns:p14="http://schemas.microsoft.com/office/powerpoint/2010/main" val="3279891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57426" y="161522"/>
            <a:ext cx="3650358" cy="307777"/>
          </a:xfrm>
          <a:prstGeom prst="rect">
            <a:avLst/>
          </a:prstGeom>
        </p:spPr>
        <p:txBody>
          <a:bodyPr wrap="none">
            <a:spAutoFit/>
          </a:bodyPr>
          <a:lstStyle/>
          <a:p>
            <a:r>
              <a:rPr lang="pt-BR" altLang="pt-BR" sz="1400" b="1" dirty="0" smtClean="0">
                <a:solidFill>
                  <a:schemeClr val="tx2"/>
                </a:solidFill>
              </a:rPr>
              <a:t>1º RELATÓRIO </a:t>
            </a:r>
            <a:r>
              <a:rPr lang="pt-BR" altLang="pt-BR" sz="1400" b="1" dirty="0">
                <a:solidFill>
                  <a:schemeClr val="tx2"/>
                </a:solidFill>
              </a:rPr>
              <a:t>QUADRIMESTRAL </a:t>
            </a:r>
            <a:r>
              <a:rPr lang="pt-BR" altLang="pt-BR" sz="1400" b="1" dirty="0" smtClean="0">
                <a:solidFill>
                  <a:schemeClr val="tx2"/>
                </a:solidFill>
              </a:rPr>
              <a:t>2021</a:t>
            </a:r>
            <a:endParaRPr lang="pt-BR" altLang="pt-BR" sz="1400" b="1" dirty="0">
              <a:solidFill>
                <a:schemeClr val="tx2"/>
              </a:solidFill>
            </a:endParaRPr>
          </a:p>
        </p:txBody>
      </p:sp>
      <p:sp>
        <p:nvSpPr>
          <p:cNvPr id="2" name="Espaço Reservado para Número de Slide 1"/>
          <p:cNvSpPr>
            <a:spLocks noGrp="1"/>
          </p:cNvSpPr>
          <p:nvPr>
            <p:ph type="sldNum" sz="quarter" idx="12"/>
          </p:nvPr>
        </p:nvSpPr>
        <p:spPr>
          <a:xfrm>
            <a:off x="10588809" y="6449925"/>
            <a:ext cx="1596292" cy="404614"/>
          </a:xfrm>
        </p:spPr>
        <p:txBody>
          <a:bodyPr/>
          <a:lstStyle/>
          <a:p>
            <a:pPr rtl="0"/>
            <a:fld id="{B38049E5-7B53-4E85-8972-7D6C4BCE5BB9}" type="slidenum">
              <a:rPr lang="pt-BR" b="1" noProof="0" smtClean="0"/>
              <a:pPr rtl="0"/>
              <a:t>50</a:t>
            </a:fld>
            <a:endParaRPr lang="pt-BR" b="1" noProof="0" dirty="0"/>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ctangle 37"/>
          <p:cNvSpPr>
            <a:spLocks noChangeArrowheads="1"/>
          </p:cNvSpPr>
          <p:nvPr/>
        </p:nvSpPr>
        <p:spPr bwMode="auto">
          <a:xfrm>
            <a:off x="867605" y="750895"/>
            <a:ext cx="2714625" cy="338554"/>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t="100000" r="100000"/>
            </a:path>
            <a:tileRect l="-100000" b="-100000"/>
          </a:gradFill>
          <a:ln w="9525">
            <a:solidFill>
              <a:schemeClr val="tx1"/>
            </a:solidFill>
            <a:miter lim="800000"/>
            <a:headEnd/>
            <a:tailEnd/>
          </a:ln>
        </p:spPr>
        <p:txBody>
          <a:bodyPr anchor="ctr">
            <a:spAutoFit/>
          </a:bodyPr>
          <a:lstStyle/>
          <a:p>
            <a:pPr algn="ctr"/>
            <a:r>
              <a:rPr lang="pt-BR" altLang="pt-BR" sz="1600" b="1" dirty="0" smtClean="0">
                <a:solidFill>
                  <a:sysClr val="windowText" lastClr="000000"/>
                </a:solidFill>
                <a:effectLst>
                  <a:outerShdw blurRad="38100" dist="38100" dir="2700000" algn="tl">
                    <a:srgbClr val="000000">
                      <a:alpha val="43137"/>
                    </a:srgbClr>
                  </a:outerShdw>
                </a:effectLst>
              </a:rPr>
              <a:t>ENCERRADAS</a:t>
            </a:r>
            <a:endParaRPr lang="pt-BR" altLang="pt-BR" sz="1600" dirty="0">
              <a:solidFill>
                <a:sysClr val="windowText" lastClr="000000"/>
              </a:solidFill>
              <a:effectLst>
                <a:outerShdw blurRad="38100" dist="38100" dir="2700000" algn="tl">
                  <a:srgbClr val="000000">
                    <a:alpha val="43137"/>
                  </a:srgbClr>
                </a:outerShdw>
              </a:effectLst>
            </a:endParaRPr>
          </a:p>
        </p:txBody>
      </p:sp>
      <p:graphicFrame>
        <p:nvGraphicFramePr>
          <p:cNvPr id="9" name="Tabela 8"/>
          <p:cNvGraphicFramePr>
            <a:graphicFrameLocks noGrp="1"/>
          </p:cNvGraphicFramePr>
          <p:nvPr>
            <p:extLst>
              <p:ext uri="{D42A27DB-BD31-4B8C-83A1-F6EECF244321}">
                <p14:modId xmlns:p14="http://schemas.microsoft.com/office/powerpoint/2010/main" val="3900355138"/>
              </p:ext>
            </p:extLst>
          </p:nvPr>
        </p:nvGraphicFramePr>
        <p:xfrm>
          <a:off x="867605" y="1207131"/>
          <a:ext cx="10577950" cy="2270166"/>
        </p:xfrm>
        <a:graphic>
          <a:graphicData uri="http://schemas.openxmlformats.org/drawingml/2006/table">
            <a:tbl>
              <a:tblPr firstRow="1" firstCol="1" bandRow="1">
                <a:tableStyleId>{1FECB4D8-DB02-4DC6-A0A2-4F2EBAE1DC90}</a:tableStyleId>
              </a:tblPr>
              <a:tblGrid>
                <a:gridCol w="2991491">
                  <a:extLst>
                    <a:ext uri="{9D8B030D-6E8A-4147-A177-3AD203B41FA5}">
                      <a16:colId xmlns:a16="http://schemas.microsoft.com/office/drawing/2014/main" val="20000"/>
                    </a:ext>
                  </a:extLst>
                </a:gridCol>
                <a:gridCol w="3154766">
                  <a:extLst>
                    <a:ext uri="{9D8B030D-6E8A-4147-A177-3AD203B41FA5}">
                      <a16:colId xmlns:a16="http://schemas.microsoft.com/office/drawing/2014/main" val="20001"/>
                    </a:ext>
                  </a:extLst>
                </a:gridCol>
                <a:gridCol w="4431693">
                  <a:extLst>
                    <a:ext uri="{9D8B030D-6E8A-4147-A177-3AD203B41FA5}">
                      <a16:colId xmlns:a16="http://schemas.microsoft.com/office/drawing/2014/main" val="20002"/>
                    </a:ext>
                  </a:extLst>
                </a:gridCol>
              </a:tblGrid>
              <a:tr h="467115">
                <a:tc>
                  <a:txBody>
                    <a:bodyPr/>
                    <a:lstStyle/>
                    <a:p>
                      <a:pPr algn="ctr">
                        <a:lnSpc>
                          <a:spcPct val="115000"/>
                        </a:lnSpc>
                        <a:spcAft>
                          <a:spcPts val="0"/>
                        </a:spcAft>
                      </a:pPr>
                      <a:r>
                        <a:rPr lang="pt-BR" sz="1600" dirty="0">
                          <a:effectLst>
                            <a:outerShdw blurRad="38100" dist="38100" dir="2700000" algn="tl">
                              <a:srgbClr val="000000">
                                <a:alpha val="43137"/>
                              </a:srgbClr>
                            </a:outerShdw>
                          </a:effectLst>
                        </a:rPr>
                        <a:t>SERVIÇO AUDITADO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smtClean="0">
                          <a:effectLst>
                            <a:outerShdw blurRad="38100" dist="38100" dir="2700000" algn="tl">
                              <a:srgbClr val="000000">
                                <a:alpha val="43137"/>
                              </a:srgbClr>
                            </a:outerShdw>
                          </a:effectLst>
                        </a:rPr>
                        <a:t>PERÍODO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pt-BR" sz="1600" u="none" dirty="0">
                          <a:effectLst>
                            <a:outerShdw blurRad="38100" dist="38100" dir="2700000" algn="tl">
                              <a:srgbClr val="000000">
                                <a:alpha val="43137"/>
                              </a:srgbClr>
                            </a:outerShdw>
                          </a:effectLst>
                        </a:rPr>
                        <a:t>FINALIDADE</a:t>
                      </a:r>
                      <a:endParaRPr lang="pt-BR" sz="1600" b="1" u="none"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03051">
                <a:tc>
                  <a:txBody>
                    <a:bodyPr/>
                    <a:lstStyle/>
                    <a:p>
                      <a:pPr algn="ctr">
                        <a:lnSpc>
                          <a:spcPct val="115000"/>
                        </a:lnSpc>
                        <a:spcAft>
                          <a:spcPts val="1000"/>
                        </a:spcAft>
                      </a:pPr>
                      <a:r>
                        <a:rPr lang="pt-BR" sz="1600" kern="1200" dirty="0" smtClean="0">
                          <a:latin typeface="Arial" panose="020B0604020202020204" pitchFamily="34" charset="0"/>
                          <a:cs typeface="Arial" panose="020B0604020202020204" pitchFamily="34" charset="0"/>
                        </a:rPr>
                        <a:t>PRONCOR GERAL</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600" b="1" kern="1200" dirty="0" smtClean="0">
                          <a:effectLst/>
                          <a:latin typeface="Arial" panose="020B0604020202020204" pitchFamily="34" charset="0"/>
                          <a:cs typeface="Arial" panose="020B0604020202020204" pitchFamily="34" charset="0"/>
                        </a:rPr>
                        <a:t>MAIO A AGOSTO/2021</a:t>
                      </a:r>
                      <a:endParaRPr lang="pt-BR"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just" defTabSz="457200" rtl="0" eaLnBrk="1" fontAlgn="auto" latinLnBrk="0" hangingPunct="1">
                        <a:lnSpc>
                          <a:spcPct val="115000"/>
                        </a:lnSpc>
                        <a:spcBef>
                          <a:spcPts val="0"/>
                        </a:spcBef>
                        <a:spcAft>
                          <a:spcPts val="1000"/>
                        </a:spcAft>
                        <a:buClrTx/>
                        <a:buSzTx/>
                        <a:buFontTx/>
                        <a:buNone/>
                        <a:tabLst/>
                        <a:defRPr/>
                      </a:pPr>
                      <a:r>
                        <a:rPr lang="pt-BR" sz="1600" kern="1200" dirty="0" smtClean="0">
                          <a:latin typeface="Arial" panose="020B0604020202020204" pitchFamily="34" charset="0"/>
                          <a:cs typeface="Arial" panose="020B0604020202020204" pitchFamily="34" charset="0"/>
                        </a:rPr>
                        <a:t>Verificar a regularidade das contas hospitalares referentes aos pacientes SUS internados em hospital privado, cujo contrato temporário foi firmado em razão do enfrentamento da pandemia do COVID-19.</a:t>
                      </a:r>
                      <a:endParaRPr lang="pt-BR" sz="1600" b="1" dirty="0" smtClean="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2687083979"/>
              </p:ext>
            </p:extLst>
          </p:nvPr>
        </p:nvGraphicFramePr>
        <p:xfrm>
          <a:off x="867605" y="3675222"/>
          <a:ext cx="10543077" cy="1719453"/>
        </p:xfrm>
        <a:graphic>
          <a:graphicData uri="http://schemas.openxmlformats.org/drawingml/2006/table">
            <a:tbl>
              <a:tblPr firstRow="1" firstCol="1" bandRow="1">
                <a:tableStyleId>{1FECB4D8-DB02-4DC6-A0A2-4F2EBAE1DC90}</a:tableStyleId>
              </a:tblPr>
              <a:tblGrid>
                <a:gridCol w="10543077">
                  <a:extLst>
                    <a:ext uri="{9D8B030D-6E8A-4147-A177-3AD203B41FA5}">
                      <a16:colId xmlns:a16="http://schemas.microsoft.com/office/drawing/2014/main" val="20000"/>
                    </a:ext>
                  </a:extLst>
                </a:gridCol>
              </a:tblGrid>
              <a:tr h="369955">
                <a:tc>
                  <a:txBody>
                    <a:bodyPr/>
                    <a:lstStyle/>
                    <a:p>
                      <a:pPr algn="ctr">
                        <a:lnSpc>
                          <a:spcPct val="115000"/>
                        </a:lnSpc>
                        <a:spcAft>
                          <a:spcPts val="1000"/>
                        </a:spcAft>
                      </a:pPr>
                      <a:r>
                        <a:rPr lang="pt-BR" sz="1800" dirty="0" smtClean="0">
                          <a:effectLst>
                            <a:outerShdw blurRad="38100" dist="38100" dir="2700000" algn="tl">
                              <a:srgbClr val="000000">
                                <a:alpha val="43137"/>
                              </a:srgbClr>
                            </a:outerShdw>
                          </a:effectLst>
                        </a:rPr>
                        <a:t>PRINCIPAIS RECOMENDAÇÕES</a:t>
                      </a:r>
                      <a:r>
                        <a:rPr lang="pt-BR" sz="1800" baseline="0" dirty="0" smtClean="0">
                          <a:effectLst>
                            <a:outerShdw blurRad="38100" dist="38100" dir="2700000" algn="tl">
                              <a:srgbClr val="000000">
                                <a:alpha val="43137"/>
                              </a:srgbClr>
                            </a:outerShdw>
                          </a:effectLst>
                        </a:rPr>
                        <a:t> - AUDITORIAS </a:t>
                      </a:r>
                      <a:r>
                        <a:rPr lang="pt-BR" sz="1800" kern="1200" dirty="0" smtClean="0">
                          <a:effectLst/>
                        </a:rPr>
                        <a:t>PRONCOR</a:t>
                      </a:r>
                      <a:endParaRPr lang="pt-BR" sz="12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tc>
                <a:extLst>
                  <a:ext uri="{0D108BD9-81ED-4DB2-BD59-A6C34878D82A}">
                    <a16:rowId xmlns:a16="http://schemas.microsoft.com/office/drawing/2014/main" val="10000"/>
                  </a:ext>
                </a:extLst>
              </a:tr>
              <a:tr h="1349498">
                <a:tc>
                  <a:txBody>
                    <a:bodyPr/>
                    <a:lstStyle/>
                    <a:p>
                      <a:pPr algn="just">
                        <a:buFontTx/>
                        <a:buChar char="-"/>
                      </a:pPr>
                      <a:r>
                        <a:rPr lang="pt-BR" sz="1800" kern="1200" dirty="0" smtClean="0">
                          <a:solidFill>
                            <a:schemeClr val="tx1"/>
                          </a:solidFill>
                        </a:rPr>
                        <a:t> </a:t>
                      </a:r>
                      <a:r>
                        <a:rPr lang="pt-BR" sz="1600" kern="1200" dirty="0" smtClean="0">
                          <a:solidFill>
                            <a:schemeClr val="tx1"/>
                          </a:solidFill>
                          <a:latin typeface="Arial" panose="020B0604020202020204" pitchFamily="34" charset="0"/>
                          <a:cs typeface="Arial" panose="020B0604020202020204" pitchFamily="34" charset="0"/>
                        </a:rPr>
                        <a:t>Foram realizadas 02 (duas) auditorias </a:t>
                      </a:r>
                      <a:r>
                        <a:rPr lang="pt-BR" sz="1600" kern="1200" baseline="0" dirty="0" smtClean="0">
                          <a:solidFill>
                            <a:schemeClr val="tx1"/>
                          </a:solidFill>
                          <a:latin typeface="Arial" panose="020B0604020202020204" pitchFamily="34" charset="0"/>
                          <a:cs typeface="Arial" panose="020B0604020202020204" pitchFamily="34" charset="0"/>
                        </a:rPr>
                        <a:t>no período, as quais resultaram na recomendação de </a:t>
                      </a:r>
                      <a:r>
                        <a:rPr lang="pt-BR" sz="1600" kern="1200" dirty="0" smtClean="0">
                          <a:solidFill>
                            <a:schemeClr val="tx1"/>
                          </a:solidFill>
                          <a:latin typeface="Arial" panose="020B0604020202020204" pitchFamily="34" charset="0"/>
                          <a:cs typeface="Arial" panose="020B0604020202020204" pitchFamily="34" charset="0"/>
                        </a:rPr>
                        <a:t>redução do valor de R$ 313,64 (trezentos e treze reais e sessenta e quatro centavos</a:t>
                      </a:r>
                      <a:r>
                        <a:rPr lang="pt-BR" sz="1600" kern="1200" baseline="0" dirty="0" smtClean="0">
                          <a:solidFill>
                            <a:schemeClr val="tx1"/>
                          </a:solidFill>
                          <a:latin typeface="Arial" panose="020B0604020202020204" pitchFamily="34" charset="0"/>
                          <a:cs typeface="Arial" panose="020B0604020202020204" pitchFamily="34" charset="0"/>
                        </a:rPr>
                        <a:t>), referente aos itens glosados.</a:t>
                      </a:r>
                      <a:endParaRPr lang="pt-BR" sz="1600" b="1" kern="1200" dirty="0" smtClean="0">
                        <a:solidFill>
                          <a:schemeClr val="tx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81057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57426" y="161522"/>
            <a:ext cx="3650358" cy="307777"/>
          </a:xfrm>
          <a:prstGeom prst="rect">
            <a:avLst/>
          </a:prstGeom>
        </p:spPr>
        <p:txBody>
          <a:bodyPr wrap="none">
            <a:spAutoFit/>
          </a:bodyPr>
          <a:lstStyle/>
          <a:p>
            <a:r>
              <a:rPr lang="pt-BR" altLang="pt-BR" sz="1400" b="1" dirty="0" smtClean="0">
                <a:solidFill>
                  <a:schemeClr val="tx2"/>
                </a:solidFill>
              </a:rPr>
              <a:t>2º RELATÓRIO </a:t>
            </a:r>
            <a:r>
              <a:rPr lang="pt-BR" altLang="pt-BR" sz="1400" b="1" dirty="0">
                <a:solidFill>
                  <a:schemeClr val="tx2"/>
                </a:solidFill>
              </a:rPr>
              <a:t>QUADRIMESTRAL </a:t>
            </a:r>
            <a:r>
              <a:rPr lang="pt-BR" altLang="pt-BR" sz="1400" b="1" dirty="0" smtClean="0">
                <a:solidFill>
                  <a:schemeClr val="tx2"/>
                </a:solidFill>
              </a:rPr>
              <a:t>2021</a:t>
            </a:r>
            <a:endParaRPr lang="pt-BR" altLang="pt-BR" sz="1400" b="1" dirty="0">
              <a:solidFill>
                <a:schemeClr val="tx2"/>
              </a:solidFill>
            </a:endParaRPr>
          </a:p>
        </p:txBody>
      </p:sp>
      <p:sp>
        <p:nvSpPr>
          <p:cNvPr id="2" name="Espaço Reservado para Número de Slide 1"/>
          <p:cNvSpPr>
            <a:spLocks noGrp="1"/>
          </p:cNvSpPr>
          <p:nvPr>
            <p:ph type="sldNum" sz="quarter" idx="12"/>
          </p:nvPr>
        </p:nvSpPr>
        <p:spPr>
          <a:xfrm>
            <a:off x="10588809" y="6449925"/>
            <a:ext cx="1596292" cy="404614"/>
          </a:xfrm>
        </p:spPr>
        <p:txBody>
          <a:bodyPr/>
          <a:lstStyle/>
          <a:p>
            <a:pPr rtl="0"/>
            <a:fld id="{B38049E5-7B53-4E85-8972-7D6C4BCE5BB9}" type="slidenum">
              <a:rPr lang="pt-BR" b="1" noProof="0" smtClean="0"/>
              <a:pPr rtl="0"/>
              <a:t>51</a:t>
            </a:fld>
            <a:endParaRPr lang="pt-BR" b="1" noProof="0" dirty="0"/>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ctangle 37"/>
          <p:cNvSpPr>
            <a:spLocks noChangeArrowheads="1"/>
          </p:cNvSpPr>
          <p:nvPr/>
        </p:nvSpPr>
        <p:spPr bwMode="auto">
          <a:xfrm>
            <a:off x="866173" y="739477"/>
            <a:ext cx="2714625" cy="338554"/>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t="100000" r="100000"/>
            </a:path>
            <a:tileRect l="-100000" b="-100000"/>
          </a:gradFill>
          <a:ln w="9525">
            <a:solidFill>
              <a:schemeClr val="tx1"/>
            </a:solidFill>
            <a:miter lim="800000"/>
            <a:headEnd/>
            <a:tailEnd/>
          </a:ln>
        </p:spPr>
        <p:txBody>
          <a:bodyPr anchor="ctr">
            <a:spAutoFit/>
          </a:bodyPr>
          <a:lstStyle/>
          <a:p>
            <a:pPr algn="ctr"/>
            <a:r>
              <a:rPr lang="pt-BR" altLang="pt-BR" sz="1600" b="1" dirty="0" smtClean="0">
                <a:solidFill>
                  <a:sysClr val="windowText" lastClr="000000"/>
                </a:solidFill>
                <a:effectLst>
                  <a:outerShdw blurRad="38100" dist="38100" dir="2700000" algn="tl">
                    <a:srgbClr val="000000">
                      <a:alpha val="43137"/>
                    </a:srgbClr>
                  </a:outerShdw>
                </a:effectLst>
              </a:rPr>
              <a:t>ENCERRADAS</a:t>
            </a:r>
            <a:endParaRPr lang="pt-BR" altLang="pt-BR" sz="1600" dirty="0">
              <a:solidFill>
                <a:sysClr val="windowText" lastClr="000000"/>
              </a:solidFill>
              <a:effectLst>
                <a:outerShdw blurRad="38100" dist="38100" dir="2700000" algn="tl">
                  <a:srgbClr val="000000">
                    <a:alpha val="43137"/>
                  </a:srgbClr>
                </a:outerShdw>
              </a:effectLst>
            </a:endParaRPr>
          </a:p>
        </p:txBody>
      </p:sp>
      <p:graphicFrame>
        <p:nvGraphicFramePr>
          <p:cNvPr id="9" name="Tabela 8"/>
          <p:cNvGraphicFramePr>
            <a:graphicFrameLocks noGrp="1"/>
          </p:cNvGraphicFramePr>
          <p:nvPr>
            <p:extLst>
              <p:ext uri="{D42A27DB-BD31-4B8C-83A1-F6EECF244321}">
                <p14:modId xmlns:p14="http://schemas.microsoft.com/office/powerpoint/2010/main" val="2569152790"/>
              </p:ext>
            </p:extLst>
          </p:nvPr>
        </p:nvGraphicFramePr>
        <p:xfrm>
          <a:off x="866173" y="1193559"/>
          <a:ext cx="10502484" cy="2097449"/>
        </p:xfrm>
        <a:graphic>
          <a:graphicData uri="http://schemas.openxmlformats.org/drawingml/2006/table">
            <a:tbl>
              <a:tblPr firstRow="1" firstCol="1" bandRow="1">
                <a:tableStyleId>{1FECB4D8-DB02-4DC6-A0A2-4F2EBAE1DC90}</a:tableStyleId>
              </a:tblPr>
              <a:tblGrid>
                <a:gridCol w="2970149">
                  <a:extLst>
                    <a:ext uri="{9D8B030D-6E8A-4147-A177-3AD203B41FA5}">
                      <a16:colId xmlns:a16="http://schemas.microsoft.com/office/drawing/2014/main" val="20000"/>
                    </a:ext>
                  </a:extLst>
                </a:gridCol>
                <a:gridCol w="3132259">
                  <a:extLst>
                    <a:ext uri="{9D8B030D-6E8A-4147-A177-3AD203B41FA5}">
                      <a16:colId xmlns:a16="http://schemas.microsoft.com/office/drawing/2014/main" val="20001"/>
                    </a:ext>
                  </a:extLst>
                </a:gridCol>
                <a:gridCol w="4400076">
                  <a:extLst>
                    <a:ext uri="{9D8B030D-6E8A-4147-A177-3AD203B41FA5}">
                      <a16:colId xmlns:a16="http://schemas.microsoft.com/office/drawing/2014/main" val="20002"/>
                    </a:ext>
                  </a:extLst>
                </a:gridCol>
              </a:tblGrid>
              <a:tr h="431576">
                <a:tc>
                  <a:txBody>
                    <a:bodyPr/>
                    <a:lstStyle/>
                    <a:p>
                      <a:pPr algn="ctr">
                        <a:lnSpc>
                          <a:spcPct val="115000"/>
                        </a:lnSpc>
                        <a:spcAft>
                          <a:spcPts val="0"/>
                        </a:spcAft>
                      </a:pPr>
                      <a:r>
                        <a:rPr lang="pt-BR" sz="1600" dirty="0">
                          <a:effectLst>
                            <a:outerShdw blurRad="38100" dist="38100" dir="2700000" algn="tl">
                              <a:srgbClr val="000000">
                                <a:alpha val="43137"/>
                              </a:srgbClr>
                            </a:outerShdw>
                          </a:effectLst>
                        </a:rPr>
                        <a:t>SERVIÇO AUDITADO</a:t>
                      </a:r>
                      <a:endParaRPr lang="pt-BR" sz="1600" b="1" dirty="0">
                        <a:solidFill>
                          <a:schemeClr val="tx1"/>
                        </a:solidFill>
                        <a:effectLst>
                          <a:outerShdw blurRad="38100" dist="38100" dir="2700000" algn="tl">
                            <a:srgbClr val="000000">
                              <a:alpha val="43137"/>
                            </a:srgbClr>
                          </a:outerShdw>
                        </a:effectLst>
                        <a:latin typeface="+mn-lt"/>
                        <a:ea typeface="Times New Roman"/>
                        <a:cs typeface="Times New Roman"/>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smtClean="0">
                          <a:effectLst>
                            <a:outerShdw blurRad="38100" dist="38100" dir="2700000" algn="tl">
                              <a:srgbClr val="000000">
                                <a:alpha val="43137"/>
                              </a:srgbClr>
                            </a:outerShdw>
                          </a:effectLst>
                        </a:rPr>
                        <a:t>PERÍODO</a:t>
                      </a:r>
                      <a:endParaRPr lang="pt-BR" sz="1600" b="1" dirty="0">
                        <a:solidFill>
                          <a:schemeClr val="tx1"/>
                        </a:solidFill>
                        <a:effectLst>
                          <a:outerShdw blurRad="38100" dist="38100" dir="2700000" algn="tl">
                            <a:srgbClr val="000000">
                              <a:alpha val="43137"/>
                            </a:srgbClr>
                          </a:outerShdw>
                        </a:effectLst>
                        <a:latin typeface="+mn-lt"/>
                        <a:ea typeface="Times New Roman"/>
                        <a:cs typeface="Times New Roman"/>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u="none" dirty="0">
                          <a:effectLst>
                            <a:outerShdw blurRad="38100" dist="38100" dir="2700000" algn="tl">
                              <a:srgbClr val="000000">
                                <a:alpha val="43137"/>
                              </a:srgbClr>
                            </a:outerShdw>
                          </a:effectLst>
                        </a:rPr>
                        <a:t>FINALIDADE</a:t>
                      </a:r>
                      <a:endParaRPr lang="pt-BR" sz="1600" b="1" u="none" dirty="0">
                        <a:solidFill>
                          <a:schemeClr val="tx1"/>
                        </a:solidFill>
                        <a:effectLst>
                          <a:outerShdw blurRad="38100" dist="38100" dir="2700000" algn="tl">
                            <a:srgbClr val="000000">
                              <a:alpha val="43137"/>
                            </a:srgbClr>
                          </a:outerShdw>
                        </a:effectLst>
                        <a:latin typeface="+mn-lt"/>
                        <a:ea typeface="Times New Roman"/>
                        <a:cs typeface="Times New Roman"/>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65873">
                <a:tc>
                  <a:txBody>
                    <a:bodyPr/>
                    <a:lstStyle/>
                    <a:p>
                      <a:pPr algn="ctr">
                        <a:lnSpc>
                          <a:spcPct val="115000"/>
                        </a:lnSpc>
                        <a:spcAft>
                          <a:spcPts val="1000"/>
                        </a:spcAft>
                      </a:pPr>
                      <a:r>
                        <a:rPr lang="pt-BR" sz="1600" kern="1200" dirty="0" smtClean="0">
                          <a:latin typeface="Arial" panose="020B0604020202020204" pitchFamily="34" charset="0"/>
                          <a:cs typeface="Arial" panose="020B0604020202020204" pitchFamily="34" charset="0"/>
                        </a:rPr>
                        <a:t>CLÍNICA CAMPO GRANDE</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600" b="1" kern="1200" dirty="0" smtClean="0">
                          <a:effectLst/>
                          <a:latin typeface="Arial" panose="020B0604020202020204" pitchFamily="34" charset="0"/>
                          <a:cs typeface="Arial" panose="020B0604020202020204" pitchFamily="34" charset="0"/>
                        </a:rPr>
                        <a:t>MAIO A AGOSTO/2021</a:t>
                      </a:r>
                      <a:endParaRPr lang="pt-BR"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pt-BR" sz="1600" kern="1200" dirty="0" smtClean="0">
                          <a:latin typeface="Arial" panose="020B0604020202020204" pitchFamily="34" charset="0"/>
                          <a:cs typeface="Arial" panose="020B0604020202020204" pitchFamily="34" charset="0"/>
                        </a:rPr>
                        <a:t>Verificar a regularidade das contas hospitalares referentes aos pacientes SUS internados em hospital privado, cujo contrato temporário foi firmado em razão do enfrentamento da pandemia do COVID-19.</a:t>
                      </a:r>
                      <a:endParaRPr lang="pt-BR"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1094830629"/>
              </p:ext>
            </p:extLst>
          </p:nvPr>
        </p:nvGraphicFramePr>
        <p:xfrm>
          <a:off x="866173" y="3413119"/>
          <a:ext cx="10502484" cy="2319111"/>
        </p:xfrm>
        <a:graphic>
          <a:graphicData uri="http://schemas.openxmlformats.org/drawingml/2006/table">
            <a:tbl>
              <a:tblPr firstRow="1" firstCol="1" bandRow="1">
                <a:tableStyleId>{1FECB4D8-DB02-4DC6-A0A2-4F2EBAE1DC90}</a:tableStyleId>
              </a:tblPr>
              <a:tblGrid>
                <a:gridCol w="10502484">
                  <a:extLst>
                    <a:ext uri="{9D8B030D-6E8A-4147-A177-3AD203B41FA5}">
                      <a16:colId xmlns:a16="http://schemas.microsoft.com/office/drawing/2014/main" val="20000"/>
                    </a:ext>
                  </a:extLst>
                </a:gridCol>
              </a:tblGrid>
              <a:tr h="480875">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t-BR" sz="1800" dirty="0" smtClean="0">
                          <a:effectLst>
                            <a:outerShdw blurRad="38100" dist="38100" dir="2700000" algn="tl">
                              <a:srgbClr val="000000">
                                <a:alpha val="43137"/>
                              </a:srgbClr>
                            </a:outerShdw>
                          </a:effectLst>
                        </a:rPr>
                        <a:t>PRINCIPAIS RECOMENDAÇÕES</a:t>
                      </a:r>
                      <a:r>
                        <a:rPr lang="pt-BR" sz="1800" baseline="0" dirty="0" smtClean="0">
                          <a:effectLst>
                            <a:outerShdw blurRad="38100" dist="38100" dir="2700000" algn="tl">
                              <a:srgbClr val="000000">
                                <a:alpha val="43137"/>
                              </a:srgbClr>
                            </a:outerShdw>
                          </a:effectLst>
                        </a:rPr>
                        <a:t> AUDITORIAS - </a:t>
                      </a:r>
                      <a:r>
                        <a:rPr lang="pt-BR" sz="1800" kern="1200" dirty="0" smtClean="0"/>
                        <a:t>CLÍNICA CAMPO GRANDE</a:t>
                      </a:r>
                      <a:endParaRPr lang="pt-BR" sz="1000" b="1" dirty="0" smtClean="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38236">
                <a:tc>
                  <a:txBody>
                    <a:bodyPr/>
                    <a:lstStyle/>
                    <a:p>
                      <a:pPr algn="just">
                        <a:buFontTx/>
                        <a:buChar char="-"/>
                      </a:pPr>
                      <a:r>
                        <a:rPr lang="pt-BR" sz="1800" kern="1200" dirty="0" smtClean="0"/>
                        <a:t> </a:t>
                      </a:r>
                      <a:r>
                        <a:rPr lang="pt-BR" sz="1600" kern="1200" dirty="0" smtClean="0">
                          <a:solidFill>
                            <a:schemeClr val="tx1"/>
                          </a:solidFill>
                          <a:latin typeface="Arial" panose="020B0604020202020204" pitchFamily="34" charset="0"/>
                          <a:cs typeface="Arial" panose="020B0604020202020204" pitchFamily="34" charset="0"/>
                        </a:rPr>
                        <a:t>Foram realizadas 06</a:t>
                      </a:r>
                      <a:r>
                        <a:rPr lang="pt-BR" sz="1600" kern="1200" baseline="0" dirty="0" smtClean="0">
                          <a:solidFill>
                            <a:schemeClr val="tx1"/>
                          </a:solidFill>
                          <a:latin typeface="Arial" panose="020B0604020202020204" pitchFamily="34" charset="0"/>
                          <a:cs typeface="Arial" panose="020B0604020202020204" pitchFamily="34" charset="0"/>
                        </a:rPr>
                        <a:t> (seis) auditorias no período, as quais resultaram em recomendação de redução</a:t>
                      </a:r>
                      <a:r>
                        <a:rPr lang="pt-BR" sz="1600" kern="1200" dirty="0" smtClean="0">
                          <a:solidFill>
                            <a:schemeClr val="tx1"/>
                          </a:solidFill>
                          <a:latin typeface="Arial" panose="020B0604020202020204" pitchFamily="34" charset="0"/>
                          <a:cs typeface="Arial" panose="020B0604020202020204" pitchFamily="34" charset="0"/>
                        </a:rPr>
                        <a:t> de valores. </a:t>
                      </a:r>
                      <a:r>
                        <a:rPr lang="pt-BR" sz="1600" kern="1200" baseline="0" dirty="0" smtClean="0">
                          <a:solidFill>
                            <a:schemeClr val="tx1"/>
                          </a:solidFill>
                          <a:latin typeface="Arial" panose="020B0604020202020204" pitchFamily="34" charset="0"/>
                          <a:cs typeface="Arial" panose="020B0604020202020204" pitchFamily="34" charset="0"/>
                        </a:rPr>
                        <a:t>O valor total reduzido foi de R$ 68.729,13 </a:t>
                      </a:r>
                      <a:r>
                        <a:rPr lang="pt-BR" sz="1600" kern="1200" dirty="0" smtClean="0">
                          <a:solidFill>
                            <a:schemeClr val="tx1"/>
                          </a:solidFill>
                          <a:latin typeface="Arial" panose="020B0604020202020204" pitchFamily="34" charset="0"/>
                          <a:cs typeface="Arial" panose="020B0604020202020204" pitchFamily="34" charset="0"/>
                        </a:rPr>
                        <a:t>(sessenta e oito mil</a:t>
                      </a:r>
                      <a:r>
                        <a:rPr lang="pt-BR" sz="1600" kern="1200" baseline="0" dirty="0" smtClean="0">
                          <a:solidFill>
                            <a:schemeClr val="tx1"/>
                          </a:solidFill>
                          <a:latin typeface="Arial" panose="020B0604020202020204" pitchFamily="34" charset="0"/>
                          <a:cs typeface="Arial" panose="020B0604020202020204" pitchFamily="34" charset="0"/>
                        </a:rPr>
                        <a:t> setecentos e vinte e nove reais e treze centavos), referente aos itens glosados.</a:t>
                      </a:r>
                      <a:endParaRPr lang="pt-BR" sz="1600" b="1" kern="1200" dirty="0" smtClean="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3465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72851" y="168512"/>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2" name="Espaço Reservado para Número de Slide 1"/>
          <p:cNvSpPr>
            <a:spLocks noGrp="1"/>
          </p:cNvSpPr>
          <p:nvPr>
            <p:ph type="sldNum" sz="quarter" idx="12"/>
          </p:nvPr>
        </p:nvSpPr>
        <p:spPr>
          <a:xfrm>
            <a:off x="10588809" y="6458015"/>
            <a:ext cx="1596292" cy="404614"/>
          </a:xfrm>
        </p:spPr>
        <p:txBody>
          <a:bodyPr/>
          <a:lstStyle/>
          <a:p>
            <a:pPr rtl="0"/>
            <a:fld id="{B38049E5-7B53-4E85-8972-7D6C4BCE5BB9}" type="slidenum">
              <a:rPr lang="pt-BR" b="1" noProof="0" smtClean="0"/>
              <a:pPr rtl="0"/>
              <a:t>52</a:t>
            </a:fld>
            <a:endParaRPr lang="pt-BR" b="1" noProof="0" dirty="0"/>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ctangle 37"/>
          <p:cNvSpPr>
            <a:spLocks noChangeArrowheads="1"/>
          </p:cNvSpPr>
          <p:nvPr/>
        </p:nvSpPr>
        <p:spPr bwMode="auto">
          <a:xfrm>
            <a:off x="891382" y="790652"/>
            <a:ext cx="2714625" cy="338554"/>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t="100000" r="100000"/>
            </a:path>
            <a:tileRect l="-100000" b="-100000"/>
          </a:gradFill>
          <a:ln w="9525">
            <a:solidFill>
              <a:schemeClr val="tx1"/>
            </a:solidFill>
            <a:miter lim="800000"/>
            <a:headEnd/>
            <a:tailEnd/>
          </a:ln>
        </p:spPr>
        <p:txBody>
          <a:bodyPr anchor="ctr">
            <a:spAutoFit/>
          </a:bodyPr>
          <a:lstStyle/>
          <a:p>
            <a:pPr algn="ctr"/>
            <a:r>
              <a:rPr lang="pt-BR" altLang="pt-BR" sz="1600" b="1" dirty="0" smtClean="0">
                <a:solidFill>
                  <a:sysClr val="windowText" lastClr="000000"/>
                </a:solidFill>
                <a:effectLst>
                  <a:outerShdw blurRad="38100" dist="38100" dir="2700000" algn="tl">
                    <a:srgbClr val="000000">
                      <a:alpha val="43137"/>
                    </a:srgbClr>
                  </a:outerShdw>
                </a:effectLst>
              </a:rPr>
              <a:t>ENCERRADAS</a:t>
            </a:r>
            <a:endParaRPr lang="pt-BR" altLang="pt-BR" sz="1600" dirty="0">
              <a:solidFill>
                <a:sysClr val="windowText" lastClr="000000"/>
              </a:solidFill>
              <a:effectLst>
                <a:outerShdw blurRad="38100" dist="38100" dir="2700000" algn="tl">
                  <a:srgbClr val="000000">
                    <a:alpha val="43137"/>
                  </a:srgbClr>
                </a:outerShdw>
              </a:effectLst>
            </a:endParaRPr>
          </a:p>
        </p:txBody>
      </p:sp>
      <p:graphicFrame>
        <p:nvGraphicFramePr>
          <p:cNvPr id="9" name="Tabela 8"/>
          <p:cNvGraphicFramePr>
            <a:graphicFrameLocks noGrp="1"/>
          </p:cNvGraphicFramePr>
          <p:nvPr>
            <p:extLst>
              <p:ext uri="{D42A27DB-BD31-4B8C-83A1-F6EECF244321}">
                <p14:modId xmlns:p14="http://schemas.microsoft.com/office/powerpoint/2010/main" val="2168791915"/>
              </p:ext>
            </p:extLst>
          </p:nvPr>
        </p:nvGraphicFramePr>
        <p:xfrm>
          <a:off x="891382" y="1262769"/>
          <a:ext cx="10489508" cy="1933634"/>
        </p:xfrm>
        <a:graphic>
          <a:graphicData uri="http://schemas.openxmlformats.org/drawingml/2006/table">
            <a:tbl>
              <a:tblPr firstRow="1" firstCol="1" bandRow="1">
                <a:tableStyleId>{1FECB4D8-DB02-4DC6-A0A2-4F2EBAE1DC90}</a:tableStyleId>
              </a:tblPr>
              <a:tblGrid>
                <a:gridCol w="2966479">
                  <a:extLst>
                    <a:ext uri="{9D8B030D-6E8A-4147-A177-3AD203B41FA5}">
                      <a16:colId xmlns:a16="http://schemas.microsoft.com/office/drawing/2014/main" val="20000"/>
                    </a:ext>
                  </a:extLst>
                </a:gridCol>
                <a:gridCol w="3128389">
                  <a:extLst>
                    <a:ext uri="{9D8B030D-6E8A-4147-A177-3AD203B41FA5}">
                      <a16:colId xmlns:a16="http://schemas.microsoft.com/office/drawing/2014/main" val="20001"/>
                    </a:ext>
                  </a:extLst>
                </a:gridCol>
                <a:gridCol w="4394640">
                  <a:extLst>
                    <a:ext uri="{9D8B030D-6E8A-4147-A177-3AD203B41FA5}">
                      <a16:colId xmlns:a16="http://schemas.microsoft.com/office/drawing/2014/main" val="20002"/>
                    </a:ext>
                  </a:extLst>
                </a:gridCol>
              </a:tblGrid>
              <a:tr h="431576">
                <a:tc>
                  <a:txBody>
                    <a:bodyPr/>
                    <a:lstStyle/>
                    <a:p>
                      <a:pPr algn="ctr">
                        <a:lnSpc>
                          <a:spcPct val="115000"/>
                        </a:lnSpc>
                        <a:spcAft>
                          <a:spcPts val="0"/>
                        </a:spcAft>
                      </a:pPr>
                      <a:r>
                        <a:rPr lang="pt-BR" sz="1600" dirty="0">
                          <a:effectLst>
                            <a:outerShdw blurRad="38100" dist="38100" dir="2700000" algn="tl">
                              <a:srgbClr val="000000">
                                <a:alpha val="43137"/>
                              </a:srgbClr>
                            </a:outerShdw>
                          </a:effectLst>
                        </a:rPr>
                        <a:t>SERVIÇO AUDITADO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smtClean="0">
                          <a:effectLst>
                            <a:outerShdw blurRad="38100" dist="38100" dir="2700000" algn="tl">
                              <a:srgbClr val="000000">
                                <a:alpha val="43137"/>
                              </a:srgbClr>
                            </a:outerShdw>
                          </a:effectLst>
                        </a:rPr>
                        <a:t>PERÍODO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u="none" dirty="0">
                          <a:effectLst>
                            <a:outerShdw blurRad="38100" dist="38100" dir="2700000" algn="tl">
                              <a:srgbClr val="000000">
                                <a:alpha val="43137"/>
                              </a:srgbClr>
                            </a:outerShdw>
                          </a:effectLst>
                        </a:rPr>
                        <a:t>FINALIDADE</a:t>
                      </a:r>
                      <a:endParaRPr lang="pt-BR" sz="1600" b="1" u="none"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02058">
                <a:tc>
                  <a:txBody>
                    <a:bodyPr/>
                    <a:lstStyle/>
                    <a:p>
                      <a:pPr algn="ctr">
                        <a:lnSpc>
                          <a:spcPct val="115000"/>
                        </a:lnSpc>
                        <a:spcAft>
                          <a:spcPts val="1000"/>
                        </a:spcAft>
                      </a:pPr>
                      <a:r>
                        <a:rPr lang="pt-BR" sz="1600" b="1" kern="1200" dirty="0" smtClean="0">
                          <a:solidFill>
                            <a:schemeClr val="tx1"/>
                          </a:solidFill>
                          <a:latin typeface="Arial" panose="020B0604020202020204" pitchFamily="34" charset="0"/>
                          <a:ea typeface="+mn-ea"/>
                          <a:cs typeface="Arial" panose="020B0604020202020204" pitchFamily="34" charset="0"/>
                        </a:rPr>
                        <a:t>HOSPITAL ADVENTISTA DO PÊNFIGO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600" b="1" kern="1200" dirty="0" smtClean="0">
                          <a:solidFill>
                            <a:schemeClr val="tx1"/>
                          </a:solidFill>
                          <a:latin typeface="Arial" panose="020B0604020202020204" pitchFamily="34" charset="0"/>
                          <a:ea typeface="+mn-ea"/>
                          <a:cs typeface="Arial" panose="020B0604020202020204" pitchFamily="34" charset="0"/>
                        </a:rPr>
                        <a:t>MAIO A AGOSTO/2021</a:t>
                      </a:r>
                      <a:endParaRPr lang="pt-BR"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1000"/>
                        </a:spcAft>
                        <a:buClrTx/>
                        <a:buSzTx/>
                        <a:buFontTx/>
                        <a:buNone/>
                        <a:tabLst/>
                        <a:defRPr/>
                      </a:pPr>
                      <a:r>
                        <a:rPr lang="pt-BR" sz="1600" kern="1200" dirty="0" smtClean="0">
                          <a:solidFill>
                            <a:schemeClr val="dk1"/>
                          </a:solidFill>
                          <a:latin typeface="Arial" panose="020B0604020202020204" pitchFamily="34" charset="0"/>
                          <a:ea typeface="+mn-ea"/>
                          <a:cs typeface="Arial" panose="020B0604020202020204" pitchFamily="34" charset="0"/>
                        </a:rPr>
                        <a:t>Verificar a regularidade das contas hospitalares referentes aos pacientes SUS internados em hospital privado, cujo contrato temporário foi firmado em razão do enfrentamento da pandemia do COVID-19.</a:t>
                      </a:r>
                      <a:endParaRPr lang="pt-BR" sz="1600" b="1" dirty="0" smtClean="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1605082322"/>
              </p:ext>
            </p:extLst>
          </p:nvPr>
        </p:nvGraphicFramePr>
        <p:xfrm>
          <a:off x="891382" y="3392241"/>
          <a:ext cx="10499638" cy="1914902"/>
        </p:xfrm>
        <a:graphic>
          <a:graphicData uri="http://schemas.openxmlformats.org/drawingml/2006/table">
            <a:tbl>
              <a:tblPr firstRow="1" firstCol="1" bandRow="1">
                <a:tableStyleId>{1FECB4D8-DB02-4DC6-A0A2-4F2EBAE1DC90}</a:tableStyleId>
              </a:tblPr>
              <a:tblGrid>
                <a:gridCol w="10499638">
                  <a:extLst>
                    <a:ext uri="{9D8B030D-6E8A-4147-A177-3AD203B41FA5}">
                      <a16:colId xmlns:a16="http://schemas.microsoft.com/office/drawing/2014/main" val="20000"/>
                    </a:ext>
                  </a:extLst>
                </a:gridCol>
              </a:tblGrid>
              <a:tr h="305649">
                <a:tc>
                  <a:txBody>
                    <a:bodyPr/>
                    <a:lstStyle/>
                    <a:p>
                      <a:pPr algn="ctr">
                        <a:lnSpc>
                          <a:spcPct val="115000"/>
                        </a:lnSpc>
                        <a:spcAft>
                          <a:spcPts val="0"/>
                        </a:spcAft>
                      </a:pPr>
                      <a:r>
                        <a:rPr lang="pt-BR" sz="1800" dirty="0" smtClean="0">
                          <a:effectLst>
                            <a:outerShdw blurRad="38100" dist="38100" dir="2700000" algn="tl">
                              <a:srgbClr val="000000">
                                <a:alpha val="43137"/>
                              </a:srgbClr>
                            </a:outerShdw>
                          </a:effectLst>
                        </a:rPr>
                        <a:t>PRINCIPAIS RECOMENDAÇÕES</a:t>
                      </a:r>
                      <a:endParaRPr lang="pt-BR"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tc>
                <a:extLst>
                  <a:ext uri="{0D108BD9-81ED-4DB2-BD59-A6C34878D82A}">
                    <a16:rowId xmlns:a16="http://schemas.microsoft.com/office/drawing/2014/main" val="10000"/>
                  </a:ext>
                </a:extLst>
              </a:tr>
              <a:tr h="1599434">
                <a:tc>
                  <a:txBody>
                    <a:bodyPr/>
                    <a:lstStyle/>
                    <a:p>
                      <a:pPr algn="just">
                        <a:buFontTx/>
                        <a:buNone/>
                      </a:pPr>
                      <a:r>
                        <a:rPr lang="pt-BR" sz="1800" b="1" kern="1200" dirty="0" smtClean="0">
                          <a:solidFill>
                            <a:schemeClr val="tx1"/>
                          </a:solidFill>
                          <a:latin typeface="+mn-lt"/>
                          <a:ea typeface="+mn-ea"/>
                          <a:cs typeface="+mn-cs"/>
                        </a:rPr>
                        <a:t>-</a:t>
                      </a:r>
                      <a:r>
                        <a:rPr lang="pt-BR" sz="1800" b="1" kern="1200" baseline="0" dirty="0" smtClean="0">
                          <a:solidFill>
                            <a:schemeClr val="tx1"/>
                          </a:solidFill>
                          <a:latin typeface="+mn-lt"/>
                          <a:ea typeface="+mn-ea"/>
                          <a:cs typeface="+mn-cs"/>
                        </a:rPr>
                        <a:t> </a:t>
                      </a:r>
                      <a:r>
                        <a:rPr lang="pt-BR" sz="1600" b="1" kern="1200" dirty="0" smtClean="0">
                          <a:solidFill>
                            <a:schemeClr val="tx1"/>
                          </a:solidFill>
                          <a:latin typeface="Arial" panose="020B0604020202020204" pitchFamily="34" charset="0"/>
                          <a:ea typeface="+mn-ea"/>
                          <a:cs typeface="Arial" panose="020B0604020202020204" pitchFamily="34" charset="0"/>
                        </a:rPr>
                        <a:t>Foram realizadas 173 (cento e setenta e três)</a:t>
                      </a:r>
                      <a:r>
                        <a:rPr lang="pt-BR" sz="1600" b="1" kern="1200" baseline="0" dirty="0" smtClean="0">
                          <a:solidFill>
                            <a:schemeClr val="tx1"/>
                          </a:solidFill>
                          <a:latin typeface="Arial" panose="020B0604020202020204" pitchFamily="34" charset="0"/>
                          <a:ea typeface="+mn-ea"/>
                          <a:cs typeface="Arial" panose="020B0604020202020204" pitchFamily="34" charset="0"/>
                        </a:rPr>
                        <a:t> auditorias no período, das quais 112 (cento e doze) resultaram em recomendação de redução</a:t>
                      </a:r>
                      <a:r>
                        <a:rPr lang="pt-BR" sz="1600" b="1" kern="1200" dirty="0" smtClean="0">
                          <a:solidFill>
                            <a:schemeClr val="tx1"/>
                          </a:solidFill>
                          <a:latin typeface="Arial" panose="020B0604020202020204" pitchFamily="34" charset="0"/>
                          <a:ea typeface="+mn-ea"/>
                          <a:cs typeface="Arial" panose="020B0604020202020204" pitchFamily="34" charset="0"/>
                        </a:rPr>
                        <a:t> de valores. </a:t>
                      </a:r>
                      <a:r>
                        <a:rPr lang="pt-BR" sz="1600" b="1" kern="1200" baseline="0" dirty="0" smtClean="0">
                          <a:solidFill>
                            <a:schemeClr val="tx1"/>
                          </a:solidFill>
                          <a:latin typeface="Arial" panose="020B0604020202020204" pitchFamily="34" charset="0"/>
                          <a:ea typeface="+mn-ea"/>
                          <a:cs typeface="Arial" panose="020B0604020202020204" pitchFamily="34" charset="0"/>
                        </a:rPr>
                        <a:t>O valor total reduzido foi de </a:t>
                      </a:r>
                      <a:r>
                        <a:rPr lang="pt-BR" sz="1600" b="1" kern="1200" dirty="0" smtClean="0">
                          <a:solidFill>
                            <a:schemeClr val="tx1"/>
                          </a:solidFill>
                          <a:latin typeface="Arial" panose="020B0604020202020204" pitchFamily="34" charset="0"/>
                          <a:ea typeface="+mn-ea"/>
                          <a:cs typeface="Arial" panose="020B0604020202020204" pitchFamily="34" charset="0"/>
                        </a:rPr>
                        <a:t>R$ 79.400,00 (setenta e nove</a:t>
                      </a:r>
                      <a:r>
                        <a:rPr lang="pt-BR" sz="1600" b="1" kern="1200" baseline="0" dirty="0" smtClean="0">
                          <a:solidFill>
                            <a:schemeClr val="tx1"/>
                          </a:solidFill>
                          <a:latin typeface="Arial" panose="020B0604020202020204" pitchFamily="34" charset="0"/>
                          <a:ea typeface="+mn-ea"/>
                          <a:cs typeface="Arial" panose="020B0604020202020204" pitchFamily="34" charset="0"/>
                        </a:rPr>
                        <a:t> mil e quatrocentos reais), referente aos itens glosados.</a:t>
                      </a:r>
                      <a:endParaRPr lang="pt-BR" sz="1600" b="1" kern="1200" dirty="0" smtClean="0">
                        <a:solidFill>
                          <a:schemeClr val="tx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7691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90950" y="16599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2" name="Espaço Reservado para Número de Slide 1"/>
          <p:cNvSpPr>
            <a:spLocks noGrp="1"/>
          </p:cNvSpPr>
          <p:nvPr>
            <p:ph type="sldNum" sz="quarter" idx="12"/>
          </p:nvPr>
        </p:nvSpPr>
        <p:spPr>
          <a:xfrm>
            <a:off x="10558829" y="6413690"/>
            <a:ext cx="1596292" cy="404614"/>
          </a:xfrm>
        </p:spPr>
        <p:txBody>
          <a:bodyPr/>
          <a:lstStyle/>
          <a:p>
            <a:pPr rtl="0"/>
            <a:fld id="{B38049E5-7B53-4E85-8972-7D6C4BCE5BB9}" type="slidenum">
              <a:rPr lang="pt-BR" b="1" noProof="0" smtClean="0"/>
              <a:pPr rtl="0"/>
              <a:t>53</a:t>
            </a:fld>
            <a:endParaRPr lang="pt-BR" b="1" noProof="0" dirty="0"/>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ctangle 37"/>
          <p:cNvSpPr>
            <a:spLocks noChangeArrowheads="1"/>
          </p:cNvSpPr>
          <p:nvPr/>
        </p:nvSpPr>
        <p:spPr bwMode="auto">
          <a:xfrm>
            <a:off x="904634" y="764147"/>
            <a:ext cx="2714625" cy="338554"/>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t="100000" r="100000"/>
            </a:path>
            <a:tileRect l="-100000" b="-100000"/>
          </a:gradFill>
          <a:ln w="9525">
            <a:solidFill>
              <a:schemeClr val="tx1"/>
            </a:solidFill>
            <a:miter lim="800000"/>
            <a:headEnd/>
            <a:tailEnd/>
          </a:ln>
        </p:spPr>
        <p:txBody>
          <a:bodyPr anchor="ctr">
            <a:spAutoFit/>
          </a:bodyPr>
          <a:lstStyle/>
          <a:p>
            <a:pPr algn="ctr"/>
            <a:r>
              <a:rPr lang="pt-BR" altLang="pt-BR" sz="1600" b="1" dirty="0" smtClean="0">
                <a:solidFill>
                  <a:sysClr val="windowText" lastClr="000000"/>
                </a:solidFill>
                <a:effectLst>
                  <a:outerShdw blurRad="38100" dist="38100" dir="2700000" algn="tl">
                    <a:srgbClr val="000000">
                      <a:alpha val="43137"/>
                    </a:srgbClr>
                  </a:outerShdw>
                </a:effectLst>
              </a:rPr>
              <a:t>ENCERRADAS</a:t>
            </a:r>
            <a:endParaRPr lang="pt-BR" altLang="pt-BR" sz="1600" dirty="0">
              <a:solidFill>
                <a:sysClr val="windowText" lastClr="000000"/>
              </a:solidFill>
              <a:effectLst>
                <a:outerShdw blurRad="38100" dist="38100" dir="2700000" algn="tl">
                  <a:srgbClr val="000000">
                    <a:alpha val="43137"/>
                  </a:srgbClr>
                </a:outerShdw>
              </a:effectLst>
            </a:endParaRPr>
          </a:p>
        </p:txBody>
      </p:sp>
      <p:graphicFrame>
        <p:nvGraphicFramePr>
          <p:cNvPr id="9" name="Tabela 8"/>
          <p:cNvGraphicFramePr>
            <a:graphicFrameLocks noGrp="1"/>
          </p:cNvGraphicFramePr>
          <p:nvPr>
            <p:extLst>
              <p:ext uri="{D42A27DB-BD31-4B8C-83A1-F6EECF244321}">
                <p14:modId xmlns:p14="http://schemas.microsoft.com/office/powerpoint/2010/main" val="3011263586"/>
              </p:ext>
            </p:extLst>
          </p:nvPr>
        </p:nvGraphicFramePr>
        <p:xfrm>
          <a:off x="904634" y="1196507"/>
          <a:ext cx="10489508" cy="1933634"/>
        </p:xfrm>
        <a:graphic>
          <a:graphicData uri="http://schemas.openxmlformats.org/drawingml/2006/table">
            <a:tbl>
              <a:tblPr firstRow="1" firstCol="1" bandRow="1">
                <a:tableStyleId>{1FECB4D8-DB02-4DC6-A0A2-4F2EBAE1DC90}</a:tableStyleId>
              </a:tblPr>
              <a:tblGrid>
                <a:gridCol w="2966479">
                  <a:extLst>
                    <a:ext uri="{9D8B030D-6E8A-4147-A177-3AD203B41FA5}">
                      <a16:colId xmlns:a16="http://schemas.microsoft.com/office/drawing/2014/main" val="20000"/>
                    </a:ext>
                  </a:extLst>
                </a:gridCol>
                <a:gridCol w="3128389">
                  <a:extLst>
                    <a:ext uri="{9D8B030D-6E8A-4147-A177-3AD203B41FA5}">
                      <a16:colId xmlns:a16="http://schemas.microsoft.com/office/drawing/2014/main" val="20001"/>
                    </a:ext>
                  </a:extLst>
                </a:gridCol>
                <a:gridCol w="4394640">
                  <a:extLst>
                    <a:ext uri="{9D8B030D-6E8A-4147-A177-3AD203B41FA5}">
                      <a16:colId xmlns:a16="http://schemas.microsoft.com/office/drawing/2014/main" val="20002"/>
                    </a:ext>
                  </a:extLst>
                </a:gridCol>
              </a:tblGrid>
              <a:tr h="431576">
                <a:tc>
                  <a:txBody>
                    <a:bodyPr/>
                    <a:lstStyle/>
                    <a:p>
                      <a:pPr algn="ctr">
                        <a:lnSpc>
                          <a:spcPct val="115000"/>
                        </a:lnSpc>
                        <a:spcAft>
                          <a:spcPts val="0"/>
                        </a:spcAft>
                      </a:pPr>
                      <a:r>
                        <a:rPr lang="pt-BR" sz="1600" dirty="0">
                          <a:effectLst>
                            <a:outerShdw blurRad="38100" dist="38100" dir="2700000" algn="tl">
                              <a:srgbClr val="000000">
                                <a:alpha val="43137"/>
                              </a:srgbClr>
                            </a:outerShdw>
                          </a:effectLst>
                        </a:rPr>
                        <a:t>SERVIÇO AUDITADO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dirty="0" smtClean="0">
                          <a:effectLst>
                            <a:outerShdw blurRad="38100" dist="38100" dir="2700000" algn="tl">
                              <a:srgbClr val="000000">
                                <a:alpha val="43137"/>
                              </a:srgbClr>
                            </a:outerShdw>
                          </a:effectLst>
                        </a:rPr>
                        <a:t>PERÍODO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u="none" dirty="0">
                          <a:effectLst>
                            <a:outerShdw blurRad="38100" dist="38100" dir="2700000" algn="tl">
                              <a:srgbClr val="000000">
                                <a:alpha val="43137"/>
                              </a:srgbClr>
                            </a:outerShdw>
                          </a:effectLst>
                        </a:rPr>
                        <a:t>FINALIDADE</a:t>
                      </a:r>
                      <a:endParaRPr lang="pt-BR" sz="1600" b="1" u="none"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02058">
                <a:tc>
                  <a:txBody>
                    <a:bodyPr/>
                    <a:lstStyle/>
                    <a:p>
                      <a:pPr algn="ctr">
                        <a:lnSpc>
                          <a:spcPct val="115000"/>
                        </a:lnSpc>
                        <a:spcAft>
                          <a:spcPts val="1000"/>
                        </a:spcAft>
                      </a:pPr>
                      <a:r>
                        <a:rPr lang="pt-BR" sz="1600" b="1" kern="1200" dirty="0" smtClean="0">
                          <a:solidFill>
                            <a:schemeClr val="tx1"/>
                          </a:solidFill>
                          <a:latin typeface="Arial" panose="020B0604020202020204" pitchFamily="34" charset="0"/>
                          <a:ea typeface="+mn-ea"/>
                          <a:cs typeface="Arial" panose="020B0604020202020204" pitchFamily="34" charset="0"/>
                        </a:rPr>
                        <a:t>HOSPITAL ADVENTISTA DO PÊNFIGO</a:t>
                      </a:r>
                      <a:endParaRPr lang="pt-BR" sz="16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600" b="1" kern="1200" dirty="0" smtClean="0">
                          <a:solidFill>
                            <a:schemeClr val="tx1"/>
                          </a:solidFill>
                          <a:latin typeface="Arial" panose="020B0604020202020204" pitchFamily="34" charset="0"/>
                          <a:ea typeface="+mn-ea"/>
                          <a:cs typeface="Arial" panose="020B0604020202020204" pitchFamily="34" charset="0"/>
                        </a:rPr>
                        <a:t>MAIO A AGOSTO/2021</a:t>
                      </a:r>
                      <a:endParaRPr lang="pt-BR"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1000"/>
                        </a:spcAft>
                        <a:buClrTx/>
                        <a:buSzTx/>
                        <a:buFontTx/>
                        <a:buNone/>
                        <a:tabLst/>
                        <a:defRPr/>
                      </a:pPr>
                      <a:r>
                        <a:rPr lang="pt-BR" sz="1600" kern="1200" dirty="0" smtClean="0">
                          <a:solidFill>
                            <a:schemeClr val="dk1"/>
                          </a:solidFill>
                          <a:latin typeface="Arial" panose="020B0604020202020204" pitchFamily="34" charset="0"/>
                          <a:ea typeface="+mn-ea"/>
                          <a:cs typeface="Arial" panose="020B0604020202020204" pitchFamily="34" charset="0"/>
                        </a:rPr>
                        <a:t>Verificar a regularidade de conta hospitalar referente a pacientes SUS internados em hospital privado, cujo contrato temporário foi firmado para atendimento da demanda de casos de CTI geral e Clínica Médica.</a:t>
                      </a:r>
                      <a:endParaRPr lang="pt-BR" sz="1600" b="1" dirty="0" smtClean="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2875092519"/>
              </p:ext>
            </p:extLst>
          </p:nvPr>
        </p:nvGraphicFramePr>
        <p:xfrm>
          <a:off x="904634" y="3305262"/>
          <a:ext cx="10478983" cy="2408665"/>
        </p:xfrm>
        <a:graphic>
          <a:graphicData uri="http://schemas.openxmlformats.org/drawingml/2006/table">
            <a:tbl>
              <a:tblPr firstRow="1" firstCol="1" bandRow="1">
                <a:tableStyleId>{1FECB4D8-DB02-4DC6-A0A2-4F2EBAE1DC90}</a:tableStyleId>
              </a:tblPr>
              <a:tblGrid>
                <a:gridCol w="10478983">
                  <a:extLst>
                    <a:ext uri="{9D8B030D-6E8A-4147-A177-3AD203B41FA5}">
                      <a16:colId xmlns:a16="http://schemas.microsoft.com/office/drawing/2014/main" val="20000"/>
                    </a:ext>
                  </a:extLst>
                </a:gridCol>
              </a:tblGrid>
              <a:tr h="386443">
                <a:tc>
                  <a:txBody>
                    <a:bodyPr/>
                    <a:lstStyle/>
                    <a:p>
                      <a:pPr algn="ctr">
                        <a:lnSpc>
                          <a:spcPct val="115000"/>
                        </a:lnSpc>
                        <a:spcAft>
                          <a:spcPts val="0"/>
                        </a:spcAft>
                      </a:pPr>
                      <a:r>
                        <a:rPr lang="pt-BR" sz="1800" dirty="0" smtClean="0">
                          <a:effectLst>
                            <a:outerShdw blurRad="38100" dist="38100" dir="2700000" algn="tl">
                              <a:srgbClr val="000000">
                                <a:alpha val="43137"/>
                              </a:srgbClr>
                            </a:outerShdw>
                          </a:effectLst>
                        </a:rPr>
                        <a:t>PRINCIPAIS RECOMENDAÇÕES</a:t>
                      </a:r>
                      <a:endParaRPr lang="pt-BR"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54495" marR="54495" marT="0" marB="0" anchor="ctr"/>
                </a:tc>
                <a:extLst>
                  <a:ext uri="{0D108BD9-81ED-4DB2-BD59-A6C34878D82A}">
                    <a16:rowId xmlns:a16="http://schemas.microsoft.com/office/drawing/2014/main" val="10000"/>
                  </a:ext>
                </a:extLst>
              </a:tr>
              <a:tr h="2022222">
                <a:tc>
                  <a:txBody>
                    <a:bodyPr/>
                    <a:lstStyle/>
                    <a:p>
                      <a:pPr algn="just">
                        <a:buFontTx/>
                        <a:buChar char="-"/>
                      </a:pPr>
                      <a:r>
                        <a:rPr lang="pt-BR" sz="1800" b="1" kern="1200" dirty="0" smtClean="0">
                          <a:solidFill>
                            <a:schemeClr val="tx1"/>
                          </a:solidFill>
                          <a:latin typeface="+mn-lt"/>
                          <a:ea typeface="+mn-ea"/>
                          <a:cs typeface="+mn-cs"/>
                        </a:rPr>
                        <a:t> </a:t>
                      </a:r>
                      <a:r>
                        <a:rPr lang="pt-BR" sz="1600" b="1" kern="1200" dirty="0" smtClean="0">
                          <a:solidFill>
                            <a:schemeClr val="tx1"/>
                          </a:solidFill>
                          <a:latin typeface="Arial" panose="020B0604020202020204" pitchFamily="34" charset="0"/>
                          <a:ea typeface="+mn-ea"/>
                          <a:cs typeface="Arial" panose="020B0604020202020204" pitchFamily="34" charset="0"/>
                        </a:rPr>
                        <a:t>Foram realizadas 64 (sessenta e quatro)</a:t>
                      </a:r>
                      <a:r>
                        <a:rPr lang="pt-BR" sz="1600" b="1" kern="1200" baseline="0" dirty="0" smtClean="0">
                          <a:solidFill>
                            <a:schemeClr val="tx1"/>
                          </a:solidFill>
                          <a:latin typeface="Arial" panose="020B0604020202020204" pitchFamily="34" charset="0"/>
                          <a:ea typeface="+mn-ea"/>
                          <a:cs typeface="Arial" panose="020B0604020202020204" pitchFamily="34" charset="0"/>
                        </a:rPr>
                        <a:t> auditorias no período, as quais resultaram em recomendação de redução</a:t>
                      </a:r>
                      <a:r>
                        <a:rPr lang="pt-BR" sz="1600" b="1" kern="1200" dirty="0" smtClean="0">
                          <a:solidFill>
                            <a:schemeClr val="tx1"/>
                          </a:solidFill>
                          <a:latin typeface="Arial" panose="020B0604020202020204" pitchFamily="34" charset="0"/>
                          <a:ea typeface="+mn-ea"/>
                          <a:cs typeface="Arial" panose="020B0604020202020204" pitchFamily="34" charset="0"/>
                        </a:rPr>
                        <a:t> de valores. </a:t>
                      </a:r>
                      <a:r>
                        <a:rPr lang="pt-BR" sz="1600" b="1" kern="1200" baseline="0" dirty="0" smtClean="0">
                          <a:solidFill>
                            <a:schemeClr val="tx1"/>
                          </a:solidFill>
                          <a:latin typeface="Arial" panose="020B0604020202020204" pitchFamily="34" charset="0"/>
                          <a:ea typeface="+mn-ea"/>
                          <a:cs typeface="Arial" panose="020B0604020202020204" pitchFamily="34" charset="0"/>
                        </a:rPr>
                        <a:t>O valor total reduzido foi de </a:t>
                      </a:r>
                      <a:r>
                        <a:rPr lang="pt-BR" sz="1600" b="1" kern="1200" dirty="0" smtClean="0">
                          <a:solidFill>
                            <a:schemeClr val="tx1"/>
                          </a:solidFill>
                          <a:latin typeface="Arial" panose="020B0604020202020204" pitchFamily="34" charset="0"/>
                          <a:ea typeface="+mn-ea"/>
                          <a:cs typeface="Arial" panose="020B0604020202020204" pitchFamily="34" charset="0"/>
                        </a:rPr>
                        <a:t>R$ 112.212,37 (cento</a:t>
                      </a:r>
                      <a:r>
                        <a:rPr lang="pt-BR" sz="1600" b="1" kern="1200" baseline="0" dirty="0" smtClean="0">
                          <a:solidFill>
                            <a:schemeClr val="tx1"/>
                          </a:solidFill>
                          <a:latin typeface="Arial" panose="020B0604020202020204" pitchFamily="34" charset="0"/>
                          <a:ea typeface="+mn-ea"/>
                          <a:cs typeface="Arial" panose="020B0604020202020204" pitchFamily="34" charset="0"/>
                        </a:rPr>
                        <a:t> e doze mil duzentos e doze reais e trinta e sete centavos), referente aos itens glosados.</a:t>
                      </a:r>
                      <a:endParaRPr lang="pt-BR" sz="1600" b="1" kern="1200" dirty="0" smtClean="0">
                        <a:solidFill>
                          <a:schemeClr val="tx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57684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visa 3"/>
          <p:cNvSpPr/>
          <p:nvPr/>
        </p:nvSpPr>
        <p:spPr>
          <a:xfrm rot="5400000">
            <a:off x="1266919" y="2986001"/>
            <a:ext cx="2080917" cy="1160778"/>
          </a:xfrm>
          <a:prstGeom prst="chevron">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dirty="0">
              <a:solidFill>
                <a:schemeClr val="tx1"/>
              </a:solidFill>
            </a:endParaRPr>
          </a:p>
        </p:txBody>
      </p:sp>
      <p:sp>
        <p:nvSpPr>
          <p:cNvPr id="6" name="Retângulo 5"/>
          <p:cNvSpPr/>
          <p:nvPr/>
        </p:nvSpPr>
        <p:spPr>
          <a:xfrm>
            <a:off x="772547" y="15399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8" name="CaixaDeTexto 7"/>
          <p:cNvSpPr txBox="1"/>
          <p:nvPr/>
        </p:nvSpPr>
        <p:spPr>
          <a:xfrm>
            <a:off x="3095865" y="3067834"/>
            <a:ext cx="7177280" cy="830997"/>
          </a:xfrm>
          <a:prstGeom prst="rect">
            <a:avLst/>
          </a:prstGeom>
          <a:noFill/>
        </p:spPr>
        <p:txBody>
          <a:bodyPr wrap="square" rtlCol="0">
            <a:spAutoFit/>
          </a:bodyPr>
          <a:lstStyle/>
          <a:p>
            <a:pPr algn="ctr"/>
            <a:r>
              <a:rPr lang="pt-BR" sz="24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Atuação na Rede Complementar em Saúde – Rede Hospitalar  </a:t>
            </a:r>
            <a:endParaRPr lang="pt-BR" sz="24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Espaço Reservado para Número de Slide 1"/>
          <p:cNvSpPr>
            <a:spLocks noGrp="1"/>
          </p:cNvSpPr>
          <p:nvPr>
            <p:ph type="sldNum" sz="quarter" idx="12"/>
          </p:nvPr>
        </p:nvSpPr>
        <p:spPr>
          <a:xfrm>
            <a:off x="10579359" y="6408416"/>
            <a:ext cx="1596292" cy="404614"/>
          </a:xfrm>
        </p:spPr>
        <p:txBody>
          <a:bodyPr/>
          <a:lstStyle/>
          <a:p>
            <a:pPr rtl="0"/>
            <a:fld id="{B38049E5-7B53-4E85-8972-7D6C4BCE5BB9}" type="slidenum">
              <a:rPr lang="pt-BR" b="1" noProof="0" smtClean="0"/>
              <a:pPr rtl="0"/>
              <a:t>54</a:t>
            </a:fld>
            <a:endParaRPr lang="pt-BR" b="1" noProof="0" dirty="0"/>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63869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69765" y="168879"/>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2" name="Espaço Reservado para Número de Slide 1"/>
          <p:cNvSpPr>
            <a:spLocks noGrp="1"/>
          </p:cNvSpPr>
          <p:nvPr>
            <p:ph type="sldNum" sz="quarter" idx="12"/>
          </p:nvPr>
        </p:nvSpPr>
        <p:spPr/>
        <p:txBody>
          <a:bodyPr/>
          <a:lstStyle/>
          <a:p>
            <a:pPr rtl="0"/>
            <a:fld id="{B38049E5-7B53-4E85-8972-7D6C4BCE5BB9}" type="slidenum">
              <a:rPr lang="pt-BR" b="1" noProof="0" smtClean="0"/>
              <a:pPr rtl="0"/>
              <a:t>55</a:t>
            </a:fld>
            <a:endParaRPr lang="pt-BR" b="1" noProof="0" dirty="0"/>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Título 1"/>
          <p:cNvSpPr>
            <a:spLocks noGrp="1"/>
          </p:cNvSpPr>
          <p:nvPr/>
        </p:nvSpPr>
        <p:spPr>
          <a:xfrm>
            <a:off x="769765" y="747746"/>
            <a:ext cx="10799384" cy="1148316"/>
          </a:xfrm>
          <a:prstGeom prst="rect">
            <a:avLst/>
          </a:prstGeom>
        </p:spPr>
        <p:txBody>
          <a:bodyPr vert="horz" lIns="91440" tIns="45720" rIns="91440" bIns="45720" rtlCol="0" anchor="t">
            <a:noAutofit/>
          </a:bodyPr>
          <a:lstStyle>
            <a:defPPr rtl="0">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pt-BR" sz="1800" dirty="0" smtClean="0">
                <a:solidFill>
                  <a:schemeClr val="tx1"/>
                </a:solidFill>
                <a:latin typeface="Arial" pitchFamily="34" charset="0"/>
                <a:cs typeface="Arial" pitchFamily="34" charset="0"/>
              </a:rPr>
              <a:t>Valores das </a:t>
            </a:r>
            <a:r>
              <a:rPr lang="pt-BR" sz="1800" b="1" dirty="0" err="1" smtClean="0">
                <a:solidFill>
                  <a:schemeClr val="tx1"/>
                </a:solidFill>
                <a:latin typeface="Arial" pitchFamily="34" charset="0"/>
                <a:cs typeface="Arial" pitchFamily="34" charset="0"/>
              </a:rPr>
              <a:t>AIHs</a:t>
            </a:r>
            <a:r>
              <a:rPr lang="pt-BR" sz="1800" b="1" dirty="0" smtClean="0">
                <a:solidFill>
                  <a:schemeClr val="tx1"/>
                </a:solidFill>
                <a:latin typeface="Arial" pitchFamily="34" charset="0"/>
                <a:cs typeface="Arial" pitchFamily="34" charset="0"/>
              </a:rPr>
              <a:t> Bloqueadas no Sistema de Informação Hospitalar Descentralizado - SIHD na Supervisão Hospitalar </a:t>
            </a:r>
            <a:r>
              <a:rPr lang="pt-BR" sz="1800" dirty="0" smtClean="0">
                <a:solidFill>
                  <a:schemeClr val="tx1"/>
                </a:solidFill>
                <a:latin typeface="Arial" pitchFamily="34" charset="0"/>
                <a:cs typeface="Arial" pitchFamily="34" charset="0"/>
              </a:rPr>
              <a:t>para análise em Prontuário (Abril a Julho/2021) dos</a:t>
            </a:r>
          </a:p>
          <a:p>
            <a:pPr algn="ctr"/>
            <a:r>
              <a:rPr lang="pt-BR" sz="1800" dirty="0" smtClean="0">
                <a:solidFill>
                  <a:schemeClr val="tx1"/>
                </a:solidFill>
                <a:latin typeface="Arial" pitchFamily="34" charset="0"/>
                <a:cs typeface="Arial" pitchFamily="34" charset="0"/>
              </a:rPr>
              <a:t>Hospitais Conveniados (Exceto Contas Hospitalares Auditadas) </a:t>
            </a:r>
          </a:p>
          <a:p>
            <a:pPr algn="ctr"/>
            <a:r>
              <a:rPr lang="pt-BR" sz="1800" dirty="0" smtClean="0">
                <a:solidFill>
                  <a:schemeClr val="tx1"/>
                </a:solidFill>
                <a:latin typeface="Arial" pitchFamily="34" charset="0"/>
                <a:cs typeface="Arial" pitchFamily="34" charset="0"/>
              </a:rPr>
              <a:t> Total : </a:t>
            </a:r>
            <a:r>
              <a:rPr lang="pt-BR" sz="1800" b="1" u="sng" dirty="0" smtClean="0">
                <a:solidFill>
                  <a:schemeClr val="tx1"/>
                </a:solidFill>
                <a:latin typeface="Arial" pitchFamily="34" charset="0"/>
                <a:cs typeface="Arial" pitchFamily="34" charset="0"/>
              </a:rPr>
              <a:t>R$ 3.879.536,01 </a:t>
            </a:r>
            <a:endParaRPr lang="pt-BR" sz="1800" b="1" u="sng" dirty="0">
              <a:solidFill>
                <a:schemeClr val="tx1"/>
              </a:solidFill>
              <a:latin typeface="Arial" pitchFamily="34" charset="0"/>
              <a:cs typeface="Arial" pitchFamily="34" charset="0"/>
            </a:endParaRPr>
          </a:p>
        </p:txBody>
      </p:sp>
      <p:graphicFrame>
        <p:nvGraphicFramePr>
          <p:cNvPr id="9" name="Gráfico 8"/>
          <p:cNvGraphicFramePr/>
          <p:nvPr>
            <p:extLst>
              <p:ext uri="{D42A27DB-BD31-4B8C-83A1-F6EECF244321}">
                <p14:modId xmlns:p14="http://schemas.microsoft.com/office/powerpoint/2010/main" val="3155181213"/>
              </p:ext>
            </p:extLst>
          </p:nvPr>
        </p:nvGraphicFramePr>
        <p:xfrm>
          <a:off x="769765" y="2057479"/>
          <a:ext cx="10799384" cy="4190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336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69765" y="168879"/>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2" name="Espaço Reservado para Número de Slide 1"/>
          <p:cNvSpPr>
            <a:spLocks noGrp="1"/>
          </p:cNvSpPr>
          <p:nvPr>
            <p:ph type="sldNum" sz="quarter" idx="12"/>
          </p:nvPr>
        </p:nvSpPr>
        <p:spPr/>
        <p:txBody>
          <a:bodyPr/>
          <a:lstStyle/>
          <a:p>
            <a:pPr rtl="0"/>
            <a:fld id="{B38049E5-7B53-4E85-8972-7D6C4BCE5BB9}" type="slidenum">
              <a:rPr lang="pt-BR" b="1" noProof="0" smtClean="0"/>
              <a:pPr rtl="0"/>
              <a:t>56</a:t>
            </a:fld>
            <a:endParaRPr lang="pt-BR" b="1" noProof="0" dirty="0"/>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9" name="Título 1"/>
          <p:cNvSpPr>
            <a:spLocks noGrp="1"/>
          </p:cNvSpPr>
          <p:nvPr/>
        </p:nvSpPr>
        <p:spPr>
          <a:xfrm>
            <a:off x="769765" y="728227"/>
            <a:ext cx="10825887" cy="1107841"/>
          </a:xfrm>
          <a:prstGeom prst="rect">
            <a:avLst/>
          </a:prstGeom>
        </p:spPr>
        <p:txBody>
          <a:bodyPr vert="horz" lIns="91440" tIns="45720" rIns="91440" bIns="45720" rtlCol="0" anchor="t">
            <a:normAutofit/>
          </a:bodyPr>
          <a:lstStyle>
            <a:defPPr rtl="0">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pt-BR" dirty="0" smtClean="0">
                <a:solidFill>
                  <a:schemeClr val="tx1"/>
                </a:solidFill>
                <a:latin typeface="Arial" pitchFamily="34" charset="0"/>
                <a:cs typeface="Arial" pitchFamily="34" charset="0"/>
              </a:rPr>
              <a:t>Valores das </a:t>
            </a:r>
            <a:r>
              <a:rPr lang="pt-BR" b="1" dirty="0" smtClean="0">
                <a:solidFill>
                  <a:schemeClr val="tx1"/>
                </a:solidFill>
                <a:latin typeface="Arial" pitchFamily="34" charset="0"/>
                <a:cs typeface="Arial" pitchFamily="34" charset="0"/>
              </a:rPr>
              <a:t>Diárias de Leitos Hospitalares pagas através da Supervisão Hospitalar </a:t>
            </a:r>
            <a:r>
              <a:rPr lang="pt-BR" dirty="0" smtClean="0">
                <a:solidFill>
                  <a:schemeClr val="tx1"/>
                </a:solidFill>
                <a:latin typeface="Arial" pitchFamily="34" charset="0"/>
                <a:cs typeface="Arial" pitchFamily="34" charset="0"/>
              </a:rPr>
              <a:t>– </a:t>
            </a:r>
          </a:p>
          <a:p>
            <a:pPr algn="ctr"/>
            <a:r>
              <a:rPr lang="pt-BR" dirty="0" smtClean="0">
                <a:solidFill>
                  <a:schemeClr val="tx1"/>
                </a:solidFill>
                <a:latin typeface="Arial" pitchFamily="34" charset="0"/>
                <a:cs typeface="Arial" pitchFamily="34" charset="0"/>
              </a:rPr>
              <a:t>Leitos de Retaguarda e Leitos Exclusivos Covid-19 (Abril a Julho/2021)</a:t>
            </a:r>
          </a:p>
          <a:p>
            <a:pPr algn="ctr"/>
            <a:r>
              <a:rPr lang="pt-BR" b="1" dirty="0" smtClean="0">
                <a:solidFill>
                  <a:schemeClr val="tx1"/>
                </a:solidFill>
                <a:latin typeface="Arial" pitchFamily="34" charset="0"/>
                <a:cs typeface="Arial" pitchFamily="34" charset="0"/>
              </a:rPr>
              <a:t>Total: </a:t>
            </a:r>
            <a:r>
              <a:rPr lang="pt-BR" b="1" u="sng" dirty="0" smtClean="0">
                <a:solidFill>
                  <a:schemeClr val="tx1"/>
                </a:solidFill>
                <a:latin typeface="Arial" pitchFamily="34" charset="0"/>
                <a:cs typeface="Arial" pitchFamily="34" charset="0"/>
              </a:rPr>
              <a:t>R$ 33.684.475,09</a:t>
            </a:r>
            <a:endParaRPr lang="pt-BR" dirty="0" smtClean="0">
              <a:solidFill>
                <a:schemeClr val="tx1"/>
              </a:solidFill>
              <a:latin typeface="Arial" pitchFamily="34" charset="0"/>
              <a:cs typeface="Arial" pitchFamily="34" charset="0"/>
            </a:endParaRPr>
          </a:p>
          <a:p>
            <a:pPr algn="ctr"/>
            <a:endParaRPr lang="pt-BR" dirty="0">
              <a:solidFill>
                <a:schemeClr val="tx1"/>
              </a:solidFill>
              <a:latin typeface="Arial" pitchFamily="34" charset="0"/>
              <a:cs typeface="Arial" pitchFamily="34" charset="0"/>
            </a:endParaRPr>
          </a:p>
        </p:txBody>
      </p:sp>
      <p:graphicFrame>
        <p:nvGraphicFramePr>
          <p:cNvPr id="10" name="Gráfico 9"/>
          <p:cNvGraphicFramePr>
            <a:graphicFrameLocks/>
          </p:cNvGraphicFramePr>
          <p:nvPr>
            <p:extLst>
              <p:ext uri="{D42A27DB-BD31-4B8C-83A1-F6EECF244321}">
                <p14:modId xmlns:p14="http://schemas.microsoft.com/office/powerpoint/2010/main" val="64291805"/>
              </p:ext>
            </p:extLst>
          </p:nvPr>
        </p:nvGraphicFramePr>
        <p:xfrm>
          <a:off x="1311965" y="1683026"/>
          <a:ext cx="9793357" cy="4426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636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67891" y="158309"/>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graphicFrame>
        <p:nvGraphicFramePr>
          <p:cNvPr id="6" name="Diagrama 5"/>
          <p:cNvGraphicFramePr/>
          <p:nvPr>
            <p:extLst>
              <p:ext uri="{D42A27DB-BD31-4B8C-83A1-F6EECF244321}">
                <p14:modId xmlns:p14="http://schemas.microsoft.com/office/powerpoint/2010/main" val="3815761992"/>
              </p:ext>
            </p:extLst>
          </p:nvPr>
        </p:nvGraphicFramePr>
        <p:xfrm>
          <a:off x="1080961" y="887472"/>
          <a:ext cx="10322145" cy="5172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a:xfrm>
            <a:off x="10568322" y="6401553"/>
            <a:ext cx="1596292" cy="404614"/>
          </a:xfrm>
        </p:spPr>
        <p:txBody>
          <a:bodyPr/>
          <a:lstStyle/>
          <a:p>
            <a:pPr rtl="0"/>
            <a:fld id="{B38049E5-7B53-4E85-8972-7D6C4BCE5BB9}" type="slidenum">
              <a:rPr lang="pt-BR" b="1" noProof="0" smtClean="0"/>
              <a:t>57</a:t>
            </a:fld>
            <a:endParaRPr lang="pt-BR" b="1" noProof="0" dirty="0"/>
          </a:p>
        </p:txBody>
      </p:sp>
      <p:pic>
        <p:nvPicPr>
          <p:cNvPr id="7" name="Image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387843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a:xfrm>
            <a:off x="10565129" y="6392934"/>
            <a:ext cx="1596292" cy="404614"/>
          </a:xfrm>
        </p:spPr>
        <p:txBody>
          <a:bodyPr/>
          <a:lstStyle/>
          <a:p>
            <a:pPr rtl="0"/>
            <a:fld id="{B38049E5-7B53-4E85-8972-7D6C4BCE5BB9}" type="slidenum">
              <a:rPr lang="pt-BR" b="1" noProof="0" smtClean="0"/>
              <a:t>58</a:t>
            </a:fld>
            <a:endParaRPr lang="pt-BR" b="1" noProof="0" dirty="0"/>
          </a:p>
        </p:txBody>
      </p:sp>
      <p:sp>
        <p:nvSpPr>
          <p:cNvPr id="7" name="Retângulo 6"/>
          <p:cNvSpPr/>
          <p:nvPr/>
        </p:nvSpPr>
        <p:spPr>
          <a:xfrm>
            <a:off x="765191" y="158874"/>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tângulo 7"/>
          <p:cNvSpPr/>
          <p:nvPr/>
        </p:nvSpPr>
        <p:spPr>
          <a:xfrm>
            <a:off x="1047127" y="630231"/>
            <a:ext cx="10216409" cy="5262979"/>
          </a:xfrm>
          <a:prstGeom prst="rect">
            <a:avLst/>
          </a:prstGeom>
          <a:solidFill>
            <a:schemeClr val="bg1"/>
          </a:solidFill>
        </p:spPr>
        <p:txBody>
          <a:bodyPr wrap="square">
            <a:spAutoFit/>
          </a:bodyPr>
          <a:lstStyle/>
          <a:p>
            <a:pPr algn="just"/>
            <a:r>
              <a:rPr lang="pt-BR" sz="2400" dirty="0" smtClean="0">
                <a:solidFill>
                  <a:srgbClr val="FF0000"/>
                </a:solidFill>
              </a:rPr>
              <a:t>	</a:t>
            </a:r>
          </a:p>
          <a:p>
            <a:pPr algn="just"/>
            <a:r>
              <a:rPr lang="pt-BR" sz="2400" dirty="0">
                <a:solidFill>
                  <a:srgbClr val="FF0000"/>
                </a:solidFill>
              </a:rPr>
              <a:t>	</a:t>
            </a:r>
            <a:r>
              <a:rPr lang="pt-BR" sz="2400" dirty="0" smtClean="0">
                <a:latin typeface="Arial" panose="020B0604020202020204" pitchFamily="34" charset="0"/>
                <a:cs typeface="Arial" panose="020B0604020202020204" pitchFamily="34" charset="0"/>
              </a:rPr>
              <a:t>No </a:t>
            </a:r>
            <a:r>
              <a:rPr lang="pt-BR" sz="2400" dirty="0">
                <a:latin typeface="Arial" panose="020B0604020202020204" pitchFamily="34" charset="0"/>
                <a:cs typeface="Arial" panose="020B0604020202020204" pitchFamily="34" charset="0"/>
              </a:rPr>
              <a:t>Relatório </a:t>
            </a:r>
            <a:r>
              <a:rPr lang="pt-BR" sz="2400" b="1" dirty="0">
                <a:latin typeface="Arial" panose="020B0604020202020204" pitchFamily="34" charset="0"/>
                <a:cs typeface="Arial" panose="020B0604020202020204" pitchFamily="34" charset="0"/>
              </a:rPr>
              <a:t>Tipos de Estabelecimentos e Tipo de Gestão da Rede Física, </a:t>
            </a:r>
            <a:r>
              <a:rPr lang="pt-BR" sz="2400" dirty="0">
                <a:latin typeface="Arial" panose="020B0604020202020204" pitchFamily="34" charset="0"/>
                <a:cs typeface="Arial" panose="020B0604020202020204" pitchFamily="34" charset="0"/>
              </a:rPr>
              <a:t>os Estabelecimentos de Saúde estão cadastrados no </a:t>
            </a:r>
            <a:r>
              <a:rPr lang="pt-B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de Cadastro Nacional de Estabelecimentos em Saúde – SCNES</a:t>
            </a:r>
            <a:r>
              <a:rPr lang="pt-BR" sz="2400" dirty="0">
                <a:latin typeface="Arial" panose="020B0604020202020204" pitchFamily="34" charset="0"/>
                <a:cs typeface="Arial" panose="020B0604020202020204" pitchFamily="34" charset="0"/>
              </a:rPr>
              <a:t> e são classificados em diversos tipos, definidos com base nas atividades econômica e profissional ofertados à população. </a:t>
            </a:r>
          </a:p>
          <a:p>
            <a:pPr algn="just"/>
            <a:r>
              <a:rPr lang="pt-BR" sz="2400" dirty="0">
                <a:latin typeface="Arial" panose="020B0604020202020204" pitchFamily="34" charset="0"/>
                <a:cs typeface="Arial" panose="020B0604020202020204" pitchFamily="34" charset="0"/>
              </a:rPr>
              <a:t>	O CNES é a base cadastral para operacionalização de diversos Sistemas de Informação em Saúde, tais como: Sistema de Informação Ambulatorial </a:t>
            </a:r>
            <a:r>
              <a:rPr lang="pt-BR" sz="2400" dirty="0" smtClean="0">
                <a:latin typeface="Arial" panose="020B0604020202020204" pitchFamily="34" charset="0"/>
                <a:cs typeface="Arial" panose="020B0604020202020204" pitchFamily="34" charset="0"/>
              </a:rPr>
              <a:t>- SIA, </a:t>
            </a:r>
            <a:r>
              <a:rPr lang="pt-BR" sz="2400" dirty="0">
                <a:latin typeface="Arial" panose="020B0604020202020204" pitchFamily="34" charset="0"/>
                <a:cs typeface="Arial" panose="020B0604020202020204" pitchFamily="34" charset="0"/>
              </a:rPr>
              <a:t>Sistema de Informação </a:t>
            </a:r>
            <a:r>
              <a:rPr lang="pt-BR" sz="2400" dirty="0" smtClean="0">
                <a:latin typeface="Arial" panose="020B0604020202020204" pitchFamily="34" charset="0"/>
                <a:cs typeface="Arial" panose="020B0604020202020204" pitchFamily="34" charset="0"/>
              </a:rPr>
              <a:t>Hospitalar - SIH, </a:t>
            </a:r>
            <a:r>
              <a:rPr lang="pt-BR" sz="2400" dirty="0">
                <a:latin typeface="Arial" panose="020B0604020202020204" pitchFamily="34" charset="0"/>
                <a:cs typeface="Arial" panose="020B0604020202020204" pitchFamily="34" charset="0"/>
              </a:rPr>
              <a:t>e- SUS Atenção Básica </a:t>
            </a:r>
            <a:r>
              <a:rPr lang="pt-BR" sz="2400" dirty="0" smtClean="0">
                <a:latin typeface="Arial" panose="020B0604020202020204" pitchFamily="34" charset="0"/>
                <a:cs typeface="Arial" panose="020B0604020202020204" pitchFamily="34" charset="0"/>
              </a:rPr>
              <a:t>- e-SUS AB, </a:t>
            </a:r>
            <a:r>
              <a:rPr lang="pt-BR" sz="2400" dirty="0">
                <a:latin typeface="Arial" panose="020B0604020202020204" pitchFamily="34" charset="0"/>
                <a:cs typeface="Arial" panose="020B0604020202020204" pitchFamily="34" charset="0"/>
              </a:rPr>
              <a:t>entre outros. </a:t>
            </a:r>
          </a:p>
          <a:p>
            <a:pPr algn="just"/>
            <a:r>
              <a:rPr lang="pt-BR" sz="2400" dirty="0">
                <a:latin typeface="Arial" panose="020B0604020202020204" pitchFamily="34" charset="0"/>
                <a:cs typeface="Arial" panose="020B0604020202020204" pitchFamily="34" charset="0"/>
              </a:rPr>
              <a:t>	É uma ferramenta auxiliadora, que proporciona o conhecimento da realidade da rede assistencial existente e suas potencialidades, de forma a auxiliar no planejamento em saúde das três esferas de Governo, para uma gestão eficaz e eficiente.</a:t>
            </a:r>
          </a:p>
        </p:txBody>
      </p:sp>
    </p:spTree>
    <p:extLst>
      <p:ext uri="{BB962C8B-B14F-4D97-AF65-F5344CB8AC3E}">
        <p14:creationId xmlns:p14="http://schemas.microsoft.com/office/powerpoint/2010/main" val="79338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84819" y="175874"/>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8" name="Retângulo 7"/>
          <p:cNvSpPr/>
          <p:nvPr/>
        </p:nvSpPr>
        <p:spPr>
          <a:xfrm>
            <a:off x="820596" y="2651786"/>
            <a:ext cx="1779576" cy="1433456"/>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100000" t="100000"/>
            </a:path>
            <a:tileRect r="-100000" b="-100000"/>
          </a:gra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pt-BR" altLang="pt-BR" sz="1400" b="1" dirty="0" smtClean="0">
                <a:solidFill>
                  <a:schemeClr val="tx1"/>
                </a:solidFill>
                <a:latin typeface="Arial" panose="020B0604020202020204" pitchFamily="34" charset="0"/>
                <a:cs typeface="Arial" panose="020B0604020202020204" pitchFamily="34" charset="0"/>
              </a:rPr>
              <a:t>Tipos </a:t>
            </a:r>
            <a:r>
              <a:rPr lang="pt-BR" altLang="pt-BR" sz="1400" b="1" dirty="0">
                <a:solidFill>
                  <a:schemeClr val="tx1"/>
                </a:solidFill>
                <a:latin typeface="Arial" panose="020B0604020202020204" pitchFamily="34" charset="0"/>
                <a:cs typeface="Arial" panose="020B0604020202020204" pitchFamily="34" charset="0"/>
              </a:rPr>
              <a:t>de Estabelecimentos </a:t>
            </a:r>
          </a:p>
          <a:p>
            <a:pPr algn="ctr"/>
            <a:r>
              <a:rPr lang="pt-BR" altLang="pt-BR" sz="1400" b="1" dirty="0">
                <a:solidFill>
                  <a:schemeClr val="tx1"/>
                </a:solidFill>
                <a:latin typeface="Arial" panose="020B0604020202020204" pitchFamily="34" charset="0"/>
                <a:cs typeface="Arial" panose="020B0604020202020204" pitchFamily="34" charset="0"/>
              </a:rPr>
              <a:t>e Tipo de </a:t>
            </a:r>
            <a:r>
              <a:rPr lang="pt-BR" altLang="pt-BR" sz="1400" b="1" dirty="0" smtClean="0">
                <a:solidFill>
                  <a:schemeClr val="tx1"/>
                </a:solidFill>
                <a:latin typeface="Arial" panose="020B0604020202020204" pitchFamily="34" charset="0"/>
                <a:cs typeface="Arial" panose="020B0604020202020204" pitchFamily="34" charset="0"/>
              </a:rPr>
              <a:t>Gestão:</a:t>
            </a:r>
            <a:endParaRPr lang="pt-BR" sz="1400" dirty="0">
              <a:solidFill>
                <a:schemeClr val="tx1"/>
              </a:solidFill>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a:xfrm>
            <a:off x="10595708" y="6453386"/>
            <a:ext cx="1596292" cy="404614"/>
          </a:xfrm>
        </p:spPr>
        <p:txBody>
          <a:bodyPr/>
          <a:lstStyle/>
          <a:p>
            <a:pPr rtl="0"/>
            <a:fld id="{B38049E5-7B53-4E85-8972-7D6C4BCE5BB9}" type="slidenum">
              <a:rPr lang="pt-BR" sz="1600" b="1" noProof="0" smtClean="0"/>
              <a:t>59</a:t>
            </a:fld>
            <a:endParaRPr lang="pt-BR" sz="1600" b="1" noProof="0" dirty="0"/>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4" name="Retângulo 3"/>
          <p:cNvSpPr/>
          <p:nvPr/>
        </p:nvSpPr>
        <p:spPr>
          <a:xfrm>
            <a:off x="1143000" y="2188029"/>
            <a:ext cx="1590594" cy="35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table"/>
          <p:cNvPicPr>
            <a:picLocks noChangeAspect="1"/>
          </p:cNvPicPr>
          <p:nvPr/>
        </p:nvPicPr>
        <p:blipFill>
          <a:blip r:embed="rId3"/>
          <a:stretch>
            <a:fillRect/>
          </a:stretch>
        </p:blipFill>
        <p:spPr>
          <a:xfrm>
            <a:off x="2620259" y="483651"/>
            <a:ext cx="8773595" cy="5969735"/>
          </a:xfrm>
          <a:prstGeom prst="rect">
            <a:avLst/>
          </a:prstGeom>
        </p:spPr>
      </p:pic>
    </p:spTree>
    <p:extLst>
      <p:ext uri="{BB962C8B-B14F-4D97-AF65-F5344CB8AC3E}">
        <p14:creationId xmlns:p14="http://schemas.microsoft.com/office/powerpoint/2010/main" val="305748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83003154"/>
              </p:ext>
            </p:extLst>
          </p:nvPr>
        </p:nvGraphicFramePr>
        <p:xfrm>
          <a:off x="1036651" y="659615"/>
          <a:ext cx="10401662" cy="5539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ço Reservado para Número de Slide 1"/>
          <p:cNvSpPr>
            <a:spLocks noGrp="1"/>
          </p:cNvSpPr>
          <p:nvPr>
            <p:ph type="sldNum" sz="quarter" idx="12"/>
          </p:nvPr>
        </p:nvSpPr>
        <p:spPr>
          <a:xfrm>
            <a:off x="10571230" y="6453386"/>
            <a:ext cx="1596292" cy="404614"/>
          </a:xfrm>
        </p:spPr>
        <p:txBody>
          <a:bodyPr/>
          <a:lstStyle/>
          <a:p>
            <a:pPr rtl="0"/>
            <a:fld id="{B38049E5-7B53-4E85-8972-7D6C4BCE5BB9}" type="slidenum">
              <a:rPr lang="pt-BR" b="1" noProof="0" smtClean="0"/>
              <a:t>6</a:t>
            </a:fld>
            <a:endParaRPr lang="pt-BR" b="1" noProof="0" dirty="0"/>
          </a:p>
        </p:txBody>
      </p:sp>
      <p:sp>
        <p:nvSpPr>
          <p:cNvPr id="6" name="Retângulo 5"/>
          <p:cNvSpPr/>
          <p:nvPr/>
        </p:nvSpPr>
        <p:spPr>
          <a:xfrm>
            <a:off x="690690" y="10868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8" name="Imagem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329477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66842" y="154341"/>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2" name="Espaço Reservado para Número de Slide 1"/>
          <p:cNvSpPr>
            <a:spLocks noGrp="1"/>
          </p:cNvSpPr>
          <p:nvPr>
            <p:ph type="sldNum" sz="quarter" idx="12"/>
          </p:nvPr>
        </p:nvSpPr>
        <p:spPr>
          <a:xfrm>
            <a:off x="10582262" y="6414135"/>
            <a:ext cx="1596292" cy="404614"/>
          </a:xfrm>
        </p:spPr>
        <p:txBody>
          <a:bodyPr/>
          <a:lstStyle/>
          <a:p>
            <a:pPr rtl="0"/>
            <a:fld id="{B38049E5-7B53-4E85-8972-7D6C4BCE5BB9}" type="slidenum">
              <a:rPr lang="pt-BR" b="1" noProof="0" smtClean="0"/>
              <a:t>60</a:t>
            </a:fld>
            <a:endParaRPr lang="pt-BR" b="1" noProof="0" dirty="0"/>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6" name="Retângulo 5"/>
          <p:cNvSpPr/>
          <p:nvPr/>
        </p:nvSpPr>
        <p:spPr>
          <a:xfrm>
            <a:off x="766842" y="753339"/>
            <a:ext cx="10789054" cy="511278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defPPr rtl="0">
              <a:defRPr lang="pt-B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pt-BR" sz="2400" b="1" dirty="0">
                <a:solidFill>
                  <a:prstClr val="black"/>
                </a:solidFill>
                <a:latin typeface="Arial" panose="020B0604020202020204" pitchFamily="34" charset="0"/>
                <a:cs typeface="Arial" panose="020B0604020202020204" pitchFamily="34" charset="0"/>
              </a:rPr>
              <a:t>No </a:t>
            </a:r>
            <a:r>
              <a:rPr lang="pt-BR" sz="2400" b="1" dirty="0" smtClean="0">
                <a:solidFill>
                  <a:prstClr val="black"/>
                </a:solidFill>
                <a:latin typeface="Arial" panose="020B0604020202020204" pitchFamily="34" charset="0"/>
                <a:cs typeface="Arial" panose="020B0604020202020204" pitchFamily="34" charset="0"/>
              </a:rPr>
              <a:t>2º </a:t>
            </a:r>
            <a:r>
              <a:rPr lang="pt-BR" sz="2400" b="1" dirty="0">
                <a:solidFill>
                  <a:prstClr val="black"/>
                </a:solidFill>
                <a:latin typeface="Arial" panose="020B0604020202020204" pitchFamily="34" charset="0"/>
                <a:cs typeface="Arial" panose="020B0604020202020204" pitchFamily="34" charset="0"/>
              </a:rPr>
              <a:t>quadrimestre de </a:t>
            </a:r>
            <a:r>
              <a:rPr lang="pt-BR" sz="2400" b="1" dirty="0" smtClean="0">
                <a:solidFill>
                  <a:prstClr val="black"/>
                </a:solidFill>
                <a:latin typeface="Arial" panose="020B0604020202020204" pitchFamily="34" charset="0"/>
                <a:cs typeface="Arial" panose="020B0604020202020204" pitchFamily="34" charset="0"/>
              </a:rPr>
              <a:t>2021, </a:t>
            </a:r>
            <a:r>
              <a:rPr lang="pt-BR" sz="2400" b="1" dirty="0">
                <a:solidFill>
                  <a:prstClr val="black"/>
                </a:solidFill>
                <a:latin typeface="Arial" panose="020B0604020202020204" pitchFamily="34" charset="0"/>
                <a:cs typeface="Arial" panose="020B0604020202020204" pitchFamily="34" charset="0"/>
              </a:rPr>
              <a:t>ocorreram as seguintes alterações na Rede Física no Sistema de Cadastro Nacional de Estabelecimentos de Saúde </a:t>
            </a:r>
            <a:r>
              <a:rPr lang="pt-BR" sz="2400" b="1" dirty="0" smtClean="0">
                <a:solidFill>
                  <a:prstClr val="black"/>
                </a:solidFill>
                <a:latin typeface="Arial" panose="020B0604020202020204" pitchFamily="34" charset="0"/>
                <a:cs typeface="Arial" panose="020B0604020202020204" pitchFamily="34" charset="0"/>
              </a:rPr>
              <a:t>(SCNES):</a:t>
            </a:r>
          </a:p>
          <a:p>
            <a:pPr algn="ctr"/>
            <a:endParaRPr lang="pt-BR" sz="2400" b="1" dirty="0">
              <a:solidFill>
                <a:prstClr val="black"/>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q"/>
            </a:pPr>
            <a:r>
              <a:rPr lang="pt-BR" sz="2000" b="1" dirty="0" smtClean="0">
                <a:solidFill>
                  <a:prstClr val="black"/>
                </a:solidFill>
                <a:latin typeface="Arial" panose="020B0604020202020204" pitchFamily="34" charset="0"/>
                <a:cs typeface="Arial" panose="020B0604020202020204" pitchFamily="34" charset="0"/>
              </a:rPr>
              <a:t>Cadastro </a:t>
            </a:r>
            <a:r>
              <a:rPr lang="pt-BR" sz="2000" b="1" dirty="0">
                <a:solidFill>
                  <a:prstClr val="black"/>
                </a:solidFill>
                <a:latin typeface="Arial" panose="020B0604020202020204" pitchFamily="34" charset="0"/>
                <a:cs typeface="Arial" panose="020B0604020202020204" pitchFamily="34" charset="0"/>
              </a:rPr>
              <a:t>de </a:t>
            </a:r>
            <a:r>
              <a:rPr lang="pt-BR" sz="2000" b="1" dirty="0" smtClean="0">
                <a:solidFill>
                  <a:prstClr val="black"/>
                </a:solidFill>
                <a:latin typeface="Arial" panose="020B0604020202020204" pitchFamily="34" charset="0"/>
                <a:cs typeface="Arial" panose="020B0604020202020204" pitchFamily="34" charset="0"/>
              </a:rPr>
              <a:t>01 Unidade de apoio diagnose e Terapia (SADT Isolado):</a:t>
            </a:r>
            <a:endParaRPr lang="pt-BR" dirty="0">
              <a:solidFill>
                <a:prstClr val="black"/>
              </a:solidFill>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
            </a:pPr>
            <a:r>
              <a:rPr lang="pt-BR" dirty="0" smtClean="0">
                <a:solidFill>
                  <a:prstClr val="black"/>
                </a:solidFill>
                <a:latin typeface="Arial" panose="020B0604020202020204" pitchFamily="34" charset="0"/>
                <a:cs typeface="Arial" panose="020B0604020202020204" pitchFamily="34" charset="0"/>
              </a:rPr>
              <a:t>CENTRO DE TESTAGEM DA COVID19/ MISSÃO SALESIANA DE MATO GROSSO</a:t>
            </a:r>
            <a:endParaRPr lang="pt-BR" dirty="0">
              <a:solidFill>
                <a:prstClr val="black"/>
              </a:solidFill>
              <a:latin typeface="Arial" panose="020B0604020202020204" pitchFamily="34" charset="0"/>
              <a:cs typeface="Arial" panose="020B0604020202020204" pitchFamily="34" charset="0"/>
            </a:endParaRPr>
          </a:p>
          <a:p>
            <a:r>
              <a:rPr lang="pt-BR" sz="2000" dirty="0" smtClean="0">
                <a:solidFill>
                  <a:prstClr val="black"/>
                </a:solidFill>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q"/>
            </a:pPr>
            <a:r>
              <a:rPr lang="pt-BR" sz="2000" b="1" dirty="0" smtClean="0">
                <a:solidFill>
                  <a:prstClr val="black"/>
                </a:solidFill>
                <a:latin typeface="Arial" panose="020B0604020202020204" pitchFamily="34" charset="0"/>
                <a:cs typeface="Arial" panose="020B0604020202020204" pitchFamily="34" charset="0"/>
              </a:rPr>
              <a:t>Alteração para atendimento NÃO SUS, do Estabelecimento abaixo por Encerramento do Contrato de Prestação de Serviço com a Rede Municipal de Saúde:</a:t>
            </a:r>
            <a:endParaRPr lang="pt-BR" dirty="0" smtClean="0">
              <a:solidFill>
                <a:prstClr val="black"/>
              </a:solidFill>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
            </a:pPr>
            <a:r>
              <a:rPr lang="pt-BR" dirty="0" smtClean="0">
                <a:solidFill>
                  <a:prstClr val="black"/>
                </a:solidFill>
                <a:latin typeface="Arial" panose="020B0604020202020204" pitchFamily="34" charset="0"/>
                <a:cs typeface="Arial" panose="020B0604020202020204" pitchFamily="34" charset="0"/>
              </a:rPr>
              <a:t>PRONCOR UNIDADE INTENSIVA CARDIORRESPIRATÓRIA S/S</a:t>
            </a:r>
          </a:p>
        </p:txBody>
      </p:sp>
    </p:spTree>
    <p:extLst>
      <p:ext uri="{BB962C8B-B14F-4D97-AF65-F5344CB8AC3E}">
        <p14:creationId xmlns:p14="http://schemas.microsoft.com/office/powerpoint/2010/main" val="247351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784169" y="162493"/>
            <a:ext cx="4769361" cy="307777"/>
          </a:xfrm>
          <a:prstGeom prst="rect">
            <a:avLst/>
          </a:prstGeom>
        </p:spPr>
        <p:txBody>
          <a:bodyPr wrap="squar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3" name="Espaço Reservado para Número de Slide 2"/>
          <p:cNvSpPr>
            <a:spLocks noGrp="1"/>
          </p:cNvSpPr>
          <p:nvPr>
            <p:ph type="sldNum" sz="quarter" idx="12"/>
          </p:nvPr>
        </p:nvSpPr>
        <p:spPr>
          <a:xfrm>
            <a:off x="10387136" y="6348455"/>
            <a:ext cx="1596292" cy="404614"/>
          </a:xfrm>
        </p:spPr>
        <p:txBody>
          <a:bodyPr/>
          <a:lstStyle/>
          <a:p>
            <a:pPr rtl="0"/>
            <a:fld id="{B38049E5-7B53-4E85-8972-7D6C4BCE5BB9}" type="slidenum">
              <a:rPr lang="pt-BR" b="1" noProof="0" smtClean="0"/>
              <a:t>61</a:t>
            </a:fld>
            <a:endParaRPr lang="pt-BR" b="1" noProof="0" dirty="0"/>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4" name="Retângulo de cantos arredondados 3"/>
          <p:cNvSpPr/>
          <p:nvPr/>
        </p:nvSpPr>
        <p:spPr>
          <a:xfrm>
            <a:off x="1304365" y="2218763"/>
            <a:ext cx="9614647" cy="227255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Dados e produção de serviços</a:t>
            </a:r>
          </a:p>
          <a:p>
            <a:pPr algn="ctr"/>
            <a:endParaRPr lang="pt-BR" dirty="0"/>
          </a:p>
        </p:txBody>
      </p:sp>
    </p:spTree>
    <p:extLst>
      <p:ext uri="{BB962C8B-B14F-4D97-AF65-F5344CB8AC3E}">
        <p14:creationId xmlns:p14="http://schemas.microsoft.com/office/powerpoint/2010/main" val="140668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62125" y="157902"/>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5" name="Retângulo 4"/>
          <p:cNvSpPr/>
          <p:nvPr/>
        </p:nvSpPr>
        <p:spPr>
          <a:xfrm>
            <a:off x="762125" y="779032"/>
            <a:ext cx="10841740" cy="400110"/>
          </a:xfrm>
          <a:prstGeom prst="rect">
            <a:avLst/>
          </a:prstGeom>
        </p:spPr>
        <p:txBody>
          <a:bodyPr wrap="square">
            <a:spAutoFit/>
          </a:bodyPr>
          <a:lstStyle/>
          <a:p>
            <a:pPr algn="ctr"/>
            <a:r>
              <a:rPr lang="pt-BR" altLang="pt-BR" sz="2000" b="1" dirty="0">
                <a:latin typeface="Arial" charset="0"/>
                <a:cs typeface="Arial" charset="0"/>
              </a:rPr>
              <a:t>Relatório de dados e produção de </a:t>
            </a:r>
            <a:r>
              <a:rPr lang="pt-BR" altLang="pt-BR" sz="2000" b="1" dirty="0">
                <a:effectLst>
                  <a:outerShdw blurRad="38100" dist="38100" dir="2700000" algn="tl">
                    <a:srgbClr val="000000">
                      <a:alpha val="43137"/>
                    </a:srgbClr>
                  </a:outerShdw>
                </a:effectLst>
                <a:latin typeface="Arial" charset="0"/>
                <a:cs typeface="Arial" charset="0"/>
              </a:rPr>
              <a:t>serviços</a:t>
            </a:r>
            <a:endParaRPr lang="pt-BR" sz="2000" dirty="0">
              <a:effectLst>
                <a:outerShdw blurRad="38100" dist="38100" dir="2700000" algn="tl">
                  <a:srgbClr val="000000">
                    <a:alpha val="43137"/>
                  </a:srgbClr>
                </a:outerShdw>
              </a:effectLst>
            </a:endParaRPr>
          </a:p>
        </p:txBody>
      </p:sp>
      <p:sp>
        <p:nvSpPr>
          <p:cNvPr id="2" name="Espaço Reservado para Número de Slide 1"/>
          <p:cNvSpPr>
            <a:spLocks noGrp="1"/>
          </p:cNvSpPr>
          <p:nvPr>
            <p:ph type="sldNum" sz="quarter" idx="12"/>
          </p:nvPr>
        </p:nvSpPr>
        <p:spPr>
          <a:xfrm>
            <a:off x="10548076" y="6453386"/>
            <a:ext cx="1596292" cy="404614"/>
          </a:xfrm>
        </p:spPr>
        <p:txBody>
          <a:bodyPr/>
          <a:lstStyle/>
          <a:p>
            <a:pPr rtl="0"/>
            <a:fld id="{B38049E5-7B53-4E85-8972-7D6C4BCE5BB9}" type="slidenum">
              <a:rPr lang="pt-BR" b="1" noProof="0" smtClean="0"/>
              <a:t>62</a:t>
            </a:fld>
            <a:endParaRPr lang="pt-BR" b="1" noProof="0" dirty="0"/>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2" name="Subtítulo 2"/>
          <p:cNvSpPr txBox="1">
            <a:spLocks/>
          </p:cNvSpPr>
          <p:nvPr/>
        </p:nvSpPr>
        <p:spPr bwMode="auto">
          <a:xfrm>
            <a:off x="874644" y="1179142"/>
            <a:ext cx="10614992" cy="5009623"/>
          </a:xfrm>
          <a:prstGeom prst="rect">
            <a:avLst/>
          </a:prstGeom>
          <a:solidFill>
            <a:schemeClr val="bg1"/>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714375" algn="just">
              <a:lnSpc>
                <a:spcPct val="150000"/>
              </a:lnSpc>
            </a:pPr>
            <a:r>
              <a:rPr lang="pt-BR" sz="2200" dirty="0" smtClean="0">
                <a:solidFill>
                  <a:schemeClr val="tx1"/>
                </a:solidFill>
                <a:latin typeface="Arial" panose="020B0604020202020204" pitchFamily="34" charset="0"/>
                <a:cs typeface="Arial" panose="020B0604020202020204" pitchFamily="34" charset="0"/>
              </a:rPr>
              <a:t>Os </a:t>
            </a:r>
            <a:r>
              <a:rPr lang="pt-BR" sz="2200" dirty="0">
                <a:solidFill>
                  <a:schemeClr val="tx1"/>
                </a:solidFill>
                <a:latin typeface="Arial" panose="020B0604020202020204" pitchFamily="34" charset="0"/>
                <a:cs typeface="Arial" panose="020B0604020202020204" pitchFamily="34" charset="0"/>
              </a:rPr>
              <a:t>dados ora apresentados referem-se aos procedimentos ambulatoriais e hospitalares, bem como valores aprovados, processados nos meses de </a:t>
            </a:r>
            <a:r>
              <a:rPr lang="pt-BR" sz="2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maio, junho, julho de 2021. </a:t>
            </a:r>
            <a:r>
              <a:rPr lang="pt-BR" sz="2200" dirty="0" smtClean="0">
                <a:solidFill>
                  <a:schemeClr val="tx1"/>
                </a:solidFill>
                <a:latin typeface="Arial" panose="020B0604020202020204" pitchFamily="34" charset="0"/>
                <a:cs typeface="Arial" panose="020B0604020202020204" pitchFamily="34" charset="0"/>
              </a:rPr>
              <a:t>Vale </a:t>
            </a:r>
            <a:r>
              <a:rPr lang="pt-BR" sz="2200" dirty="0">
                <a:solidFill>
                  <a:schemeClr val="tx1"/>
                </a:solidFill>
                <a:latin typeface="Arial" panose="020B0604020202020204" pitchFamily="34" charset="0"/>
                <a:cs typeface="Arial" panose="020B0604020202020204" pitchFamily="34" charset="0"/>
              </a:rPr>
              <a:t>esclarecer que </a:t>
            </a:r>
            <a:r>
              <a:rPr lang="pt-BR" sz="2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Departamento de Informática do Sistema Único de Saúde - </a:t>
            </a:r>
            <a:r>
              <a:rPr lang="pt-BR" sz="2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DATASUS disponibiliza os dados </a:t>
            </a:r>
            <a:r>
              <a:rPr lang="pt-BR" sz="2200" dirty="0">
                <a:solidFill>
                  <a:schemeClr val="tx1"/>
                </a:solidFill>
                <a:latin typeface="Arial" panose="020B0604020202020204" pitchFamily="34" charset="0"/>
                <a:cs typeface="Arial" panose="020B0604020202020204" pitchFamily="34" charset="0"/>
              </a:rPr>
              <a:t>dos Sistemas de Informação Ambulatorial – </a:t>
            </a:r>
            <a:r>
              <a:rPr lang="pt-BR" sz="2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SIA</a:t>
            </a:r>
            <a:r>
              <a:rPr lang="pt-BR" sz="2200" dirty="0">
                <a:solidFill>
                  <a:schemeClr val="tx1"/>
                </a:solidFill>
                <a:latin typeface="Arial" panose="020B0604020202020204" pitchFamily="34" charset="0"/>
                <a:cs typeface="Arial" panose="020B0604020202020204" pitchFamily="34" charset="0"/>
              </a:rPr>
              <a:t> e Informação Hospitalar – </a:t>
            </a:r>
            <a:r>
              <a:rPr lang="pt-BR" sz="2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SIH dois meses após a apresentação das produções pelos municípios</a:t>
            </a:r>
            <a:r>
              <a:rPr lang="pt-BR" sz="2200" dirty="0">
                <a:solidFill>
                  <a:schemeClr val="tx1"/>
                </a:solidFill>
                <a:latin typeface="Arial" panose="020B0604020202020204" pitchFamily="34" charset="0"/>
                <a:cs typeface="Arial" panose="020B0604020202020204" pitchFamily="34" charset="0"/>
              </a:rPr>
              <a:t>, colhidos dos arquivos disponibilizados pelo Departamento de Informática do Sistema Único de Saúde – DATASUS, segundo a Complexidade dos Procedimentos, Caráter de Atendimento, Tipo de Financiamento e Valor Pago, em consonância com a Tabela SUS.</a:t>
            </a:r>
            <a:r>
              <a:rPr lang="pt-BR" sz="2200" dirty="0">
                <a:solidFill>
                  <a:srgbClr val="FF0000"/>
                </a:solidFill>
                <a:latin typeface="Arial" panose="020B0604020202020204" pitchFamily="34" charset="0"/>
                <a:cs typeface="Arial" panose="020B0604020202020204" pitchFamily="34" charset="0"/>
              </a:rPr>
              <a:t> </a:t>
            </a:r>
            <a:endParaRPr lang="pt-BR" sz="22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04563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60868" y="727773"/>
            <a:ext cx="10791481" cy="400110"/>
          </a:xfrm>
          <a:prstGeom prst="rect">
            <a:avLst/>
          </a:prstGeom>
        </p:spPr>
        <p:txBody>
          <a:bodyPr wrap="square">
            <a:spAutoFit/>
          </a:bodyPr>
          <a:lstStyle/>
          <a:p>
            <a:pPr algn="ctr"/>
            <a:r>
              <a:rPr lang="pt-BR" altLang="pt-BR" sz="2000" b="1" dirty="0">
                <a:latin typeface="Arial" charset="0"/>
                <a:cs typeface="Arial" charset="0"/>
              </a:rPr>
              <a:t>Relatório de dados e produção de serviços</a:t>
            </a:r>
            <a:endParaRPr lang="pt-BR" sz="2000" dirty="0"/>
          </a:p>
        </p:txBody>
      </p:sp>
      <p:sp>
        <p:nvSpPr>
          <p:cNvPr id="6" name="Retângulo 5"/>
          <p:cNvSpPr/>
          <p:nvPr/>
        </p:nvSpPr>
        <p:spPr>
          <a:xfrm>
            <a:off x="760868" y="168478"/>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2" name="Espaço Reservado para Número de Slide 1"/>
          <p:cNvSpPr>
            <a:spLocks noGrp="1"/>
          </p:cNvSpPr>
          <p:nvPr>
            <p:ph type="sldNum" sz="quarter" idx="12"/>
          </p:nvPr>
        </p:nvSpPr>
        <p:spPr>
          <a:xfrm>
            <a:off x="10595708" y="6475459"/>
            <a:ext cx="1596292" cy="404614"/>
          </a:xfrm>
        </p:spPr>
        <p:txBody>
          <a:bodyPr/>
          <a:lstStyle/>
          <a:p>
            <a:pPr rtl="0"/>
            <a:fld id="{B38049E5-7B53-4E85-8972-7D6C4BCE5BB9}" type="slidenum">
              <a:rPr lang="pt-BR" b="1" noProof="0" smtClean="0"/>
              <a:t>63</a:t>
            </a:fld>
            <a:endParaRPr lang="pt-BR" b="1" noProof="0" dirty="0"/>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0" name="Subtítulo 2"/>
          <p:cNvSpPr txBox="1">
            <a:spLocks/>
          </p:cNvSpPr>
          <p:nvPr/>
        </p:nvSpPr>
        <p:spPr bwMode="auto">
          <a:xfrm>
            <a:off x="905343" y="1301585"/>
            <a:ext cx="10488511" cy="4963498"/>
          </a:xfrm>
          <a:prstGeom prst="rect">
            <a:avLst/>
          </a:prstGeom>
          <a:solidFill>
            <a:schemeClr val="bg1"/>
          </a:solidFill>
          <a:ln w="38100">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800100" algn="just">
              <a:lnSpc>
                <a:spcPct val="150000"/>
              </a:lnSpc>
            </a:pPr>
            <a:r>
              <a:rPr lang="pt-BR" sz="1800" dirty="0">
                <a:solidFill>
                  <a:schemeClr val="tx1"/>
                </a:solidFill>
                <a:latin typeface="Arial" panose="020B0604020202020204" pitchFamily="34" charset="0"/>
                <a:cs typeface="Arial" panose="020B0604020202020204" pitchFamily="34" charset="0"/>
              </a:rPr>
              <a:t>Nos estabelecimentos sob gestão municipal, </a:t>
            </a:r>
            <a:r>
              <a:rPr lang="pt-BR"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não consta </a:t>
            </a:r>
            <a:r>
              <a:rPr lang="pt-BR" sz="1800" dirty="0">
                <a:solidFill>
                  <a:schemeClr val="tx1"/>
                </a:solidFill>
                <a:latin typeface="Arial" panose="020B0604020202020204" pitchFamily="34" charset="0"/>
                <a:cs typeface="Arial" panose="020B0604020202020204" pitchFamily="34" charset="0"/>
              </a:rPr>
              <a:t>registro de produção de </a:t>
            </a:r>
            <a:r>
              <a:rPr lang="pt-BR"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dados do subgrupo 06.04 - Assistência Farmacêutica</a:t>
            </a:r>
            <a:r>
              <a:rPr lang="pt-BR" sz="1800" dirty="0">
                <a:solidFill>
                  <a:schemeClr val="tx1"/>
                </a:solidFill>
                <a:latin typeface="Arial" panose="020B0604020202020204" pitchFamily="34" charset="0"/>
                <a:cs typeface="Arial" panose="020B0604020202020204" pitchFamily="34" charset="0"/>
              </a:rPr>
              <a:t>, pelo fato de os procedimentos deste Componente Especializado serem disponibilizados pela Casa da Saúde, órgão subordinado à Secretaria Estadual de Saúde, de </a:t>
            </a:r>
            <a:r>
              <a:rPr lang="pt-BR"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gestão estadual </a:t>
            </a:r>
            <a:r>
              <a:rPr lang="pt-BR" sz="1800" dirty="0">
                <a:solidFill>
                  <a:schemeClr val="tx1"/>
                </a:solidFill>
                <a:latin typeface="Arial" panose="020B0604020202020204" pitchFamily="34" charset="0"/>
                <a:cs typeface="Arial" panose="020B0604020202020204" pitchFamily="34" charset="0"/>
              </a:rPr>
              <a:t>e não do município de Campo Grande. Também </a:t>
            </a:r>
            <a:r>
              <a:rPr lang="pt-BR"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não constam dados</a:t>
            </a:r>
            <a:r>
              <a:rPr lang="pt-BR" sz="1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sz="1800" dirty="0">
                <a:solidFill>
                  <a:schemeClr val="tx1"/>
                </a:solidFill>
                <a:latin typeface="Arial" panose="020B0604020202020204" pitchFamily="34" charset="0"/>
                <a:cs typeface="Arial" panose="020B0604020202020204" pitchFamily="34" charset="0"/>
              </a:rPr>
              <a:t>no campo </a:t>
            </a:r>
            <a:r>
              <a:rPr lang="pt-BR"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 aprovado” </a:t>
            </a:r>
            <a:r>
              <a:rPr lang="pt-BR" sz="1800" dirty="0">
                <a:solidFill>
                  <a:schemeClr val="tx1"/>
                </a:solidFill>
                <a:latin typeface="Arial" panose="020B0604020202020204" pitchFamily="34" charset="0"/>
                <a:cs typeface="Arial" panose="020B0604020202020204" pitchFamily="34" charset="0"/>
              </a:rPr>
              <a:t>da </a:t>
            </a:r>
            <a:r>
              <a:rPr lang="pt-BR"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Vigilância em Saúde</a:t>
            </a:r>
            <a:r>
              <a:rPr lang="pt-BR" sz="1800" dirty="0">
                <a:solidFill>
                  <a:schemeClr val="tx1"/>
                </a:solidFill>
                <a:latin typeface="Arial" panose="020B0604020202020204" pitchFamily="34" charset="0"/>
                <a:cs typeface="Arial" panose="020B0604020202020204" pitchFamily="34" charset="0"/>
              </a:rPr>
              <a:t>, uma vez que os procedimentos apresentados </a:t>
            </a:r>
            <a:r>
              <a:rPr lang="pt-BR"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não são valorados na Tabela SUS, por serem procedimentos da Atenção Básica.</a:t>
            </a:r>
          </a:p>
          <a:p>
            <a:pPr indent="800100" algn="just">
              <a:lnSpc>
                <a:spcPct val="150000"/>
              </a:lnSpc>
            </a:pPr>
            <a:r>
              <a:rPr lang="pt-BR" sz="1800" dirty="0">
                <a:solidFill>
                  <a:schemeClr val="tx1"/>
                </a:solidFill>
                <a:latin typeface="Arial" panose="020B0604020202020204" pitchFamily="34" charset="0"/>
                <a:cs typeface="Arial" panose="020B0604020202020204" pitchFamily="34" charset="0"/>
              </a:rPr>
              <a:t>As produções ambulatoriais e hospitalares informadas inferiram valores pagos pela Tabela SUS, sem alusão aos incentivos municipal e estadual. Esclarecemos ainda que </a:t>
            </a:r>
            <a:r>
              <a:rPr lang="pt-BR"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todos os dados estão sujeitos à alterações</a:t>
            </a:r>
            <a:r>
              <a:rPr lang="pt-BR" sz="1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considerando a possibilidade de reapresentações das produções no Sistema de Informação Ambulatorial – SIA e Sistema de Informação Hospitalar - SIH</a:t>
            </a:r>
            <a:r>
              <a:rPr lang="pt-BR" sz="1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7963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Número de Slide 2"/>
          <p:cNvSpPr>
            <a:spLocks noGrp="1"/>
          </p:cNvSpPr>
          <p:nvPr>
            <p:ph type="sldNum" sz="quarter" idx="12"/>
          </p:nvPr>
        </p:nvSpPr>
        <p:spPr/>
        <p:txBody>
          <a:bodyPr/>
          <a:lstStyle/>
          <a:p>
            <a:pPr rtl="0"/>
            <a:fld id="{B38049E5-7B53-4E85-8972-7D6C4BCE5BB9}" type="slidenum">
              <a:rPr lang="pt-BR" noProof="0" smtClean="0"/>
              <a:t>64</a:t>
            </a:fld>
            <a:endParaRPr lang="pt-BR" noProof="0" dirty="0"/>
          </a:p>
        </p:txBody>
      </p:sp>
    </p:spTree>
    <p:extLst>
      <p:ext uri="{BB962C8B-B14F-4D97-AF65-F5344CB8AC3E}">
        <p14:creationId xmlns:p14="http://schemas.microsoft.com/office/powerpoint/2010/main" val="1605660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ítulo 1"/>
          <p:cNvSpPr>
            <a:spLocks noGrp="1"/>
          </p:cNvSpPr>
          <p:nvPr>
            <p:ph type="title"/>
          </p:nvPr>
        </p:nvSpPr>
        <p:spPr>
          <a:xfrm>
            <a:off x="5866687" y="115511"/>
            <a:ext cx="5875469" cy="413699"/>
          </a:xfrm>
        </p:spPr>
        <p:txBody>
          <a:bodyPr>
            <a:noAutofit/>
          </a:bodyPr>
          <a:lstStyle/>
          <a:p>
            <a:pPr>
              <a:spcBef>
                <a:spcPts val="0"/>
              </a:spcBef>
            </a:pPr>
            <a:r>
              <a:rPr lang="pt-BR" sz="2400" b="1" u="sng" dirty="0">
                <a:solidFill>
                  <a:schemeClr val="tx1"/>
                </a:solidFill>
                <a:effectLst>
                  <a:outerShdw blurRad="38100" dist="38100" dir="2700000" algn="tl">
                    <a:srgbClr val="000000">
                      <a:alpha val="43137"/>
                    </a:srgbClr>
                  </a:outerShdw>
                </a:effectLst>
              </a:rPr>
              <a:t>Análises e Considerações p/ o </a:t>
            </a:r>
            <a:r>
              <a:rPr lang="pt-BR" sz="2400" b="1" u="sng" dirty="0" smtClean="0">
                <a:solidFill>
                  <a:schemeClr val="tx1"/>
                </a:solidFill>
                <a:effectLst>
                  <a:outerShdw blurRad="38100" dist="38100" dir="2700000" algn="tl">
                    <a:srgbClr val="000000">
                      <a:alpha val="43137"/>
                    </a:srgbClr>
                  </a:outerShdw>
                </a:effectLst>
              </a:rPr>
              <a:t>Secretário</a:t>
            </a:r>
            <a:endParaRPr lang="pt-BR" sz="2400" dirty="0">
              <a:solidFill>
                <a:schemeClr val="tx1"/>
              </a:solidFill>
              <a:effectLst>
                <a:outerShdw blurRad="38100" dist="38100" dir="2700000" algn="tl">
                  <a:srgbClr val="000000">
                    <a:alpha val="43137"/>
                  </a:srgbClr>
                </a:outerShdw>
              </a:effectLst>
            </a:endParaRPr>
          </a:p>
        </p:txBody>
      </p:sp>
      <p:sp>
        <p:nvSpPr>
          <p:cNvPr id="4" name="Espaço Reservado para Número de Slide 3"/>
          <p:cNvSpPr>
            <a:spLocks noGrp="1"/>
          </p:cNvSpPr>
          <p:nvPr>
            <p:ph type="sldNum" sz="quarter" idx="12"/>
          </p:nvPr>
        </p:nvSpPr>
        <p:spPr>
          <a:xfrm>
            <a:off x="11352273" y="6417357"/>
            <a:ext cx="779767" cy="365125"/>
          </a:xfrm>
        </p:spPr>
        <p:txBody>
          <a:bodyPr/>
          <a:lstStyle/>
          <a:p>
            <a:pPr rtl="0"/>
            <a:fld id="{B38049E5-7B53-4E85-8972-7D6C4BCE5BB9}" type="slidenum">
              <a:rPr lang="pt-BR" b="1" noProof="0" smtClean="0"/>
              <a:t>65</a:t>
            </a:fld>
            <a:endParaRPr lang="pt-BR" b="1" noProof="0" dirty="0"/>
          </a:p>
        </p:txBody>
      </p:sp>
      <p:sp>
        <p:nvSpPr>
          <p:cNvPr id="8" name="Retângulo 7"/>
          <p:cNvSpPr/>
          <p:nvPr/>
        </p:nvSpPr>
        <p:spPr>
          <a:xfrm>
            <a:off x="780365" y="147917"/>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cxnSp>
        <p:nvCxnSpPr>
          <p:cNvPr id="10" name="Conector de seta reta 9"/>
          <p:cNvCxnSpPr/>
          <p:nvPr/>
        </p:nvCxnSpPr>
        <p:spPr>
          <a:xfrm>
            <a:off x="10575550" y="6599918"/>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2"/>
          <p:cNvSpPr>
            <a:spLocks noChangeArrowheads="1"/>
          </p:cNvSpPr>
          <p:nvPr/>
        </p:nvSpPr>
        <p:spPr bwMode="auto">
          <a:xfrm>
            <a:off x="780365" y="725594"/>
            <a:ext cx="10961791" cy="547842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1400" dirty="0" smtClean="0">
                <a:solidFill>
                  <a:srgbClr val="FF0000"/>
                </a:solidFill>
                <a:latin typeface="Arial" panose="020B0604020202020204" pitchFamily="34" charset="0"/>
                <a:cs typeface="Arial" panose="020B0604020202020204" pitchFamily="34" charset="0"/>
              </a:rPr>
              <a:t>QUADRO DE  </a:t>
            </a:r>
            <a:r>
              <a:rPr lang="pt-BR" sz="1400" b="1" dirty="0" smtClean="0">
                <a:solidFill>
                  <a:srgbClr val="FF0000"/>
                </a:solidFill>
                <a:latin typeface="Arial" panose="020B0604020202020204" pitchFamily="34" charset="0"/>
                <a:cs typeface="Arial" panose="020B0604020202020204" pitchFamily="34" charset="0"/>
              </a:rPr>
              <a:t>PRODUÇÃO DA ATENÇÃO BÁSICA - SISTEMA </a:t>
            </a:r>
            <a:r>
              <a:rPr lang="pt-BR" sz="1400" b="1" dirty="0">
                <a:solidFill>
                  <a:srgbClr val="FF0000"/>
                </a:solidFill>
                <a:latin typeface="Arial" panose="020B0604020202020204" pitchFamily="34" charset="0"/>
                <a:cs typeface="Arial" panose="020B0604020202020204" pitchFamily="34" charset="0"/>
              </a:rPr>
              <a:t>DE INFORMAÇÃO AMBULATORIAL </a:t>
            </a:r>
            <a:endParaRPr lang="pt-BR" sz="1400" b="1" dirty="0" smtClean="0">
              <a:solidFill>
                <a:srgbClr val="FF0000"/>
              </a:solidFill>
              <a:latin typeface="Arial" panose="020B0604020202020204" pitchFamily="34" charset="0"/>
              <a:cs typeface="Arial" panose="020B0604020202020204" pitchFamily="34" charset="0"/>
            </a:endParaRPr>
          </a:p>
          <a:p>
            <a:endParaRPr lang="pt-BR" sz="1400" b="1"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Em março de 2020 houve a conclusão da implantação do Prontuário Eletrônico do Cidadão (PEC), do SISAB/ Ministério da Saúde, em 100% das Unidades de Saúde da Atenção Primária, portanto este é 2º quadrimestre em que a base de dados utilizada para extração das informações ambulatoriais da Atenção Básica foi o e-SUS/PEC. </a:t>
            </a:r>
            <a:endParaRPr lang="pt-BR" sz="1400" dirty="0" smtClean="0">
              <a:latin typeface="Arial" panose="020B0604020202020204" pitchFamily="34" charset="0"/>
              <a:cs typeface="Arial" panose="020B0604020202020204" pitchFamily="34" charset="0"/>
            </a:endParaRPr>
          </a:p>
          <a:p>
            <a:r>
              <a:rPr lang="pt-BR" sz="1400" dirty="0" smtClean="0">
                <a:latin typeface="Arial" panose="020B0604020202020204" pitchFamily="34" charset="0"/>
                <a:cs typeface="Arial" panose="020B0604020202020204" pitchFamily="34" charset="0"/>
              </a:rPr>
              <a:t>A </a:t>
            </a:r>
            <a:r>
              <a:rPr lang="pt-BR" sz="1400" dirty="0">
                <a:latin typeface="Arial" panose="020B0604020202020204" pitchFamily="34" charset="0"/>
                <a:cs typeface="Arial" panose="020B0604020202020204" pitchFamily="34" charset="0"/>
              </a:rPr>
              <a:t>produção do 1º quadrimestre, por grupo de procedimento:</a:t>
            </a:r>
          </a:p>
          <a:p>
            <a:pPr marL="342900" indent="-342900" algn="just" defTabSz="914400" fontAlgn="base">
              <a:spcBef>
                <a:spcPct val="0"/>
              </a:spcBef>
              <a:spcAft>
                <a:spcPct val="0"/>
              </a:spcAft>
              <a:buFont typeface="Wingdings" panose="05000000000000000000" pitchFamily="2" charset="2"/>
              <a:buChar char="q"/>
            </a:pPr>
            <a:r>
              <a:rPr lang="pt-BR" sz="1400" dirty="0">
                <a:latin typeface="Arial" panose="020B0604020202020204" pitchFamily="34" charset="0"/>
                <a:cs typeface="Arial" panose="020B0604020202020204" pitchFamily="34" charset="0"/>
              </a:rPr>
              <a:t>Grupo 01 - Ações de promoção e prevenção em saúde - </a:t>
            </a:r>
            <a:r>
              <a:rPr lang="pt-BR" sz="1400" b="1" dirty="0" smtClean="0">
                <a:latin typeface="Arial" panose="020B0604020202020204" pitchFamily="34" charset="0"/>
                <a:cs typeface="Arial" panose="020B0604020202020204" pitchFamily="34" charset="0"/>
              </a:rPr>
              <a:t>551 </a:t>
            </a:r>
            <a:r>
              <a:rPr lang="pt-BR" sz="1400" b="1" dirty="0">
                <a:latin typeface="Arial" panose="020B0604020202020204" pitchFamily="34" charset="0"/>
                <a:cs typeface="Arial" panose="020B0604020202020204" pitchFamily="34" charset="0"/>
              </a:rPr>
              <a:t>procedimentos.</a:t>
            </a:r>
          </a:p>
          <a:p>
            <a:pPr marL="342900" indent="-342900" algn="just" defTabSz="914400" fontAlgn="base">
              <a:spcBef>
                <a:spcPct val="0"/>
              </a:spcBef>
              <a:spcAft>
                <a:spcPct val="0"/>
              </a:spcAft>
              <a:buFont typeface="Wingdings" panose="05000000000000000000" pitchFamily="2" charset="2"/>
              <a:buChar char="q"/>
            </a:pPr>
            <a:r>
              <a:rPr lang="pt-BR" sz="1400" dirty="0">
                <a:latin typeface="Arial" panose="020B0604020202020204" pitchFamily="34" charset="0"/>
                <a:ea typeface="Times New Roman" panose="02020603050405020304" pitchFamily="18" charset="0"/>
                <a:cs typeface="Arial" panose="020B0604020202020204" pitchFamily="34" charset="0"/>
              </a:rPr>
              <a:t>Grupo 02 - Procedimentos com finalidade diagnóstica </a:t>
            </a:r>
            <a:r>
              <a:rPr lang="pt-BR" sz="1400" b="1" dirty="0">
                <a:latin typeface="Arial" panose="020B0604020202020204" pitchFamily="34" charset="0"/>
                <a:ea typeface="Times New Roman" panose="02020603050405020304" pitchFamily="18" charset="0"/>
                <a:cs typeface="Arial" panose="020B0604020202020204" pitchFamily="34" charset="0"/>
              </a:rPr>
              <a:t>- </a:t>
            </a:r>
            <a:r>
              <a:rPr lang="pt-BR" sz="1400" b="1" dirty="0">
                <a:latin typeface="Arial" panose="020B0604020202020204" pitchFamily="34" charset="0"/>
                <a:cs typeface="Arial" panose="020B0604020202020204" pitchFamily="34" charset="0"/>
              </a:rPr>
              <a:t>72.698 procedimentos.</a:t>
            </a:r>
          </a:p>
          <a:p>
            <a:pPr marL="342900" indent="-342900" algn="just" defTabSz="914400" fontAlgn="base">
              <a:spcBef>
                <a:spcPct val="0"/>
              </a:spcBef>
              <a:spcAft>
                <a:spcPct val="0"/>
              </a:spcAft>
              <a:buFont typeface="Wingdings" panose="05000000000000000000" pitchFamily="2" charset="2"/>
              <a:buChar char="q"/>
            </a:pPr>
            <a:r>
              <a:rPr lang="pt-BR" sz="1400" dirty="0">
                <a:latin typeface="Arial" panose="020B0604020202020204" pitchFamily="34" charset="0"/>
                <a:cs typeface="Arial" panose="020B0604020202020204" pitchFamily="34" charset="0"/>
              </a:rPr>
              <a:t>Grupo 03 - Procedimentos clínicos - </a:t>
            </a:r>
            <a:r>
              <a:rPr lang="pt-BR" sz="1400" b="1" dirty="0">
                <a:latin typeface="Arial" panose="020B0604020202020204" pitchFamily="34" charset="0"/>
                <a:cs typeface="Arial" panose="020B0604020202020204" pitchFamily="34" charset="0"/>
              </a:rPr>
              <a:t>45.399 procedimentos</a:t>
            </a:r>
            <a:r>
              <a:rPr lang="pt-BR" sz="1400" dirty="0">
                <a:latin typeface="Arial" panose="020B0604020202020204" pitchFamily="34" charset="0"/>
                <a:cs typeface="Arial" panose="020B0604020202020204" pitchFamily="34" charset="0"/>
              </a:rPr>
              <a:t>.</a:t>
            </a: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defTabSz="914400" fontAlgn="base">
              <a:spcBef>
                <a:spcPct val="0"/>
              </a:spcBef>
              <a:spcAft>
                <a:spcPct val="0"/>
              </a:spcAft>
              <a:buFont typeface="Wingdings" panose="05000000000000000000" pitchFamily="2" charset="2"/>
              <a:buChar char="q"/>
            </a:pPr>
            <a:r>
              <a:rPr lang="pt-BR" sz="1400" dirty="0">
                <a:latin typeface="Arial" panose="020B0604020202020204" pitchFamily="34" charset="0"/>
                <a:cs typeface="Arial" panose="020B0604020202020204" pitchFamily="34" charset="0"/>
              </a:rPr>
              <a:t>Grupo 04 - Procedimentos cirúrgicos - </a:t>
            </a:r>
            <a:r>
              <a:rPr lang="pt-BR" sz="1400" b="1" dirty="0">
                <a:latin typeface="Arial" panose="020B0604020202020204" pitchFamily="34" charset="0"/>
                <a:cs typeface="Arial" panose="020B0604020202020204" pitchFamily="34" charset="0"/>
              </a:rPr>
              <a:t>372 procedimentos</a:t>
            </a:r>
            <a:r>
              <a:rPr lang="pt-BR" sz="1400" dirty="0">
                <a:latin typeface="Arial" panose="020B0604020202020204" pitchFamily="34" charset="0"/>
                <a:cs typeface="Arial" panose="020B0604020202020204" pitchFamily="34" charset="0"/>
              </a:rPr>
              <a:t>.</a:t>
            </a:r>
          </a:p>
          <a:p>
            <a:pPr indent="539750" algn="just" defTabSz="914400" fontAlgn="base">
              <a:spcBef>
                <a:spcPct val="0"/>
              </a:spcBef>
              <a:spcAft>
                <a:spcPct val="0"/>
              </a:spcAft>
            </a:pPr>
            <a:r>
              <a:rPr lang="pt-BR" sz="1400" b="1" dirty="0" smtClean="0">
                <a:latin typeface="Arial" panose="020B0604020202020204" pitchFamily="34" charset="0"/>
                <a:ea typeface="Times New Roman" panose="02020603050405020304" pitchFamily="18" charset="0"/>
                <a:cs typeface="Arial" panose="020B0604020202020204" pitchFamily="34" charset="0"/>
              </a:rPr>
              <a:t> </a:t>
            </a:r>
            <a:r>
              <a:rPr lang="pt-BR" sz="1400" b="1" dirty="0">
                <a:latin typeface="Arial" panose="020B0604020202020204" pitchFamily="34" charset="0"/>
                <a:ea typeface="Times New Roman" panose="02020603050405020304" pitchFamily="18" charset="0"/>
                <a:cs typeface="Arial" panose="020B0604020202020204" pitchFamily="34" charset="0"/>
              </a:rPr>
              <a:t>Totalizando </a:t>
            </a:r>
            <a:r>
              <a:rPr lang="pt-BR" sz="1400" b="1" dirty="0">
                <a:latin typeface="Arial" panose="020B0604020202020204" pitchFamily="34" charset="0"/>
                <a:cs typeface="Arial" panose="020B0604020202020204" pitchFamily="34" charset="0"/>
              </a:rPr>
              <a:t>119.020 procedimentos</a:t>
            </a:r>
            <a:endParaRPr lang="pt-BR" sz="1400" dirty="0">
              <a:latin typeface="Arial" panose="020B0604020202020204" pitchFamily="34" charset="0"/>
              <a:cs typeface="Arial" panose="020B0604020202020204" pitchFamily="34" charset="0"/>
            </a:endParaRPr>
          </a:p>
          <a:p>
            <a:pPr lvl="0" indent="539750" algn="just" defTabSz="914400" eaLnBrk="0" fontAlgn="base" hangingPunct="0">
              <a:spcBef>
                <a:spcPct val="0"/>
              </a:spcBef>
              <a:spcAft>
                <a:spcPct val="0"/>
              </a:spcAft>
            </a:pPr>
            <a:endParaRPr lang="pt-BR" sz="1400" dirty="0">
              <a:latin typeface="Arial" panose="020B0604020202020204" pitchFamily="34" charset="0"/>
              <a:ea typeface="Times New Roman" pitchFamily="18"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Considerando o contexto da pandemia do Novo Coronavírus COVID-19, as medidas para enfrentamento da emergência de saúde pública de importância internacional, e a necessidade de readequação dos processos de trabalho que repercutiram diretamente nos índices dos grupos de procedimentos realizados pela Atenção Primária à Saúde. </a:t>
            </a:r>
            <a:endParaRPr lang="pt-BR" sz="1400" dirty="0" smtClean="0">
              <a:latin typeface="Arial" panose="020B0604020202020204" pitchFamily="34" charset="0"/>
              <a:cs typeface="Arial" panose="020B0604020202020204" pitchFamily="34" charset="0"/>
            </a:endParaRPr>
          </a:p>
          <a:p>
            <a:pPr algn="just"/>
            <a:r>
              <a:rPr lang="pt-BR" sz="1400" dirty="0">
                <a:solidFill>
                  <a:srgbClr val="FF0000"/>
                </a:solidFill>
                <a:latin typeface="Arial" panose="020B0604020202020204" pitchFamily="34" charset="0"/>
                <a:cs typeface="Arial" panose="020B0604020202020204" pitchFamily="34" charset="0"/>
              </a:rPr>
              <a:t>Destacamos que há inconsistência na produção de dados fonte e-SUS, e que o município de Campo Grande - MS já se encontra em tratativa com o Ministério da Saúde para regularização, de modo que o quadro acima pode não retratar a real situação, com esta medida esperamos sanar este problema no último quadrimestre</a:t>
            </a:r>
            <a:r>
              <a:rPr lang="pt-BR" sz="1400" dirty="0">
                <a:latin typeface="Arial" panose="020B0604020202020204" pitchFamily="34" charset="0"/>
                <a:cs typeface="Arial" panose="020B0604020202020204" pitchFamily="34" charset="0"/>
              </a:rPr>
              <a:t>.</a:t>
            </a:r>
          </a:p>
          <a:p>
            <a:pPr algn="just"/>
            <a:r>
              <a:rPr lang="pt-BR" sz="1400" dirty="0" smtClean="0">
                <a:latin typeface="Arial" panose="020B0604020202020204" pitchFamily="34" charset="0"/>
                <a:cs typeface="Arial" panose="020B0604020202020204" pitchFamily="34" charset="0"/>
              </a:rPr>
              <a:t>O </a:t>
            </a:r>
            <a:r>
              <a:rPr lang="pt-BR" sz="1400" dirty="0">
                <a:latin typeface="Arial" panose="020B0604020202020204" pitchFamily="34" charset="0"/>
                <a:cs typeface="Arial" panose="020B0604020202020204" pitchFamily="34" charset="0"/>
              </a:rPr>
              <a:t>segundo quadrimestre resultou em grande impacto nas ações de promoção e prevenção em saúde, em especial nos meses de maio à julho em que as semanas epidemiológicas seguiram continuamente em bandeira cinza. Neste período o município sofreu com o aumento de número de óbitos e taxa de ocupação de leitos em Unidade de Terapia Intensiva. Conforme pode ser observado na tabela, houve expressiva queda procedimentos, uma vez que os profissionais estavam voltados para ações de diagnóstico e tratamento para COVID-19.</a:t>
            </a:r>
          </a:p>
          <a:p>
            <a:pPr algn="just"/>
            <a:r>
              <a:rPr lang="pt-BR" sz="1400" dirty="0">
                <a:latin typeface="Arial" panose="020B0604020202020204" pitchFamily="34" charset="0"/>
                <a:cs typeface="Arial" panose="020B0604020202020204" pitchFamily="34" charset="0"/>
              </a:rPr>
              <a:t>Importante salientar que os dados referentes à imunização, embora sejam procedimentos de promoção e prevenção à saúde, não estão contabilizados neste quadro junto aos procedimentos ambulatoriais, pois possuem sistema próprio para registro e monitoramento.</a:t>
            </a:r>
          </a:p>
        </p:txBody>
      </p:sp>
    </p:spTree>
    <p:extLst>
      <p:ext uri="{BB962C8B-B14F-4D97-AF65-F5344CB8AC3E}">
        <p14:creationId xmlns:p14="http://schemas.microsoft.com/office/powerpoint/2010/main" val="3810035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57925" y="178618"/>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3" name="Espaço Reservado para Número de Slide 2"/>
          <p:cNvSpPr>
            <a:spLocks noGrp="1"/>
          </p:cNvSpPr>
          <p:nvPr>
            <p:ph type="sldNum" sz="quarter" idx="12"/>
          </p:nvPr>
        </p:nvSpPr>
        <p:spPr>
          <a:xfrm>
            <a:off x="11397243" y="6462895"/>
            <a:ext cx="779767" cy="365125"/>
          </a:xfrm>
        </p:spPr>
        <p:txBody>
          <a:bodyPr/>
          <a:lstStyle/>
          <a:p>
            <a:pPr rtl="0"/>
            <a:fld id="{B38049E5-7B53-4E85-8972-7D6C4BCE5BB9}" type="slidenum">
              <a:rPr lang="pt-BR" b="1" noProof="0" smtClean="0"/>
              <a:t>66</a:t>
            </a:fld>
            <a:endParaRPr lang="pt-BR" b="1" noProof="0" dirty="0"/>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3087800533"/>
              </p:ext>
            </p:extLst>
          </p:nvPr>
        </p:nvGraphicFramePr>
        <p:xfrm>
          <a:off x="900751" y="809180"/>
          <a:ext cx="10496492" cy="5318896"/>
        </p:xfrm>
        <a:graphic>
          <a:graphicData uri="http://schemas.openxmlformats.org/drawingml/2006/table">
            <a:tbl>
              <a:tblPr firstRow="1" firstCol="1" bandRow="1">
                <a:tableStyleId>{F5AB1C69-6EDB-4FF4-983F-18BD219EF322}</a:tableStyleId>
              </a:tblPr>
              <a:tblGrid>
                <a:gridCol w="3894498">
                  <a:extLst>
                    <a:ext uri="{9D8B030D-6E8A-4147-A177-3AD203B41FA5}">
                      <a16:colId xmlns:a16="http://schemas.microsoft.com/office/drawing/2014/main" val="20000"/>
                    </a:ext>
                  </a:extLst>
                </a:gridCol>
                <a:gridCol w="1205259">
                  <a:extLst>
                    <a:ext uri="{9D8B030D-6E8A-4147-A177-3AD203B41FA5}">
                      <a16:colId xmlns:a16="http://schemas.microsoft.com/office/drawing/2014/main" val="20001"/>
                    </a:ext>
                  </a:extLst>
                </a:gridCol>
                <a:gridCol w="194449">
                  <a:extLst>
                    <a:ext uri="{9D8B030D-6E8A-4147-A177-3AD203B41FA5}">
                      <a16:colId xmlns:a16="http://schemas.microsoft.com/office/drawing/2014/main" val="20002"/>
                    </a:ext>
                  </a:extLst>
                </a:gridCol>
                <a:gridCol w="1287281">
                  <a:extLst>
                    <a:ext uri="{9D8B030D-6E8A-4147-A177-3AD203B41FA5}">
                      <a16:colId xmlns:a16="http://schemas.microsoft.com/office/drawing/2014/main" val="20003"/>
                    </a:ext>
                  </a:extLst>
                </a:gridCol>
                <a:gridCol w="1287281">
                  <a:extLst>
                    <a:ext uri="{9D8B030D-6E8A-4147-A177-3AD203B41FA5}">
                      <a16:colId xmlns:a16="http://schemas.microsoft.com/office/drawing/2014/main" val="20004"/>
                    </a:ext>
                  </a:extLst>
                </a:gridCol>
                <a:gridCol w="1287281">
                  <a:extLst>
                    <a:ext uri="{9D8B030D-6E8A-4147-A177-3AD203B41FA5}">
                      <a16:colId xmlns:a16="http://schemas.microsoft.com/office/drawing/2014/main" val="20005"/>
                    </a:ext>
                  </a:extLst>
                </a:gridCol>
                <a:gridCol w="1340443">
                  <a:extLst>
                    <a:ext uri="{9D8B030D-6E8A-4147-A177-3AD203B41FA5}">
                      <a16:colId xmlns:a16="http://schemas.microsoft.com/office/drawing/2014/main" val="20006"/>
                    </a:ext>
                  </a:extLst>
                </a:gridCol>
              </a:tblGrid>
              <a:tr h="477671">
                <a:tc gridSpan="7">
                  <a:txBody>
                    <a:bodyPr/>
                    <a:lstStyle/>
                    <a:p>
                      <a:pPr indent="-34290" algn="ctr">
                        <a:lnSpc>
                          <a:spcPct val="115000"/>
                        </a:lnSpc>
                        <a:spcAft>
                          <a:spcPts val="0"/>
                        </a:spcAft>
                      </a:pPr>
                      <a:r>
                        <a:rPr lang="pt-BR" sz="1600" dirty="0" smtClean="0">
                          <a:effectLst/>
                        </a:rPr>
                        <a:t>PRODUÇÃO </a:t>
                      </a:r>
                      <a:r>
                        <a:rPr lang="pt-BR" sz="1600" dirty="0">
                          <a:effectLst/>
                        </a:rPr>
                        <a:t>DA ATENÇÃO BÁSICA</a:t>
                      </a:r>
                      <a:endParaRPr lang="pt-B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423081">
                <a:tc gridSpan="7">
                  <a:txBody>
                    <a:bodyPr/>
                    <a:lstStyle/>
                    <a:p>
                      <a:pPr algn="ctr">
                        <a:lnSpc>
                          <a:spcPct val="115000"/>
                        </a:lnSpc>
                        <a:spcAft>
                          <a:spcPts val="0"/>
                        </a:spcAft>
                      </a:pPr>
                      <a:r>
                        <a:rPr lang="pt-BR" sz="1600" dirty="0">
                          <a:effectLst/>
                        </a:rPr>
                        <a:t>SISTEMA DE INFORMAÇÃO AMBULATORIAL</a:t>
                      </a:r>
                      <a:endParaRPr lang="pt-B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341348">
                <a:tc>
                  <a:txBody>
                    <a:bodyPr/>
                    <a:lstStyle/>
                    <a:p>
                      <a:pPr>
                        <a:lnSpc>
                          <a:spcPct val="115000"/>
                        </a:lnSpc>
                        <a:spcAft>
                          <a:spcPts val="0"/>
                        </a:spcAft>
                      </a:pPr>
                      <a:r>
                        <a:rPr lang="pt-BR" sz="1600">
                          <a:effectLst/>
                        </a:rPr>
                        <a:t>Complexidade: Atenção Básica</a:t>
                      </a:r>
                      <a:endParaRPr lang="pt-BR"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6">
                  <a:txBody>
                    <a:bodyPr/>
                    <a:lstStyle/>
                    <a:p>
                      <a:pPr algn="ctr">
                        <a:lnSpc>
                          <a:spcPct val="115000"/>
                        </a:lnSpc>
                        <a:spcAft>
                          <a:spcPts val="0"/>
                        </a:spcAft>
                      </a:pPr>
                      <a:r>
                        <a:rPr lang="pt-BR" sz="1600">
                          <a:effectLst/>
                        </a:rPr>
                        <a:t>Quantidade aprovada</a:t>
                      </a:r>
                      <a:endParaRPr lang="pt-BR"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2"/>
                  </a:ext>
                </a:extLst>
              </a:tr>
              <a:tr h="341348">
                <a:tc>
                  <a:txBody>
                    <a:bodyPr/>
                    <a:lstStyle/>
                    <a:p>
                      <a:pPr>
                        <a:lnSpc>
                          <a:spcPct val="115000"/>
                        </a:lnSpc>
                        <a:spcAft>
                          <a:spcPts val="0"/>
                        </a:spcAft>
                      </a:pPr>
                      <a:r>
                        <a:rPr lang="pt-BR" sz="1600">
                          <a:effectLst/>
                        </a:rPr>
                        <a:t>Grupo procedimento</a:t>
                      </a:r>
                      <a:endParaRPr lang="pt-BR"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dirty="0">
                          <a:effectLst/>
                        </a:rPr>
                        <a:t>Abril</a:t>
                      </a:r>
                      <a:endParaRPr lang="pt-B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rowSpan="6">
                  <a:txBody>
                    <a:bodyPr/>
                    <a:lstStyle/>
                    <a:p>
                      <a:pPr algn="ctr">
                        <a:lnSpc>
                          <a:spcPct val="115000"/>
                        </a:lnSpc>
                        <a:spcAft>
                          <a:spcPts val="0"/>
                        </a:spcAft>
                      </a:pPr>
                      <a:r>
                        <a:rPr lang="pt-BR" sz="1600" b="0" dirty="0">
                          <a:solidFill>
                            <a:schemeClr val="tx1"/>
                          </a:solidFill>
                          <a:effectLst/>
                          <a:latin typeface="Arial" panose="020B0604020202020204" pitchFamily="34" charset="0"/>
                          <a:cs typeface="Arial" panose="020B0604020202020204" pitchFamily="34" charset="0"/>
                        </a:rPr>
                        <a:t> </a:t>
                      </a:r>
                      <a:endParaRPr lang="pt-BR"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75000"/>
                      </a:schemeClr>
                    </a:solidFill>
                  </a:tcPr>
                </a:tc>
                <a:tc>
                  <a:txBody>
                    <a:bodyPr/>
                    <a:lstStyle/>
                    <a:p>
                      <a:pPr algn="ctr">
                        <a:lnSpc>
                          <a:spcPct val="115000"/>
                        </a:lnSpc>
                        <a:spcAft>
                          <a:spcPts val="0"/>
                        </a:spcAft>
                      </a:pPr>
                      <a:r>
                        <a:rPr lang="pt-BR" sz="1600" dirty="0">
                          <a:effectLst/>
                        </a:rPr>
                        <a:t>Maio</a:t>
                      </a:r>
                      <a:endParaRPr lang="pt-B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600" dirty="0">
                          <a:effectLst/>
                        </a:rPr>
                        <a:t>Junho</a:t>
                      </a:r>
                      <a:endParaRPr lang="pt-B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600">
                          <a:effectLst/>
                        </a:rPr>
                        <a:t>Julho</a:t>
                      </a:r>
                      <a:endParaRPr lang="pt-BR"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600" b="1" dirty="0">
                          <a:effectLst/>
                        </a:rPr>
                        <a:t>Total</a:t>
                      </a:r>
                      <a:endParaRPr lang="pt-BR"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0003"/>
                  </a:ext>
                </a:extLst>
              </a:tr>
              <a:tr h="341348">
                <a:tc>
                  <a:txBody>
                    <a:bodyPr/>
                    <a:lstStyle/>
                    <a:p>
                      <a:pPr>
                        <a:lnSpc>
                          <a:spcPct val="115000"/>
                        </a:lnSpc>
                        <a:spcAft>
                          <a:spcPts val="0"/>
                        </a:spcAft>
                      </a:pPr>
                      <a:r>
                        <a:rPr lang="pt-BR" sz="1600" dirty="0">
                          <a:effectLst/>
                        </a:rPr>
                        <a:t>01 Ação de promoção e prevenção em saúde</a:t>
                      </a:r>
                      <a:endParaRPr lang="pt-B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dirty="0">
                          <a:solidFill>
                            <a:schemeClr val="tx1"/>
                          </a:solidFill>
                          <a:effectLst/>
                          <a:latin typeface="Arial" panose="020B0604020202020204" pitchFamily="34" charset="0"/>
                          <a:cs typeface="Arial" panose="020B0604020202020204" pitchFamily="34" charset="0"/>
                        </a:rPr>
                        <a:t> </a:t>
                      </a:r>
                      <a:r>
                        <a:rPr lang="pt-BR" sz="1600" dirty="0" smtClean="0">
                          <a:solidFill>
                            <a:schemeClr val="tx1"/>
                          </a:solidFill>
                          <a:effectLst/>
                          <a:latin typeface="Arial" panose="020B0604020202020204" pitchFamily="34" charset="0"/>
                          <a:cs typeface="Arial" panose="020B0604020202020204" pitchFamily="34" charset="0"/>
                        </a:rPr>
                        <a:t>124</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pt-BR"/>
                    </a:p>
                  </a:txBody>
                  <a:tcPr/>
                </a:tc>
                <a:tc>
                  <a:txBody>
                    <a:bodyPr/>
                    <a:lstStyle/>
                    <a:p>
                      <a:pPr algn="ctr">
                        <a:lnSpc>
                          <a:spcPct val="115000"/>
                        </a:lnSpc>
                        <a:spcAft>
                          <a:spcPts val="0"/>
                        </a:spcAft>
                      </a:pPr>
                      <a:r>
                        <a:rPr lang="pt-BR" sz="1600" kern="1200" dirty="0">
                          <a:solidFill>
                            <a:schemeClr val="tx1"/>
                          </a:solidFill>
                          <a:effectLst/>
                          <a:latin typeface="Arial" panose="020B0604020202020204" pitchFamily="34" charset="0"/>
                          <a:cs typeface="Arial" panose="020B0604020202020204" pitchFamily="34" charset="0"/>
                        </a:rPr>
                        <a:t> </a:t>
                      </a:r>
                      <a:r>
                        <a:rPr lang="pt-BR" sz="1600" kern="1200" dirty="0" smtClean="0">
                          <a:solidFill>
                            <a:schemeClr val="tx1"/>
                          </a:solidFill>
                          <a:effectLst/>
                          <a:latin typeface="Arial" panose="020B0604020202020204" pitchFamily="34" charset="0"/>
                          <a:cs typeface="Arial" panose="020B0604020202020204" pitchFamily="34" charset="0"/>
                        </a:rPr>
                        <a:t>151</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pt-BR" sz="1600" dirty="0">
                          <a:solidFill>
                            <a:schemeClr val="tx1"/>
                          </a:solidFill>
                          <a:effectLst/>
                          <a:latin typeface="Arial" panose="020B0604020202020204" pitchFamily="34" charset="0"/>
                          <a:cs typeface="Arial" panose="020B0604020202020204" pitchFamily="34" charset="0"/>
                        </a:rPr>
                        <a:t> </a:t>
                      </a:r>
                      <a:r>
                        <a:rPr lang="pt-BR" sz="1600" dirty="0" smtClean="0">
                          <a:solidFill>
                            <a:schemeClr val="tx1"/>
                          </a:solidFill>
                          <a:effectLst/>
                          <a:latin typeface="Arial" panose="020B0604020202020204" pitchFamily="34" charset="0"/>
                          <a:cs typeface="Arial" panose="020B0604020202020204" pitchFamily="34" charset="0"/>
                        </a:rPr>
                        <a:t>89</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tabLst>
                          <a:tab pos="2700020" algn="ctr"/>
                          <a:tab pos="5400040" algn="r"/>
                        </a:tabLst>
                      </a:pPr>
                      <a:r>
                        <a:rPr lang="pt-BR" sz="1600" dirty="0" smtClean="0">
                          <a:solidFill>
                            <a:schemeClr val="tx1"/>
                          </a:solidFill>
                          <a:effectLst/>
                          <a:latin typeface="Arial" panose="020B0604020202020204" pitchFamily="34" charset="0"/>
                          <a:cs typeface="Arial" panose="020B0604020202020204" pitchFamily="34" charset="0"/>
                        </a:rPr>
                        <a:t>187</a:t>
                      </a:r>
                      <a:r>
                        <a:rPr lang="pt-BR" sz="1600" dirty="0">
                          <a:solidFill>
                            <a:schemeClr val="tx1"/>
                          </a:solidFill>
                          <a:effectLst/>
                          <a:latin typeface="Arial" panose="020B0604020202020204" pitchFamily="34" charset="0"/>
                          <a:cs typeface="Arial" panose="020B0604020202020204" pitchFamily="34" charset="0"/>
                        </a:rPr>
                        <a:t> </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pt-BR" sz="1800" b="1" dirty="0" smtClean="0">
                          <a:solidFill>
                            <a:schemeClr val="tx1"/>
                          </a:solidFill>
                          <a:effectLst/>
                          <a:latin typeface="Arial" panose="020B0604020202020204" pitchFamily="34" charset="0"/>
                          <a:cs typeface="Arial" panose="020B0604020202020204" pitchFamily="34" charset="0"/>
                        </a:rPr>
                        <a:t>551</a:t>
                      </a:r>
                      <a:r>
                        <a:rPr lang="pt-BR" sz="1800" b="1" dirty="0">
                          <a:solidFill>
                            <a:schemeClr val="tx1"/>
                          </a:solidFill>
                          <a:effectLst/>
                          <a:latin typeface="Arial" panose="020B0604020202020204" pitchFamily="34" charset="0"/>
                          <a:cs typeface="Arial" panose="020B0604020202020204" pitchFamily="34" charset="0"/>
                        </a:rPr>
                        <a:t> </a:t>
                      </a:r>
                      <a:endParaRPr lang="pt-BR"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0004"/>
                  </a:ext>
                </a:extLst>
              </a:tr>
              <a:tr h="341348">
                <a:tc>
                  <a:txBody>
                    <a:bodyPr/>
                    <a:lstStyle/>
                    <a:p>
                      <a:pPr>
                        <a:lnSpc>
                          <a:spcPct val="115000"/>
                        </a:lnSpc>
                        <a:spcAft>
                          <a:spcPts val="0"/>
                        </a:spcAft>
                      </a:pPr>
                      <a:r>
                        <a:rPr lang="pt-BR" sz="1600" dirty="0">
                          <a:effectLst/>
                        </a:rPr>
                        <a:t>02 Procedimentos com finalidade diagnóstica</a:t>
                      </a:r>
                      <a:endParaRPr lang="pt-B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dirty="0">
                          <a:solidFill>
                            <a:schemeClr val="tx1"/>
                          </a:solidFill>
                          <a:effectLst/>
                          <a:latin typeface="Arial" panose="020B0604020202020204" pitchFamily="34" charset="0"/>
                          <a:cs typeface="Arial" panose="020B0604020202020204" pitchFamily="34" charset="0"/>
                        </a:rPr>
                        <a:t> </a:t>
                      </a:r>
                      <a:r>
                        <a:rPr lang="pt-BR" sz="1600" dirty="0" smtClean="0">
                          <a:solidFill>
                            <a:schemeClr val="tx1"/>
                          </a:solidFill>
                          <a:effectLst/>
                          <a:latin typeface="Arial" panose="020B0604020202020204" pitchFamily="34" charset="0"/>
                          <a:cs typeface="Arial" panose="020B0604020202020204" pitchFamily="34" charset="0"/>
                        </a:rPr>
                        <a:t>17.756</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pt-BR"/>
                    </a:p>
                  </a:txBody>
                  <a:tcPr/>
                </a:tc>
                <a:tc>
                  <a:txBody>
                    <a:bodyPr/>
                    <a:lstStyle/>
                    <a:p>
                      <a:pPr algn="ctr">
                        <a:lnSpc>
                          <a:spcPct val="115000"/>
                        </a:lnSpc>
                        <a:spcAft>
                          <a:spcPts val="0"/>
                        </a:spcAft>
                      </a:pPr>
                      <a:r>
                        <a:rPr lang="pt-BR" sz="1600" dirty="0">
                          <a:solidFill>
                            <a:schemeClr val="tx1"/>
                          </a:solidFill>
                          <a:effectLst/>
                          <a:latin typeface="Arial" panose="020B0604020202020204" pitchFamily="34" charset="0"/>
                          <a:cs typeface="Arial" panose="020B0604020202020204" pitchFamily="34" charset="0"/>
                        </a:rPr>
                        <a:t> </a:t>
                      </a:r>
                      <a:r>
                        <a:rPr lang="pt-BR" sz="1600" dirty="0" smtClean="0">
                          <a:solidFill>
                            <a:schemeClr val="tx1"/>
                          </a:solidFill>
                          <a:effectLst/>
                          <a:latin typeface="Arial" panose="020B0604020202020204" pitchFamily="34" charset="0"/>
                          <a:cs typeface="Arial" panose="020B0604020202020204" pitchFamily="34" charset="0"/>
                        </a:rPr>
                        <a:t>17.935</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pt-BR" sz="1600" dirty="0">
                          <a:solidFill>
                            <a:schemeClr val="tx1"/>
                          </a:solidFill>
                          <a:effectLst/>
                          <a:latin typeface="Arial" panose="020B0604020202020204" pitchFamily="34" charset="0"/>
                          <a:cs typeface="Arial" panose="020B0604020202020204" pitchFamily="34" charset="0"/>
                        </a:rPr>
                        <a:t> </a:t>
                      </a:r>
                      <a:r>
                        <a:rPr lang="pt-BR" sz="1600" dirty="0" smtClean="0">
                          <a:solidFill>
                            <a:schemeClr val="tx1"/>
                          </a:solidFill>
                          <a:effectLst/>
                          <a:latin typeface="Arial" panose="020B0604020202020204" pitchFamily="34" charset="0"/>
                          <a:cs typeface="Arial" panose="020B0604020202020204" pitchFamily="34" charset="0"/>
                        </a:rPr>
                        <a:t>18.528</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pt-BR" sz="1600" dirty="0" smtClean="0">
                          <a:solidFill>
                            <a:schemeClr val="tx1"/>
                          </a:solidFill>
                          <a:effectLst/>
                          <a:latin typeface="Arial" panose="020B0604020202020204" pitchFamily="34" charset="0"/>
                          <a:cs typeface="Arial" panose="020B0604020202020204" pitchFamily="34" charset="0"/>
                        </a:rPr>
                        <a:t>18.479</a:t>
                      </a:r>
                      <a:endParaRPr lang="pt-BR" sz="1600" dirty="0">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pt-BR" sz="1800" b="1" dirty="0">
                          <a:solidFill>
                            <a:schemeClr val="tx1"/>
                          </a:solidFill>
                          <a:effectLst/>
                          <a:latin typeface="Arial" panose="020B0604020202020204" pitchFamily="34" charset="0"/>
                          <a:cs typeface="Arial" panose="020B0604020202020204" pitchFamily="34" charset="0"/>
                        </a:rPr>
                        <a:t> </a:t>
                      </a:r>
                      <a:r>
                        <a:rPr lang="pt-BR" sz="1800" b="1" dirty="0" smtClean="0">
                          <a:solidFill>
                            <a:schemeClr val="tx1"/>
                          </a:solidFill>
                          <a:effectLst/>
                          <a:latin typeface="Arial" panose="020B0604020202020204" pitchFamily="34" charset="0"/>
                          <a:cs typeface="Arial" panose="020B0604020202020204" pitchFamily="34" charset="0"/>
                        </a:rPr>
                        <a:t>72.698</a:t>
                      </a:r>
                      <a:endParaRPr lang="pt-BR"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0005"/>
                  </a:ext>
                </a:extLst>
              </a:tr>
              <a:tr h="341348">
                <a:tc>
                  <a:txBody>
                    <a:bodyPr/>
                    <a:lstStyle/>
                    <a:p>
                      <a:pPr>
                        <a:lnSpc>
                          <a:spcPct val="115000"/>
                        </a:lnSpc>
                        <a:spcAft>
                          <a:spcPts val="0"/>
                        </a:spcAft>
                      </a:pPr>
                      <a:r>
                        <a:rPr lang="pt-BR" sz="1600">
                          <a:effectLst/>
                        </a:rPr>
                        <a:t>03 Procedimentos clínicos</a:t>
                      </a:r>
                      <a:endParaRPr lang="pt-BR"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dirty="0">
                          <a:solidFill>
                            <a:schemeClr val="tx1"/>
                          </a:solidFill>
                          <a:effectLst/>
                          <a:latin typeface="Arial" panose="020B0604020202020204" pitchFamily="34" charset="0"/>
                          <a:cs typeface="Arial" panose="020B0604020202020204" pitchFamily="34" charset="0"/>
                        </a:rPr>
                        <a:t> </a:t>
                      </a:r>
                      <a:r>
                        <a:rPr lang="pt-BR" sz="1600" dirty="0" smtClean="0">
                          <a:solidFill>
                            <a:schemeClr val="tx1"/>
                          </a:solidFill>
                          <a:effectLst/>
                          <a:latin typeface="Arial" panose="020B0604020202020204" pitchFamily="34" charset="0"/>
                          <a:cs typeface="Arial" panose="020B0604020202020204" pitchFamily="34" charset="0"/>
                        </a:rPr>
                        <a:t>9.945</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pt-BR"/>
                    </a:p>
                  </a:txBody>
                  <a:tcPr/>
                </a:tc>
                <a:tc>
                  <a:txBody>
                    <a:bodyPr/>
                    <a:lstStyle/>
                    <a:p>
                      <a:pPr algn="ctr">
                        <a:lnSpc>
                          <a:spcPct val="115000"/>
                        </a:lnSpc>
                        <a:spcAft>
                          <a:spcPts val="0"/>
                        </a:spcAft>
                      </a:pPr>
                      <a:r>
                        <a:rPr lang="pt-BR" sz="1600" dirty="0">
                          <a:solidFill>
                            <a:schemeClr val="tx1"/>
                          </a:solidFill>
                          <a:effectLst/>
                          <a:latin typeface="Arial" panose="020B0604020202020204" pitchFamily="34" charset="0"/>
                          <a:cs typeface="Arial" panose="020B0604020202020204" pitchFamily="34" charset="0"/>
                        </a:rPr>
                        <a:t> </a:t>
                      </a:r>
                      <a:r>
                        <a:rPr lang="pt-BR" sz="1600" dirty="0" smtClean="0">
                          <a:solidFill>
                            <a:schemeClr val="tx1"/>
                          </a:solidFill>
                          <a:effectLst/>
                          <a:latin typeface="Arial" panose="020B0604020202020204" pitchFamily="34" charset="0"/>
                          <a:cs typeface="Arial" panose="020B0604020202020204" pitchFamily="34" charset="0"/>
                        </a:rPr>
                        <a:t>11.153</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pt-BR" sz="1600" dirty="0">
                          <a:solidFill>
                            <a:schemeClr val="tx1"/>
                          </a:solidFill>
                          <a:effectLst/>
                          <a:latin typeface="Arial" panose="020B0604020202020204" pitchFamily="34" charset="0"/>
                          <a:cs typeface="Arial" panose="020B0604020202020204" pitchFamily="34" charset="0"/>
                        </a:rPr>
                        <a:t> </a:t>
                      </a:r>
                      <a:r>
                        <a:rPr lang="pt-BR" sz="1600" dirty="0" smtClean="0">
                          <a:solidFill>
                            <a:schemeClr val="tx1"/>
                          </a:solidFill>
                          <a:effectLst/>
                          <a:latin typeface="Arial" panose="020B0604020202020204" pitchFamily="34" charset="0"/>
                          <a:cs typeface="Arial" panose="020B0604020202020204" pitchFamily="34" charset="0"/>
                        </a:rPr>
                        <a:t>11.084</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pt-BR" sz="1600" dirty="0" smtClean="0">
                          <a:solidFill>
                            <a:schemeClr val="tx1"/>
                          </a:solidFill>
                          <a:effectLst/>
                          <a:latin typeface="Arial" panose="020B0604020202020204" pitchFamily="34" charset="0"/>
                          <a:cs typeface="Arial" panose="020B0604020202020204" pitchFamily="34" charset="0"/>
                        </a:rPr>
                        <a:t>13.217</a:t>
                      </a:r>
                      <a:endParaRPr lang="pt-BR" sz="1600" dirty="0">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pt-BR" sz="1800" b="1" dirty="0">
                          <a:solidFill>
                            <a:schemeClr val="tx1"/>
                          </a:solidFill>
                          <a:effectLst/>
                          <a:latin typeface="Arial" panose="020B0604020202020204" pitchFamily="34" charset="0"/>
                          <a:cs typeface="Arial" panose="020B0604020202020204" pitchFamily="34" charset="0"/>
                        </a:rPr>
                        <a:t> </a:t>
                      </a:r>
                      <a:r>
                        <a:rPr lang="pt-BR" sz="1800" b="1" dirty="0" smtClean="0">
                          <a:solidFill>
                            <a:schemeClr val="tx1"/>
                          </a:solidFill>
                          <a:effectLst/>
                          <a:latin typeface="Arial" panose="020B0604020202020204" pitchFamily="34" charset="0"/>
                          <a:cs typeface="Arial" panose="020B0604020202020204" pitchFamily="34" charset="0"/>
                        </a:rPr>
                        <a:t>45.399</a:t>
                      </a:r>
                      <a:endParaRPr lang="pt-BR"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0006"/>
                  </a:ext>
                </a:extLst>
              </a:tr>
              <a:tr h="341348">
                <a:tc>
                  <a:txBody>
                    <a:bodyPr/>
                    <a:lstStyle/>
                    <a:p>
                      <a:pPr>
                        <a:lnSpc>
                          <a:spcPct val="115000"/>
                        </a:lnSpc>
                        <a:spcAft>
                          <a:spcPts val="0"/>
                        </a:spcAft>
                      </a:pPr>
                      <a:r>
                        <a:rPr lang="pt-BR" sz="1600">
                          <a:effectLst/>
                        </a:rPr>
                        <a:t>04 Procedimentos cirúrgicos</a:t>
                      </a:r>
                      <a:endParaRPr lang="pt-BR"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dirty="0">
                          <a:solidFill>
                            <a:schemeClr val="tx1"/>
                          </a:solidFill>
                          <a:effectLst/>
                          <a:latin typeface="Arial" panose="020B0604020202020204" pitchFamily="34" charset="0"/>
                          <a:cs typeface="Arial" panose="020B0604020202020204" pitchFamily="34" charset="0"/>
                        </a:rPr>
                        <a:t> </a:t>
                      </a:r>
                      <a:r>
                        <a:rPr lang="pt-BR" sz="1600" dirty="0" smtClean="0">
                          <a:solidFill>
                            <a:schemeClr val="tx1"/>
                          </a:solidFill>
                          <a:effectLst/>
                          <a:latin typeface="Arial" panose="020B0604020202020204" pitchFamily="34" charset="0"/>
                          <a:cs typeface="Arial" panose="020B0604020202020204" pitchFamily="34" charset="0"/>
                        </a:rPr>
                        <a:t>66</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pt-BR"/>
                    </a:p>
                  </a:txBody>
                  <a:tcPr/>
                </a:tc>
                <a:tc>
                  <a:txBody>
                    <a:bodyPr/>
                    <a:lstStyle/>
                    <a:p>
                      <a:pPr algn="ctr">
                        <a:lnSpc>
                          <a:spcPct val="115000"/>
                        </a:lnSpc>
                        <a:spcAft>
                          <a:spcPts val="0"/>
                        </a:spcAft>
                      </a:pPr>
                      <a:r>
                        <a:rPr lang="pt-BR" sz="1600" dirty="0">
                          <a:solidFill>
                            <a:schemeClr val="tx1"/>
                          </a:solidFill>
                          <a:effectLst/>
                          <a:latin typeface="Arial" panose="020B0604020202020204" pitchFamily="34" charset="0"/>
                          <a:cs typeface="Arial" panose="020B0604020202020204" pitchFamily="34" charset="0"/>
                        </a:rPr>
                        <a:t> </a:t>
                      </a:r>
                      <a:r>
                        <a:rPr lang="pt-BR" sz="1600" dirty="0" smtClean="0">
                          <a:solidFill>
                            <a:schemeClr val="tx1"/>
                          </a:solidFill>
                          <a:effectLst/>
                          <a:latin typeface="Arial" panose="020B0604020202020204" pitchFamily="34" charset="0"/>
                          <a:cs typeface="Arial" panose="020B0604020202020204" pitchFamily="34" charset="0"/>
                        </a:rPr>
                        <a:t>87</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pt-BR" sz="1600" dirty="0">
                          <a:solidFill>
                            <a:schemeClr val="tx1"/>
                          </a:solidFill>
                          <a:effectLst/>
                          <a:latin typeface="Arial" panose="020B0604020202020204" pitchFamily="34" charset="0"/>
                          <a:cs typeface="Arial" panose="020B0604020202020204" pitchFamily="34" charset="0"/>
                        </a:rPr>
                        <a:t> </a:t>
                      </a:r>
                      <a:r>
                        <a:rPr lang="pt-BR" sz="1600" dirty="0" smtClean="0">
                          <a:solidFill>
                            <a:schemeClr val="tx1"/>
                          </a:solidFill>
                          <a:effectLst/>
                          <a:latin typeface="Arial" panose="020B0604020202020204" pitchFamily="34" charset="0"/>
                          <a:cs typeface="Arial" panose="020B0604020202020204" pitchFamily="34" charset="0"/>
                        </a:rPr>
                        <a:t>122</a:t>
                      </a:r>
                      <a:endParaRPr lang="pt-B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pt-BR" sz="1600" dirty="0" smtClean="0">
                          <a:solidFill>
                            <a:schemeClr val="tx1"/>
                          </a:solidFill>
                          <a:effectLst/>
                          <a:latin typeface="Arial" panose="020B0604020202020204" pitchFamily="34" charset="0"/>
                          <a:cs typeface="Arial" panose="020B0604020202020204" pitchFamily="34" charset="0"/>
                        </a:rPr>
                        <a:t>97</a:t>
                      </a:r>
                      <a:endParaRPr lang="pt-BR" sz="1600" dirty="0">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pt-BR" sz="1800" b="1" dirty="0">
                          <a:solidFill>
                            <a:schemeClr val="tx1"/>
                          </a:solidFill>
                          <a:effectLst/>
                          <a:latin typeface="Arial" panose="020B0604020202020204" pitchFamily="34" charset="0"/>
                          <a:cs typeface="Arial" panose="020B0604020202020204" pitchFamily="34" charset="0"/>
                        </a:rPr>
                        <a:t> </a:t>
                      </a:r>
                      <a:r>
                        <a:rPr lang="pt-BR" sz="1800" b="1" dirty="0" smtClean="0">
                          <a:solidFill>
                            <a:schemeClr val="tx1"/>
                          </a:solidFill>
                          <a:effectLst/>
                          <a:latin typeface="Arial" panose="020B0604020202020204" pitchFamily="34" charset="0"/>
                          <a:cs typeface="Arial" panose="020B0604020202020204" pitchFamily="34" charset="0"/>
                        </a:rPr>
                        <a:t>372</a:t>
                      </a:r>
                      <a:endParaRPr lang="pt-BR"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0007"/>
                  </a:ext>
                </a:extLst>
              </a:tr>
              <a:tr h="361788">
                <a:tc>
                  <a:txBody>
                    <a:bodyPr/>
                    <a:lstStyle/>
                    <a:p>
                      <a:pPr>
                        <a:lnSpc>
                          <a:spcPct val="115000"/>
                        </a:lnSpc>
                        <a:spcAft>
                          <a:spcPts val="0"/>
                        </a:spcAft>
                      </a:pPr>
                      <a:r>
                        <a:rPr lang="pt-BR" sz="1600">
                          <a:effectLst/>
                        </a:rPr>
                        <a:t>Total</a:t>
                      </a:r>
                      <a:endParaRPr lang="pt-BR"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0" dirty="0">
                          <a:solidFill>
                            <a:schemeClr val="tx1"/>
                          </a:solidFill>
                          <a:effectLst/>
                          <a:latin typeface="Arial" panose="020B0604020202020204" pitchFamily="34" charset="0"/>
                          <a:cs typeface="Arial" panose="020B0604020202020204" pitchFamily="34" charset="0"/>
                        </a:rPr>
                        <a:t> </a:t>
                      </a:r>
                      <a:r>
                        <a:rPr lang="pt-BR" sz="1600" b="0" dirty="0" smtClean="0">
                          <a:solidFill>
                            <a:schemeClr val="tx1"/>
                          </a:solidFill>
                          <a:effectLst/>
                          <a:latin typeface="Arial" panose="020B0604020202020204" pitchFamily="34" charset="0"/>
                          <a:cs typeface="Arial" panose="020B0604020202020204" pitchFamily="34" charset="0"/>
                        </a:rPr>
                        <a:t>27.891</a:t>
                      </a:r>
                      <a:endParaRPr lang="pt-BR"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pt-BR"/>
                    </a:p>
                  </a:txBody>
                  <a:tcPr/>
                </a:tc>
                <a:tc>
                  <a:txBody>
                    <a:bodyPr/>
                    <a:lstStyle/>
                    <a:p>
                      <a:pPr algn="ctr">
                        <a:lnSpc>
                          <a:spcPct val="115000"/>
                        </a:lnSpc>
                        <a:spcAft>
                          <a:spcPts val="0"/>
                        </a:spcAft>
                      </a:pPr>
                      <a:r>
                        <a:rPr lang="pt-BR" sz="1600" b="0" dirty="0">
                          <a:solidFill>
                            <a:schemeClr val="tx1"/>
                          </a:solidFill>
                          <a:effectLst/>
                          <a:latin typeface="Arial" panose="020B0604020202020204" pitchFamily="34" charset="0"/>
                          <a:cs typeface="Arial" panose="020B0604020202020204" pitchFamily="34" charset="0"/>
                        </a:rPr>
                        <a:t> </a:t>
                      </a:r>
                      <a:r>
                        <a:rPr lang="pt-BR" sz="1600" b="0" dirty="0" smtClean="0">
                          <a:solidFill>
                            <a:schemeClr val="tx1"/>
                          </a:solidFill>
                          <a:effectLst/>
                          <a:latin typeface="Arial" panose="020B0604020202020204" pitchFamily="34" charset="0"/>
                          <a:cs typeface="Arial" panose="020B0604020202020204" pitchFamily="34" charset="0"/>
                        </a:rPr>
                        <a:t>29.326</a:t>
                      </a:r>
                      <a:endParaRPr lang="pt-BR"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pt-BR" sz="1600" b="0" dirty="0">
                          <a:solidFill>
                            <a:schemeClr val="tx1"/>
                          </a:solidFill>
                          <a:effectLst/>
                          <a:latin typeface="Arial" panose="020B0604020202020204" pitchFamily="34" charset="0"/>
                          <a:cs typeface="Arial" panose="020B0604020202020204" pitchFamily="34" charset="0"/>
                        </a:rPr>
                        <a:t> </a:t>
                      </a:r>
                      <a:r>
                        <a:rPr lang="pt-BR" sz="1600" b="0" dirty="0" smtClean="0">
                          <a:solidFill>
                            <a:schemeClr val="tx1"/>
                          </a:solidFill>
                          <a:effectLst/>
                          <a:latin typeface="Arial" panose="020B0604020202020204" pitchFamily="34" charset="0"/>
                          <a:cs typeface="Arial" panose="020B0604020202020204" pitchFamily="34" charset="0"/>
                        </a:rPr>
                        <a:t>29.823</a:t>
                      </a:r>
                      <a:endParaRPr lang="pt-BR"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pt-BR" sz="1600" b="0" dirty="0" smtClean="0">
                          <a:solidFill>
                            <a:schemeClr val="tx1"/>
                          </a:solidFill>
                          <a:effectLst/>
                          <a:latin typeface="Arial" panose="020B0604020202020204" pitchFamily="34" charset="0"/>
                          <a:cs typeface="Arial" panose="020B0604020202020204" pitchFamily="34" charset="0"/>
                        </a:rPr>
                        <a:t>31.980</a:t>
                      </a:r>
                      <a:endParaRPr lang="pt-BR" sz="1600" b="0" dirty="0">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pt-BR" sz="1800" b="0" dirty="0">
                          <a:solidFill>
                            <a:schemeClr val="tx1"/>
                          </a:solidFill>
                          <a:effectLst/>
                          <a:latin typeface="Arial" panose="020B0604020202020204" pitchFamily="34" charset="0"/>
                          <a:cs typeface="Arial" panose="020B0604020202020204" pitchFamily="34" charset="0"/>
                        </a:rPr>
                        <a:t> </a:t>
                      </a:r>
                      <a:r>
                        <a:rPr lang="pt-BR" sz="1800" b="1" dirty="0" smtClean="0">
                          <a:solidFill>
                            <a:schemeClr val="tx1"/>
                          </a:solidFill>
                          <a:effectLst/>
                          <a:latin typeface="Arial" panose="020B0604020202020204" pitchFamily="34" charset="0"/>
                          <a:cs typeface="Arial" panose="020B0604020202020204" pitchFamily="34" charset="0"/>
                        </a:rPr>
                        <a:t>119.020</a:t>
                      </a:r>
                      <a:endParaRPr lang="pt-BR"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447636">
                <a:tc gridSpan="7">
                  <a:txBody>
                    <a:bodyPr/>
                    <a:lstStyle/>
                    <a:p>
                      <a:pPr>
                        <a:lnSpc>
                          <a:spcPct val="115000"/>
                        </a:lnSpc>
                        <a:spcAft>
                          <a:spcPts val="0"/>
                        </a:spcAft>
                      </a:pPr>
                      <a:r>
                        <a:rPr lang="pt-BR" sz="1600" dirty="0" smtClean="0">
                          <a:effectLst/>
                        </a:rPr>
                        <a:t>Fonte: e-SUS</a:t>
                      </a:r>
                      <a:r>
                        <a:rPr lang="pt-BR" sz="1600" b="1" kern="1200" dirty="0" smtClean="0">
                          <a:solidFill>
                            <a:schemeClr val="lt1"/>
                          </a:solidFill>
                          <a:effectLst/>
                          <a:latin typeface="+mn-lt"/>
                          <a:ea typeface="+mn-ea"/>
                          <a:cs typeface="+mn-cs"/>
                        </a:rPr>
                        <a:t> - extraído em  05  de setembro de  2021.</a:t>
                      </a:r>
                      <a:endParaRPr lang="pt-BR"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9"/>
                  </a:ext>
                </a:extLst>
              </a:tr>
              <a:tr h="857970">
                <a:tc gridSpan="7">
                  <a:txBody>
                    <a:bodyPr/>
                    <a:lstStyle/>
                    <a:p>
                      <a:pPr algn="just">
                        <a:lnSpc>
                          <a:spcPct val="115000"/>
                        </a:lnSpc>
                        <a:spcAft>
                          <a:spcPts val="0"/>
                        </a:spcAft>
                      </a:pPr>
                      <a:r>
                        <a:rPr lang="pt-BR" sz="1600" dirty="0">
                          <a:effectLst/>
                        </a:rPr>
                        <a:t>Metodologia: </a:t>
                      </a:r>
                      <a:r>
                        <a:rPr lang="pt-BR" sz="1600" b="1" kern="1200" dirty="0" smtClean="0">
                          <a:solidFill>
                            <a:schemeClr val="lt1"/>
                          </a:solidFill>
                          <a:effectLst/>
                          <a:latin typeface="+mn-lt"/>
                          <a:ea typeface="+mn-ea"/>
                          <a:cs typeface="+mn-cs"/>
                        </a:rPr>
                        <a:t>Foram elencados no SISAB/e-SUS as informações referentes aos meses de </a:t>
                      </a:r>
                      <a:r>
                        <a:rPr lang="pt-BR" sz="1600" b="1" u="sng" kern="1200" dirty="0" smtClean="0">
                          <a:solidFill>
                            <a:schemeClr val="lt1"/>
                          </a:solidFill>
                          <a:effectLst/>
                          <a:latin typeface="+mn-lt"/>
                          <a:ea typeface="+mn-ea"/>
                          <a:cs typeface="+mn-cs"/>
                        </a:rPr>
                        <a:t>abril, maio, junho e julho</a:t>
                      </a:r>
                      <a:r>
                        <a:rPr lang="pt-BR" sz="1600" b="1" kern="1200" dirty="0" smtClean="0">
                          <a:solidFill>
                            <a:schemeClr val="lt1"/>
                          </a:solidFill>
                          <a:effectLst/>
                          <a:latin typeface="+mn-lt"/>
                          <a:ea typeface="+mn-ea"/>
                          <a:cs typeface="+mn-cs"/>
                        </a:rPr>
                        <a:t> de 2021, de todos os estabelecimentos credenciados ao Sistema Único de Saúde – SUS no Município de Campo Grande sob gestão municipal e extraída a produção da Atenção Básica por grupos dos procedimentos da tabela SUS, processada nos referidos meses de 2021. </a:t>
                      </a:r>
                      <a:endParaRPr lang="pt-B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2907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94750" y="6399641"/>
            <a:ext cx="779767" cy="365125"/>
          </a:xfrm>
        </p:spPr>
        <p:txBody>
          <a:bodyPr/>
          <a:lstStyle/>
          <a:p>
            <a:pPr rtl="0"/>
            <a:fld id="{B38049E5-7B53-4E85-8972-7D6C4BCE5BB9}" type="slidenum">
              <a:rPr lang="pt-BR" b="1" noProof="0" smtClean="0"/>
              <a:pPr rtl="0"/>
              <a:t>67</a:t>
            </a:fld>
            <a:endParaRPr lang="pt-BR" b="1" noProof="0" dirty="0"/>
          </a:p>
        </p:txBody>
      </p:sp>
      <p:sp>
        <p:nvSpPr>
          <p:cNvPr id="10" name="Retângulo 9"/>
          <p:cNvSpPr/>
          <p:nvPr/>
        </p:nvSpPr>
        <p:spPr>
          <a:xfrm>
            <a:off x="757925" y="178618"/>
            <a:ext cx="3656770" cy="307777"/>
          </a:xfrm>
          <a:prstGeom prst="rect">
            <a:avLst/>
          </a:prstGeom>
        </p:spPr>
        <p:txBody>
          <a:bodyPr wrap="none">
            <a:spAutoFit/>
          </a:bodyPr>
          <a:lstStyle/>
          <a:p>
            <a:r>
              <a:rPr lang="pt-BR" altLang="pt-BR" sz="1400" b="1" dirty="0">
                <a:solidFill>
                  <a:schemeClr val="tx2"/>
                </a:solidFill>
              </a:rPr>
              <a:t>1</a:t>
            </a:r>
            <a:r>
              <a:rPr lang="pt-BR" altLang="pt-BR" sz="1400" b="1" dirty="0" smtClean="0">
                <a:solidFill>
                  <a:schemeClr val="tx2"/>
                </a:solidFill>
              </a:rPr>
              <a:t>°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2" name="Título 1"/>
          <p:cNvSpPr>
            <a:spLocks noGrp="1"/>
          </p:cNvSpPr>
          <p:nvPr>
            <p:ph type="title"/>
          </p:nvPr>
        </p:nvSpPr>
        <p:spPr>
          <a:xfrm>
            <a:off x="6938683" y="18626"/>
            <a:ext cx="4873568" cy="467769"/>
          </a:xfrm>
        </p:spPr>
        <p:txBody>
          <a:bodyPr>
            <a:no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2000" dirty="0">
              <a:solidFill>
                <a:schemeClr val="tx1"/>
              </a:solidFill>
              <a:effectLst>
                <a:outerShdw blurRad="38100" dist="38100" dir="2700000" algn="tl">
                  <a:srgbClr val="000000">
                    <a:alpha val="43137"/>
                  </a:srgbClr>
                </a:outerShdw>
              </a:effectLst>
            </a:endParaRPr>
          </a:p>
        </p:txBody>
      </p:sp>
      <p:cxnSp>
        <p:nvCxnSpPr>
          <p:cNvPr id="7" name="Conector de seta reta 6"/>
          <p:cNvCxnSpPr/>
          <p:nvPr/>
        </p:nvCxnSpPr>
        <p:spPr>
          <a:xfrm>
            <a:off x="10518027" y="6582203"/>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757925" y="691713"/>
            <a:ext cx="10794424" cy="5556906"/>
          </a:xfrm>
          <a:prstGeom prst="rect">
            <a:avLst/>
          </a:prstGeom>
          <a:solidFill>
            <a:schemeClr val="bg1"/>
          </a:solidFill>
        </p:spPr>
        <p:txBody>
          <a:bodyPr wrap="square">
            <a:spAutoFit/>
          </a:bodyPr>
          <a:lstStyle/>
          <a:p>
            <a:pPr lvl="0" algn="ctr">
              <a:lnSpc>
                <a:spcPct val="115000"/>
              </a:lnSpc>
            </a:pPr>
            <a:r>
              <a:rPr lang="pt-BR" sz="1700" b="1" dirty="0" smtClean="0">
                <a:latin typeface="Arial" pitchFamily="34" charset="0"/>
                <a:ea typeface="Times New Roman" pitchFamily="18" charset="0"/>
                <a:cs typeface="Arial" pitchFamily="34" charset="0"/>
              </a:rPr>
              <a:t>QUADRO: </a:t>
            </a:r>
            <a:r>
              <a:rPr lang="pt-BR" sz="1700" b="1" dirty="0" smtClean="0">
                <a:latin typeface="Arial" pitchFamily="34" charset="0"/>
                <a:cs typeface="Arial" pitchFamily="34" charset="0"/>
              </a:rPr>
              <a:t>PRODUÇÃO DE URGÊNCIA POR GRUPO DE PROCEDIMENTOS/</a:t>
            </a:r>
            <a:r>
              <a:rPr lang="pt-BR" sz="1700" dirty="0" smtClean="0">
                <a:solidFill>
                  <a:prstClr val="black"/>
                </a:solidFill>
                <a:latin typeface="Arial" pitchFamily="34" charset="0"/>
                <a:cs typeface="Arial" pitchFamily="34" charset="0"/>
              </a:rPr>
              <a:t> SISTEMA DE INFORMAÇÃO AMBULATORIAL</a:t>
            </a:r>
            <a:endParaRPr lang="pt-BR" sz="1700" dirty="0" smtClean="0">
              <a:solidFill>
                <a:prstClr val="black"/>
              </a:solidFill>
              <a:latin typeface="Arial" pitchFamily="34" charset="0"/>
              <a:ea typeface="Times New Roman" panose="02020603050405020304" pitchFamily="18" charset="0"/>
              <a:cs typeface="Arial" pitchFamily="34" charset="0"/>
            </a:endParaRPr>
          </a:p>
          <a:p>
            <a:pPr algn="just"/>
            <a:endParaRPr lang="pt-BR" sz="1700" dirty="0" smtClean="0">
              <a:latin typeface="Arial" pitchFamily="34" charset="0"/>
              <a:ea typeface="Times New Roman" pitchFamily="18" charset="0"/>
              <a:cs typeface="Arial" pitchFamily="34" charset="0"/>
            </a:endParaRPr>
          </a:p>
          <a:p>
            <a:pPr algn="just"/>
            <a:r>
              <a:rPr lang="pt-BR" sz="1400" dirty="0" smtClean="0">
                <a:latin typeface="Arial" pitchFamily="34" charset="0"/>
                <a:ea typeface="Times New Roman" pitchFamily="18" charset="0"/>
                <a:cs typeface="Arial" pitchFamily="34" charset="0"/>
              </a:rPr>
              <a:t>São os procedimentos de caráter de urgência realizados por estabelecimentos de saúde no âmbito ambulatorial, nos meses de abril a julho. </a:t>
            </a:r>
            <a:endParaRPr lang="pt-BR" sz="1400" dirty="0">
              <a:latin typeface="Arial" pitchFamily="34" charset="0"/>
              <a:ea typeface="Times New Roman" pitchFamily="18" charset="0"/>
              <a:cs typeface="Arial" pitchFamily="34" charset="0"/>
            </a:endParaRPr>
          </a:p>
          <a:p>
            <a:pPr algn="just"/>
            <a:endParaRPr lang="pt-BR" sz="1400" dirty="0" smtClean="0">
              <a:latin typeface="Arial" pitchFamily="34" charset="0"/>
              <a:cs typeface="Arial" pitchFamily="34" charset="0"/>
            </a:endParaRPr>
          </a:p>
          <a:p>
            <a:pPr algn="just"/>
            <a:r>
              <a:rPr lang="pt-BR" sz="1400" dirty="0" smtClean="0">
                <a:latin typeface="Arial" pitchFamily="34" charset="0"/>
                <a:cs typeface="Arial" pitchFamily="34" charset="0"/>
              </a:rPr>
              <a:t>A </a:t>
            </a:r>
            <a:r>
              <a:rPr lang="pt-BR" sz="1400" b="1" u="sng" dirty="0" smtClean="0">
                <a:latin typeface="Arial" pitchFamily="34" charset="0"/>
                <a:cs typeface="Arial" pitchFamily="34" charset="0"/>
              </a:rPr>
              <a:t>produção</a:t>
            </a:r>
            <a:r>
              <a:rPr lang="pt-BR" sz="1400" dirty="0" smtClean="0">
                <a:latin typeface="Arial" pitchFamily="34" charset="0"/>
                <a:cs typeface="Arial" pitchFamily="34" charset="0"/>
              </a:rPr>
              <a:t> do 2º quadrimestre, por grupo de procedimento:</a:t>
            </a:r>
          </a:p>
          <a:p>
            <a:pPr indent="-342900" algn="just" fontAlgn="base">
              <a:spcBef>
                <a:spcPct val="0"/>
              </a:spcBef>
              <a:spcAft>
                <a:spcPct val="0"/>
              </a:spcAft>
              <a:buFont typeface="Wingdings" panose="05000000000000000000" pitchFamily="2" charset="2"/>
              <a:buChar char="q"/>
            </a:pPr>
            <a:r>
              <a:rPr lang="pt-BR" sz="1400" dirty="0" smtClean="0">
                <a:latin typeface="Arial" pitchFamily="34" charset="0"/>
                <a:ea typeface="Times New Roman" pitchFamily="18" charset="0"/>
                <a:cs typeface="Arial" pitchFamily="34" charset="0"/>
              </a:rPr>
              <a:t>Grupo </a:t>
            </a:r>
            <a:r>
              <a:rPr lang="pt-BR" sz="1400" dirty="0">
                <a:latin typeface="Arial" pitchFamily="34" charset="0"/>
                <a:ea typeface="Times New Roman" pitchFamily="18" charset="0"/>
                <a:cs typeface="Arial" pitchFamily="34" charset="0"/>
              </a:rPr>
              <a:t>02 - Procedimentos com finalidade diagnóstica – </a:t>
            </a:r>
            <a:r>
              <a:rPr lang="pt-BR" sz="1400" b="1" dirty="0" smtClean="0">
                <a:latin typeface="Arial" pitchFamily="34" charset="0"/>
                <a:cs typeface="Arial" pitchFamily="34" charset="0"/>
              </a:rPr>
              <a:t> 16.329 </a:t>
            </a:r>
            <a:r>
              <a:rPr lang="pt-BR" sz="1400" dirty="0" smtClean="0">
                <a:latin typeface="Arial" pitchFamily="34" charset="0"/>
                <a:ea typeface="Times New Roman" pitchFamily="18" charset="0"/>
                <a:cs typeface="Arial" pitchFamily="34" charset="0"/>
              </a:rPr>
              <a:t>procedimentos</a:t>
            </a:r>
            <a:r>
              <a:rPr lang="pt-BR" sz="1400" dirty="0">
                <a:latin typeface="Arial" pitchFamily="34" charset="0"/>
                <a:ea typeface="Times New Roman" pitchFamily="18" charset="0"/>
                <a:cs typeface="Arial" pitchFamily="34" charset="0"/>
              </a:rPr>
              <a:t>;</a:t>
            </a:r>
          </a:p>
          <a:p>
            <a:pPr indent="-342900" algn="just" fontAlgn="base">
              <a:spcBef>
                <a:spcPct val="0"/>
              </a:spcBef>
              <a:spcAft>
                <a:spcPct val="0"/>
              </a:spcAft>
              <a:buFont typeface="Wingdings" panose="05000000000000000000" pitchFamily="2" charset="2"/>
              <a:buChar char="q"/>
            </a:pPr>
            <a:r>
              <a:rPr lang="pt-BR" sz="1400" dirty="0">
                <a:latin typeface="Arial" pitchFamily="34" charset="0"/>
                <a:ea typeface="Times New Roman" pitchFamily="18" charset="0"/>
                <a:cs typeface="Arial" pitchFamily="34" charset="0"/>
              </a:rPr>
              <a:t>Grupo 03 - Procedimentos clínicos - </a:t>
            </a:r>
            <a:r>
              <a:rPr lang="pt-BR" sz="1400" b="1" dirty="0" smtClean="0">
                <a:latin typeface="Arial" pitchFamily="34" charset="0"/>
                <a:cs typeface="Arial" pitchFamily="34" charset="0"/>
              </a:rPr>
              <a:t> 1.702 </a:t>
            </a:r>
            <a:r>
              <a:rPr lang="pt-BR" sz="1400" dirty="0" smtClean="0">
                <a:latin typeface="Arial" pitchFamily="34" charset="0"/>
                <a:ea typeface="Times New Roman" pitchFamily="18" charset="0"/>
                <a:cs typeface="Arial" pitchFamily="34" charset="0"/>
              </a:rPr>
              <a:t> </a:t>
            </a:r>
            <a:r>
              <a:rPr lang="pt-BR" sz="1400" dirty="0">
                <a:latin typeface="Arial" pitchFamily="34" charset="0"/>
                <a:ea typeface="Times New Roman" pitchFamily="18" charset="0"/>
                <a:cs typeface="Arial" pitchFamily="34" charset="0"/>
              </a:rPr>
              <a:t>procedimentos;</a:t>
            </a:r>
          </a:p>
          <a:p>
            <a:pPr indent="-342900" algn="just" fontAlgn="base">
              <a:spcBef>
                <a:spcPct val="0"/>
              </a:spcBef>
              <a:spcAft>
                <a:spcPct val="0"/>
              </a:spcAft>
              <a:buFont typeface="Wingdings" panose="05000000000000000000" pitchFamily="2" charset="2"/>
              <a:buChar char="q"/>
            </a:pPr>
            <a:r>
              <a:rPr lang="pt-BR" sz="1400" dirty="0">
                <a:latin typeface="Arial" pitchFamily="34" charset="0"/>
                <a:ea typeface="Times New Roman" pitchFamily="18" charset="0"/>
                <a:cs typeface="Arial" pitchFamily="34" charset="0"/>
              </a:rPr>
              <a:t>Grupo 04 - Procedimentos cirúrgicos - </a:t>
            </a:r>
            <a:r>
              <a:rPr lang="pt-BR" sz="1400" b="1" dirty="0" smtClean="0">
                <a:latin typeface="Arial" pitchFamily="34" charset="0"/>
                <a:cs typeface="Arial" pitchFamily="34" charset="0"/>
              </a:rPr>
              <a:t> 521</a:t>
            </a:r>
            <a:r>
              <a:rPr lang="pt-BR" sz="1400" dirty="0" smtClean="0">
                <a:latin typeface="Arial" pitchFamily="34" charset="0"/>
                <a:ea typeface="Times New Roman" pitchFamily="18" charset="0"/>
                <a:cs typeface="Arial" pitchFamily="34" charset="0"/>
              </a:rPr>
              <a:t> </a:t>
            </a:r>
            <a:r>
              <a:rPr lang="pt-BR" sz="1400" dirty="0">
                <a:latin typeface="Arial" pitchFamily="34" charset="0"/>
                <a:ea typeface="Times New Roman" pitchFamily="18" charset="0"/>
                <a:cs typeface="Arial" pitchFamily="34" charset="0"/>
              </a:rPr>
              <a:t>procedimentos</a:t>
            </a:r>
            <a:r>
              <a:rPr lang="pt-BR" sz="1400" dirty="0" smtClean="0">
                <a:latin typeface="Arial" pitchFamily="34" charset="0"/>
                <a:ea typeface="Times New Roman" pitchFamily="18" charset="0"/>
                <a:cs typeface="Arial" pitchFamily="34" charset="0"/>
              </a:rPr>
              <a:t>.</a:t>
            </a:r>
          </a:p>
          <a:p>
            <a:pPr indent="539750" algn="just" fontAlgn="base">
              <a:spcBef>
                <a:spcPct val="0"/>
              </a:spcBef>
              <a:spcAft>
                <a:spcPct val="0"/>
              </a:spcAft>
            </a:pPr>
            <a:r>
              <a:rPr lang="pt-BR" sz="1400" dirty="0" smtClean="0">
                <a:latin typeface="Arial" pitchFamily="34" charset="0"/>
                <a:ea typeface="Times New Roman" pitchFamily="18" charset="0"/>
                <a:cs typeface="Arial" pitchFamily="34" charset="0"/>
              </a:rPr>
              <a:t>Totalizando </a:t>
            </a:r>
            <a:r>
              <a:rPr lang="pt-BR" sz="1400" b="1" dirty="0" smtClean="0">
                <a:latin typeface="Arial" pitchFamily="34" charset="0"/>
                <a:cs typeface="Arial" pitchFamily="34" charset="0"/>
              </a:rPr>
              <a:t> 18.552 </a:t>
            </a:r>
            <a:r>
              <a:rPr lang="pt-BR" sz="1400" dirty="0" smtClean="0">
                <a:latin typeface="Arial" pitchFamily="34" charset="0"/>
                <a:ea typeface="Times New Roman" pitchFamily="18" charset="0"/>
                <a:cs typeface="Arial" pitchFamily="34" charset="0"/>
              </a:rPr>
              <a:t>procedimentos</a:t>
            </a:r>
          </a:p>
          <a:p>
            <a:pPr indent="539750" algn="just" fontAlgn="base">
              <a:spcBef>
                <a:spcPct val="0"/>
              </a:spcBef>
              <a:spcAft>
                <a:spcPct val="0"/>
              </a:spcAft>
            </a:pPr>
            <a:endParaRPr lang="pt-BR" sz="1400" dirty="0">
              <a:latin typeface="Arial" pitchFamily="34" charset="0"/>
              <a:ea typeface="Times New Roman" pitchFamily="18" charset="0"/>
              <a:cs typeface="Arial" pitchFamily="34" charset="0"/>
            </a:endParaRPr>
          </a:p>
          <a:p>
            <a:pPr algn="just" fontAlgn="base">
              <a:spcBef>
                <a:spcPct val="0"/>
              </a:spcBef>
              <a:spcAft>
                <a:spcPct val="0"/>
              </a:spcAft>
            </a:pPr>
            <a:r>
              <a:rPr lang="pt-BR" sz="1400" dirty="0">
                <a:latin typeface="Arial" pitchFamily="34" charset="0"/>
                <a:ea typeface="Times New Roman" pitchFamily="18" charset="0"/>
                <a:cs typeface="Arial" pitchFamily="34" charset="0"/>
              </a:rPr>
              <a:t>Dentre os </a:t>
            </a:r>
            <a:r>
              <a:rPr lang="pt-BR" sz="1400" b="1" u="sng" dirty="0">
                <a:latin typeface="Arial" pitchFamily="34" charset="0"/>
                <a:ea typeface="Times New Roman" pitchFamily="18" charset="0"/>
                <a:cs typeface="Arial" pitchFamily="34" charset="0"/>
              </a:rPr>
              <a:t>procedimentos realizados</a:t>
            </a:r>
            <a:r>
              <a:rPr lang="pt-BR" sz="1400" dirty="0">
                <a:latin typeface="Arial" pitchFamily="34" charset="0"/>
                <a:ea typeface="Times New Roman" pitchFamily="18" charset="0"/>
                <a:cs typeface="Arial" pitchFamily="34" charset="0"/>
              </a:rPr>
              <a:t>, destacam-se por </a:t>
            </a:r>
            <a:r>
              <a:rPr lang="pt-BR" sz="1400" dirty="0" smtClean="0">
                <a:latin typeface="Arial" pitchFamily="34" charset="0"/>
                <a:ea typeface="Times New Roman" pitchFamily="18" charset="0"/>
                <a:cs typeface="Arial" pitchFamily="34" charset="0"/>
              </a:rPr>
              <a:t>quantidade:</a:t>
            </a:r>
            <a:endParaRPr lang="pt-BR" sz="1400" dirty="0">
              <a:latin typeface="Arial" pitchFamily="34" charset="0"/>
              <a:ea typeface="Times New Roman" pitchFamily="18" charset="0"/>
              <a:cs typeface="Arial" pitchFamily="34" charset="0"/>
            </a:endParaRPr>
          </a:p>
          <a:p>
            <a:pPr indent="-342900" algn="just" fontAlgn="base">
              <a:spcBef>
                <a:spcPct val="0"/>
              </a:spcBef>
              <a:spcAft>
                <a:spcPct val="0"/>
              </a:spcAft>
              <a:buFont typeface="Wingdings" panose="05000000000000000000" pitchFamily="2" charset="2"/>
              <a:buChar char="q"/>
            </a:pPr>
            <a:r>
              <a:rPr lang="pt-BR" sz="1400" dirty="0" smtClean="0">
                <a:latin typeface="Arial" pitchFamily="34" charset="0"/>
                <a:ea typeface="Times New Roman" pitchFamily="18" charset="0"/>
                <a:cs typeface="Arial" pitchFamily="34" charset="0"/>
              </a:rPr>
              <a:t>Grupo </a:t>
            </a:r>
            <a:r>
              <a:rPr lang="pt-BR" sz="1400" dirty="0">
                <a:latin typeface="Arial" pitchFamily="34" charset="0"/>
                <a:ea typeface="Times New Roman" pitchFamily="18" charset="0"/>
                <a:cs typeface="Arial" pitchFamily="34" charset="0"/>
              </a:rPr>
              <a:t>02 </a:t>
            </a:r>
            <a:r>
              <a:rPr lang="pt-BR" sz="1400" dirty="0" smtClean="0">
                <a:latin typeface="Arial" pitchFamily="34" charset="0"/>
                <a:ea typeface="Times New Roman" pitchFamily="18" charset="0"/>
                <a:cs typeface="Arial" pitchFamily="34" charset="0"/>
              </a:rPr>
              <a:t>– Dentre os 16.329 procedimentos, destaca-se os exames </a:t>
            </a:r>
            <a:r>
              <a:rPr lang="pt-BR" sz="1400" dirty="0">
                <a:latin typeface="Arial" pitchFamily="34" charset="0"/>
                <a:ea typeface="Times New Roman" pitchFamily="18" charset="0"/>
                <a:cs typeface="Arial" pitchFamily="34" charset="0"/>
              </a:rPr>
              <a:t>de Tomografia </a:t>
            </a:r>
            <a:r>
              <a:rPr lang="pt-BR" sz="1400" dirty="0" smtClean="0">
                <a:latin typeface="Arial" pitchFamily="34" charset="0"/>
                <a:ea typeface="Times New Roman" pitchFamily="18" charset="0"/>
                <a:cs typeface="Arial" pitchFamily="34" charset="0"/>
              </a:rPr>
              <a:t>Computadorizada, no total 12.596, devido </a:t>
            </a:r>
            <a:r>
              <a:rPr lang="pt-BR" sz="1400" dirty="0">
                <a:latin typeface="Arial" pitchFamily="34" charset="0"/>
                <a:ea typeface="Times New Roman" pitchFamily="18" charset="0"/>
                <a:cs typeface="Arial" pitchFamily="34" charset="0"/>
              </a:rPr>
              <a:t>o aumento de exames diagnósticos de COVID-19 </a:t>
            </a:r>
            <a:r>
              <a:rPr lang="pt-BR" sz="1400" dirty="0" smtClean="0">
                <a:latin typeface="Arial" pitchFamily="34" charset="0"/>
                <a:ea typeface="Times New Roman" pitchFamily="18" charset="0"/>
                <a:cs typeface="Arial" pitchFamily="34" charset="0"/>
              </a:rPr>
              <a:t>na Rede Complementar em Saúde e retomada de atendimentos eletivos.</a:t>
            </a:r>
            <a:endParaRPr lang="pt-BR" sz="1400" dirty="0">
              <a:latin typeface="Arial" pitchFamily="34" charset="0"/>
              <a:ea typeface="Times New Roman" pitchFamily="18" charset="0"/>
              <a:cs typeface="Arial" pitchFamily="34" charset="0"/>
            </a:endParaRPr>
          </a:p>
          <a:p>
            <a:pPr indent="-342900" algn="just" fontAlgn="base">
              <a:spcBef>
                <a:spcPct val="0"/>
              </a:spcBef>
              <a:spcAft>
                <a:spcPct val="0"/>
              </a:spcAft>
              <a:buFont typeface="Wingdings" panose="05000000000000000000" pitchFamily="2" charset="2"/>
              <a:buChar char="q"/>
            </a:pPr>
            <a:r>
              <a:rPr lang="pt-BR" sz="1400" dirty="0" smtClean="0">
                <a:latin typeface="Arial" pitchFamily="34" charset="0"/>
                <a:ea typeface="Times New Roman" pitchFamily="18" charset="0"/>
                <a:cs typeface="Arial" pitchFamily="34" charset="0"/>
              </a:rPr>
              <a:t>No Grupo 03, destaca-se a Transfusão de Concentrado de Hemácias e o Atendimento </a:t>
            </a:r>
            <a:r>
              <a:rPr lang="pt-BR" sz="1400" dirty="0" err="1" smtClean="0">
                <a:latin typeface="Arial" pitchFamily="34" charset="0"/>
                <a:ea typeface="Times New Roman" pitchFamily="18" charset="0"/>
                <a:cs typeface="Arial" pitchFamily="34" charset="0"/>
              </a:rPr>
              <a:t>Fisioterapêutico</a:t>
            </a:r>
            <a:r>
              <a:rPr lang="pt-BR" sz="1400" dirty="0" smtClean="0">
                <a:latin typeface="Arial" pitchFamily="34" charset="0"/>
                <a:ea typeface="Times New Roman" pitchFamily="18" charset="0"/>
                <a:cs typeface="Arial" pitchFamily="34" charset="0"/>
              </a:rPr>
              <a:t> em Paciente com Transtorno Respiratório com Complicações Sistêmicas, devido à demanda de atendimentos aos procedimentos.</a:t>
            </a:r>
          </a:p>
          <a:p>
            <a:pPr indent="-342900" algn="just" fontAlgn="base">
              <a:spcBef>
                <a:spcPct val="0"/>
              </a:spcBef>
              <a:spcAft>
                <a:spcPct val="0"/>
              </a:spcAft>
              <a:buFont typeface="Wingdings" panose="05000000000000000000" pitchFamily="2" charset="2"/>
              <a:buChar char="q"/>
            </a:pPr>
            <a:r>
              <a:rPr lang="pt-BR" sz="1400" dirty="0" smtClean="0">
                <a:latin typeface="Arial" pitchFamily="34" charset="0"/>
                <a:ea typeface="Times New Roman" pitchFamily="18" charset="0"/>
                <a:cs typeface="Arial" pitchFamily="34" charset="0"/>
              </a:rPr>
              <a:t>No Grupo 04, o procedimento em maior quantidade foi o Curativo Grau </a:t>
            </a:r>
            <a:r>
              <a:rPr lang="pt-BR" sz="1400" dirty="0">
                <a:latin typeface="Arial" pitchFamily="34" charset="0"/>
                <a:ea typeface="Times New Roman" pitchFamily="18" charset="0"/>
                <a:cs typeface="Arial" pitchFamily="34" charset="0"/>
              </a:rPr>
              <a:t>II </a:t>
            </a:r>
            <a:r>
              <a:rPr lang="pt-BR" sz="1400" dirty="0" smtClean="0">
                <a:latin typeface="Arial" pitchFamily="34" charset="0"/>
                <a:ea typeface="Times New Roman" pitchFamily="18" charset="0"/>
                <a:cs typeface="Arial" pitchFamily="34" charset="0"/>
              </a:rPr>
              <a:t>(com </a:t>
            </a:r>
            <a:r>
              <a:rPr lang="pt-BR" sz="1400" dirty="0">
                <a:latin typeface="Arial" pitchFamily="34" charset="0"/>
                <a:ea typeface="Times New Roman" pitchFamily="18" charset="0"/>
                <a:cs typeface="Arial" pitchFamily="34" charset="0"/>
              </a:rPr>
              <a:t>ou sem </a:t>
            </a:r>
            <a:r>
              <a:rPr lang="pt-BR" sz="1400" dirty="0" err="1" smtClean="0">
                <a:latin typeface="Arial" pitchFamily="34" charset="0"/>
                <a:ea typeface="Times New Roman" pitchFamily="18" charset="0"/>
                <a:cs typeface="Arial" pitchFamily="34" charset="0"/>
              </a:rPr>
              <a:t>debridamento</a:t>
            </a:r>
            <a:r>
              <a:rPr lang="pt-BR" sz="1400" dirty="0" smtClean="0">
                <a:latin typeface="Arial" pitchFamily="34" charset="0"/>
                <a:ea typeface="Times New Roman" pitchFamily="18" charset="0"/>
                <a:cs typeface="Arial" pitchFamily="34" charset="0"/>
              </a:rPr>
              <a:t>).</a:t>
            </a:r>
          </a:p>
          <a:p>
            <a:pPr algn="just" fontAlgn="base">
              <a:spcBef>
                <a:spcPct val="0"/>
              </a:spcBef>
              <a:spcAft>
                <a:spcPct val="0"/>
              </a:spcAft>
            </a:pPr>
            <a:endParaRPr lang="pt-BR" sz="1400" dirty="0">
              <a:latin typeface="Arial" pitchFamily="34" charset="0"/>
              <a:ea typeface="Times New Roman" pitchFamily="18" charset="0"/>
              <a:cs typeface="Arial" pitchFamily="34" charset="0"/>
            </a:endParaRPr>
          </a:p>
          <a:p>
            <a:pPr algn="just" fontAlgn="base">
              <a:spcBef>
                <a:spcPct val="0"/>
              </a:spcBef>
              <a:spcAft>
                <a:spcPct val="0"/>
              </a:spcAft>
            </a:pPr>
            <a:r>
              <a:rPr lang="pt-BR" sz="1500" dirty="0" smtClean="0">
                <a:latin typeface="Arial" panose="020B0604020202020204" pitchFamily="34" charset="0"/>
                <a:cs typeface="Arial" panose="020B0604020202020204" pitchFamily="34" charset="0"/>
              </a:rPr>
              <a:t>Trata-se </a:t>
            </a:r>
            <a:r>
              <a:rPr lang="pt-BR" sz="1500" dirty="0">
                <a:latin typeface="Arial" panose="020B0604020202020204" pitchFamily="34" charset="0"/>
                <a:cs typeface="Arial" panose="020B0604020202020204" pitchFamily="34" charset="0"/>
              </a:rPr>
              <a:t>de unidades de urgência e emergência que realizam atendimentos de complexidade intermediária, com o objetivo de ampliar e qualificar o acesso humanizado e integral a todos os pacientes portadores de quadros agudos, de natureza clínica, traumática e ou psiquiátrica, de forma ágil em tempo oportuno, estabilizando os pacientes e realizando a investigação diagnóstica inicial, de modo a definir a conduta necessária para cada caso, bem como garantir o </a:t>
            </a:r>
            <a:r>
              <a:rPr lang="pt-BR" sz="1500" dirty="0" err="1">
                <a:latin typeface="Arial" panose="020B0604020202020204" pitchFamily="34" charset="0"/>
                <a:cs typeface="Arial" panose="020B0604020202020204" pitchFamily="34" charset="0"/>
              </a:rPr>
              <a:t>referenciamento</a:t>
            </a:r>
            <a:r>
              <a:rPr lang="pt-BR" sz="1500" dirty="0">
                <a:latin typeface="Arial" panose="020B0604020202020204" pitchFamily="34" charset="0"/>
                <a:cs typeface="Arial" panose="020B0604020202020204" pitchFamily="34" charset="0"/>
              </a:rPr>
              <a:t> dos pacientes que necessitarem de atendimento</a:t>
            </a:r>
            <a:r>
              <a:rPr lang="pt-BR" sz="1500" dirty="0" smtClean="0">
                <a:latin typeface="Arial" panose="020B0604020202020204" pitchFamily="34" charset="0"/>
                <a:cs typeface="Arial" panose="020B0604020202020204" pitchFamily="34" charset="0"/>
              </a:rPr>
              <a:t>.</a:t>
            </a:r>
            <a:endParaRPr lang="pt-BR"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66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696570" y="159017"/>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3" name="Espaço Reservado para Número de Slide 2"/>
          <p:cNvSpPr>
            <a:spLocks noGrp="1"/>
          </p:cNvSpPr>
          <p:nvPr>
            <p:ph type="sldNum" sz="quarter" idx="12"/>
          </p:nvPr>
        </p:nvSpPr>
        <p:spPr>
          <a:xfrm>
            <a:off x="10599776" y="6440594"/>
            <a:ext cx="1596292" cy="404614"/>
          </a:xfrm>
        </p:spPr>
        <p:txBody>
          <a:bodyPr/>
          <a:lstStyle/>
          <a:p>
            <a:pPr rtl="0"/>
            <a:fld id="{B38049E5-7B53-4E85-8972-7D6C4BCE5BB9}" type="slidenum">
              <a:rPr lang="pt-BR" b="1" noProof="0" smtClean="0"/>
              <a:pPr rtl="0"/>
              <a:t>68</a:t>
            </a:fld>
            <a:endParaRPr lang="pt-BR" b="1" noProof="0" dirty="0"/>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4136559011"/>
              </p:ext>
            </p:extLst>
          </p:nvPr>
        </p:nvGraphicFramePr>
        <p:xfrm>
          <a:off x="690690" y="569825"/>
          <a:ext cx="10964689" cy="5742541"/>
        </p:xfrm>
        <a:graphic>
          <a:graphicData uri="http://schemas.openxmlformats.org/drawingml/2006/table">
            <a:tbl>
              <a:tblPr firstRow="1" firstCol="1" bandRow="1">
                <a:tableStyleId>{F5AB1C69-6EDB-4FF4-983F-18BD219EF322}</a:tableStyleId>
              </a:tblPr>
              <a:tblGrid>
                <a:gridCol w="1492767">
                  <a:extLst>
                    <a:ext uri="{9D8B030D-6E8A-4147-A177-3AD203B41FA5}">
                      <a16:colId xmlns:a16="http://schemas.microsoft.com/office/drawing/2014/main" val="20000"/>
                    </a:ext>
                  </a:extLst>
                </a:gridCol>
                <a:gridCol w="750359">
                  <a:extLst>
                    <a:ext uri="{9D8B030D-6E8A-4147-A177-3AD203B41FA5}">
                      <a16:colId xmlns:a16="http://schemas.microsoft.com/office/drawing/2014/main" val="20001"/>
                    </a:ext>
                  </a:extLst>
                </a:gridCol>
                <a:gridCol w="1033103">
                  <a:extLst>
                    <a:ext uri="{9D8B030D-6E8A-4147-A177-3AD203B41FA5}">
                      <a16:colId xmlns:a16="http://schemas.microsoft.com/office/drawing/2014/main" val="20002"/>
                    </a:ext>
                  </a:extLst>
                </a:gridCol>
                <a:gridCol w="123261">
                  <a:extLst>
                    <a:ext uri="{9D8B030D-6E8A-4147-A177-3AD203B41FA5}">
                      <a16:colId xmlns:a16="http://schemas.microsoft.com/office/drawing/2014/main" val="20003"/>
                    </a:ext>
                  </a:extLst>
                </a:gridCol>
                <a:gridCol w="761785">
                  <a:extLst>
                    <a:ext uri="{9D8B030D-6E8A-4147-A177-3AD203B41FA5}">
                      <a16:colId xmlns:a16="http://schemas.microsoft.com/office/drawing/2014/main" val="20004"/>
                    </a:ext>
                  </a:extLst>
                </a:gridCol>
                <a:gridCol w="941915">
                  <a:extLst>
                    <a:ext uri="{9D8B030D-6E8A-4147-A177-3AD203B41FA5}">
                      <a16:colId xmlns:a16="http://schemas.microsoft.com/office/drawing/2014/main" val="20005"/>
                    </a:ext>
                  </a:extLst>
                </a:gridCol>
                <a:gridCol w="833058">
                  <a:extLst>
                    <a:ext uri="{9D8B030D-6E8A-4147-A177-3AD203B41FA5}">
                      <a16:colId xmlns:a16="http://schemas.microsoft.com/office/drawing/2014/main" val="20006"/>
                    </a:ext>
                  </a:extLst>
                </a:gridCol>
                <a:gridCol w="929435">
                  <a:extLst>
                    <a:ext uri="{9D8B030D-6E8A-4147-A177-3AD203B41FA5}">
                      <a16:colId xmlns:a16="http://schemas.microsoft.com/office/drawing/2014/main" val="20007"/>
                    </a:ext>
                  </a:extLst>
                </a:gridCol>
                <a:gridCol w="929435">
                  <a:extLst>
                    <a:ext uri="{9D8B030D-6E8A-4147-A177-3AD203B41FA5}">
                      <a16:colId xmlns:a16="http://schemas.microsoft.com/office/drawing/2014/main" val="20008"/>
                    </a:ext>
                  </a:extLst>
                </a:gridCol>
                <a:gridCol w="951120">
                  <a:extLst>
                    <a:ext uri="{9D8B030D-6E8A-4147-A177-3AD203B41FA5}">
                      <a16:colId xmlns:a16="http://schemas.microsoft.com/office/drawing/2014/main" val="20009"/>
                    </a:ext>
                  </a:extLst>
                </a:gridCol>
                <a:gridCol w="157701">
                  <a:extLst>
                    <a:ext uri="{9D8B030D-6E8A-4147-A177-3AD203B41FA5}">
                      <a16:colId xmlns:a16="http://schemas.microsoft.com/office/drawing/2014/main" val="20010"/>
                    </a:ext>
                  </a:extLst>
                </a:gridCol>
                <a:gridCol w="918900">
                  <a:extLst>
                    <a:ext uri="{9D8B030D-6E8A-4147-A177-3AD203B41FA5}">
                      <a16:colId xmlns:a16="http://schemas.microsoft.com/office/drawing/2014/main" val="20011"/>
                    </a:ext>
                  </a:extLst>
                </a:gridCol>
                <a:gridCol w="1141850">
                  <a:extLst>
                    <a:ext uri="{9D8B030D-6E8A-4147-A177-3AD203B41FA5}">
                      <a16:colId xmlns:a16="http://schemas.microsoft.com/office/drawing/2014/main" val="20012"/>
                    </a:ext>
                  </a:extLst>
                </a:gridCol>
              </a:tblGrid>
              <a:tr h="423089">
                <a:tc gridSpan="13">
                  <a:txBody>
                    <a:bodyPr/>
                    <a:lstStyle/>
                    <a:p>
                      <a:pPr algn="ctr">
                        <a:lnSpc>
                          <a:spcPct val="115000"/>
                        </a:lnSpc>
                        <a:spcAft>
                          <a:spcPts val="0"/>
                        </a:spcAft>
                      </a:pPr>
                      <a:r>
                        <a:rPr lang="pt-BR" sz="1400" dirty="0">
                          <a:effectLst/>
                        </a:rPr>
                        <a:t>PRODUÇÃO DE URGÊNCIA POR GRUPO DE PROCEDIMENTOS</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824407">
                <a:tc>
                  <a:txBody>
                    <a:bodyPr/>
                    <a:lstStyle/>
                    <a:p>
                      <a:pPr>
                        <a:lnSpc>
                          <a:spcPct val="115000"/>
                        </a:lnSpc>
                        <a:spcAft>
                          <a:spcPts val="0"/>
                        </a:spcAft>
                      </a:pPr>
                      <a:r>
                        <a:rPr lang="pt-BR" sz="1400" dirty="0">
                          <a:effectLst/>
                        </a:rPr>
                        <a:t>Caráter de Atendimento: Urgência</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tc>
                <a:tc gridSpan="12">
                  <a:txBody>
                    <a:bodyPr/>
                    <a:lstStyle/>
                    <a:p>
                      <a:pPr algn="ctr">
                        <a:lnSpc>
                          <a:spcPct val="115000"/>
                        </a:lnSpc>
                        <a:spcAft>
                          <a:spcPts val="0"/>
                        </a:spcAft>
                      </a:pPr>
                      <a:r>
                        <a:rPr lang="pt-BR" sz="1400" dirty="0">
                          <a:effectLst/>
                        </a:rPr>
                        <a:t>SISTEMA DE INFORMAÇÃO AMBULATORIAL</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407534">
                <a:tc rowSpan="2">
                  <a:txBody>
                    <a:bodyPr/>
                    <a:lstStyle/>
                    <a:p>
                      <a:pPr algn="ctr">
                        <a:lnSpc>
                          <a:spcPct val="115000"/>
                        </a:lnSpc>
                        <a:spcAft>
                          <a:spcPts val="0"/>
                        </a:spcAft>
                      </a:pPr>
                      <a:r>
                        <a:rPr lang="pt-BR" sz="1400">
                          <a:effectLst/>
                        </a:rPr>
                        <a:t>Grupo Procedimento</a:t>
                      </a:r>
                      <a:endParaRPr lang="pt-B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gridSpan="2">
                  <a:txBody>
                    <a:bodyPr/>
                    <a:lstStyle/>
                    <a:p>
                      <a:pPr algn="ctr">
                        <a:lnSpc>
                          <a:spcPct val="115000"/>
                        </a:lnSpc>
                        <a:spcAft>
                          <a:spcPts val="0"/>
                        </a:spcAft>
                      </a:pPr>
                      <a:r>
                        <a:rPr lang="pt-BR" sz="1400">
                          <a:effectLst/>
                        </a:rPr>
                        <a:t>Abril</a:t>
                      </a:r>
                      <a:endParaRPr lang="pt-B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hMerge="1">
                  <a:txBody>
                    <a:bodyPr/>
                    <a:lstStyle/>
                    <a:p>
                      <a:endParaRPr lang="pt-BR"/>
                    </a:p>
                  </a:txBody>
                  <a:tcPr/>
                </a:tc>
                <a:tc rowSpan="6">
                  <a:txBody>
                    <a:bodyPr/>
                    <a:lstStyle/>
                    <a:p>
                      <a:pPr algn="ctr">
                        <a:lnSpc>
                          <a:spcPct val="115000"/>
                        </a:lnSpc>
                        <a:spcAft>
                          <a:spcPts val="0"/>
                        </a:spcAft>
                      </a:pPr>
                      <a:r>
                        <a:rPr lang="pt-BR" sz="1400" dirty="0">
                          <a:effectLst/>
                        </a:rPr>
                        <a:t> </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solidFill>
                      <a:schemeClr val="accent3">
                        <a:lumMod val="75000"/>
                      </a:schemeClr>
                    </a:solidFill>
                  </a:tcPr>
                </a:tc>
                <a:tc gridSpan="2">
                  <a:txBody>
                    <a:bodyPr/>
                    <a:lstStyle/>
                    <a:p>
                      <a:pPr algn="ctr">
                        <a:lnSpc>
                          <a:spcPct val="115000"/>
                        </a:lnSpc>
                        <a:spcAft>
                          <a:spcPts val="0"/>
                        </a:spcAft>
                      </a:pPr>
                      <a:r>
                        <a:rPr lang="pt-BR" sz="1400">
                          <a:effectLst/>
                        </a:rPr>
                        <a:t>Maio</a:t>
                      </a:r>
                      <a:endParaRPr lang="pt-B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hMerge="1">
                  <a:txBody>
                    <a:bodyPr/>
                    <a:lstStyle/>
                    <a:p>
                      <a:endParaRPr lang="pt-BR"/>
                    </a:p>
                  </a:txBody>
                  <a:tcPr/>
                </a:tc>
                <a:tc gridSpan="2">
                  <a:txBody>
                    <a:bodyPr/>
                    <a:lstStyle/>
                    <a:p>
                      <a:pPr algn="ctr">
                        <a:lnSpc>
                          <a:spcPct val="115000"/>
                        </a:lnSpc>
                        <a:spcAft>
                          <a:spcPts val="0"/>
                        </a:spcAft>
                      </a:pPr>
                      <a:r>
                        <a:rPr lang="pt-BR" sz="1400" dirty="0">
                          <a:effectLst/>
                        </a:rPr>
                        <a:t>Junho</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hMerge="1">
                  <a:txBody>
                    <a:bodyPr/>
                    <a:lstStyle/>
                    <a:p>
                      <a:endParaRPr lang="pt-BR"/>
                    </a:p>
                  </a:txBody>
                  <a:tcPr/>
                </a:tc>
                <a:tc gridSpan="2">
                  <a:txBody>
                    <a:bodyPr/>
                    <a:lstStyle/>
                    <a:p>
                      <a:pPr algn="ctr">
                        <a:lnSpc>
                          <a:spcPct val="115000"/>
                        </a:lnSpc>
                        <a:spcAft>
                          <a:spcPts val="0"/>
                        </a:spcAft>
                      </a:pPr>
                      <a:r>
                        <a:rPr lang="pt-BR" sz="1400">
                          <a:effectLst/>
                        </a:rPr>
                        <a:t>Julho</a:t>
                      </a:r>
                      <a:endParaRPr lang="pt-B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hMerge="1">
                  <a:txBody>
                    <a:bodyPr/>
                    <a:lstStyle/>
                    <a:p>
                      <a:endParaRPr lang="pt-BR"/>
                    </a:p>
                  </a:txBody>
                  <a:tcPr/>
                </a:tc>
                <a:tc rowSpan="6">
                  <a:txBody>
                    <a:bodyPr/>
                    <a:lstStyle/>
                    <a:p>
                      <a:pPr algn="ctr">
                        <a:lnSpc>
                          <a:spcPct val="115000"/>
                        </a:lnSpc>
                        <a:spcAft>
                          <a:spcPts val="0"/>
                        </a:spcAft>
                      </a:pPr>
                      <a:r>
                        <a:rPr lang="pt-BR" sz="1400">
                          <a:effectLst/>
                        </a:rPr>
                        <a:t> </a:t>
                      </a:r>
                      <a:endParaRPr lang="pt-B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gridSpan="2">
                  <a:txBody>
                    <a:bodyPr/>
                    <a:lstStyle/>
                    <a:p>
                      <a:pPr algn="ctr">
                        <a:lnSpc>
                          <a:spcPct val="115000"/>
                        </a:lnSpc>
                        <a:spcAft>
                          <a:spcPts val="0"/>
                        </a:spcAft>
                      </a:pPr>
                      <a:r>
                        <a:rPr lang="pt-BR" sz="1400" b="1" dirty="0">
                          <a:effectLst/>
                        </a:rPr>
                        <a:t>Total</a:t>
                      </a:r>
                      <a:endParaRPr lang="pt-B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hMerge="1">
                  <a:txBody>
                    <a:bodyPr/>
                    <a:lstStyle/>
                    <a:p>
                      <a:endParaRPr lang="pt-BR"/>
                    </a:p>
                  </a:txBody>
                  <a:tcPr/>
                </a:tc>
                <a:extLst>
                  <a:ext uri="{0D108BD9-81ED-4DB2-BD59-A6C34878D82A}">
                    <a16:rowId xmlns:a16="http://schemas.microsoft.com/office/drawing/2014/main" val="10002"/>
                  </a:ext>
                </a:extLst>
              </a:tr>
              <a:tr h="706634">
                <a:tc vMerge="1">
                  <a:txBody>
                    <a:bodyPr/>
                    <a:lstStyle/>
                    <a:p>
                      <a:endParaRPr lang="pt-BR"/>
                    </a:p>
                  </a:txBody>
                  <a:tcPr/>
                </a:tc>
                <a:tc>
                  <a:txBody>
                    <a:bodyPr/>
                    <a:lstStyle/>
                    <a:p>
                      <a:pPr algn="ctr">
                        <a:lnSpc>
                          <a:spcPct val="115000"/>
                        </a:lnSpc>
                        <a:spcAft>
                          <a:spcPts val="0"/>
                        </a:spcAft>
                      </a:pPr>
                      <a:r>
                        <a:rPr lang="pt-BR" sz="1200" dirty="0">
                          <a:effectLst/>
                        </a:rPr>
                        <a:t>Quant.  Aprovada</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vMerge="1">
                  <a:txBody>
                    <a:bodyPr/>
                    <a:lstStyle/>
                    <a:p>
                      <a:endParaRPr lang="pt-BR"/>
                    </a:p>
                  </a:txBody>
                  <a:tcPr/>
                </a:tc>
                <a:tc>
                  <a:txBody>
                    <a:bodyPr/>
                    <a:lstStyle/>
                    <a:p>
                      <a:pPr algn="ctr">
                        <a:lnSpc>
                          <a:spcPct val="115000"/>
                        </a:lnSpc>
                        <a:spcAft>
                          <a:spcPts val="0"/>
                        </a:spcAft>
                      </a:pPr>
                      <a:r>
                        <a:rPr lang="pt-BR" sz="1200" dirty="0">
                          <a:effectLst/>
                        </a:rPr>
                        <a:t>Quant.  Aprovada</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a:effectLst/>
                        </a:rPr>
                        <a:t>Quant.  Aprovada</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a:effectLst/>
                        </a:rPr>
                        <a:t>Quant.  Aprovada</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vMerge="1">
                  <a:txBody>
                    <a:bodyPr/>
                    <a:lstStyle/>
                    <a:p>
                      <a:endParaRPr lang="pt-BR"/>
                    </a:p>
                  </a:txBody>
                  <a:tcPr/>
                </a:tc>
                <a:tc>
                  <a:txBody>
                    <a:bodyPr/>
                    <a:lstStyle/>
                    <a:p>
                      <a:pPr algn="ctr">
                        <a:lnSpc>
                          <a:spcPct val="115000"/>
                        </a:lnSpc>
                        <a:spcAft>
                          <a:spcPts val="0"/>
                        </a:spcAft>
                      </a:pPr>
                      <a:r>
                        <a:rPr lang="pt-BR" sz="1200" b="1" dirty="0">
                          <a:effectLst/>
                        </a:rPr>
                        <a:t>Quant.  Aprovada</a:t>
                      </a:r>
                      <a:endParaRPr lang="pt-B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solidFill>
                      <a:schemeClr val="accent3">
                        <a:lumMod val="40000"/>
                        <a:lumOff val="60000"/>
                      </a:schemeClr>
                    </a:solidFill>
                  </a:tcPr>
                </a:tc>
                <a:tc>
                  <a:txBody>
                    <a:bodyPr/>
                    <a:lstStyle/>
                    <a:p>
                      <a:pPr algn="ctr">
                        <a:lnSpc>
                          <a:spcPct val="115000"/>
                        </a:lnSpc>
                        <a:spcAft>
                          <a:spcPts val="0"/>
                        </a:spcAft>
                      </a:pPr>
                      <a:r>
                        <a:rPr lang="pt-BR" sz="1200" b="1" dirty="0">
                          <a:effectLst/>
                        </a:rPr>
                        <a:t>Valor </a:t>
                      </a:r>
                      <a:br>
                        <a:rPr lang="pt-BR" sz="1200" b="1" dirty="0">
                          <a:effectLst/>
                        </a:rPr>
                      </a:br>
                      <a:r>
                        <a:rPr lang="pt-BR" sz="1200" b="1" dirty="0">
                          <a:effectLst/>
                        </a:rPr>
                        <a:t>Aprovado (R$)</a:t>
                      </a:r>
                      <a:endParaRPr lang="pt-B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extLst>
                  <a:ext uri="{0D108BD9-81ED-4DB2-BD59-A6C34878D82A}">
                    <a16:rowId xmlns:a16="http://schemas.microsoft.com/office/drawing/2014/main" val="10003"/>
                  </a:ext>
                </a:extLst>
              </a:tr>
              <a:tr h="824407">
                <a:tc>
                  <a:txBody>
                    <a:bodyPr/>
                    <a:lstStyle/>
                    <a:p>
                      <a:pPr algn="just">
                        <a:lnSpc>
                          <a:spcPct val="115000"/>
                        </a:lnSpc>
                        <a:spcAft>
                          <a:spcPts val="0"/>
                        </a:spcAft>
                      </a:pPr>
                      <a:r>
                        <a:rPr lang="pt-BR" sz="1400">
                          <a:effectLst/>
                        </a:rPr>
                        <a:t>02 Procedimentos com finalidade diagnóstica</a:t>
                      </a:r>
                      <a:endParaRPr lang="pt-B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4.120</a:t>
                      </a:r>
                      <a:r>
                        <a:rPr lang="pt-BR" sz="1200" dirty="0">
                          <a:effectLst/>
                        </a:rPr>
                        <a:t> </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R$ 415.258,56</a:t>
                      </a:r>
                      <a:r>
                        <a:rPr lang="pt-BR" sz="1200" dirty="0">
                          <a:effectLst/>
                        </a:rPr>
                        <a:t> </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vMerge="1">
                  <a:txBody>
                    <a:bodyPr/>
                    <a:lstStyle/>
                    <a:p>
                      <a:endParaRPr lang="pt-BR"/>
                    </a:p>
                  </a:txBody>
                  <a:tcPr/>
                </a:tc>
                <a:tc>
                  <a:txBody>
                    <a:bodyPr/>
                    <a:lstStyle/>
                    <a:p>
                      <a:pPr algn="ctr">
                        <a:lnSpc>
                          <a:spcPct val="115000"/>
                        </a:lnSpc>
                        <a:spcAft>
                          <a:spcPts val="0"/>
                        </a:spcAft>
                      </a:pPr>
                      <a:r>
                        <a:rPr lang="pt-BR" sz="1200" dirty="0" smtClean="0">
                          <a:effectLst/>
                        </a:rPr>
                        <a:t>4.079</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R$390.441,70</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3.996</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R$381.210,24</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4.134</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R$384.133,89</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vMerge="1">
                  <a:txBody>
                    <a:bodyPr/>
                    <a:lstStyle/>
                    <a:p>
                      <a:endParaRPr lang="pt-BR"/>
                    </a:p>
                  </a:txBody>
                  <a:tcPr/>
                </a:tc>
                <a:tc>
                  <a:txBody>
                    <a:bodyPr/>
                    <a:lstStyle/>
                    <a:p>
                      <a:pPr algn="ctr">
                        <a:lnSpc>
                          <a:spcPct val="115000"/>
                        </a:lnSpc>
                        <a:spcAft>
                          <a:spcPts val="0"/>
                        </a:spcAft>
                      </a:pPr>
                      <a:r>
                        <a:rPr lang="pt-BR" sz="1400" b="1" dirty="0">
                          <a:effectLst/>
                        </a:rPr>
                        <a:t> </a:t>
                      </a:r>
                      <a:r>
                        <a:rPr lang="pt-BR" sz="1400" b="1" dirty="0" smtClean="0">
                          <a:effectLst/>
                        </a:rPr>
                        <a:t>16.329</a:t>
                      </a:r>
                      <a:endParaRPr lang="pt-BR"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R$1.571.044,39</a:t>
                      </a:r>
                      <a:endParaRPr lang="pt-B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extLst>
                  <a:ext uri="{0D108BD9-81ED-4DB2-BD59-A6C34878D82A}">
                    <a16:rowId xmlns:a16="http://schemas.microsoft.com/office/drawing/2014/main" val="10004"/>
                  </a:ext>
                </a:extLst>
              </a:tr>
              <a:tr h="549605">
                <a:tc>
                  <a:txBody>
                    <a:bodyPr/>
                    <a:lstStyle/>
                    <a:p>
                      <a:pPr algn="just">
                        <a:lnSpc>
                          <a:spcPct val="115000"/>
                        </a:lnSpc>
                        <a:spcAft>
                          <a:spcPts val="0"/>
                        </a:spcAft>
                      </a:pPr>
                      <a:r>
                        <a:rPr lang="pt-BR" sz="1400">
                          <a:effectLst/>
                        </a:rPr>
                        <a:t>03 Procedimentos clínicos</a:t>
                      </a:r>
                      <a:endParaRPr lang="pt-B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505</a:t>
                      </a:r>
                      <a:r>
                        <a:rPr lang="pt-BR" sz="1200" dirty="0">
                          <a:effectLst/>
                        </a:rPr>
                        <a:t> </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R$5.767,58</a:t>
                      </a:r>
                      <a:r>
                        <a:rPr lang="pt-BR" sz="1200" dirty="0">
                          <a:effectLst/>
                        </a:rPr>
                        <a:t> </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vMerge="1">
                  <a:txBody>
                    <a:bodyPr/>
                    <a:lstStyle/>
                    <a:p>
                      <a:endParaRPr lang="pt-BR"/>
                    </a:p>
                  </a:txBody>
                  <a:tcPr/>
                </a:tc>
                <a:tc>
                  <a:txBody>
                    <a:bodyPr/>
                    <a:lstStyle/>
                    <a:p>
                      <a:pPr algn="ctr">
                        <a:lnSpc>
                          <a:spcPct val="115000"/>
                        </a:lnSpc>
                        <a:spcAft>
                          <a:spcPts val="0"/>
                        </a:spcAft>
                      </a:pPr>
                      <a:r>
                        <a:rPr lang="pt-BR" sz="1200" dirty="0" smtClean="0">
                          <a:effectLst/>
                        </a:rPr>
                        <a:t>355</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R$2.609,12</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397</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solidFill>
                            <a:schemeClr val="dk1"/>
                          </a:solidFill>
                          <a:effectLst/>
                          <a:latin typeface="+mn-lt"/>
                          <a:ea typeface="+mn-ea"/>
                          <a:cs typeface="+mn-cs"/>
                        </a:rPr>
                        <a:t>R$2.665,10</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445</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R$3.100,44</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vMerge="1">
                  <a:txBody>
                    <a:bodyPr/>
                    <a:lstStyle/>
                    <a:p>
                      <a:endParaRPr lang="pt-BR"/>
                    </a:p>
                  </a:txBody>
                  <a:tcPr/>
                </a:tc>
                <a:tc>
                  <a:txBody>
                    <a:bodyPr/>
                    <a:lstStyle/>
                    <a:p>
                      <a:pPr algn="ctr">
                        <a:lnSpc>
                          <a:spcPct val="115000"/>
                        </a:lnSpc>
                        <a:spcAft>
                          <a:spcPts val="0"/>
                        </a:spcAft>
                      </a:pPr>
                      <a:r>
                        <a:rPr lang="pt-BR" sz="1400" b="1" dirty="0">
                          <a:effectLst/>
                        </a:rPr>
                        <a:t> </a:t>
                      </a:r>
                      <a:r>
                        <a:rPr lang="pt-BR" sz="1400" b="1" dirty="0" smtClean="0">
                          <a:effectLst/>
                        </a:rPr>
                        <a:t>1.702</a:t>
                      </a:r>
                      <a:endParaRPr lang="pt-BR"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R$14.142,24</a:t>
                      </a:r>
                      <a:endParaRPr lang="pt-B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extLst>
                  <a:ext uri="{0D108BD9-81ED-4DB2-BD59-A6C34878D82A}">
                    <a16:rowId xmlns:a16="http://schemas.microsoft.com/office/drawing/2014/main" val="10005"/>
                  </a:ext>
                </a:extLst>
              </a:tr>
              <a:tr h="549605">
                <a:tc>
                  <a:txBody>
                    <a:bodyPr/>
                    <a:lstStyle/>
                    <a:p>
                      <a:pPr algn="just">
                        <a:lnSpc>
                          <a:spcPct val="115000"/>
                        </a:lnSpc>
                        <a:spcAft>
                          <a:spcPts val="0"/>
                        </a:spcAft>
                      </a:pPr>
                      <a:r>
                        <a:rPr lang="pt-BR" sz="1400" dirty="0">
                          <a:effectLst/>
                        </a:rPr>
                        <a:t>04 Procedimentos cirúrgicos</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138</a:t>
                      </a:r>
                      <a:r>
                        <a:rPr lang="pt-BR" sz="1200" dirty="0">
                          <a:effectLst/>
                        </a:rPr>
                        <a:t> </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R$5.989,02</a:t>
                      </a:r>
                      <a:r>
                        <a:rPr lang="pt-BR" sz="1200" dirty="0">
                          <a:effectLst/>
                        </a:rPr>
                        <a:t> </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vMerge="1">
                  <a:txBody>
                    <a:bodyPr/>
                    <a:lstStyle/>
                    <a:p>
                      <a:endParaRPr lang="pt-BR"/>
                    </a:p>
                  </a:txBody>
                  <a:tcPr/>
                </a:tc>
                <a:tc>
                  <a:txBody>
                    <a:bodyPr/>
                    <a:lstStyle/>
                    <a:p>
                      <a:pPr algn="ctr">
                        <a:lnSpc>
                          <a:spcPct val="115000"/>
                        </a:lnSpc>
                        <a:spcAft>
                          <a:spcPts val="0"/>
                        </a:spcAft>
                      </a:pPr>
                      <a:r>
                        <a:rPr lang="pt-BR" sz="1200" dirty="0" smtClean="0">
                          <a:effectLst/>
                        </a:rPr>
                        <a:t>115</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R$4.723,70</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131</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R$4.040,84</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137</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R$5.445,49</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vMerge="1">
                  <a:txBody>
                    <a:bodyPr/>
                    <a:lstStyle/>
                    <a:p>
                      <a:endParaRPr lang="pt-BR"/>
                    </a:p>
                  </a:txBody>
                  <a:tcPr/>
                </a:tc>
                <a:tc>
                  <a:txBody>
                    <a:bodyPr/>
                    <a:lstStyle/>
                    <a:p>
                      <a:pPr algn="ctr">
                        <a:lnSpc>
                          <a:spcPct val="115000"/>
                        </a:lnSpc>
                        <a:spcAft>
                          <a:spcPts val="0"/>
                        </a:spcAft>
                      </a:pPr>
                      <a:r>
                        <a:rPr lang="pt-BR" sz="1400" b="1" dirty="0">
                          <a:effectLst/>
                        </a:rPr>
                        <a:t> </a:t>
                      </a:r>
                      <a:r>
                        <a:rPr lang="pt-BR" sz="1400" b="1" dirty="0" smtClean="0">
                          <a:effectLst/>
                        </a:rPr>
                        <a:t>521</a:t>
                      </a:r>
                      <a:endParaRPr lang="pt-BR"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R$20.199,05</a:t>
                      </a:r>
                      <a:endParaRPr lang="pt-B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extLst>
                  <a:ext uri="{0D108BD9-81ED-4DB2-BD59-A6C34878D82A}">
                    <a16:rowId xmlns:a16="http://schemas.microsoft.com/office/drawing/2014/main" val="10006"/>
                  </a:ext>
                </a:extLst>
              </a:tr>
              <a:tr h="471089">
                <a:tc>
                  <a:txBody>
                    <a:bodyPr/>
                    <a:lstStyle/>
                    <a:p>
                      <a:pPr>
                        <a:lnSpc>
                          <a:spcPct val="115000"/>
                        </a:lnSpc>
                        <a:spcAft>
                          <a:spcPts val="0"/>
                        </a:spcAft>
                      </a:pPr>
                      <a:r>
                        <a:rPr lang="pt-BR" sz="1400" dirty="0">
                          <a:effectLst/>
                        </a:rPr>
                        <a:t>TOTAL</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a:effectLst/>
                        </a:rPr>
                        <a:t> </a:t>
                      </a:r>
                      <a:r>
                        <a:rPr lang="pt-BR" sz="1200" dirty="0" smtClean="0">
                          <a:effectLst/>
                        </a:rPr>
                        <a:t>4.763</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a:effectLst/>
                        </a:rPr>
                        <a:t> </a:t>
                      </a:r>
                      <a:r>
                        <a:rPr lang="pt-BR" sz="1200" dirty="0" smtClean="0">
                          <a:effectLst/>
                        </a:rPr>
                        <a:t>R$427.015,16</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vMerge="1">
                  <a:txBody>
                    <a:bodyPr/>
                    <a:lstStyle/>
                    <a:p>
                      <a:endParaRPr lang="pt-BR"/>
                    </a:p>
                  </a:txBody>
                  <a:tcPr/>
                </a:tc>
                <a:tc>
                  <a:txBody>
                    <a:bodyPr/>
                    <a:lstStyle/>
                    <a:p>
                      <a:pPr algn="ctr">
                        <a:lnSpc>
                          <a:spcPct val="115000"/>
                        </a:lnSpc>
                        <a:spcAft>
                          <a:spcPts val="0"/>
                        </a:spcAft>
                      </a:pPr>
                      <a:r>
                        <a:rPr lang="pt-BR" sz="1200" dirty="0" smtClean="0">
                          <a:effectLst/>
                        </a:rPr>
                        <a:t>4.549</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R$397.774,52</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4.524</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R$387.916,18</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4.716</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a:txBody>
                    <a:bodyPr/>
                    <a:lstStyle/>
                    <a:p>
                      <a:pPr algn="ctr">
                        <a:lnSpc>
                          <a:spcPct val="115000"/>
                        </a:lnSpc>
                        <a:spcAft>
                          <a:spcPts val="0"/>
                        </a:spcAft>
                      </a:pPr>
                      <a:r>
                        <a:rPr lang="pt-BR" sz="1200" dirty="0" smtClean="0">
                          <a:effectLst/>
                        </a:rPr>
                        <a:t>R$392.679,82</a:t>
                      </a:r>
                      <a:endParaRPr lang="pt-B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vMerge="1">
                  <a:txBody>
                    <a:bodyPr/>
                    <a:lstStyle/>
                    <a:p>
                      <a:endParaRPr lang="pt-BR"/>
                    </a:p>
                  </a:txBody>
                  <a:tcPr/>
                </a:tc>
                <a:tc>
                  <a:txBody>
                    <a:bodyPr/>
                    <a:lstStyle/>
                    <a:p>
                      <a:pPr algn="ctr">
                        <a:lnSpc>
                          <a:spcPct val="115000"/>
                        </a:lnSpc>
                        <a:spcAft>
                          <a:spcPts val="0"/>
                        </a:spcAft>
                      </a:pPr>
                      <a:r>
                        <a:rPr lang="pt-BR" sz="1400" b="1" dirty="0">
                          <a:effectLst/>
                        </a:rPr>
                        <a:t> </a:t>
                      </a:r>
                      <a:r>
                        <a:rPr lang="pt-BR" sz="1400" b="1" dirty="0" smtClean="0">
                          <a:effectLst/>
                        </a:rPr>
                        <a:t>18.552</a:t>
                      </a:r>
                      <a:endParaRPr lang="pt-BR"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R$1.605.385,68</a:t>
                      </a:r>
                      <a:endParaRPr lang="pt-B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extLst>
                  <a:ext uri="{0D108BD9-81ED-4DB2-BD59-A6C34878D82A}">
                    <a16:rowId xmlns:a16="http://schemas.microsoft.com/office/drawing/2014/main" val="10007"/>
                  </a:ext>
                </a:extLst>
              </a:tr>
              <a:tr h="312650">
                <a:tc gridSpan="13">
                  <a:txBody>
                    <a:bodyPr/>
                    <a:lstStyle/>
                    <a:p>
                      <a:pPr>
                        <a:lnSpc>
                          <a:spcPct val="115000"/>
                        </a:lnSpc>
                        <a:spcAft>
                          <a:spcPts val="0"/>
                        </a:spcAft>
                      </a:pPr>
                      <a:r>
                        <a:rPr lang="pt-BR" sz="1400" dirty="0">
                          <a:effectLst/>
                        </a:rPr>
                        <a:t>Fonte</a:t>
                      </a:r>
                      <a:r>
                        <a:rPr lang="pt-BR" sz="1200" dirty="0">
                          <a:effectLst/>
                        </a:rPr>
                        <a:t>: </a:t>
                      </a:r>
                      <a:r>
                        <a:rPr lang="pt-BR" sz="1200" dirty="0">
                          <a:solidFill>
                            <a:schemeClr val="bg1"/>
                          </a:solidFill>
                          <a:effectLst/>
                        </a:rPr>
                        <a:t>DATASUS/SIA-MS/SUPRIS/GCA, </a:t>
                      </a:r>
                      <a:r>
                        <a:rPr lang="pt-BR" sz="1200" dirty="0" smtClean="0">
                          <a:solidFill>
                            <a:schemeClr val="bg1"/>
                          </a:solidFill>
                          <a:effectLst/>
                        </a:rPr>
                        <a:t>12 </a:t>
                      </a:r>
                      <a:r>
                        <a:rPr lang="pt-BR" sz="1200" dirty="0">
                          <a:solidFill>
                            <a:schemeClr val="bg1"/>
                          </a:solidFill>
                          <a:effectLst/>
                        </a:rPr>
                        <a:t>de </a:t>
                      </a:r>
                      <a:r>
                        <a:rPr lang="pt-BR" sz="1200" dirty="0" smtClean="0">
                          <a:solidFill>
                            <a:schemeClr val="bg1"/>
                          </a:solidFill>
                          <a:effectLst/>
                        </a:rPr>
                        <a:t>setembro </a:t>
                      </a:r>
                      <a:r>
                        <a:rPr lang="pt-BR" sz="1200" dirty="0">
                          <a:solidFill>
                            <a:schemeClr val="bg1"/>
                          </a:solidFill>
                          <a:effectLst/>
                        </a:rPr>
                        <a:t>de 2021</a:t>
                      </a:r>
                      <a:endParaRPr lang="pt-B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8"/>
                  </a:ext>
                </a:extLst>
              </a:tr>
              <a:tr h="673521">
                <a:tc gridSpan="13">
                  <a:txBody>
                    <a:bodyPr/>
                    <a:lstStyle/>
                    <a:p>
                      <a:pPr algn="just">
                        <a:lnSpc>
                          <a:spcPct val="100000"/>
                        </a:lnSpc>
                        <a:spcAft>
                          <a:spcPts val="0"/>
                        </a:spcAft>
                      </a:pPr>
                      <a:r>
                        <a:rPr lang="pt-BR" sz="1100" dirty="0">
                          <a:effectLst/>
                        </a:rPr>
                        <a:t>Metodologia: Foram elencados no tabulador – </a:t>
                      </a:r>
                      <a:r>
                        <a:rPr lang="pt-BR" sz="1100" dirty="0" err="1">
                          <a:effectLst/>
                        </a:rPr>
                        <a:t>Tabwin</a:t>
                      </a:r>
                      <a:r>
                        <a:rPr lang="pt-BR" sz="1100" dirty="0">
                          <a:effectLst/>
                        </a:rPr>
                        <a:t> os arquivos dos dados do Sistema de Informação Ambulatorial – SIA do Ministério da Saúde referentes aos meses de </a:t>
                      </a:r>
                      <a:r>
                        <a:rPr lang="pt-BR" sz="1100" u="sng" dirty="0">
                          <a:effectLst/>
                        </a:rPr>
                        <a:t>Abril, Maio, Junho e </a:t>
                      </a:r>
                      <a:r>
                        <a:rPr lang="pt-BR" sz="1100" u="sng" dirty="0" smtClean="0">
                          <a:effectLst/>
                        </a:rPr>
                        <a:t>Julho</a:t>
                      </a:r>
                      <a:r>
                        <a:rPr lang="pt-BR" sz="1100" dirty="0" smtClean="0">
                          <a:effectLst/>
                        </a:rPr>
                        <a:t> </a:t>
                      </a:r>
                      <a:r>
                        <a:rPr lang="pt-BR" sz="1100" dirty="0">
                          <a:effectLst/>
                        </a:rPr>
                        <a:t>de 2021 de todos os estabelecimentos de saúde credenciados ao Sistema Único de Saúde – SUS no Município de Campo Grande sob gestão municipal e extraída a produção e o valor aprovados da produção da Urgência por grupos de procedimentos da tabela SUS, processados nos referidos meses de 2021</a:t>
                      </a:r>
                      <a:r>
                        <a:rPr lang="pt-BR" sz="1200" dirty="0">
                          <a:effectLst/>
                        </a:rPr>
                        <a:t>.</a:t>
                      </a:r>
                      <a:endParaRPr lang="pt-B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558" marR="47558"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1655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64687" y="6454694"/>
            <a:ext cx="779767" cy="365125"/>
          </a:xfrm>
        </p:spPr>
        <p:txBody>
          <a:bodyPr/>
          <a:lstStyle/>
          <a:p>
            <a:pPr rtl="0"/>
            <a:fld id="{B38049E5-7B53-4E85-8972-7D6C4BCE5BB9}" type="slidenum">
              <a:rPr lang="pt-BR" b="1" noProof="0" smtClean="0"/>
              <a:pPr rtl="0"/>
              <a:t>69</a:t>
            </a:fld>
            <a:endParaRPr lang="pt-BR" b="1" noProof="0" dirty="0"/>
          </a:p>
        </p:txBody>
      </p:sp>
      <p:sp>
        <p:nvSpPr>
          <p:cNvPr id="11" name="Retângulo 10"/>
          <p:cNvSpPr/>
          <p:nvPr/>
        </p:nvSpPr>
        <p:spPr>
          <a:xfrm>
            <a:off x="757925" y="178618"/>
            <a:ext cx="3656770" cy="307777"/>
          </a:xfrm>
          <a:prstGeom prst="rect">
            <a:avLst/>
          </a:prstGeom>
        </p:spPr>
        <p:txBody>
          <a:bodyPr wrap="none">
            <a:spAutoFit/>
          </a:bodyPr>
          <a:lstStyle/>
          <a:p>
            <a:r>
              <a:rPr lang="pt-BR" altLang="pt-BR" sz="1400" b="1" dirty="0">
                <a:solidFill>
                  <a:schemeClr val="tx2"/>
                </a:solidFill>
              </a:rPr>
              <a:t>1</a:t>
            </a:r>
            <a:r>
              <a:rPr lang="pt-BR" altLang="pt-BR" sz="1400" b="1" dirty="0" smtClean="0">
                <a:solidFill>
                  <a:schemeClr val="tx2"/>
                </a:solidFill>
              </a:rPr>
              <a:t>°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2" name="Image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3" name="Título 1"/>
          <p:cNvSpPr>
            <a:spLocks noGrp="1"/>
          </p:cNvSpPr>
          <p:nvPr>
            <p:ph type="title"/>
          </p:nvPr>
        </p:nvSpPr>
        <p:spPr>
          <a:xfrm>
            <a:off x="6710083" y="18626"/>
            <a:ext cx="5102168" cy="467769"/>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2000" dirty="0">
              <a:solidFill>
                <a:schemeClr val="tx1"/>
              </a:solidFill>
              <a:effectLst>
                <a:outerShdw blurRad="38100" dist="38100" dir="2700000" algn="tl">
                  <a:srgbClr val="000000">
                    <a:alpha val="43137"/>
                  </a:srgbClr>
                </a:outerShdw>
              </a:effectLst>
            </a:endParaRPr>
          </a:p>
        </p:txBody>
      </p:sp>
      <p:cxnSp>
        <p:nvCxnSpPr>
          <p:cNvPr id="8" name="Conector de seta reta 7"/>
          <p:cNvCxnSpPr/>
          <p:nvPr/>
        </p:nvCxnSpPr>
        <p:spPr>
          <a:xfrm>
            <a:off x="10587964" y="663725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757925" y="542260"/>
            <a:ext cx="10923214" cy="5847755"/>
          </a:xfrm>
          <a:prstGeom prst="rect">
            <a:avLst/>
          </a:prstGeom>
          <a:solidFill>
            <a:schemeClr val="bg1"/>
          </a:solidFill>
        </p:spPr>
        <p:txBody>
          <a:bodyPr wrap="square" rtlCol="0">
            <a:spAutoFit/>
          </a:bodyPr>
          <a:lstStyle/>
          <a:p>
            <a:pPr algn="ctr"/>
            <a:r>
              <a:rPr lang="pt-BR" sz="1700" dirty="0" smtClean="0">
                <a:latin typeface="Arial" pitchFamily="34" charset="0"/>
                <a:ea typeface="Times New Roman" pitchFamily="18" charset="0"/>
                <a:cs typeface="Arial" pitchFamily="34" charset="0"/>
              </a:rPr>
              <a:t> </a:t>
            </a:r>
            <a:r>
              <a:rPr lang="pt-BR" sz="1700" b="1" dirty="0" smtClean="0">
                <a:latin typeface="Arial" pitchFamily="34" charset="0"/>
                <a:ea typeface="Times New Roman" pitchFamily="18" charset="0"/>
                <a:cs typeface="Arial" pitchFamily="34" charset="0"/>
              </a:rPr>
              <a:t>QUADRO: </a:t>
            </a:r>
            <a:r>
              <a:rPr lang="pt-BR" sz="1700" b="1" dirty="0" smtClean="0">
                <a:latin typeface="Arial" pitchFamily="34" charset="0"/>
                <a:cs typeface="Arial" pitchFamily="34" charset="0"/>
              </a:rPr>
              <a:t>PRODUÇÃO DE URGÊNCIA POR GRUPO DE PROCEDIMENTOS</a:t>
            </a:r>
            <a:r>
              <a:rPr lang="pt-BR" sz="1700" dirty="0" smtClean="0">
                <a:latin typeface="Arial" pitchFamily="34" charset="0"/>
                <a:cs typeface="Arial" pitchFamily="34" charset="0"/>
              </a:rPr>
              <a:t>/SISTEMA DE INFORMAÇÃO HOSPITALAR</a:t>
            </a:r>
          </a:p>
          <a:p>
            <a:pPr algn="just"/>
            <a:endParaRPr lang="pt-BR" sz="1700" dirty="0" smtClean="0">
              <a:latin typeface="Arial" pitchFamily="34" charset="0"/>
              <a:ea typeface="Times New Roman" pitchFamily="18" charset="0"/>
              <a:cs typeface="Arial" pitchFamily="34" charset="0"/>
            </a:endParaRPr>
          </a:p>
          <a:p>
            <a:pPr algn="just"/>
            <a:r>
              <a:rPr lang="pt-BR" sz="1700" dirty="0" smtClean="0">
                <a:latin typeface="Arial" pitchFamily="34" charset="0"/>
                <a:ea typeface="Times New Roman" pitchFamily="18" charset="0"/>
                <a:cs typeface="Arial" pitchFamily="34" charset="0"/>
              </a:rPr>
              <a:t>São os procedimentos de caráter de urgência realizados por estabelecimentos de saúde no âmbito hospitalar, nos meses de abril a julho. </a:t>
            </a:r>
          </a:p>
          <a:p>
            <a:pPr algn="just"/>
            <a:endParaRPr lang="pt-BR" sz="1700" dirty="0" smtClean="0">
              <a:latin typeface="Arial" pitchFamily="34" charset="0"/>
              <a:ea typeface="Times New Roman" pitchFamily="18" charset="0"/>
              <a:cs typeface="Arial" pitchFamily="34" charset="0"/>
            </a:endParaRPr>
          </a:p>
          <a:p>
            <a:pPr algn="just"/>
            <a:r>
              <a:rPr lang="pt-BR" sz="1700" dirty="0" smtClean="0">
                <a:latin typeface="Arial" pitchFamily="34" charset="0"/>
                <a:cs typeface="Arial" pitchFamily="34" charset="0"/>
              </a:rPr>
              <a:t>A produção do 2º quadrimestre, por grupo de procedimento:</a:t>
            </a:r>
          </a:p>
          <a:p>
            <a:pPr marL="342900" indent="-342900" algn="just" defTabSz="914400" fontAlgn="base">
              <a:spcBef>
                <a:spcPct val="0"/>
              </a:spcBef>
              <a:spcAft>
                <a:spcPct val="0"/>
              </a:spcAft>
              <a:buFont typeface="Wingdings" panose="05000000000000000000" pitchFamily="2" charset="2"/>
              <a:buChar char="q"/>
            </a:pPr>
            <a:r>
              <a:rPr lang="pt-BR" sz="1700" dirty="0" smtClean="0">
                <a:latin typeface="Arial" pitchFamily="34" charset="0"/>
                <a:ea typeface="Times New Roman" panose="02020603050405020304" pitchFamily="18" charset="0"/>
                <a:cs typeface="Arial" pitchFamily="34" charset="0"/>
              </a:rPr>
              <a:t>Grupo 02 - Procedimentos com finalidade diagnóstica </a:t>
            </a:r>
            <a:r>
              <a:rPr lang="pt-BR" sz="1700" b="1" dirty="0" smtClean="0">
                <a:latin typeface="Arial" pitchFamily="34" charset="0"/>
                <a:ea typeface="Times New Roman" panose="02020603050405020304" pitchFamily="18" charset="0"/>
                <a:cs typeface="Arial" pitchFamily="34" charset="0"/>
              </a:rPr>
              <a:t>- </a:t>
            </a:r>
            <a:r>
              <a:rPr lang="pt-BR" sz="1700" b="1" dirty="0" smtClean="0">
                <a:latin typeface="Arial" pitchFamily="34" charset="0"/>
                <a:cs typeface="Arial" pitchFamily="34" charset="0"/>
              </a:rPr>
              <a:t>32 </a:t>
            </a:r>
            <a:r>
              <a:rPr lang="pt-BR" sz="1700" dirty="0" smtClean="0">
                <a:latin typeface="Arial" pitchFamily="34" charset="0"/>
                <a:cs typeface="Arial" pitchFamily="34" charset="0"/>
              </a:rPr>
              <a:t>procedimentos;</a:t>
            </a:r>
            <a:endParaRPr lang="pt-BR" sz="1700" dirty="0" smtClean="0">
              <a:latin typeface="Arial" pitchFamily="34" charset="0"/>
              <a:ea typeface="Times New Roman" panose="02020603050405020304" pitchFamily="18" charset="0"/>
              <a:cs typeface="Arial" pitchFamily="34" charset="0"/>
            </a:endParaRPr>
          </a:p>
          <a:p>
            <a:pPr marL="342900" indent="-342900" algn="just" defTabSz="914400" fontAlgn="base">
              <a:spcBef>
                <a:spcPct val="0"/>
              </a:spcBef>
              <a:spcAft>
                <a:spcPct val="0"/>
              </a:spcAft>
              <a:buFont typeface="Wingdings" panose="05000000000000000000" pitchFamily="2" charset="2"/>
              <a:buChar char="q"/>
            </a:pPr>
            <a:r>
              <a:rPr lang="pt-BR" sz="1700" dirty="0" smtClean="0">
                <a:latin typeface="Arial" pitchFamily="34" charset="0"/>
                <a:cs typeface="Arial" pitchFamily="34" charset="0"/>
              </a:rPr>
              <a:t>Grupo 03 - Procedimentos clínicos – </a:t>
            </a:r>
            <a:r>
              <a:rPr lang="pt-BR" sz="1700" b="1" dirty="0" smtClean="0">
                <a:latin typeface="Arial" pitchFamily="34" charset="0"/>
                <a:cs typeface="Arial" pitchFamily="34" charset="0"/>
              </a:rPr>
              <a:t>11.870 </a:t>
            </a:r>
            <a:r>
              <a:rPr lang="pt-BR" sz="1700" dirty="0" smtClean="0">
                <a:latin typeface="Arial" pitchFamily="34" charset="0"/>
                <a:cs typeface="Arial" pitchFamily="34" charset="0"/>
              </a:rPr>
              <a:t>procedimentos;</a:t>
            </a:r>
            <a:endParaRPr lang="pt-BR" sz="1700" dirty="0" smtClean="0">
              <a:latin typeface="Arial" pitchFamily="34" charset="0"/>
              <a:ea typeface="Times New Roman" panose="02020603050405020304" pitchFamily="18" charset="0"/>
              <a:cs typeface="Arial" pitchFamily="34" charset="0"/>
            </a:endParaRPr>
          </a:p>
          <a:p>
            <a:pPr marL="342900" indent="-342900" algn="just" defTabSz="914400" fontAlgn="base">
              <a:spcBef>
                <a:spcPct val="0"/>
              </a:spcBef>
              <a:spcAft>
                <a:spcPct val="0"/>
              </a:spcAft>
              <a:buFont typeface="Wingdings" panose="05000000000000000000" pitchFamily="2" charset="2"/>
              <a:buChar char="q"/>
            </a:pPr>
            <a:r>
              <a:rPr lang="pt-BR" sz="1700" dirty="0" smtClean="0">
                <a:latin typeface="Arial" pitchFamily="34" charset="0"/>
                <a:cs typeface="Arial" pitchFamily="34" charset="0"/>
              </a:rPr>
              <a:t>Grupo 04 - Procedimentos cirúrgicos – </a:t>
            </a:r>
            <a:r>
              <a:rPr lang="pt-BR" sz="1700" b="1" dirty="0" smtClean="0">
                <a:latin typeface="Arial" pitchFamily="34" charset="0"/>
                <a:cs typeface="Arial" pitchFamily="34" charset="0"/>
              </a:rPr>
              <a:t>9.218 </a:t>
            </a:r>
            <a:r>
              <a:rPr lang="pt-BR" sz="1700" dirty="0" smtClean="0">
                <a:latin typeface="Arial" pitchFamily="34" charset="0"/>
                <a:cs typeface="Arial" pitchFamily="34" charset="0"/>
              </a:rPr>
              <a:t>procedimentos;</a:t>
            </a:r>
          </a:p>
          <a:p>
            <a:pPr marL="342900" indent="-342900" algn="just" defTabSz="914400" fontAlgn="base">
              <a:spcBef>
                <a:spcPct val="0"/>
              </a:spcBef>
              <a:spcAft>
                <a:spcPct val="0"/>
              </a:spcAft>
              <a:buFont typeface="Wingdings" panose="05000000000000000000" pitchFamily="2" charset="2"/>
              <a:buChar char="q"/>
            </a:pPr>
            <a:r>
              <a:rPr lang="pt-BR" sz="1700" dirty="0" smtClean="0">
                <a:latin typeface="Arial" pitchFamily="34" charset="0"/>
                <a:ea typeface="Times New Roman" panose="02020603050405020304" pitchFamily="18" charset="0"/>
                <a:cs typeface="Arial" pitchFamily="34" charset="0"/>
              </a:rPr>
              <a:t>Grupo 05 - </a:t>
            </a:r>
            <a:r>
              <a:rPr lang="pt-BR" sz="1700" dirty="0" smtClean="0">
                <a:latin typeface="Arial" pitchFamily="34" charset="0"/>
                <a:cs typeface="Arial" pitchFamily="34" charset="0"/>
              </a:rPr>
              <a:t>Transplantes de órgãos, tecidos e células – </a:t>
            </a:r>
            <a:r>
              <a:rPr lang="pt-BR" sz="1700" b="1" dirty="0" smtClean="0">
                <a:latin typeface="Arial" pitchFamily="34" charset="0"/>
                <a:cs typeface="Arial" pitchFamily="34" charset="0"/>
              </a:rPr>
              <a:t>144</a:t>
            </a:r>
            <a:r>
              <a:rPr lang="pt-BR" sz="1700" dirty="0" smtClean="0">
                <a:latin typeface="Arial" pitchFamily="34" charset="0"/>
                <a:cs typeface="Arial" pitchFamily="34" charset="0"/>
              </a:rPr>
              <a:t> procedimentos. </a:t>
            </a:r>
          </a:p>
          <a:p>
            <a:pPr indent="539750" algn="just" defTabSz="914400" fontAlgn="base">
              <a:spcBef>
                <a:spcPct val="0"/>
              </a:spcBef>
              <a:spcAft>
                <a:spcPct val="0"/>
              </a:spcAft>
            </a:pPr>
            <a:r>
              <a:rPr lang="pt-BR" sz="1700" b="1" dirty="0" smtClean="0">
                <a:latin typeface="Arial" pitchFamily="34" charset="0"/>
                <a:ea typeface="Times New Roman" panose="02020603050405020304" pitchFamily="18" charset="0"/>
                <a:cs typeface="Arial" pitchFamily="34" charset="0"/>
              </a:rPr>
              <a:t> </a:t>
            </a:r>
            <a:r>
              <a:rPr lang="pt-BR" sz="1700" dirty="0" smtClean="0">
                <a:latin typeface="Arial" pitchFamily="34" charset="0"/>
                <a:ea typeface="Times New Roman" panose="02020603050405020304" pitchFamily="18" charset="0"/>
                <a:cs typeface="Arial" pitchFamily="34" charset="0"/>
              </a:rPr>
              <a:t>Totalizando </a:t>
            </a:r>
            <a:r>
              <a:rPr lang="pt-BR" sz="1700" b="1" dirty="0" smtClean="0">
                <a:latin typeface="Arial" pitchFamily="34" charset="0"/>
                <a:cs typeface="Arial" pitchFamily="34" charset="0"/>
              </a:rPr>
              <a:t>21.264</a:t>
            </a:r>
            <a:r>
              <a:rPr lang="pt-BR" sz="1700" dirty="0" smtClean="0">
                <a:latin typeface="Arial" pitchFamily="34" charset="0"/>
                <a:cs typeface="Arial" pitchFamily="34" charset="0"/>
              </a:rPr>
              <a:t> procedimentos</a:t>
            </a:r>
          </a:p>
          <a:p>
            <a:pPr indent="539750" algn="just" defTabSz="914400" fontAlgn="base">
              <a:spcBef>
                <a:spcPct val="0"/>
              </a:spcBef>
              <a:spcAft>
                <a:spcPct val="0"/>
              </a:spcAft>
            </a:pPr>
            <a:endParaRPr lang="pt-BR" sz="1700" b="1" dirty="0" smtClean="0">
              <a:latin typeface="Arial" pitchFamily="34" charset="0"/>
              <a:cs typeface="Arial" pitchFamily="34" charset="0"/>
            </a:endParaRPr>
          </a:p>
          <a:p>
            <a:pPr algn="just" defTabSz="914400" fontAlgn="base">
              <a:spcBef>
                <a:spcPct val="0"/>
              </a:spcBef>
              <a:spcAft>
                <a:spcPct val="0"/>
              </a:spcAft>
            </a:pPr>
            <a:r>
              <a:rPr lang="pt-BR" sz="1700" dirty="0">
                <a:latin typeface="Arial" pitchFamily="34" charset="0"/>
                <a:ea typeface="Times New Roman" panose="02020603050405020304" pitchFamily="18" charset="0"/>
                <a:cs typeface="Arial" pitchFamily="34" charset="0"/>
              </a:rPr>
              <a:t>Dentre os procedimentos realizados, destacam-se por quantidade:</a:t>
            </a:r>
          </a:p>
          <a:p>
            <a:pPr indent="-342900" algn="just" defTabSz="914400" fontAlgn="base">
              <a:spcBef>
                <a:spcPct val="0"/>
              </a:spcBef>
              <a:spcAft>
                <a:spcPct val="0"/>
              </a:spcAft>
              <a:buFont typeface="Wingdings" panose="05000000000000000000" pitchFamily="2" charset="2"/>
              <a:buChar char="q"/>
            </a:pPr>
            <a:r>
              <a:rPr lang="pt-BR" sz="1700" dirty="0" smtClean="0">
                <a:latin typeface="Arial" pitchFamily="34" charset="0"/>
                <a:ea typeface="Times New Roman" panose="02020603050405020304" pitchFamily="18" charset="0"/>
                <a:cs typeface="Arial" pitchFamily="34" charset="0"/>
              </a:rPr>
              <a:t>Os procedimentos que se destacaram no grupo 02, foram: </a:t>
            </a:r>
            <a:r>
              <a:rPr lang="pt-BR" sz="1700" dirty="0" err="1" smtClean="0">
                <a:latin typeface="Arial" pitchFamily="34" charset="0"/>
                <a:ea typeface="Times New Roman" panose="02020603050405020304" pitchFamily="18" charset="0"/>
                <a:cs typeface="Arial" pitchFamily="34" charset="0"/>
              </a:rPr>
              <a:t>Videotoracoscopia</a:t>
            </a:r>
            <a:r>
              <a:rPr lang="pt-BR" sz="1700" dirty="0" smtClean="0">
                <a:latin typeface="Arial" pitchFamily="34" charset="0"/>
                <a:ea typeface="Times New Roman" panose="02020603050405020304" pitchFamily="18" charset="0"/>
                <a:cs typeface="Arial" pitchFamily="34" charset="0"/>
              </a:rPr>
              <a:t> , Biópsia </a:t>
            </a:r>
            <a:r>
              <a:rPr lang="pt-BR" sz="1700" dirty="0">
                <a:latin typeface="Arial" pitchFamily="34" charset="0"/>
                <a:ea typeface="Times New Roman" panose="02020603050405020304" pitchFamily="18" charset="0"/>
                <a:cs typeface="Arial" pitchFamily="34" charset="0"/>
              </a:rPr>
              <a:t>de </a:t>
            </a:r>
            <a:r>
              <a:rPr lang="pt-BR" sz="1700" dirty="0" smtClean="0">
                <a:latin typeface="Arial" pitchFamily="34" charset="0"/>
                <a:ea typeface="Times New Roman" panose="02020603050405020304" pitchFamily="18" charset="0"/>
                <a:cs typeface="Arial" pitchFamily="34" charset="0"/>
              </a:rPr>
              <a:t>osso/cartilagem de membro inferior (por agulha/céu aberto) e </a:t>
            </a:r>
            <a:r>
              <a:rPr lang="pt-BR" sz="1700" dirty="0" err="1" smtClean="0">
                <a:latin typeface="Arial" pitchFamily="34" charset="0"/>
                <a:ea typeface="Times New Roman" panose="02020603050405020304" pitchFamily="18" charset="0"/>
                <a:cs typeface="Arial" pitchFamily="34" charset="0"/>
              </a:rPr>
              <a:t>Traqueoscopia</a:t>
            </a:r>
            <a:r>
              <a:rPr lang="pt-BR" sz="1700" dirty="0" smtClean="0">
                <a:latin typeface="Arial" pitchFamily="34" charset="0"/>
                <a:ea typeface="Times New Roman" panose="02020603050405020304" pitchFamily="18" charset="0"/>
                <a:cs typeface="Arial" pitchFamily="34" charset="0"/>
              </a:rPr>
              <a:t>.</a:t>
            </a:r>
            <a:endParaRPr lang="pt-BR" sz="1700" dirty="0">
              <a:latin typeface="Arial" pitchFamily="34" charset="0"/>
              <a:ea typeface="Times New Roman" panose="02020603050405020304" pitchFamily="18" charset="0"/>
              <a:cs typeface="Arial" pitchFamily="34" charset="0"/>
            </a:endParaRPr>
          </a:p>
          <a:p>
            <a:pPr indent="-342900" algn="just" defTabSz="914400" fontAlgn="base">
              <a:spcBef>
                <a:spcPct val="0"/>
              </a:spcBef>
              <a:spcAft>
                <a:spcPct val="0"/>
              </a:spcAft>
              <a:buFont typeface="Wingdings" panose="05000000000000000000" pitchFamily="2" charset="2"/>
              <a:buChar char="q"/>
            </a:pPr>
            <a:r>
              <a:rPr lang="pt-BR" sz="1700" dirty="0" smtClean="0">
                <a:latin typeface="Arial" pitchFamily="34" charset="0"/>
                <a:cs typeface="Arial" pitchFamily="34" charset="0"/>
              </a:rPr>
              <a:t>Assim como nos meses anteriores, no Grupo </a:t>
            </a:r>
            <a:r>
              <a:rPr lang="pt-BR" sz="1700" dirty="0">
                <a:latin typeface="Arial" pitchFamily="34" charset="0"/>
                <a:cs typeface="Arial" pitchFamily="34" charset="0"/>
              </a:rPr>
              <a:t>03 </a:t>
            </a:r>
            <a:r>
              <a:rPr lang="pt-BR" sz="1700" dirty="0" smtClean="0">
                <a:latin typeface="Arial" pitchFamily="34" charset="0"/>
                <a:cs typeface="Arial" pitchFamily="34" charset="0"/>
              </a:rPr>
              <a:t>destaca-se o Tratamento </a:t>
            </a:r>
            <a:r>
              <a:rPr lang="pt-BR" sz="1700" dirty="0">
                <a:latin typeface="Arial" pitchFamily="34" charset="0"/>
                <a:cs typeface="Arial" pitchFamily="34" charset="0"/>
              </a:rPr>
              <a:t>de </a:t>
            </a:r>
            <a:r>
              <a:rPr lang="pt-BR" sz="1700" dirty="0" smtClean="0">
                <a:latin typeface="Arial" pitchFamily="34" charset="0"/>
                <a:cs typeface="Arial" pitchFamily="34" charset="0"/>
              </a:rPr>
              <a:t>Infecção </a:t>
            </a:r>
            <a:r>
              <a:rPr lang="pt-BR" sz="1700" dirty="0">
                <a:latin typeface="Arial" pitchFamily="34" charset="0"/>
                <a:cs typeface="Arial" pitchFamily="34" charset="0"/>
              </a:rPr>
              <a:t>pelo </a:t>
            </a:r>
            <a:r>
              <a:rPr lang="pt-BR" sz="1700" dirty="0" err="1" smtClean="0">
                <a:latin typeface="Arial" pitchFamily="34" charset="0"/>
                <a:cs typeface="Arial" pitchFamily="34" charset="0"/>
              </a:rPr>
              <a:t>Coronavírus</a:t>
            </a:r>
            <a:r>
              <a:rPr lang="pt-BR" sz="1700" dirty="0" smtClean="0">
                <a:latin typeface="Arial" pitchFamily="34" charset="0"/>
                <a:cs typeface="Arial" pitchFamily="34" charset="0"/>
              </a:rPr>
              <a:t> </a:t>
            </a:r>
            <a:r>
              <a:rPr lang="pt-BR" sz="1700" dirty="0">
                <a:latin typeface="Arial" pitchFamily="34" charset="0"/>
                <a:cs typeface="Arial" pitchFamily="34" charset="0"/>
              </a:rPr>
              <a:t>– COVID </a:t>
            </a:r>
            <a:r>
              <a:rPr lang="pt-BR" sz="1700" dirty="0" smtClean="0">
                <a:latin typeface="Arial" pitchFamily="34" charset="0"/>
                <a:cs typeface="Arial" pitchFamily="34" charset="0"/>
              </a:rPr>
              <a:t>19.</a:t>
            </a:r>
            <a:endParaRPr lang="pt-BR" sz="1700" dirty="0">
              <a:latin typeface="Arial" pitchFamily="34" charset="0"/>
              <a:ea typeface="Times New Roman" panose="02020603050405020304" pitchFamily="18" charset="0"/>
              <a:cs typeface="Arial" pitchFamily="34" charset="0"/>
            </a:endParaRPr>
          </a:p>
          <a:p>
            <a:pPr indent="-342900" algn="just" defTabSz="914400" fontAlgn="base">
              <a:spcBef>
                <a:spcPct val="0"/>
              </a:spcBef>
              <a:spcAft>
                <a:spcPct val="0"/>
              </a:spcAft>
              <a:buFont typeface="Wingdings" panose="05000000000000000000" pitchFamily="2" charset="2"/>
              <a:buChar char="q"/>
            </a:pPr>
            <a:r>
              <a:rPr lang="pt-BR" sz="1700" dirty="0" smtClean="0">
                <a:latin typeface="Arial" pitchFamily="34" charset="0"/>
                <a:cs typeface="Arial" pitchFamily="34" charset="0"/>
              </a:rPr>
              <a:t>Dos procedimentos cirúrgicos no Grupo 04, o destaque se deu para o Tratamento </a:t>
            </a:r>
            <a:r>
              <a:rPr lang="pt-BR" sz="1700" dirty="0">
                <a:latin typeface="Arial" pitchFamily="34" charset="0"/>
                <a:cs typeface="Arial" pitchFamily="34" charset="0"/>
              </a:rPr>
              <a:t>C</a:t>
            </a:r>
            <a:r>
              <a:rPr lang="pt-BR" sz="1700" dirty="0" smtClean="0">
                <a:latin typeface="Arial" pitchFamily="34" charset="0"/>
                <a:cs typeface="Arial" pitchFamily="34" charset="0"/>
              </a:rPr>
              <a:t>irúrgico </a:t>
            </a:r>
            <a:r>
              <a:rPr lang="pt-BR" sz="1700" dirty="0">
                <a:latin typeface="Arial" pitchFamily="34" charset="0"/>
                <a:cs typeface="Arial" pitchFamily="34" charset="0"/>
              </a:rPr>
              <a:t>em </a:t>
            </a:r>
            <a:r>
              <a:rPr lang="pt-BR" sz="1700" dirty="0" err="1" smtClean="0">
                <a:latin typeface="Arial" pitchFamily="34" charset="0"/>
                <a:cs typeface="Arial" pitchFamily="34" charset="0"/>
              </a:rPr>
              <a:t>Politraumatizado</a:t>
            </a:r>
            <a:r>
              <a:rPr lang="pt-BR" sz="1700" dirty="0">
                <a:latin typeface="Arial" pitchFamily="34" charset="0"/>
                <a:cs typeface="Arial" pitchFamily="34" charset="0"/>
              </a:rPr>
              <a:t>.</a:t>
            </a:r>
          </a:p>
          <a:p>
            <a:pPr indent="-342900" algn="just" defTabSz="914400" fontAlgn="base">
              <a:spcBef>
                <a:spcPct val="0"/>
              </a:spcBef>
              <a:spcAft>
                <a:spcPct val="0"/>
              </a:spcAft>
              <a:buFont typeface="Wingdings" panose="05000000000000000000" pitchFamily="2" charset="2"/>
              <a:buChar char="q"/>
            </a:pPr>
            <a:r>
              <a:rPr lang="pt-BR" sz="1700" dirty="0" smtClean="0">
                <a:latin typeface="Arial" pitchFamily="34" charset="0"/>
                <a:ea typeface="Times New Roman" panose="02020603050405020304" pitchFamily="18" charset="0"/>
                <a:cs typeface="Arial" pitchFamily="34" charset="0"/>
              </a:rPr>
              <a:t>No Grupo 05, as Ações relacionadas a Doação de Órgãos e Tecidos para Transplante representaram 48% dos procedimentos.</a:t>
            </a:r>
          </a:p>
        </p:txBody>
      </p:sp>
    </p:spTree>
    <p:extLst>
      <p:ext uri="{BB962C8B-B14F-4D97-AF65-F5344CB8AC3E}">
        <p14:creationId xmlns:p14="http://schemas.microsoft.com/office/powerpoint/2010/main" val="123254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2802900882"/>
              </p:ext>
            </p:extLst>
          </p:nvPr>
        </p:nvGraphicFramePr>
        <p:xfrm>
          <a:off x="992348" y="668194"/>
          <a:ext cx="9998439" cy="1740371"/>
        </p:xfrm>
        <a:graphic>
          <a:graphicData uri="http://schemas.openxmlformats.org/drawingml/2006/table">
            <a:tbl>
              <a:tblPr>
                <a:tableStyleId>{8799B23B-EC83-4686-B30A-512413B5E67A}</a:tableStyleId>
              </a:tblPr>
              <a:tblGrid>
                <a:gridCol w="9998439">
                  <a:extLst>
                    <a:ext uri="{9D8B030D-6E8A-4147-A177-3AD203B41FA5}">
                      <a16:colId xmlns:a16="http://schemas.microsoft.com/office/drawing/2014/main" val="20000"/>
                    </a:ext>
                  </a:extLst>
                </a:gridCol>
              </a:tblGrid>
              <a:tr h="416637">
                <a:tc>
                  <a:txBody>
                    <a:bodyPr/>
                    <a:lstStyle>
                      <a:lvl1pPr eaLnBrk="0" hangingPunct="0">
                        <a:spcBef>
                          <a:spcPct val="20000"/>
                        </a:spcBef>
                        <a:buFont typeface="Arial" charset="0"/>
                        <a:tabLst>
                          <a:tab pos="1943100" algn="l"/>
                          <a:tab pos="2171700" algn="l"/>
                          <a:tab pos="2514600" algn="l"/>
                        </a:tabLst>
                        <a:defRPr sz="2800">
                          <a:solidFill>
                            <a:schemeClr val="tx1"/>
                          </a:solidFill>
                          <a:latin typeface="Calibri" pitchFamily="34" charset="0"/>
                        </a:defRPr>
                      </a:lvl1pPr>
                      <a:lvl2pPr marL="742950" indent="-285750" eaLnBrk="0" hangingPunct="0">
                        <a:spcBef>
                          <a:spcPct val="20000"/>
                        </a:spcBef>
                        <a:buFont typeface="Arial" charset="0"/>
                        <a:tabLst>
                          <a:tab pos="1943100" algn="l"/>
                          <a:tab pos="2171700" algn="l"/>
                          <a:tab pos="2514600" algn="l"/>
                        </a:tabLst>
                        <a:defRPr sz="2400">
                          <a:solidFill>
                            <a:schemeClr val="tx1"/>
                          </a:solidFill>
                          <a:latin typeface="Calibri" pitchFamily="34" charset="0"/>
                        </a:defRPr>
                      </a:lvl2pPr>
                      <a:lvl3pPr marL="1143000" indent="-228600" eaLnBrk="0" hangingPunct="0">
                        <a:spcBef>
                          <a:spcPct val="20000"/>
                        </a:spcBef>
                        <a:buFont typeface="Arial" charset="0"/>
                        <a:tabLst>
                          <a:tab pos="1943100" algn="l"/>
                          <a:tab pos="2171700" algn="l"/>
                          <a:tab pos="2514600" algn="l"/>
                        </a:tabLst>
                        <a:defRPr sz="2000">
                          <a:solidFill>
                            <a:schemeClr val="tx1"/>
                          </a:solidFill>
                          <a:latin typeface="Calibri" pitchFamily="34" charset="0"/>
                        </a:defRPr>
                      </a:lvl3pPr>
                      <a:lvl4pPr marL="16002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4pPr>
                      <a:lvl5pPr marL="20574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43100" algn="l"/>
                          <a:tab pos="2171700" algn="l"/>
                          <a:tab pos="2514600" algn="l"/>
                        </a:tabLst>
                      </a:pPr>
                      <a:r>
                        <a:rPr kumimoji="0" lang="pt-BR" altLang="pt-BR" sz="2400" u="none" strike="noStrike" cap="none" normalizeH="0" baseline="0" dirty="0" smtClean="0">
                          <a:ln>
                            <a:noFill/>
                          </a:ln>
                          <a:effectLst/>
                          <a:latin typeface="Arial" panose="020B0604020202020204" pitchFamily="34" charset="0"/>
                          <a:cs typeface="Arial" panose="020B0604020202020204" pitchFamily="34" charset="0"/>
                        </a:rPr>
                        <a:t>UF: </a:t>
                      </a:r>
                      <a:r>
                        <a:rPr kumimoji="0" lang="pt-BR" altLang="pt-BR" sz="2400" u="none" strike="noStrike" cap="none" normalizeH="0" baseline="0" dirty="0" smtClean="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MS</a:t>
                      </a:r>
                      <a:r>
                        <a:rPr kumimoji="0" lang="pt-BR" altLang="pt-BR" sz="2400" u="none" strike="noStrike" cap="none" normalizeH="0" baseline="0" dirty="0" smtClean="0">
                          <a:ln>
                            <a:noFill/>
                          </a:ln>
                          <a:effectLst/>
                          <a:latin typeface="Arial" panose="020B060402020202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anchor="ctr" horzOverflow="overflow"/>
                </a:tc>
                <a:extLst>
                  <a:ext uri="{0D108BD9-81ED-4DB2-BD59-A6C34878D82A}">
                    <a16:rowId xmlns:a16="http://schemas.microsoft.com/office/drawing/2014/main" val="10000"/>
                  </a:ext>
                </a:extLst>
              </a:tr>
              <a:tr h="375205">
                <a:tc>
                  <a:txBody>
                    <a:bodyPr/>
                    <a:lstStyle>
                      <a:lvl1pPr eaLnBrk="0" hangingPunct="0">
                        <a:spcBef>
                          <a:spcPct val="20000"/>
                        </a:spcBef>
                        <a:buFont typeface="Arial" charset="0"/>
                        <a:tabLst>
                          <a:tab pos="1943100" algn="l"/>
                          <a:tab pos="2171700" algn="l"/>
                          <a:tab pos="2514600" algn="l"/>
                        </a:tabLst>
                        <a:defRPr sz="2800">
                          <a:solidFill>
                            <a:schemeClr val="tx1"/>
                          </a:solidFill>
                          <a:latin typeface="Calibri" pitchFamily="34" charset="0"/>
                        </a:defRPr>
                      </a:lvl1pPr>
                      <a:lvl2pPr marL="742950" indent="-285750" eaLnBrk="0" hangingPunct="0">
                        <a:spcBef>
                          <a:spcPct val="20000"/>
                        </a:spcBef>
                        <a:buFont typeface="Arial" charset="0"/>
                        <a:tabLst>
                          <a:tab pos="1943100" algn="l"/>
                          <a:tab pos="2171700" algn="l"/>
                          <a:tab pos="2514600" algn="l"/>
                        </a:tabLst>
                        <a:defRPr sz="2400">
                          <a:solidFill>
                            <a:schemeClr val="tx1"/>
                          </a:solidFill>
                          <a:latin typeface="Calibri" pitchFamily="34" charset="0"/>
                        </a:defRPr>
                      </a:lvl2pPr>
                      <a:lvl3pPr marL="1143000" indent="-228600" eaLnBrk="0" hangingPunct="0">
                        <a:spcBef>
                          <a:spcPct val="20000"/>
                        </a:spcBef>
                        <a:buFont typeface="Arial" charset="0"/>
                        <a:tabLst>
                          <a:tab pos="1943100" algn="l"/>
                          <a:tab pos="2171700" algn="l"/>
                          <a:tab pos="2514600" algn="l"/>
                        </a:tabLst>
                        <a:defRPr sz="2000">
                          <a:solidFill>
                            <a:schemeClr val="tx1"/>
                          </a:solidFill>
                          <a:latin typeface="Calibri" pitchFamily="34" charset="0"/>
                        </a:defRPr>
                      </a:lvl3pPr>
                      <a:lvl4pPr marL="16002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4pPr>
                      <a:lvl5pPr marL="20574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43100" algn="l"/>
                          <a:tab pos="2171700" algn="l"/>
                          <a:tab pos="2514600" algn="l"/>
                        </a:tabLst>
                      </a:pPr>
                      <a:r>
                        <a:rPr kumimoji="0" lang="pt-BR" altLang="pt-BR" sz="2400" u="none" strike="noStrike" cap="none" normalizeH="0" baseline="0" dirty="0" smtClean="0">
                          <a:ln>
                            <a:noFill/>
                          </a:ln>
                          <a:effectLst/>
                          <a:latin typeface="Arial" panose="020B0604020202020204" pitchFamily="34" charset="0"/>
                          <a:cs typeface="Arial" panose="020B0604020202020204" pitchFamily="34" charset="0"/>
                        </a:rPr>
                        <a:t>Município: </a:t>
                      </a:r>
                      <a:r>
                        <a:rPr kumimoji="0" lang="pt-BR" altLang="pt-BR" sz="2400" u="none" strike="noStrike" cap="none" normalizeH="0" baseline="0" dirty="0" smtClean="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Campo Grande </a:t>
                      </a:r>
                      <a:endParaRPr kumimoji="0" lang="pt-BR" altLang="pt-B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68580" marR="68580" marT="0" marB="0" anchor="ctr" horzOverflow="overflow"/>
                </a:tc>
                <a:extLst>
                  <a:ext uri="{0D108BD9-81ED-4DB2-BD59-A6C34878D82A}">
                    <a16:rowId xmlns:a16="http://schemas.microsoft.com/office/drawing/2014/main" val="10001"/>
                  </a:ext>
                </a:extLst>
              </a:tr>
              <a:tr h="399889">
                <a:tc>
                  <a:txBody>
                    <a:bodyPr/>
                    <a:lstStyle>
                      <a:lvl1pPr eaLnBrk="0" hangingPunct="0">
                        <a:spcBef>
                          <a:spcPct val="20000"/>
                        </a:spcBef>
                        <a:buFont typeface="Arial" charset="0"/>
                        <a:tabLst>
                          <a:tab pos="1943100" algn="l"/>
                          <a:tab pos="2171700" algn="l"/>
                          <a:tab pos="2514600" algn="l"/>
                        </a:tabLst>
                        <a:defRPr sz="2800">
                          <a:solidFill>
                            <a:schemeClr val="tx1"/>
                          </a:solidFill>
                          <a:latin typeface="Calibri" pitchFamily="34" charset="0"/>
                        </a:defRPr>
                      </a:lvl1pPr>
                      <a:lvl2pPr marL="742950" indent="-285750" eaLnBrk="0" hangingPunct="0">
                        <a:spcBef>
                          <a:spcPct val="20000"/>
                        </a:spcBef>
                        <a:buFont typeface="Arial" charset="0"/>
                        <a:tabLst>
                          <a:tab pos="1943100" algn="l"/>
                          <a:tab pos="2171700" algn="l"/>
                          <a:tab pos="2514600" algn="l"/>
                        </a:tabLst>
                        <a:defRPr sz="2400">
                          <a:solidFill>
                            <a:schemeClr val="tx1"/>
                          </a:solidFill>
                          <a:latin typeface="Calibri" pitchFamily="34" charset="0"/>
                        </a:defRPr>
                      </a:lvl2pPr>
                      <a:lvl3pPr marL="1143000" indent="-228600" eaLnBrk="0" hangingPunct="0">
                        <a:spcBef>
                          <a:spcPct val="20000"/>
                        </a:spcBef>
                        <a:buFont typeface="Arial" charset="0"/>
                        <a:tabLst>
                          <a:tab pos="1943100" algn="l"/>
                          <a:tab pos="2171700" algn="l"/>
                          <a:tab pos="2514600" algn="l"/>
                        </a:tabLst>
                        <a:defRPr sz="2000">
                          <a:solidFill>
                            <a:schemeClr val="tx1"/>
                          </a:solidFill>
                          <a:latin typeface="Calibri" pitchFamily="34" charset="0"/>
                        </a:defRPr>
                      </a:lvl3pPr>
                      <a:lvl4pPr marL="16002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4pPr>
                      <a:lvl5pPr marL="20574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43100" algn="l"/>
                          <a:tab pos="2171700" algn="l"/>
                          <a:tab pos="2514600" algn="l"/>
                        </a:tabLst>
                      </a:pPr>
                      <a:r>
                        <a:rPr kumimoji="0" lang="pt-BR" altLang="pt-BR" sz="2400" u="none" strike="noStrike" cap="none" normalizeH="0" baseline="0" dirty="0" smtClean="0">
                          <a:ln>
                            <a:noFill/>
                          </a:ln>
                          <a:effectLst/>
                          <a:latin typeface="Arial" panose="020B0604020202020204" pitchFamily="34" charset="0"/>
                          <a:cs typeface="Arial" panose="020B0604020202020204" pitchFamily="34" charset="0"/>
                        </a:rPr>
                        <a:t>Ano que se refere o Relatório do Quadrimestre: </a:t>
                      </a:r>
                      <a:r>
                        <a:rPr kumimoji="0" lang="pt-BR" altLang="pt-BR" sz="2400" u="none" strike="noStrike" cap="none" normalizeH="0" baseline="0" dirty="0" smtClean="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a:t>
                      </a:r>
                      <a:endParaRPr kumimoji="0" lang="pt-BR" altLang="pt-B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68580" marR="68580" marT="0" marB="0" anchor="ctr" horzOverflow="overflow"/>
                </a:tc>
                <a:extLst>
                  <a:ext uri="{0D108BD9-81ED-4DB2-BD59-A6C34878D82A}">
                    <a16:rowId xmlns:a16="http://schemas.microsoft.com/office/drawing/2014/main" val="10002"/>
                  </a:ext>
                </a:extLst>
              </a:tr>
              <a:tr h="520020">
                <a:tc>
                  <a:txBody>
                    <a:bodyPr/>
                    <a:lstStyle>
                      <a:lvl1pPr eaLnBrk="0" hangingPunct="0">
                        <a:spcBef>
                          <a:spcPct val="20000"/>
                        </a:spcBef>
                        <a:buFont typeface="Arial" charset="0"/>
                        <a:tabLst>
                          <a:tab pos="1943100" algn="l"/>
                          <a:tab pos="2171700" algn="l"/>
                          <a:tab pos="2514600" algn="l"/>
                        </a:tabLst>
                        <a:defRPr sz="2800">
                          <a:solidFill>
                            <a:schemeClr val="tx1"/>
                          </a:solidFill>
                          <a:latin typeface="Calibri" pitchFamily="34" charset="0"/>
                        </a:defRPr>
                      </a:lvl1pPr>
                      <a:lvl2pPr marL="742950" indent="-285750" eaLnBrk="0" hangingPunct="0">
                        <a:spcBef>
                          <a:spcPct val="20000"/>
                        </a:spcBef>
                        <a:buFont typeface="Arial" charset="0"/>
                        <a:tabLst>
                          <a:tab pos="1943100" algn="l"/>
                          <a:tab pos="2171700" algn="l"/>
                          <a:tab pos="2514600" algn="l"/>
                        </a:tabLst>
                        <a:defRPr sz="2400">
                          <a:solidFill>
                            <a:schemeClr val="tx1"/>
                          </a:solidFill>
                          <a:latin typeface="Calibri" pitchFamily="34" charset="0"/>
                        </a:defRPr>
                      </a:lvl2pPr>
                      <a:lvl3pPr marL="1143000" indent="-228600" eaLnBrk="0" hangingPunct="0">
                        <a:spcBef>
                          <a:spcPct val="20000"/>
                        </a:spcBef>
                        <a:buFont typeface="Arial" charset="0"/>
                        <a:tabLst>
                          <a:tab pos="1943100" algn="l"/>
                          <a:tab pos="2171700" algn="l"/>
                          <a:tab pos="2514600" algn="l"/>
                        </a:tabLst>
                        <a:defRPr sz="2000">
                          <a:solidFill>
                            <a:schemeClr val="tx1"/>
                          </a:solidFill>
                          <a:latin typeface="Calibri" pitchFamily="34" charset="0"/>
                        </a:defRPr>
                      </a:lvl3pPr>
                      <a:lvl4pPr marL="16002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4pPr>
                      <a:lvl5pPr marL="20574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tab pos="1943100" algn="l"/>
                          <a:tab pos="2171700" algn="l"/>
                          <a:tab pos="2514600" algn="l"/>
                        </a:tabLst>
                      </a:pPr>
                      <a:r>
                        <a:rPr kumimoji="0" lang="pt-BR" altLang="pt-BR" sz="2400" u="none" strike="noStrike" cap="none" normalizeH="0" baseline="0" dirty="0" smtClean="0">
                          <a:ln>
                            <a:noFill/>
                          </a:ln>
                          <a:effectLst/>
                          <a:latin typeface="Arial" panose="020B0604020202020204" pitchFamily="34" charset="0"/>
                          <a:cs typeface="Arial" panose="020B0604020202020204" pitchFamily="34" charset="0"/>
                        </a:rPr>
                        <a:t>Quadrimestre a que se refere o relatório: </a:t>
                      </a:r>
                      <a:r>
                        <a:rPr kumimoji="0" lang="pt-BR" altLang="pt-BR" sz="2400" u="none" strike="noStrike" cap="none" normalizeH="0" baseline="0" dirty="0" smtClean="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2°/2021 (Maio a Agosto)</a:t>
                      </a:r>
                      <a:endParaRPr kumimoji="0" lang="pt-BR" altLang="pt-B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68580" marR="68580" marT="0" marB="0" anchor="ctr" horzOverflow="overflow"/>
                </a:tc>
                <a:extLst>
                  <a:ext uri="{0D108BD9-81ED-4DB2-BD59-A6C34878D82A}">
                    <a16:rowId xmlns:a16="http://schemas.microsoft.com/office/drawing/2014/main" val="10003"/>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426497376"/>
              </p:ext>
            </p:extLst>
          </p:nvPr>
        </p:nvGraphicFramePr>
        <p:xfrm>
          <a:off x="992350" y="2519586"/>
          <a:ext cx="9998438" cy="3780149"/>
        </p:xfrm>
        <a:graphic>
          <a:graphicData uri="http://schemas.openxmlformats.org/drawingml/2006/table">
            <a:tbl>
              <a:tblPr>
                <a:tableStyleId>{8799B23B-EC83-4686-B30A-512413B5E67A}</a:tableStyleId>
              </a:tblPr>
              <a:tblGrid>
                <a:gridCol w="9998438">
                  <a:extLst>
                    <a:ext uri="{9D8B030D-6E8A-4147-A177-3AD203B41FA5}">
                      <a16:colId xmlns:a16="http://schemas.microsoft.com/office/drawing/2014/main" val="20000"/>
                    </a:ext>
                  </a:extLst>
                </a:gridCol>
              </a:tblGrid>
              <a:tr h="48830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800" u="none" strike="noStrike" cap="none" normalizeH="0" baseline="0" dirty="0" smtClean="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Secretaria de Saúde</a:t>
                      </a:r>
                      <a:endParaRPr kumimoji="0" lang="pt-BR" altLang="pt-BR"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67546" marR="67546" marT="0" marB="0" anchor="ctr" horzOverflow="overflow"/>
                </a:tc>
                <a:extLst>
                  <a:ext uri="{0D108BD9-81ED-4DB2-BD59-A6C34878D82A}">
                    <a16:rowId xmlns:a16="http://schemas.microsoft.com/office/drawing/2014/main" val="10000"/>
                  </a:ext>
                </a:extLst>
              </a:tr>
              <a:tr h="403993">
                <a:tc>
                  <a:txBody>
                    <a:bodyPr/>
                    <a:lstStyle>
                      <a:lvl1pPr eaLnBrk="0" hangingPunct="0">
                        <a:spcBef>
                          <a:spcPct val="20000"/>
                        </a:spcBef>
                        <a:buFont typeface="Arial" charset="0"/>
                        <a:tabLst>
                          <a:tab pos="1943100" algn="l"/>
                          <a:tab pos="2171700" algn="l"/>
                          <a:tab pos="2514600" algn="l"/>
                        </a:tabLst>
                        <a:defRPr sz="2800">
                          <a:solidFill>
                            <a:schemeClr val="tx1"/>
                          </a:solidFill>
                          <a:latin typeface="Calibri" pitchFamily="34" charset="0"/>
                        </a:defRPr>
                      </a:lvl1pPr>
                      <a:lvl2pPr marL="742950" indent="-285750" eaLnBrk="0" hangingPunct="0">
                        <a:spcBef>
                          <a:spcPct val="20000"/>
                        </a:spcBef>
                        <a:buFont typeface="Arial" charset="0"/>
                        <a:tabLst>
                          <a:tab pos="1943100" algn="l"/>
                          <a:tab pos="2171700" algn="l"/>
                          <a:tab pos="2514600" algn="l"/>
                        </a:tabLst>
                        <a:defRPr sz="2400">
                          <a:solidFill>
                            <a:schemeClr val="tx1"/>
                          </a:solidFill>
                          <a:latin typeface="Calibri" pitchFamily="34" charset="0"/>
                        </a:defRPr>
                      </a:lvl2pPr>
                      <a:lvl3pPr marL="1143000" indent="-228600" eaLnBrk="0" hangingPunct="0">
                        <a:spcBef>
                          <a:spcPct val="20000"/>
                        </a:spcBef>
                        <a:buFont typeface="Arial" charset="0"/>
                        <a:tabLst>
                          <a:tab pos="1943100" algn="l"/>
                          <a:tab pos="2171700" algn="l"/>
                          <a:tab pos="2514600" algn="l"/>
                        </a:tabLst>
                        <a:defRPr sz="2000">
                          <a:solidFill>
                            <a:schemeClr val="tx1"/>
                          </a:solidFill>
                          <a:latin typeface="Calibri" pitchFamily="34" charset="0"/>
                        </a:defRPr>
                      </a:lvl3pPr>
                      <a:lvl4pPr marL="16002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4pPr>
                      <a:lvl5pPr marL="20574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tab pos="1943100" algn="l"/>
                          <a:tab pos="2171700" algn="l"/>
                          <a:tab pos="2514600" algn="l"/>
                        </a:tabLst>
                      </a:pPr>
                      <a:r>
                        <a:rPr kumimoji="0" lang="pt-BR" altLang="pt-BR" sz="2400" u="none" strike="noStrike" cap="none" normalizeH="0" baseline="0" dirty="0" smtClean="0">
                          <a:ln>
                            <a:noFill/>
                          </a:ln>
                          <a:effectLst/>
                          <a:latin typeface="Arial" panose="020B0604020202020204" pitchFamily="34" charset="0"/>
                          <a:cs typeface="Arial" panose="020B0604020202020204" pitchFamily="34" charset="0"/>
                        </a:rPr>
                        <a:t>Razão Social da Secretaria de Saúde: </a:t>
                      </a:r>
                      <a:r>
                        <a:rPr kumimoji="0" lang="pt-BR" altLang="pt-BR" sz="2400" u="none" strike="noStrike" cap="none" normalizeH="0" baseline="0" dirty="0" smtClean="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Secretaria Municipal de Saúde</a:t>
                      </a:r>
                      <a:endParaRPr kumimoji="0" lang="pt-BR" altLang="pt-B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67546" marR="67546" marT="0" marB="0" anchor="ctr" horzOverflow="overflow"/>
                </a:tc>
                <a:extLst>
                  <a:ext uri="{0D108BD9-81ED-4DB2-BD59-A6C34878D82A}">
                    <a16:rowId xmlns:a16="http://schemas.microsoft.com/office/drawing/2014/main" val="10001"/>
                  </a:ext>
                </a:extLst>
              </a:tr>
              <a:tr h="440501">
                <a:tc>
                  <a:txBody>
                    <a:bodyPr/>
                    <a:lstStyle>
                      <a:lvl1pPr eaLnBrk="0" hangingPunct="0">
                        <a:spcBef>
                          <a:spcPct val="20000"/>
                        </a:spcBef>
                        <a:buFont typeface="Arial" charset="0"/>
                        <a:tabLst>
                          <a:tab pos="1943100" algn="l"/>
                          <a:tab pos="2171700" algn="l"/>
                          <a:tab pos="2514600" algn="l"/>
                        </a:tabLst>
                        <a:defRPr sz="2800">
                          <a:solidFill>
                            <a:schemeClr val="tx1"/>
                          </a:solidFill>
                          <a:latin typeface="Calibri" pitchFamily="34" charset="0"/>
                        </a:defRPr>
                      </a:lvl1pPr>
                      <a:lvl2pPr marL="742950" indent="-285750" eaLnBrk="0" hangingPunct="0">
                        <a:spcBef>
                          <a:spcPct val="20000"/>
                        </a:spcBef>
                        <a:buFont typeface="Arial" charset="0"/>
                        <a:tabLst>
                          <a:tab pos="1943100" algn="l"/>
                          <a:tab pos="2171700" algn="l"/>
                          <a:tab pos="2514600" algn="l"/>
                        </a:tabLst>
                        <a:defRPr sz="2400">
                          <a:solidFill>
                            <a:schemeClr val="tx1"/>
                          </a:solidFill>
                          <a:latin typeface="Calibri" pitchFamily="34" charset="0"/>
                        </a:defRPr>
                      </a:lvl2pPr>
                      <a:lvl3pPr marL="1143000" indent="-228600" eaLnBrk="0" hangingPunct="0">
                        <a:spcBef>
                          <a:spcPct val="20000"/>
                        </a:spcBef>
                        <a:buFont typeface="Arial" charset="0"/>
                        <a:tabLst>
                          <a:tab pos="1943100" algn="l"/>
                          <a:tab pos="2171700" algn="l"/>
                          <a:tab pos="2514600" algn="l"/>
                        </a:tabLst>
                        <a:defRPr sz="2000">
                          <a:solidFill>
                            <a:schemeClr val="tx1"/>
                          </a:solidFill>
                          <a:latin typeface="Calibri" pitchFamily="34" charset="0"/>
                        </a:defRPr>
                      </a:lvl3pPr>
                      <a:lvl4pPr marL="16002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4pPr>
                      <a:lvl5pPr marL="20574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tab pos="1943100" algn="l"/>
                          <a:tab pos="2171700" algn="l"/>
                          <a:tab pos="2514600" algn="l"/>
                        </a:tabLst>
                      </a:pPr>
                      <a:r>
                        <a:rPr kumimoji="0" lang="pt-BR" altLang="pt-BR" sz="2400" u="none" strike="noStrike" cap="none" normalizeH="0" baseline="0" dirty="0" smtClean="0">
                          <a:ln>
                            <a:noFill/>
                          </a:ln>
                          <a:effectLst/>
                          <a:latin typeface="Arial" panose="020B0604020202020204" pitchFamily="34" charset="0"/>
                          <a:cs typeface="Arial" panose="020B0604020202020204" pitchFamily="34" charset="0"/>
                        </a:rPr>
                        <a:t>CNPJ: </a:t>
                      </a:r>
                      <a:r>
                        <a:rPr kumimoji="0" lang="pt-BR" altLang="pt-BR" sz="2400" u="none" strike="noStrike" cap="none" normalizeH="0" baseline="0" dirty="0" smtClean="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03.501.509/0001-06</a:t>
                      </a:r>
                      <a:endParaRPr kumimoji="0" lang="pt-BR" altLang="pt-B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67546" marR="67546" marT="0" marB="0" anchor="ctr" horzOverflow="overflow"/>
                </a:tc>
                <a:extLst>
                  <a:ext uri="{0D108BD9-81ED-4DB2-BD59-A6C34878D82A}">
                    <a16:rowId xmlns:a16="http://schemas.microsoft.com/office/drawing/2014/main" val="10002"/>
                  </a:ext>
                </a:extLst>
              </a:tr>
              <a:tr h="477009">
                <a:tc>
                  <a:txBody>
                    <a:bodyPr/>
                    <a:lstStyle>
                      <a:lvl1pPr eaLnBrk="0" hangingPunct="0">
                        <a:spcBef>
                          <a:spcPct val="20000"/>
                        </a:spcBef>
                        <a:buFont typeface="Arial" charset="0"/>
                        <a:tabLst>
                          <a:tab pos="1943100" algn="l"/>
                          <a:tab pos="2171700" algn="l"/>
                          <a:tab pos="2514600" algn="l"/>
                        </a:tabLst>
                        <a:defRPr sz="2800">
                          <a:solidFill>
                            <a:schemeClr val="tx1"/>
                          </a:solidFill>
                          <a:latin typeface="Calibri" pitchFamily="34" charset="0"/>
                        </a:defRPr>
                      </a:lvl1pPr>
                      <a:lvl2pPr marL="742950" indent="-285750" eaLnBrk="0" hangingPunct="0">
                        <a:spcBef>
                          <a:spcPct val="20000"/>
                        </a:spcBef>
                        <a:buFont typeface="Arial" charset="0"/>
                        <a:tabLst>
                          <a:tab pos="1943100" algn="l"/>
                          <a:tab pos="2171700" algn="l"/>
                          <a:tab pos="2514600" algn="l"/>
                        </a:tabLst>
                        <a:defRPr sz="2400">
                          <a:solidFill>
                            <a:schemeClr val="tx1"/>
                          </a:solidFill>
                          <a:latin typeface="Calibri" pitchFamily="34" charset="0"/>
                        </a:defRPr>
                      </a:lvl2pPr>
                      <a:lvl3pPr marL="1143000" indent="-228600" eaLnBrk="0" hangingPunct="0">
                        <a:spcBef>
                          <a:spcPct val="20000"/>
                        </a:spcBef>
                        <a:buFont typeface="Arial" charset="0"/>
                        <a:tabLst>
                          <a:tab pos="1943100" algn="l"/>
                          <a:tab pos="2171700" algn="l"/>
                          <a:tab pos="2514600" algn="l"/>
                        </a:tabLst>
                        <a:defRPr sz="2000">
                          <a:solidFill>
                            <a:schemeClr val="tx1"/>
                          </a:solidFill>
                          <a:latin typeface="Calibri" pitchFamily="34" charset="0"/>
                        </a:defRPr>
                      </a:lvl3pPr>
                      <a:lvl4pPr marL="16002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4pPr>
                      <a:lvl5pPr marL="20574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tab pos="1943100" algn="l"/>
                          <a:tab pos="2171700" algn="l"/>
                          <a:tab pos="2514600" algn="l"/>
                        </a:tabLst>
                      </a:pPr>
                      <a:r>
                        <a:rPr kumimoji="0" lang="pt-BR" altLang="pt-BR" sz="2400" u="none" strike="noStrike" cap="none" normalizeH="0" baseline="0" dirty="0" smtClean="0">
                          <a:ln>
                            <a:noFill/>
                          </a:ln>
                          <a:effectLst/>
                          <a:latin typeface="Arial" panose="020B0604020202020204" pitchFamily="34" charset="0"/>
                          <a:cs typeface="Arial" panose="020B0604020202020204" pitchFamily="34" charset="0"/>
                        </a:rPr>
                        <a:t>Endereço: Rua Bahia, 280 – Jardim dos Estados/Centro </a:t>
                      </a:r>
                      <a:endParaRPr kumimoji="0" lang="pt-BR" altLang="pt-BR" sz="2400" b="1" i="0" u="none" strike="noStrike" cap="none" normalizeH="0" baseline="0" dirty="0" smtClean="0">
                        <a:ln>
                          <a:noFill/>
                        </a:ln>
                        <a:solidFill>
                          <a:schemeClr val="tx1"/>
                        </a:solidFill>
                        <a:effectLst/>
                        <a:latin typeface="Arial" pitchFamily="34" charset="0"/>
                        <a:cs typeface="Arial" pitchFamily="34" charset="0"/>
                      </a:endParaRPr>
                    </a:p>
                  </a:txBody>
                  <a:tcPr marL="67546" marR="67546" marT="0" marB="0" anchor="ctr" horzOverflow="overflow"/>
                </a:tc>
                <a:extLst>
                  <a:ext uri="{0D108BD9-81ED-4DB2-BD59-A6C34878D82A}">
                    <a16:rowId xmlns:a16="http://schemas.microsoft.com/office/drawing/2014/main" val="10003"/>
                  </a:ext>
                </a:extLst>
              </a:tr>
              <a:tr h="463413">
                <a:tc>
                  <a:txBody>
                    <a:bodyPr/>
                    <a:lstStyle>
                      <a:lvl1pPr eaLnBrk="0" hangingPunct="0">
                        <a:spcBef>
                          <a:spcPct val="20000"/>
                        </a:spcBef>
                        <a:buFont typeface="Arial" charset="0"/>
                        <a:tabLst>
                          <a:tab pos="1943100" algn="l"/>
                          <a:tab pos="2171700" algn="l"/>
                          <a:tab pos="2514600" algn="l"/>
                        </a:tabLst>
                        <a:defRPr sz="2800">
                          <a:solidFill>
                            <a:schemeClr val="tx1"/>
                          </a:solidFill>
                          <a:latin typeface="Calibri" pitchFamily="34" charset="0"/>
                        </a:defRPr>
                      </a:lvl1pPr>
                      <a:lvl2pPr marL="742950" indent="-285750" eaLnBrk="0" hangingPunct="0">
                        <a:spcBef>
                          <a:spcPct val="20000"/>
                        </a:spcBef>
                        <a:buFont typeface="Arial" charset="0"/>
                        <a:tabLst>
                          <a:tab pos="1943100" algn="l"/>
                          <a:tab pos="2171700" algn="l"/>
                          <a:tab pos="2514600" algn="l"/>
                        </a:tabLst>
                        <a:defRPr sz="2400">
                          <a:solidFill>
                            <a:schemeClr val="tx1"/>
                          </a:solidFill>
                          <a:latin typeface="Calibri" pitchFamily="34" charset="0"/>
                        </a:defRPr>
                      </a:lvl2pPr>
                      <a:lvl3pPr marL="1143000" indent="-228600" eaLnBrk="0" hangingPunct="0">
                        <a:spcBef>
                          <a:spcPct val="20000"/>
                        </a:spcBef>
                        <a:buFont typeface="Arial" charset="0"/>
                        <a:tabLst>
                          <a:tab pos="1943100" algn="l"/>
                          <a:tab pos="2171700" algn="l"/>
                          <a:tab pos="2514600" algn="l"/>
                        </a:tabLst>
                        <a:defRPr sz="2000">
                          <a:solidFill>
                            <a:schemeClr val="tx1"/>
                          </a:solidFill>
                          <a:latin typeface="Calibri" pitchFamily="34" charset="0"/>
                        </a:defRPr>
                      </a:lvl3pPr>
                      <a:lvl4pPr marL="16002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4pPr>
                      <a:lvl5pPr marL="20574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tab pos="1943100" algn="l"/>
                          <a:tab pos="2171700" algn="l"/>
                          <a:tab pos="2514600" algn="l"/>
                        </a:tabLst>
                      </a:pPr>
                      <a:r>
                        <a:rPr kumimoji="0" lang="pt-BR" altLang="pt-BR" sz="2400" u="none" strike="noStrike" cap="none" normalizeH="0" baseline="0" dirty="0" smtClean="0">
                          <a:ln>
                            <a:noFill/>
                          </a:ln>
                          <a:effectLst/>
                          <a:latin typeface="Arial" panose="020B0604020202020204" pitchFamily="34" charset="0"/>
                          <a:cs typeface="Arial" panose="020B0604020202020204" pitchFamily="34" charset="0"/>
                        </a:rPr>
                        <a:t>CEP: 79.002-530	Telefone: (67) </a:t>
                      </a:r>
                      <a:r>
                        <a:rPr lang="pt-BR" sz="2400" kern="1200" dirty="0" smtClean="0">
                          <a:effectLst/>
                          <a:latin typeface="Arial" panose="020B0604020202020204" pitchFamily="34" charset="0"/>
                          <a:cs typeface="Arial" panose="020B0604020202020204" pitchFamily="34" charset="0"/>
                        </a:rPr>
                        <a:t>2020-1550</a:t>
                      </a:r>
                      <a:endParaRPr kumimoji="0" lang="pt-BR" altLang="pt-BR" sz="2000" b="1" i="0" u="none" strike="noStrike" cap="none" normalizeH="0" baseline="0" dirty="0" smtClean="0">
                        <a:ln>
                          <a:noFill/>
                        </a:ln>
                        <a:solidFill>
                          <a:schemeClr val="tx1"/>
                        </a:solidFill>
                        <a:effectLst/>
                        <a:latin typeface="Arial" pitchFamily="34" charset="0"/>
                        <a:cs typeface="Arial" pitchFamily="34" charset="0"/>
                      </a:endParaRPr>
                    </a:p>
                  </a:txBody>
                  <a:tcPr marL="67546" marR="67546" marT="0" marB="0" anchor="ctr" horzOverflow="overflow"/>
                </a:tc>
                <a:extLst>
                  <a:ext uri="{0D108BD9-81ED-4DB2-BD59-A6C34878D82A}">
                    <a16:rowId xmlns:a16="http://schemas.microsoft.com/office/drawing/2014/main" val="10004"/>
                  </a:ext>
                </a:extLst>
              </a:tr>
              <a:tr h="481928">
                <a:tc>
                  <a:txBody>
                    <a:bodyPr/>
                    <a:lstStyle>
                      <a:lvl1pPr eaLnBrk="0" hangingPunct="0">
                        <a:spcBef>
                          <a:spcPct val="20000"/>
                        </a:spcBef>
                        <a:buFont typeface="Arial" charset="0"/>
                        <a:tabLst>
                          <a:tab pos="1943100" algn="l"/>
                          <a:tab pos="2171700" algn="l"/>
                          <a:tab pos="2514600" algn="l"/>
                        </a:tabLst>
                        <a:defRPr sz="2800">
                          <a:solidFill>
                            <a:schemeClr val="tx1"/>
                          </a:solidFill>
                          <a:latin typeface="Calibri" pitchFamily="34" charset="0"/>
                        </a:defRPr>
                      </a:lvl1pPr>
                      <a:lvl2pPr marL="742950" indent="-285750" eaLnBrk="0" hangingPunct="0">
                        <a:spcBef>
                          <a:spcPct val="20000"/>
                        </a:spcBef>
                        <a:buFont typeface="Arial" charset="0"/>
                        <a:tabLst>
                          <a:tab pos="1943100" algn="l"/>
                          <a:tab pos="2171700" algn="l"/>
                          <a:tab pos="2514600" algn="l"/>
                        </a:tabLst>
                        <a:defRPr sz="2400">
                          <a:solidFill>
                            <a:schemeClr val="tx1"/>
                          </a:solidFill>
                          <a:latin typeface="Calibri" pitchFamily="34" charset="0"/>
                        </a:defRPr>
                      </a:lvl2pPr>
                      <a:lvl3pPr marL="1143000" indent="-228600" eaLnBrk="0" hangingPunct="0">
                        <a:spcBef>
                          <a:spcPct val="20000"/>
                        </a:spcBef>
                        <a:buFont typeface="Arial" charset="0"/>
                        <a:tabLst>
                          <a:tab pos="1943100" algn="l"/>
                          <a:tab pos="2171700" algn="l"/>
                          <a:tab pos="2514600" algn="l"/>
                        </a:tabLst>
                        <a:defRPr sz="2000">
                          <a:solidFill>
                            <a:schemeClr val="tx1"/>
                          </a:solidFill>
                          <a:latin typeface="Calibri" pitchFamily="34" charset="0"/>
                        </a:defRPr>
                      </a:lvl3pPr>
                      <a:lvl4pPr marL="16002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4pPr>
                      <a:lvl5pPr marL="20574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tab pos="1943100" algn="l"/>
                          <a:tab pos="2171700" algn="l"/>
                          <a:tab pos="2514600" algn="l"/>
                        </a:tabLst>
                      </a:pPr>
                      <a:r>
                        <a:rPr kumimoji="0" lang="pt-BR" altLang="pt-BR" sz="2400" u="none" strike="noStrike" cap="none" normalizeH="0" baseline="0" dirty="0" smtClean="0">
                          <a:ln>
                            <a:noFill/>
                          </a:ln>
                          <a:effectLst/>
                          <a:latin typeface="Arial" panose="020B0604020202020204" pitchFamily="34" charset="0"/>
                          <a:cs typeface="Arial" panose="020B0604020202020204" pitchFamily="34" charset="0"/>
                        </a:rPr>
                        <a:t>E-mail:</a:t>
                      </a:r>
                      <a:r>
                        <a:rPr kumimoji="0" lang="pt-BR" altLang="pt-BR" sz="2400" u="none" strike="noStrike" cap="none" normalizeH="0" baseline="0" dirty="0" smtClean="0">
                          <a:ln>
                            <a:noFill/>
                          </a:ln>
                          <a:solidFill>
                            <a:srgbClr val="00B050"/>
                          </a:solidFill>
                          <a:effectLst/>
                          <a:latin typeface="Arial" panose="020B0604020202020204" pitchFamily="34" charset="0"/>
                          <a:cs typeface="Arial" panose="020B0604020202020204" pitchFamily="34" charset="0"/>
                        </a:rPr>
                        <a:t>  </a:t>
                      </a:r>
                      <a:r>
                        <a:rPr kumimoji="0" lang="pt-BR" altLang="pt-BR" sz="2400" u="none" strike="noStrike" cap="none" normalizeH="0" baseline="0" dirty="0" smtClean="0">
                          <a:ln>
                            <a:noFill/>
                          </a:ln>
                          <a:solidFill>
                            <a:srgbClr val="1F497D"/>
                          </a:solidFill>
                          <a:effectLst/>
                          <a:latin typeface="Arial" panose="020B0604020202020204" pitchFamily="34" charset="0"/>
                          <a:cs typeface="Arial" panose="020B0604020202020204" pitchFamily="34" charset="0"/>
                        </a:rPr>
                        <a:t>assessoria@sesau.campogrande.ms.gov.br</a:t>
                      </a:r>
                      <a:r>
                        <a:rPr kumimoji="0" lang="pt-BR" altLang="pt-BR" sz="2400" u="none" strike="noStrike" cap="none" normalizeH="0" baseline="0" dirty="0" smtClean="0">
                          <a:ln>
                            <a:noFill/>
                          </a:ln>
                          <a:solidFill>
                            <a:srgbClr val="00B050"/>
                          </a:solidFill>
                          <a:effectLst/>
                          <a:latin typeface="Arial" panose="020B0604020202020204" pitchFamily="34" charset="0"/>
                          <a:cs typeface="Arial" panose="020B0604020202020204" pitchFamily="34" charset="0"/>
                        </a:rPr>
                        <a:t>  </a:t>
                      </a:r>
                      <a:endParaRPr kumimoji="0" lang="pt-BR" altLang="pt-BR" sz="2400" b="1" i="0" u="none" strike="noStrike" cap="none" normalizeH="0" baseline="0" dirty="0" smtClean="0">
                        <a:ln>
                          <a:solidFill>
                            <a:schemeClr val="tx1">
                              <a:lumMod val="95000"/>
                              <a:lumOff val="5000"/>
                            </a:schemeClr>
                          </a:solidFill>
                        </a:ln>
                        <a:solidFill>
                          <a:srgbClr val="172635"/>
                        </a:solidFill>
                        <a:effectLst/>
                        <a:latin typeface="Arial" pitchFamily="34" charset="0"/>
                        <a:cs typeface="Arial" pitchFamily="34" charset="0"/>
                      </a:endParaRPr>
                    </a:p>
                  </a:txBody>
                  <a:tcPr marL="67546" marR="67546" marT="0" marB="0" anchor="ctr" horzOverflow="overflow">
                    <a:noFill/>
                  </a:tcPr>
                </a:tc>
                <a:extLst>
                  <a:ext uri="{0D108BD9-81ED-4DB2-BD59-A6C34878D82A}">
                    <a16:rowId xmlns:a16="http://schemas.microsoft.com/office/drawing/2014/main" val="10005"/>
                  </a:ext>
                </a:extLst>
              </a:tr>
              <a:tr h="489744">
                <a:tc>
                  <a:txBody>
                    <a:bodyPr/>
                    <a:lstStyle>
                      <a:lvl1pPr eaLnBrk="0" hangingPunct="0">
                        <a:spcBef>
                          <a:spcPct val="20000"/>
                        </a:spcBef>
                        <a:buFont typeface="Arial" charset="0"/>
                        <a:tabLst>
                          <a:tab pos="1943100" algn="l"/>
                          <a:tab pos="2171700" algn="l"/>
                          <a:tab pos="2514600" algn="l"/>
                        </a:tabLst>
                        <a:defRPr sz="2800">
                          <a:solidFill>
                            <a:schemeClr val="tx1"/>
                          </a:solidFill>
                          <a:latin typeface="Calibri" pitchFamily="34" charset="0"/>
                        </a:defRPr>
                      </a:lvl1pPr>
                      <a:lvl2pPr marL="742950" indent="-285750" eaLnBrk="0" hangingPunct="0">
                        <a:spcBef>
                          <a:spcPct val="20000"/>
                        </a:spcBef>
                        <a:buFont typeface="Arial" charset="0"/>
                        <a:tabLst>
                          <a:tab pos="1943100" algn="l"/>
                          <a:tab pos="2171700" algn="l"/>
                          <a:tab pos="2514600" algn="l"/>
                        </a:tabLst>
                        <a:defRPr sz="2400">
                          <a:solidFill>
                            <a:schemeClr val="tx1"/>
                          </a:solidFill>
                          <a:latin typeface="Calibri" pitchFamily="34" charset="0"/>
                        </a:defRPr>
                      </a:lvl2pPr>
                      <a:lvl3pPr marL="1143000" indent="-228600" eaLnBrk="0" hangingPunct="0">
                        <a:spcBef>
                          <a:spcPct val="20000"/>
                        </a:spcBef>
                        <a:buFont typeface="Arial" charset="0"/>
                        <a:tabLst>
                          <a:tab pos="1943100" algn="l"/>
                          <a:tab pos="2171700" algn="l"/>
                          <a:tab pos="2514600" algn="l"/>
                        </a:tabLst>
                        <a:defRPr sz="2000">
                          <a:solidFill>
                            <a:schemeClr val="tx1"/>
                          </a:solidFill>
                          <a:latin typeface="Calibri" pitchFamily="34" charset="0"/>
                        </a:defRPr>
                      </a:lvl3pPr>
                      <a:lvl4pPr marL="16002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4pPr>
                      <a:lvl5pPr marL="20574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tab pos="1943100" algn="l"/>
                          <a:tab pos="2171700" algn="l"/>
                          <a:tab pos="2514600" algn="l"/>
                        </a:tabLst>
                      </a:pPr>
                      <a:r>
                        <a:rPr kumimoji="0" lang="pt-BR" altLang="pt-BR" sz="2400" u="none" strike="noStrike" cap="none" normalizeH="0" baseline="0" dirty="0" smtClean="0">
                          <a:ln>
                            <a:noFill/>
                          </a:ln>
                          <a:effectLst/>
                          <a:latin typeface="Arial" panose="020B0604020202020204" pitchFamily="34" charset="0"/>
                          <a:cs typeface="Arial" panose="020B0604020202020204" pitchFamily="34" charset="0"/>
                        </a:rPr>
                        <a:t>Site da Secretaria: </a:t>
                      </a:r>
                      <a:r>
                        <a:rPr kumimoji="0" lang="pt-BR" altLang="pt-BR" sz="2400" u="sng" strike="noStrike" cap="none" normalizeH="0" baseline="0" dirty="0" smtClean="0">
                          <a:ln>
                            <a:noFill/>
                          </a:ln>
                          <a:effectLst/>
                          <a:latin typeface="Arial" panose="020B0604020202020204" pitchFamily="34" charset="0"/>
                          <a:cs typeface="Arial" panose="020B0604020202020204" pitchFamily="34" charset="0"/>
                        </a:rPr>
                        <a:t>http://www.campogrande.ms.gov.br/sesau</a:t>
                      </a:r>
                      <a:endParaRPr kumimoji="0" lang="pt-BR" altLang="pt-BR" sz="2400" b="0" i="0" u="none" strike="noStrike" cap="none" normalizeH="0" baseline="0" dirty="0" smtClean="0">
                        <a:ln>
                          <a:noFill/>
                        </a:ln>
                        <a:solidFill>
                          <a:schemeClr val="tx1"/>
                        </a:solidFill>
                        <a:effectLst/>
                        <a:latin typeface="Arial" pitchFamily="34" charset="0"/>
                        <a:cs typeface="Arial" pitchFamily="34" charset="0"/>
                      </a:endParaRPr>
                    </a:p>
                  </a:txBody>
                  <a:tcPr marL="67546" marR="67546" marT="0" marB="0" anchor="ctr" horzOverflow="overflow"/>
                </a:tc>
                <a:extLst>
                  <a:ext uri="{0D108BD9-81ED-4DB2-BD59-A6C34878D82A}">
                    <a16:rowId xmlns:a16="http://schemas.microsoft.com/office/drawing/2014/main" val="10006"/>
                  </a:ext>
                </a:extLst>
              </a:tr>
            </a:tbl>
          </a:graphicData>
        </a:graphic>
      </p:graphicFrame>
      <p:sp>
        <p:nvSpPr>
          <p:cNvPr id="2" name="Espaço Reservado para Número de Slide 1"/>
          <p:cNvSpPr>
            <a:spLocks noGrp="1"/>
          </p:cNvSpPr>
          <p:nvPr>
            <p:ph type="sldNum" sz="quarter" idx="12"/>
          </p:nvPr>
        </p:nvSpPr>
        <p:spPr>
          <a:xfrm>
            <a:off x="10595708" y="6453386"/>
            <a:ext cx="1596292" cy="404614"/>
          </a:xfrm>
        </p:spPr>
        <p:txBody>
          <a:bodyPr/>
          <a:lstStyle/>
          <a:p>
            <a:pPr rtl="0"/>
            <a:fld id="{B38049E5-7B53-4E85-8972-7D6C4BCE5BB9}" type="slidenum">
              <a:rPr lang="pt-BR" b="1" noProof="0" smtClean="0"/>
              <a:t>7</a:t>
            </a:fld>
            <a:endParaRPr lang="pt-BR" b="1" noProof="0" dirty="0"/>
          </a:p>
        </p:txBody>
      </p:sp>
      <p:sp>
        <p:nvSpPr>
          <p:cNvPr id="7" name="Retângulo 6"/>
          <p:cNvSpPr/>
          <p:nvPr/>
        </p:nvSpPr>
        <p:spPr>
          <a:xfrm>
            <a:off x="690690" y="141125"/>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342463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a:xfrm>
            <a:off x="11646909" y="6302447"/>
            <a:ext cx="486193" cy="404614"/>
          </a:xfrm>
        </p:spPr>
        <p:txBody>
          <a:bodyPr/>
          <a:lstStyle/>
          <a:p>
            <a:pPr rtl="0"/>
            <a:fld id="{B38049E5-7B53-4E85-8972-7D6C4BCE5BB9}" type="slidenum">
              <a:rPr lang="pt-BR" sz="1200" b="1" noProof="0" smtClean="0">
                <a:solidFill>
                  <a:schemeClr val="tx1"/>
                </a:solidFill>
              </a:rPr>
              <a:pPr rtl="0"/>
              <a:t>70</a:t>
            </a:fld>
            <a:endParaRPr lang="pt-BR" sz="1200" b="1" noProof="0" dirty="0">
              <a:solidFill>
                <a:schemeClr val="tx1"/>
              </a:solidFill>
            </a:endParaRPr>
          </a:p>
        </p:txBody>
      </p:sp>
      <p:sp>
        <p:nvSpPr>
          <p:cNvPr id="8" name="Retângulo 7"/>
          <p:cNvSpPr/>
          <p:nvPr/>
        </p:nvSpPr>
        <p:spPr>
          <a:xfrm>
            <a:off x="696570" y="159017"/>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10" name="Tabela 9"/>
          <p:cNvGraphicFramePr>
            <a:graphicFrameLocks noGrp="1"/>
          </p:cNvGraphicFramePr>
          <p:nvPr>
            <p:extLst>
              <p:ext uri="{D42A27DB-BD31-4B8C-83A1-F6EECF244321}">
                <p14:modId xmlns:p14="http://schemas.microsoft.com/office/powerpoint/2010/main" val="1557099309"/>
              </p:ext>
            </p:extLst>
          </p:nvPr>
        </p:nvGraphicFramePr>
        <p:xfrm>
          <a:off x="589281" y="466794"/>
          <a:ext cx="11249248" cy="6209095"/>
        </p:xfrm>
        <a:graphic>
          <a:graphicData uri="http://schemas.openxmlformats.org/drawingml/2006/table">
            <a:tbl>
              <a:tblPr firstRow="1" firstCol="1" bandRow="1">
                <a:tableStyleId>{F5AB1C69-6EDB-4FF4-983F-18BD219EF322}</a:tableStyleId>
              </a:tblPr>
              <a:tblGrid>
                <a:gridCol w="1159745">
                  <a:extLst>
                    <a:ext uri="{9D8B030D-6E8A-4147-A177-3AD203B41FA5}">
                      <a16:colId xmlns:a16="http://schemas.microsoft.com/office/drawing/2014/main" val="20000"/>
                    </a:ext>
                  </a:extLst>
                </a:gridCol>
                <a:gridCol w="967097">
                  <a:extLst>
                    <a:ext uri="{9D8B030D-6E8A-4147-A177-3AD203B41FA5}">
                      <a16:colId xmlns:a16="http://schemas.microsoft.com/office/drawing/2014/main" val="20001"/>
                    </a:ext>
                  </a:extLst>
                </a:gridCol>
                <a:gridCol w="1041663">
                  <a:extLst>
                    <a:ext uri="{9D8B030D-6E8A-4147-A177-3AD203B41FA5}">
                      <a16:colId xmlns:a16="http://schemas.microsoft.com/office/drawing/2014/main" val="20002"/>
                    </a:ext>
                  </a:extLst>
                </a:gridCol>
                <a:gridCol w="106325">
                  <a:extLst>
                    <a:ext uri="{9D8B030D-6E8A-4147-A177-3AD203B41FA5}">
                      <a16:colId xmlns:a16="http://schemas.microsoft.com/office/drawing/2014/main" val="20003"/>
                    </a:ext>
                  </a:extLst>
                </a:gridCol>
                <a:gridCol w="992260">
                  <a:extLst>
                    <a:ext uri="{9D8B030D-6E8A-4147-A177-3AD203B41FA5}">
                      <a16:colId xmlns:a16="http://schemas.microsoft.com/office/drawing/2014/main" val="20004"/>
                    </a:ext>
                  </a:extLst>
                </a:gridCol>
                <a:gridCol w="1091722">
                  <a:extLst>
                    <a:ext uri="{9D8B030D-6E8A-4147-A177-3AD203B41FA5}">
                      <a16:colId xmlns:a16="http://schemas.microsoft.com/office/drawing/2014/main" val="20005"/>
                    </a:ext>
                  </a:extLst>
                </a:gridCol>
                <a:gridCol w="842472">
                  <a:extLst>
                    <a:ext uri="{9D8B030D-6E8A-4147-A177-3AD203B41FA5}">
                      <a16:colId xmlns:a16="http://schemas.microsoft.com/office/drawing/2014/main" val="20006"/>
                    </a:ext>
                  </a:extLst>
                </a:gridCol>
                <a:gridCol w="1071388">
                  <a:extLst>
                    <a:ext uri="{9D8B030D-6E8A-4147-A177-3AD203B41FA5}">
                      <a16:colId xmlns:a16="http://schemas.microsoft.com/office/drawing/2014/main" val="20007"/>
                    </a:ext>
                  </a:extLst>
                </a:gridCol>
                <a:gridCol w="862806">
                  <a:extLst>
                    <a:ext uri="{9D8B030D-6E8A-4147-A177-3AD203B41FA5}">
                      <a16:colId xmlns:a16="http://schemas.microsoft.com/office/drawing/2014/main" val="20008"/>
                    </a:ext>
                  </a:extLst>
                </a:gridCol>
                <a:gridCol w="1008525">
                  <a:extLst>
                    <a:ext uri="{9D8B030D-6E8A-4147-A177-3AD203B41FA5}">
                      <a16:colId xmlns:a16="http://schemas.microsoft.com/office/drawing/2014/main" val="20009"/>
                    </a:ext>
                  </a:extLst>
                </a:gridCol>
                <a:gridCol w="95336">
                  <a:extLst>
                    <a:ext uri="{9D8B030D-6E8A-4147-A177-3AD203B41FA5}">
                      <a16:colId xmlns:a16="http://schemas.microsoft.com/office/drawing/2014/main" val="20010"/>
                    </a:ext>
                  </a:extLst>
                </a:gridCol>
                <a:gridCol w="904124">
                  <a:extLst>
                    <a:ext uri="{9D8B030D-6E8A-4147-A177-3AD203B41FA5}">
                      <a16:colId xmlns:a16="http://schemas.microsoft.com/office/drawing/2014/main" val="20011"/>
                    </a:ext>
                  </a:extLst>
                </a:gridCol>
                <a:gridCol w="1105785">
                  <a:extLst>
                    <a:ext uri="{9D8B030D-6E8A-4147-A177-3AD203B41FA5}">
                      <a16:colId xmlns:a16="http://schemas.microsoft.com/office/drawing/2014/main" val="20012"/>
                    </a:ext>
                  </a:extLst>
                </a:gridCol>
              </a:tblGrid>
              <a:tr h="328710">
                <a:tc gridSpan="13">
                  <a:txBody>
                    <a:bodyPr/>
                    <a:lstStyle/>
                    <a:p>
                      <a:pPr algn="ctr">
                        <a:lnSpc>
                          <a:spcPct val="115000"/>
                        </a:lnSpc>
                        <a:spcAft>
                          <a:spcPts val="0"/>
                        </a:spcAft>
                      </a:pPr>
                      <a:r>
                        <a:rPr lang="pt-BR" sz="1200" dirty="0">
                          <a:effectLst/>
                        </a:rPr>
                        <a:t>PRODUÇÃO DE URGÊNCIA E EMERGÊNCIA POR GRUPO DE PROCEDIMENTOS</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69798">
                <a:tc gridSpan="13">
                  <a:txBody>
                    <a:bodyPr/>
                    <a:lstStyle/>
                    <a:p>
                      <a:pPr algn="ctr">
                        <a:lnSpc>
                          <a:spcPct val="115000"/>
                        </a:lnSpc>
                        <a:spcAft>
                          <a:spcPts val="0"/>
                        </a:spcAft>
                      </a:pPr>
                      <a:r>
                        <a:rPr lang="pt-BR" sz="1200" dirty="0">
                          <a:effectLst/>
                        </a:rPr>
                        <a:t>SISTEMA DE INFORMAÇÃO HOSPITALAR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651828">
                <a:tc>
                  <a:txBody>
                    <a:bodyPr/>
                    <a:lstStyle/>
                    <a:p>
                      <a:pPr algn="ctr">
                        <a:lnSpc>
                          <a:spcPct val="115000"/>
                        </a:lnSpc>
                        <a:spcAft>
                          <a:spcPts val="0"/>
                        </a:spcAft>
                      </a:pPr>
                      <a:r>
                        <a:rPr lang="pt-BR" sz="1200" dirty="0">
                          <a:effectLst/>
                        </a:rPr>
                        <a:t>Caráter de Atendimento: Urgência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tc>
                <a:tc gridSpan="12">
                  <a:txBody>
                    <a:bodyPr/>
                    <a:lstStyle/>
                    <a:p>
                      <a:pPr algn="ctr">
                        <a:lnSpc>
                          <a:spcPct val="115000"/>
                        </a:lnSpc>
                        <a:spcAft>
                          <a:spcPts val="0"/>
                        </a:spcAft>
                      </a:pPr>
                      <a:r>
                        <a:rPr lang="pt-BR" sz="1800" dirty="0">
                          <a:effectLst/>
                        </a:rPr>
                        <a:t>Quantidade Aprovada e AIH Pagas</a:t>
                      </a:r>
                      <a:endParaRPr lang="pt-BR" sz="18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2"/>
                  </a:ext>
                </a:extLst>
              </a:tr>
              <a:tr h="268120">
                <a:tc rowSpan="2">
                  <a:txBody>
                    <a:bodyPr/>
                    <a:lstStyle/>
                    <a:p>
                      <a:pPr algn="ctr">
                        <a:lnSpc>
                          <a:spcPct val="115000"/>
                        </a:lnSpc>
                        <a:spcAft>
                          <a:spcPts val="0"/>
                        </a:spcAft>
                      </a:pPr>
                      <a:r>
                        <a:rPr lang="pt-BR" sz="1200">
                          <a:effectLst/>
                        </a:rPr>
                        <a:t>Grupo procedimento</a:t>
                      </a:r>
                      <a:endParaRPr lang="pt-BR" sz="120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gridSpan="2">
                  <a:txBody>
                    <a:bodyPr/>
                    <a:lstStyle/>
                    <a:p>
                      <a:pPr algn="ctr">
                        <a:lnSpc>
                          <a:spcPct val="115000"/>
                        </a:lnSpc>
                        <a:spcAft>
                          <a:spcPts val="0"/>
                        </a:spcAft>
                      </a:pPr>
                      <a:r>
                        <a:rPr lang="pt-BR" sz="1400" dirty="0">
                          <a:effectLst/>
                        </a:rPr>
                        <a:t>Abril</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hMerge="1">
                  <a:txBody>
                    <a:bodyPr/>
                    <a:lstStyle/>
                    <a:p>
                      <a:endParaRPr lang="pt-BR"/>
                    </a:p>
                  </a:txBody>
                  <a:tcPr/>
                </a:tc>
                <a:tc rowSpan="6">
                  <a:txBody>
                    <a:bodyPr/>
                    <a:lstStyle/>
                    <a:p>
                      <a:pPr algn="ctr">
                        <a:lnSpc>
                          <a:spcPct val="115000"/>
                        </a:lnSpc>
                        <a:spcAft>
                          <a:spcPts val="0"/>
                        </a:spcAft>
                      </a:pPr>
                      <a:r>
                        <a:rPr lang="pt-BR" sz="1400" dirty="0">
                          <a:effectLst/>
                        </a:rPr>
                        <a:t> </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solidFill>
                      <a:schemeClr val="accent3">
                        <a:lumMod val="75000"/>
                      </a:schemeClr>
                    </a:solidFill>
                  </a:tcPr>
                </a:tc>
                <a:tc gridSpan="2">
                  <a:txBody>
                    <a:bodyPr/>
                    <a:lstStyle/>
                    <a:p>
                      <a:pPr algn="ctr">
                        <a:lnSpc>
                          <a:spcPct val="115000"/>
                        </a:lnSpc>
                        <a:spcAft>
                          <a:spcPts val="0"/>
                        </a:spcAft>
                      </a:pPr>
                      <a:r>
                        <a:rPr lang="pt-BR" sz="1400" dirty="0">
                          <a:effectLst/>
                        </a:rPr>
                        <a:t>Maio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hMerge="1">
                  <a:txBody>
                    <a:bodyPr/>
                    <a:lstStyle/>
                    <a:p>
                      <a:endParaRPr lang="pt-BR"/>
                    </a:p>
                  </a:txBody>
                  <a:tcPr/>
                </a:tc>
                <a:tc gridSpan="2">
                  <a:txBody>
                    <a:bodyPr/>
                    <a:lstStyle/>
                    <a:p>
                      <a:pPr algn="ctr">
                        <a:lnSpc>
                          <a:spcPct val="115000"/>
                        </a:lnSpc>
                        <a:spcAft>
                          <a:spcPts val="0"/>
                        </a:spcAft>
                      </a:pPr>
                      <a:r>
                        <a:rPr lang="pt-BR" sz="1400" dirty="0">
                          <a:effectLst/>
                        </a:rPr>
                        <a:t>Junho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hMerge="1">
                  <a:txBody>
                    <a:bodyPr/>
                    <a:lstStyle/>
                    <a:p>
                      <a:endParaRPr lang="pt-BR"/>
                    </a:p>
                  </a:txBody>
                  <a:tcPr/>
                </a:tc>
                <a:tc gridSpan="2">
                  <a:txBody>
                    <a:bodyPr/>
                    <a:lstStyle/>
                    <a:p>
                      <a:pPr algn="ctr">
                        <a:lnSpc>
                          <a:spcPct val="115000"/>
                        </a:lnSpc>
                        <a:spcAft>
                          <a:spcPts val="0"/>
                        </a:spcAft>
                      </a:pPr>
                      <a:r>
                        <a:rPr lang="pt-BR" sz="1400" dirty="0">
                          <a:effectLst/>
                        </a:rPr>
                        <a:t>Julho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hMerge="1">
                  <a:txBody>
                    <a:bodyPr/>
                    <a:lstStyle/>
                    <a:p>
                      <a:endParaRPr lang="pt-BR"/>
                    </a:p>
                  </a:txBody>
                  <a:tcPr/>
                </a:tc>
                <a:tc rowSpan="2">
                  <a:txBody>
                    <a:bodyPr/>
                    <a:lstStyle/>
                    <a:p>
                      <a:endParaRPr lang="pt-BR" sz="1400" dirty="0">
                        <a:effectLst/>
                        <a:latin typeface="Arial" panose="020B0604020202020204" pitchFamily="34" charset="0"/>
                        <a:cs typeface="Arial" panose="020B0604020202020204" pitchFamily="34" charset="0"/>
                      </a:endParaRPr>
                    </a:p>
                  </a:txBody>
                  <a:tcPr marL="34968" marR="34968" marT="0" marB="0" anchor="ctr"/>
                </a:tc>
                <a:tc gridSpan="2">
                  <a:txBody>
                    <a:bodyPr/>
                    <a:lstStyle/>
                    <a:p>
                      <a:pPr algn="ctr">
                        <a:lnSpc>
                          <a:spcPct val="115000"/>
                        </a:lnSpc>
                        <a:spcAft>
                          <a:spcPts val="0"/>
                        </a:spcAft>
                      </a:pPr>
                      <a:r>
                        <a:rPr lang="pt-BR" sz="1400" b="1" dirty="0">
                          <a:effectLst/>
                        </a:rPr>
                        <a:t>Total</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hMerge="1">
                  <a:txBody>
                    <a:bodyPr/>
                    <a:lstStyle/>
                    <a:p>
                      <a:endParaRPr lang="pt-BR"/>
                    </a:p>
                  </a:txBody>
                  <a:tcPr/>
                </a:tc>
                <a:extLst>
                  <a:ext uri="{0D108BD9-81ED-4DB2-BD59-A6C34878D82A}">
                    <a16:rowId xmlns:a16="http://schemas.microsoft.com/office/drawing/2014/main" val="10003"/>
                  </a:ext>
                </a:extLst>
              </a:tr>
              <a:tr h="475307">
                <a:tc vMerge="1">
                  <a:txBody>
                    <a:bodyPr/>
                    <a:lstStyle/>
                    <a:p>
                      <a:endParaRPr lang="pt-BR"/>
                    </a:p>
                  </a:txBody>
                  <a:tcPr/>
                </a:tc>
                <a:tc>
                  <a:txBody>
                    <a:bodyPr/>
                    <a:lstStyle/>
                    <a:p>
                      <a:pPr algn="ctr">
                        <a:lnSpc>
                          <a:spcPct val="115000"/>
                        </a:lnSpc>
                        <a:spcAft>
                          <a:spcPts val="0"/>
                        </a:spcAft>
                      </a:pPr>
                      <a:r>
                        <a:rPr lang="pt-BR" sz="1200" dirty="0">
                          <a:effectLst/>
                        </a:rPr>
                        <a:t>Quant. Aprovada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vMerge="1">
                  <a:txBody>
                    <a:bodyPr/>
                    <a:lstStyle/>
                    <a:p>
                      <a:endParaRPr lang="pt-BR"/>
                    </a:p>
                  </a:txBody>
                  <a:tcPr/>
                </a:tc>
                <a:tc>
                  <a:txBody>
                    <a:bodyPr/>
                    <a:lstStyle/>
                    <a:p>
                      <a:pPr algn="ctr">
                        <a:lnSpc>
                          <a:spcPct val="115000"/>
                        </a:lnSpc>
                        <a:spcAft>
                          <a:spcPts val="0"/>
                        </a:spcAft>
                      </a:pPr>
                      <a:r>
                        <a:rPr lang="pt-BR" sz="1200" dirty="0">
                          <a:effectLst/>
                        </a:rPr>
                        <a:t>Quant. Aprovada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200" dirty="0">
                          <a:effectLst/>
                        </a:rPr>
                        <a:t>Quant. Aprovada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200" dirty="0">
                          <a:effectLst/>
                        </a:rPr>
                        <a:t>Quant. Aprovada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vMerge="1">
                  <a:txBody>
                    <a:bodyPr/>
                    <a:lstStyle/>
                    <a:p>
                      <a:endParaRPr lang="pt-BR"/>
                    </a:p>
                  </a:txBody>
                  <a:tcPr/>
                </a:tc>
                <a:tc>
                  <a:txBody>
                    <a:bodyPr/>
                    <a:lstStyle/>
                    <a:p>
                      <a:pPr algn="ctr">
                        <a:lnSpc>
                          <a:spcPct val="115000"/>
                        </a:lnSpc>
                        <a:spcAft>
                          <a:spcPts val="0"/>
                        </a:spcAft>
                      </a:pPr>
                      <a:r>
                        <a:rPr lang="pt-BR" sz="1200" b="1" dirty="0">
                          <a:effectLst/>
                        </a:rPr>
                        <a:t>Quant. Aprovada</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solidFill>
                      <a:schemeClr val="accent3">
                        <a:lumMod val="40000"/>
                        <a:lumOff val="60000"/>
                      </a:schemeClr>
                    </a:solidFill>
                  </a:tcPr>
                </a:tc>
                <a:tc>
                  <a:txBody>
                    <a:bodyPr/>
                    <a:lstStyle/>
                    <a:p>
                      <a:pPr algn="ctr">
                        <a:lnSpc>
                          <a:spcPct val="115000"/>
                        </a:lnSpc>
                        <a:spcAft>
                          <a:spcPts val="0"/>
                        </a:spcAft>
                      </a:pPr>
                      <a:r>
                        <a:rPr lang="pt-BR" sz="1200" b="1" dirty="0">
                          <a:effectLst/>
                        </a:rPr>
                        <a:t>Valor </a:t>
                      </a:r>
                      <a:br>
                        <a:rPr lang="pt-BR" sz="1200" b="1" dirty="0">
                          <a:effectLst/>
                        </a:rPr>
                      </a:br>
                      <a:r>
                        <a:rPr lang="pt-BR" sz="1200" b="1" dirty="0">
                          <a:effectLst/>
                        </a:rPr>
                        <a:t>Aprovado (R$)</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extLst>
                  <a:ext uri="{0D108BD9-81ED-4DB2-BD59-A6C34878D82A}">
                    <a16:rowId xmlns:a16="http://schemas.microsoft.com/office/drawing/2014/main" val="10004"/>
                  </a:ext>
                </a:extLst>
              </a:tr>
              <a:tr h="844234">
                <a:tc>
                  <a:txBody>
                    <a:bodyPr/>
                    <a:lstStyle/>
                    <a:p>
                      <a:pPr algn="just">
                        <a:lnSpc>
                          <a:spcPct val="115000"/>
                        </a:lnSpc>
                        <a:spcAft>
                          <a:spcPts val="0"/>
                        </a:spcAft>
                      </a:pPr>
                      <a:r>
                        <a:rPr lang="pt-BR" sz="1200">
                          <a:effectLst/>
                        </a:rPr>
                        <a:t>02 Procedimentos com finalidade diagnóstica</a:t>
                      </a:r>
                      <a:endParaRPr lang="pt-BR" sz="120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tc>
                <a:tc>
                  <a:txBody>
                    <a:bodyPr/>
                    <a:lstStyle/>
                    <a:p>
                      <a:pPr algn="ctr">
                        <a:lnSpc>
                          <a:spcPct val="115000"/>
                        </a:lnSpc>
                        <a:spcAft>
                          <a:spcPts val="0"/>
                        </a:spcAft>
                      </a:pPr>
                      <a:r>
                        <a:rPr lang="pt-BR" sz="1100" dirty="0" smtClean="0">
                          <a:effectLst/>
                        </a:rPr>
                        <a:t>8</a:t>
                      </a:r>
                      <a:r>
                        <a:rPr lang="pt-BR" sz="1100" dirty="0">
                          <a:effectLst/>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a:effectLst/>
                        </a:rPr>
                        <a:t> </a:t>
                      </a:r>
                      <a:r>
                        <a:rPr lang="pt-BR" sz="1100" dirty="0" smtClean="0">
                          <a:effectLst/>
                        </a:rPr>
                        <a:t>R$12.938,67</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vMerge="1">
                  <a:txBody>
                    <a:bodyPr/>
                    <a:lstStyle/>
                    <a:p>
                      <a:endParaRPr lang="pt-BR"/>
                    </a:p>
                  </a:txBody>
                  <a:tcPr/>
                </a:tc>
                <a:tc>
                  <a:txBody>
                    <a:bodyPr/>
                    <a:lstStyle/>
                    <a:p>
                      <a:pPr algn="ctr">
                        <a:lnSpc>
                          <a:spcPct val="115000"/>
                        </a:lnSpc>
                        <a:spcAft>
                          <a:spcPts val="0"/>
                        </a:spcAft>
                      </a:pPr>
                      <a:r>
                        <a:rPr lang="pt-BR" sz="1100" dirty="0" smtClean="0">
                          <a:effectLst/>
                        </a:rPr>
                        <a:t>8</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R$35.784,40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9</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R$33.935,96</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7</a:t>
                      </a:r>
                      <a:r>
                        <a:rPr lang="pt-BR" sz="1100" dirty="0">
                          <a:effectLst/>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R$28.943,31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rowSpan="5">
                  <a:txBody>
                    <a:bodyPr/>
                    <a:lstStyle/>
                    <a:p>
                      <a:pPr algn="ctr">
                        <a:lnSpc>
                          <a:spcPct val="115000"/>
                        </a:lnSpc>
                        <a:spcAft>
                          <a:spcPts val="0"/>
                        </a:spcAft>
                      </a:pPr>
                      <a:r>
                        <a:rPr lang="pt-BR" sz="1100" b="1" dirty="0">
                          <a:effectLst/>
                        </a:rPr>
                        <a:t> </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400" b="1" dirty="0" smtClean="0">
                          <a:effectLst/>
                        </a:rPr>
                        <a:t>32</a:t>
                      </a:r>
                      <a:r>
                        <a:rPr lang="pt-BR" sz="1400" b="1" dirty="0">
                          <a:effectLst/>
                        </a:rPr>
                        <a:t> </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R$111.602,34</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extLst>
                  <a:ext uri="{0D108BD9-81ED-4DB2-BD59-A6C34878D82A}">
                    <a16:rowId xmlns:a16="http://schemas.microsoft.com/office/drawing/2014/main" val="10005"/>
                  </a:ext>
                </a:extLst>
              </a:tr>
              <a:tr h="633176">
                <a:tc>
                  <a:txBody>
                    <a:bodyPr/>
                    <a:lstStyle/>
                    <a:p>
                      <a:pPr algn="just">
                        <a:lnSpc>
                          <a:spcPct val="115000"/>
                        </a:lnSpc>
                        <a:spcAft>
                          <a:spcPts val="0"/>
                        </a:spcAft>
                      </a:pPr>
                      <a:r>
                        <a:rPr lang="pt-BR" sz="1200" dirty="0">
                          <a:effectLst/>
                        </a:rPr>
                        <a:t>03 Procedimentos clínicos</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tc>
                <a:tc>
                  <a:txBody>
                    <a:bodyPr/>
                    <a:lstStyle/>
                    <a:p>
                      <a:pPr algn="ctr">
                        <a:lnSpc>
                          <a:spcPct val="115000"/>
                        </a:lnSpc>
                        <a:spcAft>
                          <a:spcPts val="0"/>
                        </a:spcAft>
                      </a:pPr>
                      <a:r>
                        <a:rPr lang="pt-BR" sz="1100" dirty="0" smtClean="0">
                          <a:effectLst/>
                        </a:rPr>
                        <a:t>2.817</a:t>
                      </a:r>
                      <a:r>
                        <a:rPr lang="pt-BR" sz="1100" dirty="0">
                          <a:effectLst/>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a:effectLst/>
                        </a:rPr>
                        <a:t> </a:t>
                      </a:r>
                      <a:r>
                        <a:rPr lang="pt-BR" sz="1100" dirty="0" smtClean="0">
                          <a:effectLst/>
                        </a:rPr>
                        <a:t>R$7.383.797,88</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vMerge="1">
                  <a:txBody>
                    <a:bodyPr/>
                    <a:lstStyle/>
                    <a:p>
                      <a:endParaRPr lang="pt-BR"/>
                    </a:p>
                  </a:txBody>
                  <a:tcPr/>
                </a:tc>
                <a:tc>
                  <a:txBody>
                    <a:bodyPr/>
                    <a:lstStyle/>
                    <a:p>
                      <a:pPr algn="ctr">
                        <a:lnSpc>
                          <a:spcPct val="115000"/>
                        </a:lnSpc>
                        <a:spcAft>
                          <a:spcPts val="0"/>
                        </a:spcAft>
                      </a:pPr>
                      <a:r>
                        <a:rPr lang="pt-BR" sz="1100" dirty="0" smtClean="0">
                          <a:effectLst/>
                        </a:rPr>
                        <a:t>2.980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R$7.820.091,89</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3.092</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R$8.769.428,75</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2.981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R$10.892.163,70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vMerge="1">
                  <a:txBody>
                    <a:bodyPr/>
                    <a:lstStyle/>
                    <a:p>
                      <a:endParaRPr lang="pt-BR"/>
                    </a:p>
                  </a:txBody>
                  <a:tcPr/>
                </a:tc>
                <a:tc>
                  <a:txBody>
                    <a:bodyPr/>
                    <a:lstStyle/>
                    <a:p>
                      <a:pPr algn="ctr">
                        <a:lnSpc>
                          <a:spcPct val="115000"/>
                        </a:lnSpc>
                        <a:spcAft>
                          <a:spcPts val="0"/>
                        </a:spcAft>
                      </a:pPr>
                      <a:r>
                        <a:rPr lang="pt-BR" sz="1400" b="1" dirty="0">
                          <a:effectLst/>
                        </a:rPr>
                        <a:t> </a:t>
                      </a:r>
                      <a:r>
                        <a:rPr lang="pt-BR" sz="1400" b="1" dirty="0" smtClean="0">
                          <a:effectLst/>
                        </a:rPr>
                        <a:t>11.870</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R$34.864.482,22</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extLst>
                  <a:ext uri="{0D108BD9-81ED-4DB2-BD59-A6C34878D82A}">
                    <a16:rowId xmlns:a16="http://schemas.microsoft.com/office/drawing/2014/main" val="10006"/>
                  </a:ext>
                </a:extLst>
              </a:tr>
              <a:tr h="633176">
                <a:tc>
                  <a:txBody>
                    <a:bodyPr/>
                    <a:lstStyle/>
                    <a:p>
                      <a:pPr algn="just">
                        <a:lnSpc>
                          <a:spcPct val="115000"/>
                        </a:lnSpc>
                        <a:spcAft>
                          <a:spcPts val="0"/>
                        </a:spcAft>
                      </a:pPr>
                      <a:r>
                        <a:rPr lang="pt-BR" sz="1200" dirty="0">
                          <a:effectLst/>
                        </a:rPr>
                        <a:t>04 Procedimentos cirúrgicos</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tc>
                <a:tc>
                  <a:txBody>
                    <a:bodyPr/>
                    <a:lstStyle/>
                    <a:p>
                      <a:pPr algn="ctr">
                        <a:lnSpc>
                          <a:spcPct val="115000"/>
                        </a:lnSpc>
                        <a:spcAft>
                          <a:spcPts val="0"/>
                        </a:spcAft>
                      </a:pPr>
                      <a:r>
                        <a:rPr lang="pt-BR" sz="1100" dirty="0" smtClean="0">
                          <a:effectLst/>
                        </a:rPr>
                        <a:t>2.258</a:t>
                      </a:r>
                      <a:r>
                        <a:rPr lang="pt-BR" sz="1100" dirty="0">
                          <a:effectLst/>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R$6.255.779,88</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vMerge="1">
                  <a:txBody>
                    <a:bodyPr/>
                    <a:lstStyle/>
                    <a:p>
                      <a:endParaRPr lang="pt-BR"/>
                    </a:p>
                  </a:txBody>
                  <a:tcPr/>
                </a:tc>
                <a:tc>
                  <a:txBody>
                    <a:bodyPr/>
                    <a:lstStyle/>
                    <a:p>
                      <a:pPr algn="ctr">
                        <a:lnSpc>
                          <a:spcPct val="115000"/>
                        </a:lnSpc>
                        <a:spcAft>
                          <a:spcPts val="0"/>
                        </a:spcAft>
                      </a:pPr>
                      <a:r>
                        <a:rPr lang="pt-BR" sz="1100" dirty="0" smtClean="0">
                          <a:effectLst/>
                        </a:rPr>
                        <a:t>2.250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R$6.012.251,29</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2.364</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R$6.696.874,61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2.346</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R$6.141.025,83</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vMerge="1">
                  <a:txBody>
                    <a:bodyPr/>
                    <a:lstStyle/>
                    <a:p>
                      <a:endParaRPr lang="pt-BR"/>
                    </a:p>
                  </a:txBody>
                  <a:tcPr/>
                </a:tc>
                <a:tc>
                  <a:txBody>
                    <a:bodyPr/>
                    <a:lstStyle/>
                    <a:p>
                      <a:pPr algn="ctr">
                        <a:lnSpc>
                          <a:spcPct val="115000"/>
                        </a:lnSpc>
                        <a:spcAft>
                          <a:spcPts val="0"/>
                        </a:spcAft>
                      </a:pPr>
                      <a:r>
                        <a:rPr lang="pt-BR" sz="1400" b="1" dirty="0">
                          <a:effectLst/>
                        </a:rPr>
                        <a:t> </a:t>
                      </a:r>
                      <a:r>
                        <a:rPr lang="pt-BR" sz="1400" b="1" dirty="0" smtClean="0">
                          <a:effectLst/>
                        </a:rPr>
                        <a:t>9.218</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R$25.105.931,61</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extLst>
                  <a:ext uri="{0D108BD9-81ED-4DB2-BD59-A6C34878D82A}">
                    <a16:rowId xmlns:a16="http://schemas.microsoft.com/office/drawing/2014/main" val="10007"/>
                  </a:ext>
                </a:extLst>
              </a:tr>
              <a:tr h="798424">
                <a:tc>
                  <a:txBody>
                    <a:bodyPr/>
                    <a:lstStyle/>
                    <a:p>
                      <a:pPr algn="just">
                        <a:lnSpc>
                          <a:spcPct val="115000"/>
                        </a:lnSpc>
                        <a:spcAft>
                          <a:spcPts val="0"/>
                        </a:spcAft>
                      </a:pPr>
                      <a:r>
                        <a:rPr lang="pt-BR" sz="1200" dirty="0">
                          <a:effectLst/>
                        </a:rPr>
                        <a:t>05 Transplantes de órgãos, tecidos e células</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tc>
                <a:tc>
                  <a:txBody>
                    <a:bodyPr/>
                    <a:lstStyle/>
                    <a:p>
                      <a:pPr algn="ctr">
                        <a:lnSpc>
                          <a:spcPct val="115000"/>
                        </a:lnSpc>
                        <a:spcAft>
                          <a:spcPts val="0"/>
                        </a:spcAft>
                      </a:pPr>
                      <a:r>
                        <a:rPr lang="pt-BR" sz="1100" dirty="0" smtClean="0">
                          <a:effectLst/>
                        </a:rPr>
                        <a:t>45</a:t>
                      </a:r>
                      <a:r>
                        <a:rPr lang="pt-BR" sz="1100" dirty="0">
                          <a:effectLst/>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R$167.413,43</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vMerge="1">
                  <a:txBody>
                    <a:bodyPr/>
                    <a:lstStyle/>
                    <a:p>
                      <a:endParaRPr lang="pt-BR"/>
                    </a:p>
                  </a:txBody>
                  <a:tcPr/>
                </a:tc>
                <a:tc>
                  <a:txBody>
                    <a:bodyPr/>
                    <a:lstStyle/>
                    <a:p>
                      <a:pPr algn="ctr">
                        <a:lnSpc>
                          <a:spcPct val="115000"/>
                        </a:lnSpc>
                        <a:spcAft>
                          <a:spcPts val="0"/>
                        </a:spcAft>
                      </a:pPr>
                      <a:r>
                        <a:rPr lang="pt-BR" sz="1100" dirty="0" smtClean="0">
                          <a:effectLst/>
                        </a:rPr>
                        <a:t>33</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R$80.995,29</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44</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R$87.578,91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22</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dirty="0" smtClean="0">
                          <a:effectLst/>
                        </a:rPr>
                        <a:t>R$91.227,35</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144</a:t>
                      </a:r>
                      <a:r>
                        <a:rPr lang="pt-BR" sz="1400" b="1" dirty="0">
                          <a:effectLst/>
                        </a:rPr>
                        <a:t> </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R$427.214,98</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extLst>
                  <a:ext uri="{0D108BD9-81ED-4DB2-BD59-A6C34878D82A}">
                    <a16:rowId xmlns:a16="http://schemas.microsoft.com/office/drawing/2014/main" val="10008"/>
                  </a:ext>
                </a:extLst>
              </a:tr>
              <a:tr h="386940">
                <a:tc>
                  <a:txBody>
                    <a:bodyPr/>
                    <a:lstStyle/>
                    <a:p>
                      <a:pPr>
                        <a:lnSpc>
                          <a:spcPct val="115000"/>
                        </a:lnSpc>
                        <a:spcAft>
                          <a:spcPts val="0"/>
                        </a:spcAft>
                      </a:pPr>
                      <a:r>
                        <a:rPr lang="pt-BR" sz="1200">
                          <a:effectLst/>
                        </a:rPr>
                        <a:t>Total</a:t>
                      </a:r>
                      <a:endParaRPr lang="pt-BR" sz="120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tc>
                <a:tc>
                  <a:txBody>
                    <a:bodyPr/>
                    <a:lstStyle/>
                    <a:p>
                      <a:pPr algn="ctr">
                        <a:lnSpc>
                          <a:spcPct val="115000"/>
                        </a:lnSpc>
                        <a:spcAft>
                          <a:spcPts val="0"/>
                        </a:spcAft>
                      </a:pPr>
                      <a:r>
                        <a:rPr lang="pt-BR" sz="1100" b="0" dirty="0">
                          <a:effectLst/>
                        </a:rPr>
                        <a:t> </a:t>
                      </a:r>
                      <a:r>
                        <a:rPr lang="pt-BR" sz="1100" b="0" dirty="0" smtClean="0">
                          <a:effectLst/>
                        </a:rPr>
                        <a:t>5.128</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b="0" dirty="0" smtClean="0">
                          <a:effectLst/>
                        </a:rPr>
                        <a:t>R$13.819.929,86</a:t>
                      </a:r>
                      <a:r>
                        <a:rPr lang="pt-BR" sz="1100" b="0" dirty="0">
                          <a:effectLst/>
                        </a:rPr>
                        <a:t> </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b="0" dirty="0" smtClean="0">
                          <a:effectLst/>
                        </a:rPr>
                        <a:t>5.271</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b="0" dirty="0" smtClean="0">
                          <a:effectLst/>
                        </a:rPr>
                        <a:t>R$13.949.122,87</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b="0" dirty="0" smtClean="0">
                          <a:effectLst/>
                        </a:rPr>
                        <a:t>5.509</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b="0" dirty="0" smtClean="0">
                          <a:effectLst/>
                        </a:rPr>
                        <a:t>R$15.587.818,23</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b="0" dirty="0" smtClean="0">
                          <a:effectLst/>
                        </a:rPr>
                        <a:t>5.356</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a:txBody>
                    <a:bodyPr/>
                    <a:lstStyle/>
                    <a:p>
                      <a:pPr algn="ctr">
                        <a:lnSpc>
                          <a:spcPct val="115000"/>
                        </a:lnSpc>
                        <a:spcAft>
                          <a:spcPts val="0"/>
                        </a:spcAft>
                      </a:pPr>
                      <a:r>
                        <a:rPr lang="pt-BR" sz="1100" b="0" dirty="0" smtClean="0">
                          <a:effectLst/>
                        </a:rPr>
                        <a:t>R$17.157.360,19</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21.264</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R$60.510.231,15</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nchor="ctr"/>
                </a:tc>
                <a:extLst>
                  <a:ext uri="{0D108BD9-81ED-4DB2-BD59-A6C34878D82A}">
                    <a16:rowId xmlns:a16="http://schemas.microsoft.com/office/drawing/2014/main" val="10009"/>
                  </a:ext>
                </a:extLst>
              </a:tr>
              <a:tr h="242749">
                <a:tc gridSpan="13">
                  <a:txBody>
                    <a:bodyPr/>
                    <a:lstStyle/>
                    <a:p>
                      <a:pPr>
                        <a:lnSpc>
                          <a:spcPct val="115000"/>
                        </a:lnSpc>
                        <a:spcAft>
                          <a:spcPts val="0"/>
                        </a:spcAft>
                      </a:pPr>
                      <a:r>
                        <a:rPr lang="pt-BR" sz="1200" dirty="0">
                          <a:effectLst/>
                        </a:rPr>
                        <a:t>Fonte: </a:t>
                      </a:r>
                      <a:r>
                        <a:rPr lang="pt-BR" sz="1200" dirty="0" smtClean="0">
                          <a:solidFill>
                            <a:schemeClr val="bg1"/>
                          </a:solidFill>
                          <a:effectLst/>
                        </a:rPr>
                        <a:t>DATASUS/SIH-MS/SUPRIS/GCA, 12 de setembro de 2021.</a:t>
                      </a:r>
                      <a:endParaRPr lang="pt-BR"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10"/>
                  </a:ext>
                </a:extLst>
              </a:tr>
              <a:tr h="576633">
                <a:tc gridSpan="13">
                  <a:txBody>
                    <a:bodyPr/>
                    <a:lstStyle/>
                    <a:p>
                      <a:pPr>
                        <a:lnSpc>
                          <a:spcPct val="115000"/>
                        </a:lnSpc>
                        <a:spcAft>
                          <a:spcPts val="0"/>
                        </a:spcAft>
                      </a:pPr>
                      <a:r>
                        <a:rPr lang="pt-BR" sz="1100" dirty="0">
                          <a:effectLst/>
                        </a:rPr>
                        <a:t>Metodologia: </a:t>
                      </a:r>
                      <a:r>
                        <a:rPr lang="pt-BR" sz="1050" dirty="0">
                          <a:effectLst/>
                        </a:rPr>
                        <a:t>Foram elencados no tabulador – </a:t>
                      </a:r>
                      <a:r>
                        <a:rPr lang="pt-BR" sz="1050" dirty="0" err="1">
                          <a:effectLst/>
                        </a:rPr>
                        <a:t>Tabwin</a:t>
                      </a:r>
                      <a:r>
                        <a:rPr lang="pt-BR" sz="1050" dirty="0">
                          <a:effectLst/>
                        </a:rPr>
                        <a:t> os arquivos dos dados do Sistema de Informação Hospitalar – SIH do Ministério da Saúde referentes aos meses de </a:t>
                      </a:r>
                      <a:r>
                        <a:rPr lang="pt-BR" sz="1050" u="sng" dirty="0">
                          <a:effectLst/>
                        </a:rPr>
                        <a:t>abril, maio, junho e julho  </a:t>
                      </a:r>
                      <a:r>
                        <a:rPr lang="pt-BR" sz="1050" dirty="0">
                          <a:effectLst/>
                        </a:rPr>
                        <a:t>de 2021 de todos os estabelecimentos de saúde credenciados ao Sistema Único de Saúde – SUS no Município de Campo Grande sob gestão municipal e extraída a produção e o valor aprovados da produção da Urgência e Emergência por grupos de procedimentos da tabela SUS, processados nos referidos meses de 2021</a:t>
                      </a:r>
                      <a:r>
                        <a:rPr lang="pt-BR" sz="1050" dirty="0" smtClean="0">
                          <a:effectLst/>
                        </a:rPr>
                        <a:t>.</a:t>
                      </a:r>
                      <a:r>
                        <a:rPr lang="pt-BR" sz="1100" dirty="0">
                          <a:effectLst/>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4968" marR="34968"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55545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412233" y="6289131"/>
            <a:ext cx="779767" cy="365125"/>
          </a:xfrm>
        </p:spPr>
        <p:txBody>
          <a:bodyPr/>
          <a:lstStyle/>
          <a:p>
            <a:pPr rtl="0"/>
            <a:fld id="{B38049E5-7B53-4E85-8972-7D6C4BCE5BB9}" type="slidenum">
              <a:rPr lang="pt-BR" b="1" noProof="0" smtClean="0"/>
              <a:pPr rtl="0"/>
              <a:t>71</a:t>
            </a:fld>
            <a:endParaRPr lang="pt-BR" b="1" noProof="0" dirty="0"/>
          </a:p>
        </p:txBody>
      </p:sp>
      <p:sp>
        <p:nvSpPr>
          <p:cNvPr id="9" name="Retângulo 8"/>
          <p:cNvSpPr/>
          <p:nvPr/>
        </p:nvSpPr>
        <p:spPr>
          <a:xfrm>
            <a:off x="757925" y="178618"/>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1" name="Título 1"/>
          <p:cNvSpPr>
            <a:spLocks noGrp="1"/>
          </p:cNvSpPr>
          <p:nvPr>
            <p:ph type="title"/>
          </p:nvPr>
        </p:nvSpPr>
        <p:spPr>
          <a:xfrm>
            <a:off x="6871447" y="18626"/>
            <a:ext cx="4940803" cy="467769"/>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2000" dirty="0">
              <a:solidFill>
                <a:schemeClr val="tx1"/>
              </a:solidFill>
              <a:effectLst>
                <a:outerShdw blurRad="38100" dist="38100" dir="2700000" algn="tl">
                  <a:srgbClr val="000000">
                    <a:alpha val="43137"/>
                  </a:srgbClr>
                </a:outerShdw>
              </a:effectLst>
            </a:endParaRPr>
          </a:p>
        </p:txBody>
      </p:sp>
      <p:cxnSp>
        <p:nvCxnSpPr>
          <p:cNvPr id="7" name="Conector de seta reta 6"/>
          <p:cNvCxnSpPr/>
          <p:nvPr/>
        </p:nvCxnSpPr>
        <p:spPr>
          <a:xfrm>
            <a:off x="10635510" y="665425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757925" y="648551"/>
            <a:ext cx="10761627" cy="5016758"/>
          </a:xfrm>
          <a:prstGeom prst="rect">
            <a:avLst/>
          </a:prstGeom>
          <a:solidFill>
            <a:schemeClr val="bg1"/>
          </a:solidFill>
        </p:spPr>
        <p:txBody>
          <a:bodyPr wrap="square" rtlCol="0">
            <a:spAutoFit/>
          </a:bodyPr>
          <a:lstStyle/>
          <a:p>
            <a:pPr algn="ctr">
              <a:lnSpc>
                <a:spcPct val="150000"/>
              </a:lnSpc>
            </a:pPr>
            <a:r>
              <a:rPr lang="pt-BR" sz="2000" b="1" dirty="0" smtClean="0">
                <a:latin typeface="Arial" panose="020B0604020202020204" pitchFamily="34" charset="0"/>
                <a:cs typeface="Arial" panose="020B0604020202020204" pitchFamily="34" charset="0"/>
              </a:rPr>
              <a:t>QUADRO: PRODUÇÃO DE ATENÇÃO PSICOSSOCIAL POR FORMA DE ORGANIZAÇÃO</a:t>
            </a:r>
            <a:r>
              <a:rPr lang="pt-BR" sz="2000" dirty="0" smtClean="0">
                <a:latin typeface="Arial" panose="020B0604020202020204" pitchFamily="34" charset="0"/>
                <a:cs typeface="Arial" panose="020B0604020202020204" pitchFamily="34" charset="0"/>
              </a:rPr>
              <a:t>/SISTEMA DE INFORMAÇÃO AMBULATORIAL</a:t>
            </a:r>
            <a:endParaRPr lang="pt-BR" sz="20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pt-BR" sz="20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000" dirty="0" smtClean="0">
                <a:latin typeface="Arial" panose="020B0604020202020204" pitchFamily="34" charset="0"/>
                <a:ea typeface="Times New Roman" panose="02020603050405020304" pitchFamily="18" charset="0"/>
                <a:cs typeface="Arial" panose="020B0604020202020204" pitchFamily="34" charset="0"/>
              </a:rPr>
              <a:t>São os procedimentos da forma de organização 030108 - Atendimento/Acompanhamento Psicossocial e 030317 - Tratamento dos Transtornos Mentais e Comportamentais, realizados por estabelecimentos de saúde, no âmbito ambulatorial, nos meses de abril a julho.</a:t>
            </a:r>
            <a:endParaRPr lang="pt-BR" sz="2000" dirty="0">
              <a:latin typeface="Arial" panose="020B0604020202020204" pitchFamily="34" charset="0"/>
              <a:ea typeface="Times New Roman" pitchFamily="18" charset="0"/>
              <a:cs typeface="Arial" panose="020B0604020202020204" pitchFamily="34" charset="0"/>
            </a:endParaRPr>
          </a:p>
          <a:p>
            <a:pPr algn="just"/>
            <a:endParaRPr lang="pt-BR" sz="2000" dirty="0" smtClean="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A </a:t>
            </a:r>
            <a:r>
              <a:rPr lang="pt-BR" sz="2000" b="1" dirty="0" smtClean="0">
                <a:latin typeface="Arial" panose="020B0604020202020204" pitchFamily="34" charset="0"/>
                <a:cs typeface="Arial" panose="020B0604020202020204" pitchFamily="34" charset="0"/>
              </a:rPr>
              <a:t>produção</a:t>
            </a:r>
            <a:r>
              <a:rPr lang="pt-BR" sz="2000" dirty="0" smtClean="0">
                <a:latin typeface="Arial" panose="020B0604020202020204" pitchFamily="34" charset="0"/>
                <a:cs typeface="Arial" panose="020B0604020202020204" pitchFamily="34" charset="0"/>
              </a:rPr>
              <a:t> do 2º quadrimestre foi de:</a:t>
            </a:r>
          </a:p>
          <a:p>
            <a:pPr marL="457200" indent="-457200" algn="just" defTabSz="914400" fontAlgn="base">
              <a:spcBef>
                <a:spcPct val="0"/>
              </a:spcBef>
              <a:spcAft>
                <a:spcPct val="0"/>
              </a:spcAft>
              <a:buFont typeface="Wingdings" panose="05000000000000000000" pitchFamily="2" charset="2"/>
              <a:buChar char="q"/>
            </a:pPr>
            <a:r>
              <a:rPr lang="pt-BR" sz="2000" dirty="0" smtClean="0">
                <a:latin typeface="Arial" panose="020B0604020202020204" pitchFamily="34" charset="0"/>
                <a:cs typeface="Arial" panose="020B0604020202020204" pitchFamily="34" charset="0"/>
              </a:rPr>
              <a:t>Grupo 03 - Procedimentos clínicos </a:t>
            </a:r>
            <a:r>
              <a:rPr lang="pt-BR" sz="2000" b="1" dirty="0" smtClean="0">
                <a:latin typeface="Arial" panose="020B0604020202020204" pitchFamily="34" charset="0"/>
                <a:cs typeface="Arial" panose="020B0604020202020204" pitchFamily="34" charset="0"/>
              </a:rPr>
              <a:t>– 42.866 </a:t>
            </a:r>
            <a:r>
              <a:rPr lang="pt-BR" sz="2000" dirty="0" smtClean="0">
                <a:latin typeface="Arial" panose="020B0604020202020204" pitchFamily="34" charset="0"/>
                <a:cs typeface="Arial" panose="020B0604020202020204" pitchFamily="34" charset="0"/>
              </a:rPr>
              <a:t>procedimentos.</a:t>
            </a:r>
          </a:p>
          <a:p>
            <a:pPr indent="539750" algn="just" defTabSz="914400" fontAlgn="base">
              <a:spcBef>
                <a:spcPct val="0"/>
              </a:spcBef>
              <a:spcAft>
                <a:spcPct val="0"/>
              </a:spcAft>
              <a:buFontTx/>
              <a:buChar char="-"/>
            </a:pPr>
            <a:endParaRPr lang="pt-BR" sz="2000" b="1" dirty="0" smtClean="0">
              <a:latin typeface="Arial" panose="020B0604020202020204" pitchFamily="34" charset="0"/>
              <a:cs typeface="Arial" panose="020B0604020202020204" pitchFamily="34" charset="0"/>
            </a:endParaRPr>
          </a:p>
          <a:p>
            <a:pPr algn="just">
              <a:lnSpc>
                <a:spcPct val="150000"/>
              </a:lnSpc>
            </a:pPr>
            <a:r>
              <a:rPr lang="pt-BR" sz="2000" dirty="0" smtClean="0">
                <a:latin typeface="Arial" panose="020B0604020202020204" pitchFamily="34" charset="0"/>
                <a:ea typeface="Times New Roman" panose="02020603050405020304" pitchFamily="18" charset="0"/>
                <a:cs typeface="Arial" panose="020B0604020202020204" pitchFamily="34" charset="0"/>
              </a:rPr>
              <a:t>Dos procedimentos realizados no Grupo 03, 50% são referentes ao </a:t>
            </a:r>
            <a:r>
              <a:rPr lang="pt-BR" sz="2000" dirty="0" smtClean="0">
                <a:latin typeface="Arial" panose="020B0604020202020204" pitchFamily="34" charset="0"/>
                <a:cs typeface="Arial" panose="020B0604020202020204" pitchFamily="34" charset="0"/>
              </a:rPr>
              <a:t>Atendimento Individual de Paciente em Centro de Atenção Psicossocial.</a:t>
            </a:r>
          </a:p>
        </p:txBody>
      </p:sp>
    </p:spTree>
    <p:extLst>
      <p:ext uri="{BB962C8B-B14F-4D97-AF65-F5344CB8AC3E}">
        <p14:creationId xmlns:p14="http://schemas.microsoft.com/office/powerpoint/2010/main" val="164652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a:xfrm>
            <a:off x="11412233" y="6419493"/>
            <a:ext cx="779767" cy="365125"/>
          </a:xfrm>
        </p:spPr>
        <p:txBody>
          <a:bodyPr/>
          <a:lstStyle/>
          <a:p>
            <a:pPr rtl="0"/>
            <a:fld id="{B38049E5-7B53-4E85-8972-7D6C4BCE5BB9}" type="slidenum">
              <a:rPr lang="pt-BR" b="1" noProof="0" smtClean="0"/>
              <a:pPr rtl="0"/>
              <a:t>72</a:t>
            </a:fld>
            <a:endParaRPr lang="pt-BR" b="1" noProof="0" dirty="0"/>
          </a:p>
        </p:txBody>
      </p:sp>
      <p:sp>
        <p:nvSpPr>
          <p:cNvPr id="6" name="Retângulo 5"/>
          <p:cNvSpPr/>
          <p:nvPr/>
        </p:nvSpPr>
        <p:spPr>
          <a:xfrm>
            <a:off x="757925" y="178618"/>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8" name="Tabela 7"/>
          <p:cNvGraphicFramePr>
            <a:graphicFrameLocks noGrp="1"/>
          </p:cNvGraphicFramePr>
          <p:nvPr>
            <p:extLst>
              <p:ext uri="{D42A27DB-BD31-4B8C-83A1-F6EECF244321}">
                <p14:modId xmlns:p14="http://schemas.microsoft.com/office/powerpoint/2010/main" val="2902169664"/>
              </p:ext>
            </p:extLst>
          </p:nvPr>
        </p:nvGraphicFramePr>
        <p:xfrm>
          <a:off x="690690" y="486395"/>
          <a:ext cx="11016208" cy="5933098"/>
        </p:xfrm>
        <a:graphic>
          <a:graphicData uri="http://schemas.openxmlformats.org/drawingml/2006/table">
            <a:tbl>
              <a:tblPr firstRow="1" firstCol="1" bandRow="1">
                <a:tableStyleId>{F5AB1C69-6EDB-4FF4-983F-18BD219EF322}</a:tableStyleId>
              </a:tblPr>
              <a:tblGrid>
                <a:gridCol w="1159266">
                  <a:extLst>
                    <a:ext uri="{9D8B030D-6E8A-4147-A177-3AD203B41FA5}">
                      <a16:colId xmlns:a16="http://schemas.microsoft.com/office/drawing/2014/main" val="20000"/>
                    </a:ext>
                  </a:extLst>
                </a:gridCol>
                <a:gridCol w="987291">
                  <a:extLst>
                    <a:ext uri="{9D8B030D-6E8A-4147-A177-3AD203B41FA5}">
                      <a16:colId xmlns:a16="http://schemas.microsoft.com/office/drawing/2014/main" val="20001"/>
                    </a:ext>
                  </a:extLst>
                </a:gridCol>
                <a:gridCol w="987291">
                  <a:extLst>
                    <a:ext uri="{9D8B030D-6E8A-4147-A177-3AD203B41FA5}">
                      <a16:colId xmlns:a16="http://schemas.microsoft.com/office/drawing/2014/main" val="20002"/>
                    </a:ext>
                  </a:extLst>
                </a:gridCol>
                <a:gridCol w="197041">
                  <a:extLst>
                    <a:ext uri="{9D8B030D-6E8A-4147-A177-3AD203B41FA5}">
                      <a16:colId xmlns:a16="http://schemas.microsoft.com/office/drawing/2014/main" val="20003"/>
                    </a:ext>
                  </a:extLst>
                </a:gridCol>
                <a:gridCol w="987291">
                  <a:extLst>
                    <a:ext uri="{9D8B030D-6E8A-4147-A177-3AD203B41FA5}">
                      <a16:colId xmlns:a16="http://schemas.microsoft.com/office/drawing/2014/main" val="20004"/>
                    </a:ext>
                  </a:extLst>
                </a:gridCol>
                <a:gridCol w="987291">
                  <a:extLst>
                    <a:ext uri="{9D8B030D-6E8A-4147-A177-3AD203B41FA5}">
                      <a16:colId xmlns:a16="http://schemas.microsoft.com/office/drawing/2014/main" val="20005"/>
                    </a:ext>
                  </a:extLst>
                </a:gridCol>
                <a:gridCol w="987291">
                  <a:extLst>
                    <a:ext uri="{9D8B030D-6E8A-4147-A177-3AD203B41FA5}">
                      <a16:colId xmlns:a16="http://schemas.microsoft.com/office/drawing/2014/main" val="20006"/>
                    </a:ext>
                  </a:extLst>
                </a:gridCol>
                <a:gridCol w="986596">
                  <a:extLst>
                    <a:ext uri="{9D8B030D-6E8A-4147-A177-3AD203B41FA5}">
                      <a16:colId xmlns:a16="http://schemas.microsoft.com/office/drawing/2014/main" val="20007"/>
                    </a:ext>
                  </a:extLst>
                </a:gridCol>
                <a:gridCol w="912792">
                  <a:extLst>
                    <a:ext uri="{9D8B030D-6E8A-4147-A177-3AD203B41FA5}">
                      <a16:colId xmlns:a16="http://schemas.microsoft.com/office/drawing/2014/main" val="20008"/>
                    </a:ext>
                  </a:extLst>
                </a:gridCol>
                <a:gridCol w="912792">
                  <a:extLst>
                    <a:ext uri="{9D8B030D-6E8A-4147-A177-3AD203B41FA5}">
                      <a16:colId xmlns:a16="http://schemas.microsoft.com/office/drawing/2014/main" val="20009"/>
                    </a:ext>
                  </a:extLst>
                </a:gridCol>
                <a:gridCol w="134659">
                  <a:extLst>
                    <a:ext uri="{9D8B030D-6E8A-4147-A177-3AD203B41FA5}">
                      <a16:colId xmlns:a16="http://schemas.microsoft.com/office/drawing/2014/main" val="20010"/>
                    </a:ext>
                  </a:extLst>
                </a:gridCol>
                <a:gridCol w="829943">
                  <a:extLst>
                    <a:ext uri="{9D8B030D-6E8A-4147-A177-3AD203B41FA5}">
                      <a16:colId xmlns:a16="http://schemas.microsoft.com/office/drawing/2014/main" val="20011"/>
                    </a:ext>
                  </a:extLst>
                </a:gridCol>
                <a:gridCol w="946664">
                  <a:extLst>
                    <a:ext uri="{9D8B030D-6E8A-4147-A177-3AD203B41FA5}">
                      <a16:colId xmlns:a16="http://schemas.microsoft.com/office/drawing/2014/main" val="20012"/>
                    </a:ext>
                  </a:extLst>
                </a:gridCol>
              </a:tblGrid>
              <a:tr h="565478">
                <a:tc gridSpan="13">
                  <a:txBody>
                    <a:bodyPr/>
                    <a:lstStyle/>
                    <a:p>
                      <a:pPr algn="ctr">
                        <a:lnSpc>
                          <a:spcPct val="115000"/>
                        </a:lnSpc>
                        <a:spcAft>
                          <a:spcPts val="0"/>
                        </a:spcAft>
                      </a:pPr>
                      <a:r>
                        <a:rPr lang="pt-BR" sz="1400" dirty="0">
                          <a:effectLst/>
                        </a:rPr>
                        <a:t>PRODUÇÃO DE ATENÇÃO PSICOSSOCIAL POR FORMA DE ORGANIZAÇÃO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856625">
                <a:tc>
                  <a:txBody>
                    <a:bodyPr/>
                    <a:lstStyle/>
                    <a:p>
                      <a:pPr algn="ctr">
                        <a:lnSpc>
                          <a:spcPct val="115000"/>
                        </a:lnSpc>
                        <a:spcAft>
                          <a:spcPts val="0"/>
                        </a:spcAft>
                      </a:pPr>
                      <a:r>
                        <a:rPr lang="pt-BR" sz="1200">
                          <a:effectLst/>
                        </a:rPr>
                        <a:t>Forma Organização (03.01.08 e 03.03.17)</a:t>
                      </a:r>
                      <a:endParaRPr lang="pt-BR" sz="120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tc>
                <a:tc gridSpan="12">
                  <a:txBody>
                    <a:bodyPr/>
                    <a:lstStyle/>
                    <a:p>
                      <a:pPr algn="ctr">
                        <a:lnSpc>
                          <a:spcPct val="115000"/>
                        </a:lnSpc>
                        <a:spcAft>
                          <a:spcPts val="0"/>
                        </a:spcAft>
                      </a:pPr>
                      <a:r>
                        <a:rPr lang="pt-BR" sz="1400" b="1" dirty="0">
                          <a:effectLst/>
                        </a:rPr>
                        <a:t>SISTEMA DE INFORMAÇÃO AMBULATORIAL</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434411">
                <a:tc rowSpan="2">
                  <a:txBody>
                    <a:bodyPr/>
                    <a:lstStyle/>
                    <a:p>
                      <a:pPr algn="ctr">
                        <a:lnSpc>
                          <a:spcPct val="115000"/>
                        </a:lnSpc>
                        <a:spcAft>
                          <a:spcPts val="0"/>
                        </a:spcAft>
                      </a:pPr>
                      <a:r>
                        <a:rPr lang="pt-BR" sz="1200" dirty="0">
                          <a:effectLst/>
                        </a:rPr>
                        <a:t>Forma </a:t>
                      </a:r>
                      <a:br>
                        <a:rPr lang="pt-BR" sz="1200" dirty="0">
                          <a:effectLst/>
                        </a:rPr>
                      </a:br>
                      <a:r>
                        <a:rPr lang="pt-BR" sz="1200" dirty="0">
                          <a:effectLst/>
                        </a:rPr>
                        <a:t>Organização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gridSpan="2">
                  <a:txBody>
                    <a:bodyPr/>
                    <a:lstStyle/>
                    <a:p>
                      <a:pPr algn="ctr">
                        <a:lnSpc>
                          <a:spcPct val="115000"/>
                        </a:lnSpc>
                        <a:spcAft>
                          <a:spcPts val="0"/>
                        </a:spcAft>
                      </a:pPr>
                      <a:r>
                        <a:rPr lang="pt-BR" sz="1200" b="1" dirty="0">
                          <a:effectLst/>
                        </a:rPr>
                        <a:t>Abril</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hMerge="1">
                  <a:txBody>
                    <a:bodyPr/>
                    <a:lstStyle/>
                    <a:p>
                      <a:endParaRPr lang="pt-BR"/>
                    </a:p>
                  </a:txBody>
                  <a:tcPr/>
                </a:tc>
                <a:tc rowSpan="4">
                  <a:txBody>
                    <a:bodyPr/>
                    <a:lstStyle/>
                    <a:p>
                      <a:pPr algn="ctr">
                        <a:lnSpc>
                          <a:spcPct val="115000"/>
                        </a:lnSpc>
                        <a:spcAft>
                          <a:spcPts val="0"/>
                        </a:spcAft>
                      </a:pPr>
                      <a:r>
                        <a:rPr lang="pt-BR" sz="1200" b="0" dirty="0">
                          <a:effectLst/>
                          <a:latin typeface="Arial" panose="020B0604020202020204" pitchFamily="34" charset="0"/>
                          <a:cs typeface="Arial" panose="020B0604020202020204" pitchFamily="34" charset="0"/>
                        </a:rPr>
                        <a:t> </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solidFill>
                      <a:schemeClr val="accent3">
                        <a:lumMod val="75000"/>
                      </a:schemeClr>
                    </a:solidFill>
                  </a:tcPr>
                </a:tc>
                <a:tc gridSpan="2">
                  <a:txBody>
                    <a:bodyPr/>
                    <a:lstStyle/>
                    <a:p>
                      <a:pPr algn="ctr">
                        <a:lnSpc>
                          <a:spcPct val="115000"/>
                        </a:lnSpc>
                        <a:spcAft>
                          <a:spcPts val="0"/>
                        </a:spcAft>
                      </a:pPr>
                      <a:r>
                        <a:rPr lang="pt-BR" sz="1200" b="1" dirty="0">
                          <a:effectLst/>
                        </a:rPr>
                        <a:t>Maio</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hMerge="1">
                  <a:txBody>
                    <a:bodyPr/>
                    <a:lstStyle/>
                    <a:p>
                      <a:endParaRPr lang="pt-BR"/>
                    </a:p>
                  </a:txBody>
                  <a:tcPr/>
                </a:tc>
                <a:tc gridSpan="2">
                  <a:txBody>
                    <a:bodyPr/>
                    <a:lstStyle/>
                    <a:p>
                      <a:pPr algn="ctr">
                        <a:lnSpc>
                          <a:spcPct val="115000"/>
                        </a:lnSpc>
                        <a:spcAft>
                          <a:spcPts val="0"/>
                        </a:spcAft>
                      </a:pPr>
                      <a:r>
                        <a:rPr lang="pt-BR" sz="1200" b="1" dirty="0">
                          <a:effectLst/>
                        </a:rPr>
                        <a:t>Junho</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hMerge="1">
                  <a:txBody>
                    <a:bodyPr/>
                    <a:lstStyle/>
                    <a:p>
                      <a:endParaRPr lang="pt-BR"/>
                    </a:p>
                  </a:txBody>
                  <a:tcPr/>
                </a:tc>
                <a:tc gridSpan="2">
                  <a:txBody>
                    <a:bodyPr/>
                    <a:lstStyle/>
                    <a:p>
                      <a:pPr algn="ctr">
                        <a:lnSpc>
                          <a:spcPct val="115000"/>
                        </a:lnSpc>
                        <a:spcAft>
                          <a:spcPts val="0"/>
                        </a:spcAft>
                      </a:pPr>
                      <a:r>
                        <a:rPr lang="pt-BR" sz="1200" b="1" dirty="0">
                          <a:effectLst/>
                        </a:rPr>
                        <a:t>Julho</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hMerge="1">
                  <a:txBody>
                    <a:bodyPr/>
                    <a:lstStyle/>
                    <a:p>
                      <a:endParaRPr lang="pt-BR"/>
                    </a:p>
                  </a:txBody>
                  <a:tcPr/>
                </a:tc>
                <a:tc rowSpan="4">
                  <a:txBody>
                    <a:bodyPr/>
                    <a:lstStyle/>
                    <a:p>
                      <a:pPr algn="ctr"/>
                      <a:endParaRPr lang="pt-BR" sz="1200" b="1" dirty="0">
                        <a:effectLst/>
                        <a:latin typeface="Arial" panose="020B0604020202020204" pitchFamily="34" charset="0"/>
                        <a:cs typeface="Arial" panose="020B0604020202020204" pitchFamily="34" charset="0"/>
                      </a:endParaRPr>
                    </a:p>
                  </a:txBody>
                  <a:tcPr marL="52696" marR="52696" marT="0" marB="0" anchor="ctr"/>
                </a:tc>
                <a:tc gridSpan="2">
                  <a:txBody>
                    <a:bodyPr/>
                    <a:lstStyle/>
                    <a:p>
                      <a:pPr algn="ctr">
                        <a:lnSpc>
                          <a:spcPct val="115000"/>
                        </a:lnSpc>
                        <a:spcAft>
                          <a:spcPts val="0"/>
                        </a:spcAft>
                      </a:pPr>
                      <a:r>
                        <a:rPr lang="pt-BR" sz="1200" b="1" dirty="0">
                          <a:effectLst/>
                        </a:rPr>
                        <a:t>Total</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hMerge="1">
                  <a:txBody>
                    <a:bodyPr/>
                    <a:lstStyle/>
                    <a:p>
                      <a:endParaRPr lang="pt-BR"/>
                    </a:p>
                  </a:txBody>
                  <a:tcPr/>
                </a:tc>
                <a:extLst>
                  <a:ext uri="{0D108BD9-81ED-4DB2-BD59-A6C34878D82A}">
                    <a16:rowId xmlns:a16="http://schemas.microsoft.com/office/drawing/2014/main" val="10002"/>
                  </a:ext>
                </a:extLst>
              </a:tr>
              <a:tr h="750782">
                <a:tc vMerge="1">
                  <a:txBody>
                    <a:bodyPr/>
                    <a:lstStyle/>
                    <a:p>
                      <a:endParaRPr lang="pt-BR"/>
                    </a:p>
                  </a:txBody>
                  <a:tcPr/>
                </a:tc>
                <a:tc>
                  <a:txBody>
                    <a:bodyPr/>
                    <a:lstStyle/>
                    <a:p>
                      <a:pPr algn="ctr">
                        <a:lnSpc>
                          <a:spcPct val="115000"/>
                        </a:lnSpc>
                        <a:spcAft>
                          <a:spcPts val="0"/>
                        </a:spcAft>
                      </a:pPr>
                      <a:r>
                        <a:rPr lang="pt-BR" sz="1200" dirty="0">
                          <a:effectLst/>
                        </a:rPr>
                        <a:t>Quant Aprovada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vMerge="1">
                  <a:txBody>
                    <a:bodyPr/>
                    <a:lstStyle/>
                    <a:p>
                      <a:endParaRPr lang="pt-BR"/>
                    </a:p>
                  </a:txBody>
                  <a:tcPr/>
                </a:tc>
                <a:tc>
                  <a:txBody>
                    <a:bodyPr/>
                    <a:lstStyle/>
                    <a:p>
                      <a:pPr algn="ctr">
                        <a:lnSpc>
                          <a:spcPct val="115000"/>
                        </a:lnSpc>
                        <a:spcAft>
                          <a:spcPts val="0"/>
                        </a:spcAft>
                      </a:pPr>
                      <a:r>
                        <a:rPr lang="pt-BR" sz="1200" dirty="0">
                          <a:effectLst/>
                        </a:rPr>
                        <a:t>Quant Aprovada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dirty="0">
                          <a:effectLst/>
                        </a:rPr>
                        <a:t>Quant Aprovada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dirty="0">
                          <a:effectLst/>
                        </a:rPr>
                        <a:t>Quant Aprovada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vMerge="1">
                  <a:txBody>
                    <a:bodyPr/>
                    <a:lstStyle/>
                    <a:p>
                      <a:endParaRPr lang="pt-BR"/>
                    </a:p>
                  </a:txBody>
                  <a:tcPr/>
                </a:tc>
                <a:tc>
                  <a:txBody>
                    <a:bodyPr/>
                    <a:lstStyle/>
                    <a:p>
                      <a:pPr algn="ctr">
                        <a:lnSpc>
                          <a:spcPct val="115000"/>
                        </a:lnSpc>
                        <a:spcAft>
                          <a:spcPts val="0"/>
                        </a:spcAft>
                      </a:pPr>
                      <a:r>
                        <a:rPr lang="pt-BR" sz="1200" b="1" dirty="0">
                          <a:effectLst/>
                        </a:rPr>
                        <a:t>Quant Aprovada</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solidFill>
                      <a:schemeClr val="accent3">
                        <a:lumMod val="40000"/>
                        <a:lumOff val="60000"/>
                      </a:schemeClr>
                    </a:solidFill>
                  </a:tcPr>
                </a:tc>
                <a:tc>
                  <a:txBody>
                    <a:bodyPr/>
                    <a:lstStyle/>
                    <a:p>
                      <a:pPr algn="ctr">
                        <a:lnSpc>
                          <a:spcPct val="115000"/>
                        </a:lnSpc>
                        <a:spcAft>
                          <a:spcPts val="0"/>
                        </a:spcAft>
                      </a:pPr>
                      <a:r>
                        <a:rPr lang="pt-BR" sz="1200" b="1" dirty="0">
                          <a:effectLst/>
                        </a:rPr>
                        <a:t>Valor </a:t>
                      </a:r>
                      <a:br>
                        <a:rPr lang="pt-BR" sz="1200" b="1" dirty="0">
                          <a:effectLst/>
                        </a:rPr>
                      </a:br>
                      <a:r>
                        <a:rPr lang="pt-BR" sz="1200" b="1" dirty="0">
                          <a:effectLst/>
                        </a:rPr>
                        <a:t>Aprovado (R$)</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extLst>
                  <a:ext uri="{0D108BD9-81ED-4DB2-BD59-A6C34878D82A}">
                    <a16:rowId xmlns:a16="http://schemas.microsoft.com/office/drawing/2014/main" val="10003"/>
                  </a:ext>
                </a:extLst>
              </a:tr>
              <a:tr h="1501567">
                <a:tc>
                  <a:txBody>
                    <a:bodyPr/>
                    <a:lstStyle/>
                    <a:p>
                      <a:pPr>
                        <a:lnSpc>
                          <a:spcPct val="115000"/>
                        </a:lnSpc>
                        <a:spcAft>
                          <a:spcPts val="0"/>
                        </a:spcAft>
                      </a:pPr>
                      <a:r>
                        <a:rPr lang="pt-BR" sz="1200">
                          <a:effectLst/>
                        </a:rPr>
                        <a:t>03.01.08 Atendimento / Acompanhamento psicossocial</a:t>
                      </a:r>
                      <a:endParaRPr lang="pt-BR" sz="120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tc>
                <a:tc>
                  <a:txBody>
                    <a:bodyPr/>
                    <a:lstStyle/>
                    <a:p>
                      <a:pPr algn="ctr">
                        <a:lnSpc>
                          <a:spcPct val="115000"/>
                        </a:lnSpc>
                        <a:spcAft>
                          <a:spcPts val="0"/>
                        </a:spcAft>
                      </a:pPr>
                      <a:r>
                        <a:rPr lang="pt-BR" sz="1200" dirty="0">
                          <a:effectLst/>
                          <a:latin typeface="Arial" panose="020B0604020202020204" pitchFamily="34" charset="0"/>
                          <a:cs typeface="Arial" panose="020B0604020202020204" pitchFamily="34" charset="0"/>
                        </a:rPr>
                        <a:t> </a:t>
                      </a:r>
                      <a:r>
                        <a:rPr lang="pt-BR" sz="1200" dirty="0" smtClean="0">
                          <a:effectLst/>
                          <a:latin typeface="Arial" panose="020B0604020202020204" pitchFamily="34" charset="0"/>
                          <a:cs typeface="Arial" panose="020B0604020202020204" pitchFamily="34" charset="0"/>
                        </a:rPr>
                        <a:t>12.670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dirty="0" smtClean="0">
                          <a:effectLst/>
                          <a:latin typeface="Arial" panose="020B0604020202020204" pitchFamily="34" charset="0"/>
                          <a:cs typeface="Arial" panose="020B0604020202020204" pitchFamily="34" charset="0"/>
                        </a:rPr>
                        <a:t>R$491,56</a:t>
                      </a:r>
                      <a:r>
                        <a:rPr lang="pt-BR" sz="1200" dirty="0">
                          <a:effectLst/>
                          <a:latin typeface="Arial" panose="020B0604020202020204" pitchFamily="34" charset="0"/>
                          <a:cs typeface="Arial" panose="020B0604020202020204" pitchFamily="34" charset="0"/>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vMerge="1">
                  <a:txBody>
                    <a:bodyPr/>
                    <a:lstStyle/>
                    <a:p>
                      <a:endParaRPr lang="pt-BR"/>
                    </a:p>
                  </a:txBody>
                  <a:tcPr/>
                </a:tc>
                <a:tc>
                  <a:txBody>
                    <a:bodyPr/>
                    <a:lstStyle/>
                    <a:p>
                      <a:pPr algn="ctr">
                        <a:lnSpc>
                          <a:spcPct val="115000"/>
                        </a:lnSpc>
                        <a:spcAft>
                          <a:spcPts val="0"/>
                        </a:spcAft>
                      </a:pPr>
                      <a:r>
                        <a:rPr lang="pt-BR" sz="1200" dirty="0" smtClean="0">
                          <a:effectLst/>
                          <a:latin typeface="Arial" panose="020B0604020202020204" pitchFamily="34" charset="0"/>
                          <a:cs typeface="Arial" panose="020B0604020202020204" pitchFamily="34" charset="0"/>
                        </a:rPr>
                        <a:t>12.167</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dirty="0" smtClean="0">
                          <a:effectLst/>
                          <a:latin typeface="Arial" panose="020B0604020202020204" pitchFamily="34" charset="0"/>
                          <a:ea typeface="Times New Roman" panose="02020603050405020304" pitchFamily="18" charset="0"/>
                          <a:cs typeface="Arial" panose="020B0604020202020204" pitchFamily="34" charset="0"/>
                        </a:rPr>
                        <a:t>R$756,17</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dirty="0" smtClean="0">
                          <a:effectLst/>
                          <a:latin typeface="Arial" panose="020B0604020202020204" pitchFamily="34" charset="0"/>
                          <a:cs typeface="Arial" panose="020B0604020202020204" pitchFamily="34" charset="0"/>
                        </a:rPr>
                        <a:t>5.252</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dirty="0" smtClean="0">
                          <a:effectLst/>
                          <a:latin typeface="Arial" panose="020B0604020202020204" pitchFamily="34" charset="0"/>
                          <a:cs typeface="Arial" panose="020B0604020202020204" pitchFamily="34" charset="0"/>
                        </a:rPr>
                        <a:t>R$792,95</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dirty="0" smtClean="0">
                          <a:effectLst/>
                          <a:latin typeface="Arial" panose="020B0604020202020204" pitchFamily="34" charset="0"/>
                          <a:cs typeface="Arial" panose="020B0604020202020204" pitchFamily="34" charset="0"/>
                        </a:rPr>
                        <a:t>12.777</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dirty="0">
                          <a:effectLst/>
                          <a:latin typeface="Arial" panose="020B0604020202020204" pitchFamily="34" charset="0"/>
                          <a:cs typeface="Arial" panose="020B0604020202020204" pitchFamily="34" charset="0"/>
                        </a:rPr>
                        <a:t> </a:t>
                      </a:r>
                      <a:r>
                        <a:rPr lang="pt-BR" sz="1200" dirty="0" smtClean="0">
                          <a:effectLst/>
                          <a:latin typeface="Arial" panose="020B0604020202020204" pitchFamily="34" charset="0"/>
                          <a:cs typeface="Arial" panose="020B0604020202020204" pitchFamily="34" charset="0"/>
                        </a:rPr>
                        <a:t>R$840,42</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vMerge="1">
                  <a:txBody>
                    <a:bodyPr/>
                    <a:lstStyle/>
                    <a:p>
                      <a:endParaRPr lang="pt-BR"/>
                    </a:p>
                  </a:txBody>
                  <a:tcPr/>
                </a:tc>
                <a:tc>
                  <a:txBody>
                    <a:bodyPr/>
                    <a:lstStyle/>
                    <a:p>
                      <a:pPr algn="ctr">
                        <a:lnSpc>
                          <a:spcPct val="115000"/>
                        </a:lnSpc>
                        <a:spcAft>
                          <a:spcPts val="0"/>
                        </a:spcAft>
                      </a:pPr>
                      <a:r>
                        <a:rPr lang="pt-BR" sz="1200" b="1" dirty="0" smtClean="0">
                          <a:effectLst/>
                          <a:latin typeface="Arial" panose="020B0604020202020204" pitchFamily="34" charset="0"/>
                          <a:cs typeface="Arial" panose="020B0604020202020204" pitchFamily="34" charset="0"/>
                        </a:rPr>
                        <a:t>42.866</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solidFill>
                      <a:schemeClr val="accent3">
                        <a:lumMod val="40000"/>
                        <a:lumOff val="60000"/>
                      </a:schemeClr>
                    </a:solidFill>
                  </a:tcPr>
                </a:tc>
                <a:tc>
                  <a:txBody>
                    <a:bodyPr/>
                    <a:lstStyle/>
                    <a:p>
                      <a:pPr algn="ctr">
                        <a:lnSpc>
                          <a:spcPct val="115000"/>
                        </a:lnSpc>
                        <a:spcAft>
                          <a:spcPts val="0"/>
                        </a:spcAft>
                      </a:pPr>
                      <a:endParaRPr lang="pt-BR" sz="1200" b="1" dirty="0" smtClean="0">
                        <a:effectLst/>
                        <a:latin typeface="Arial" panose="020B0604020202020204" pitchFamily="34" charset="0"/>
                        <a:cs typeface="Arial" panose="020B0604020202020204" pitchFamily="34" charset="0"/>
                      </a:endParaRPr>
                    </a:p>
                    <a:p>
                      <a:pPr algn="ctr">
                        <a:lnSpc>
                          <a:spcPct val="115000"/>
                        </a:lnSpc>
                        <a:spcAft>
                          <a:spcPts val="0"/>
                        </a:spcAft>
                      </a:pPr>
                      <a:r>
                        <a:rPr lang="pt-BR" sz="1200" b="1" dirty="0" smtClean="0">
                          <a:effectLst/>
                          <a:latin typeface="Arial" panose="020B0604020202020204" pitchFamily="34" charset="0"/>
                          <a:cs typeface="Arial" panose="020B0604020202020204" pitchFamily="34" charset="0"/>
                        </a:rPr>
                        <a:t>R$2.881,10</a:t>
                      </a:r>
                      <a:r>
                        <a:rPr lang="pt-BR" sz="1200" b="1" dirty="0">
                          <a:effectLst/>
                          <a:latin typeface="Arial" panose="020B0604020202020204" pitchFamily="34" charset="0"/>
                          <a:cs typeface="Arial" panose="020B0604020202020204" pitchFamily="34" charset="0"/>
                        </a:rPr>
                        <a:t> </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extLst>
                  <a:ext uri="{0D108BD9-81ED-4DB2-BD59-A6C34878D82A}">
                    <a16:rowId xmlns:a16="http://schemas.microsoft.com/office/drawing/2014/main" val="10004"/>
                  </a:ext>
                </a:extLst>
              </a:tr>
              <a:tr h="642469">
                <a:tc>
                  <a:txBody>
                    <a:bodyPr/>
                    <a:lstStyle/>
                    <a:p>
                      <a:pPr algn="ctr">
                        <a:lnSpc>
                          <a:spcPct val="115000"/>
                        </a:lnSpc>
                        <a:spcAft>
                          <a:spcPts val="0"/>
                        </a:spcAft>
                      </a:pPr>
                      <a:r>
                        <a:rPr lang="pt-BR" sz="1200" dirty="0">
                          <a:effectLst/>
                        </a:rPr>
                        <a:t>Total</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pt-BR" sz="1200" b="0" dirty="0">
                          <a:effectLst/>
                        </a:rPr>
                        <a:t> </a:t>
                      </a:r>
                      <a:r>
                        <a:rPr lang="pt-BR" sz="1200" b="0" dirty="0" smtClean="0">
                          <a:effectLst/>
                          <a:latin typeface="Arial" panose="020B0604020202020204" pitchFamily="34" charset="0"/>
                          <a:cs typeface="Arial" panose="020B0604020202020204" pitchFamily="34" charset="0"/>
                        </a:rPr>
                        <a:t> </a:t>
                      </a:r>
                    </a:p>
                    <a:p>
                      <a:pPr marL="0" marR="0" indent="0" algn="ctr" defTabSz="457200" rtl="0" eaLnBrk="1" fontAlgn="auto" latinLnBrk="0" hangingPunct="1">
                        <a:lnSpc>
                          <a:spcPct val="115000"/>
                        </a:lnSpc>
                        <a:spcBef>
                          <a:spcPts val="0"/>
                        </a:spcBef>
                        <a:spcAft>
                          <a:spcPts val="0"/>
                        </a:spcAft>
                        <a:buClrTx/>
                        <a:buSzTx/>
                        <a:buFontTx/>
                        <a:buNone/>
                        <a:tabLst/>
                        <a:defRPr/>
                      </a:pPr>
                      <a:r>
                        <a:rPr lang="pt-BR" sz="1200" b="0" dirty="0" smtClean="0">
                          <a:effectLst/>
                          <a:latin typeface="Arial" panose="020B0604020202020204" pitchFamily="34" charset="0"/>
                          <a:cs typeface="Arial" panose="020B0604020202020204" pitchFamily="34" charset="0"/>
                        </a:rPr>
                        <a:t>12.670</a:t>
                      </a:r>
                      <a:endParaRPr lang="pt-BR" sz="1200" b="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b="0" dirty="0">
                          <a:effectLst/>
                        </a:rPr>
                        <a:t> </a:t>
                      </a:r>
                      <a:r>
                        <a:rPr lang="pt-BR" sz="1200" b="0" dirty="0" smtClean="0">
                          <a:effectLst/>
                        </a:rPr>
                        <a:t>R$491,56</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vMerge="1">
                  <a:txBody>
                    <a:bodyPr/>
                    <a:lstStyle/>
                    <a:p>
                      <a:endParaRPr lang="pt-BR"/>
                    </a:p>
                  </a:txBody>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pt-BR" sz="1200" b="0" dirty="0" smtClean="0">
                        <a:effectLst/>
                        <a:latin typeface="Arial" panose="020B0604020202020204" pitchFamily="34" charset="0"/>
                        <a:cs typeface="Arial" panose="020B0604020202020204" pitchFamily="34" charset="0"/>
                      </a:endParaRPr>
                    </a:p>
                    <a:p>
                      <a:pPr marL="0" marR="0" indent="0" algn="ctr" defTabSz="457200" rtl="0" eaLnBrk="1" fontAlgn="auto" latinLnBrk="0" hangingPunct="1">
                        <a:lnSpc>
                          <a:spcPct val="115000"/>
                        </a:lnSpc>
                        <a:spcBef>
                          <a:spcPts val="0"/>
                        </a:spcBef>
                        <a:spcAft>
                          <a:spcPts val="0"/>
                        </a:spcAft>
                        <a:buClrTx/>
                        <a:buSzTx/>
                        <a:buFontTx/>
                        <a:buNone/>
                        <a:tabLst/>
                        <a:defRPr/>
                      </a:pPr>
                      <a:r>
                        <a:rPr lang="pt-BR" sz="1200" b="0" dirty="0" smtClean="0">
                          <a:effectLst/>
                          <a:latin typeface="Arial" panose="020B0604020202020204" pitchFamily="34" charset="0"/>
                          <a:cs typeface="Arial" panose="020B0604020202020204" pitchFamily="34" charset="0"/>
                        </a:rPr>
                        <a:t>12.167</a:t>
                      </a:r>
                      <a:endParaRPr lang="pt-BR" sz="1200" b="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pt-BR" sz="1200" b="0" dirty="0">
                          <a:effectLst/>
                        </a:rPr>
                        <a:t> </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b="0" dirty="0">
                          <a:effectLst/>
                        </a:rPr>
                        <a:t> </a:t>
                      </a:r>
                      <a:r>
                        <a:rPr lang="pt-BR" sz="1200" b="0" dirty="0" smtClean="0">
                          <a:effectLst/>
                        </a:rPr>
                        <a:t>R$756,17</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pt-BR" sz="1200" b="0" dirty="0" smtClean="0">
                        <a:effectLst/>
                        <a:latin typeface="Arial" panose="020B0604020202020204" pitchFamily="34" charset="0"/>
                        <a:cs typeface="Arial" panose="020B0604020202020204" pitchFamily="34" charset="0"/>
                      </a:endParaRPr>
                    </a:p>
                    <a:p>
                      <a:pPr marL="0" marR="0" indent="0" algn="ctr" defTabSz="457200" rtl="0" eaLnBrk="1" fontAlgn="auto" latinLnBrk="0" hangingPunct="1">
                        <a:lnSpc>
                          <a:spcPct val="115000"/>
                        </a:lnSpc>
                        <a:spcBef>
                          <a:spcPts val="0"/>
                        </a:spcBef>
                        <a:spcAft>
                          <a:spcPts val="0"/>
                        </a:spcAft>
                        <a:buClrTx/>
                        <a:buSzTx/>
                        <a:buFontTx/>
                        <a:buNone/>
                        <a:tabLst/>
                        <a:defRPr/>
                      </a:pPr>
                      <a:r>
                        <a:rPr lang="pt-BR" sz="1200" b="0" dirty="0" smtClean="0">
                          <a:effectLst/>
                          <a:latin typeface="Arial" panose="020B0604020202020204" pitchFamily="34" charset="0"/>
                          <a:cs typeface="Arial" panose="020B0604020202020204" pitchFamily="34" charset="0"/>
                        </a:rPr>
                        <a:t>5.252</a:t>
                      </a:r>
                      <a:endParaRPr lang="pt-BR" sz="1200" b="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pt-BR" sz="1200" b="0" dirty="0">
                          <a:effectLst/>
                        </a:rPr>
                        <a:t> </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b="0" dirty="0">
                          <a:effectLst/>
                        </a:rPr>
                        <a:t> </a:t>
                      </a:r>
                      <a:r>
                        <a:rPr lang="pt-BR" sz="1200" b="0" dirty="0" smtClean="0">
                          <a:effectLst/>
                        </a:rPr>
                        <a:t>R$792,95</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pt-BR" sz="1200" b="0" dirty="0">
                          <a:effectLst/>
                        </a:rPr>
                        <a:t> </a:t>
                      </a:r>
                      <a:endParaRPr lang="pt-BR" sz="1200" b="0" dirty="0" smtClean="0">
                        <a:effectLst/>
                      </a:endParaRPr>
                    </a:p>
                    <a:p>
                      <a:pPr marL="0" marR="0" indent="0" algn="ctr" defTabSz="457200" rtl="0" eaLnBrk="1" fontAlgn="auto" latinLnBrk="0" hangingPunct="1">
                        <a:lnSpc>
                          <a:spcPct val="115000"/>
                        </a:lnSpc>
                        <a:spcBef>
                          <a:spcPts val="0"/>
                        </a:spcBef>
                        <a:spcAft>
                          <a:spcPts val="0"/>
                        </a:spcAft>
                        <a:buClrTx/>
                        <a:buSzTx/>
                        <a:buFontTx/>
                        <a:buNone/>
                        <a:tabLst/>
                        <a:defRPr/>
                      </a:pPr>
                      <a:r>
                        <a:rPr lang="pt-BR" sz="1200" b="0" dirty="0" smtClean="0">
                          <a:effectLst/>
                          <a:latin typeface="Arial" panose="020B0604020202020204" pitchFamily="34" charset="0"/>
                          <a:cs typeface="Arial" panose="020B0604020202020204" pitchFamily="34" charset="0"/>
                        </a:rPr>
                        <a:t>12.777</a:t>
                      </a:r>
                      <a:endParaRPr lang="pt-BR" sz="1200" b="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a:txBody>
                    <a:bodyPr/>
                    <a:lstStyle/>
                    <a:p>
                      <a:pPr algn="ctr">
                        <a:lnSpc>
                          <a:spcPct val="115000"/>
                        </a:lnSpc>
                        <a:spcAft>
                          <a:spcPts val="0"/>
                        </a:spcAft>
                      </a:pPr>
                      <a:r>
                        <a:rPr lang="pt-BR" sz="1200" b="0" dirty="0">
                          <a:effectLst/>
                        </a:rPr>
                        <a:t> </a:t>
                      </a:r>
                      <a:r>
                        <a:rPr lang="pt-BR" sz="1200" b="0" dirty="0" smtClean="0">
                          <a:effectLst/>
                        </a:rPr>
                        <a:t>R$840,42</a:t>
                      </a:r>
                      <a:endParaRPr lang="pt-B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tc vMerge="1">
                  <a:txBody>
                    <a:bodyPr/>
                    <a:lstStyle/>
                    <a:p>
                      <a:endParaRPr lang="pt-BR"/>
                    </a:p>
                  </a:txBody>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pt-BR" sz="1200" b="1" dirty="0" smtClean="0">
                        <a:effectLst/>
                        <a:latin typeface="Arial" panose="020B0604020202020204" pitchFamily="34" charset="0"/>
                        <a:cs typeface="Arial" panose="020B0604020202020204" pitchFamily="34" charset="0"/>
                      </a:endParaRPr>
                    </a:p>
                    <a:p>
                      <a:pPr marL="0" marR="0" indent="0" algn="ctr" defTabSz="457200" rtl="0" eaLnBrk="1" fontAlgn="auto" latinLnBrk="0" hangingPunct="1">
                        <a:lnSpc>
                          <a:spcPct val="115000"/>
                        </a:lnSpc>
                        <a:spcBef>
                          <a:spcPts val="0"/>
                        </a:spcBef>
                        <a:spcAft>
                          <a:spcPts val="0"/>
                        </a:spcAft>
                        <a:buClrTx/>
                        <a:buSzTx/>
                        <a:buFontTx/>
                        <a:buNone/>
                        <a:tabLst/>
                        <a:defRPr/>
                      </a:pPr>
                      <a:r>
                        <a:rPr lang="pt-BR" sz="1200" b="1" dirty="0" smtClean="0">
                          <a:effectLst/>
                          <a:latin typeface="Arial" panose="020B0604020202020204" pitchFamily="34" charset="0"/>
                          <a:cs typeface="Arial" panose="020B0604020202020204" pitchFamily="34" charset="0"/>
                        </a:rPr>
                        <a:t>42.866</a:t>
                      </a:r>
                      <a:endParaRPr lang="pt-BR" sz="12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pt-BR" sz="1200" b="1" dirty="0">
                          <a:effectLst/>
                        </a:rPr>
                        <a:t> </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solidFill>
                      <a:schemeClr val="accent3">
                        <a:lumMod val="40000"/>
                        <a:lumOff val="60000"/>
                      </a:schemeClr>
                    </a:solidFill>
                  </a:tcPr>
                </a:tc>
                <a:tc>
                  <a:txBody>
                    <a:bodyPr/>
                    <a:lstStyle/>
                    <a:p>
                      <a:pPr algn="ctr">
                        <a:lnSpc>
                          <a:spcPct val="115000"/>
                        </a:lnSpc>
                        <a:spcAft>
                          <a:spcPts val="0"/>
                        </a:spcAft>
                      </a:pPr>
                      <a:r>
                        <a:rPr lang="pt-BR" sz="1200" b="1" dirty="0">
                          <a:effectLst/>
                        </a:rPr>
                        <a:t> </a:t>
                      </a:r>
                      <a:r>
                        <a:rPr lang="pt-BR" sz="1200" b="1" dirty="0" smtClean="0">
                          <a:effectLst/>
                        </a:rPr>
                        <a:t>R$2.881,10</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nchor="ctr"/>
                </a:tc>
                <a:extLst>
                  <a:ext uri="{0D108BD9-81ED-4DB2-BD59-A6C34878D82A}">
                    <a16:rowId xmlns:a16="http://schemas.microsoft.com/office/drawing/2014/main" val="10005"/>
                  </a:ext>
                </a:extLst>
              </a:tr>
              <a:tr h="248118">
                <a:tc gridSpan="13">
                  <a:txBody>
                    <a:bodyPr/>
                    <a:lstStyle/>
                    <a:p>
                      <a:pPr>
                        <a:lnSpc>
                          <a:spcPct val="115000"/>
                        </a:lnSpc>
                        <a:spcAft>
                          <a:spcPts val="0"/>
                        </a:spcAft>
                      </a:pPr>
                      <a:r>
                        <a:rPr lang="pt-BR" sz="1200" dirty="0">
                          <a:effectLst/>
                        </a:rPr>
                        <a:t>Fonte: </a:t>
                      </a:r>
                      <a:r>
                        <a:rPr lang="pt-BR" sz="1200" dirty="0">
                          <a:solidFill>
                            <a:schemeClr val="bg1"/>
                          </a:solidFill>
                          <a:effectLst/>
                        </a:rPr>
                        <a:t>DATASUS/SIA-MS/SUPRIS/GCA, </a:t>
                      </a:r>
                      <a:r>
                        <a:rPr lang="pt-BR" sz="1200" dirty="0" smtClean="0">
                          <a:solidFill>
                            <a:schemeClr val="bg1"/>
                          </a:solidFill>
                          <a:effectLst/>
                        </a:rPr>
                        <a:t>12 de setembro</a:t>
                      </a:r>
                      <a:r>
                        <a:rPr lang="pt-BR" sz="1200" baseline="0" dirty="0" smtClean="0">
                          <a:solidFill>
                            <a:schemeClr val="bg1"/>
                          </a:solidFill>
                          <a:effectLst/>
                        </a:rPr>
                        <a:t> de </a:t>
                      </a:r>
                      <a:r>
                        <a:rPr lang="pt-BR" sz="1200" dirty="0" smtClean="0">
                          <a:solidFill>
                            <a:schemeClr val="bg1"/>
                          </a:solidFill>
                          <a:effectLst/>
                        </a:rPr>
                        <a:t>2021</a:t>
                      </a:r>
                      <a:r>
                        <a:rPr lang="pt-BR" sz="1200" dirty="0">
                          <a:solidFill>
                            <a:schemeClr val="bg1"/>
                          </a:solidFill>
                          <a:effectLst/>
                        </a:rPr>
                        <a:t>.</a:t>
                      </a:r>
                      <a:endParaRPr lang="pt-BR"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6"/>
                  </a:ext>
                </a:extLst>
              </a:tr>
              <a:tr h="933648">
                <a:tc gridSpan="13">
                  <a:txBody>
                    <a:bodyPr/>
                    <a:lstStyle/>
                    <a:p>
                      <a:pPr>
                        <a:lnSpc>
                          <a:spcPct val="115000"/>
                        </a:lnSpc>
                        <a:spcAft>
                          <a:spcPts val="0"/>
                        </a:spcAft>
                      </a:pPr>
                      <a:r>
                        <a:rPr lang="pt-BR" sz="1200" dirty="0">
                          <a:effectLst/>
                        </a:rPr>
                        <a:t>Metodologia: Foram elencados no tabulador – </a:t>
                      </a:r>
                      <a:r>
                        <a:rPr lang="pt-BR" sz="1200" dirty="0" err="1">
                          <a:effectLst/>
                        </a:rPr>
                        <a:t>Tabwin</a:t>
                      </a:r>
                      <a:r>
                        <a:rPr lang="pt-BR" sz="1200" dirty="0">
                          <a:effectLst/>
                        </a:rPr>
                        <a:t> os arquivos dos dados do Sistema de Informação Ambulatorial – SIA do Ministério da Saúde referentes aos meses de </a:t>
                      </a:r>
                      <a:r>
                        <a:rPr lang="pt-BR" sz="1200" u="sng" dirty="0">
                          <a:effectLst/>
                        </a:rPr>
                        <a:t>abril, maio, junho e julho </a:t>
                      </a:r>
                      <a:r>
                        <a:rPr lang="pt-BR" sz="1200" dirty="0">
                          <a:effectLst/>
                        </a:rPr>
                        <a:t>de 2021 de todos os estabelecimentos de saúde credenciados ao Sistema Único de Saúde – SUS no Município de Campo Grande sob gestão municipal e extraída a produção e o valor aprovados da produção da Atenção Psicossocial por forma de organização de procedimentos da Tabela SUS (03.01.08 e 03.03.17), processados nos referidos meses de 2021.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52696" marR="52696"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dirty="0"/>
                    </a:p>
                  </a:txBody>
                  <a:tcPr/>
                </a:tc>
                <a:tc hMerge="1">
                  <a:txBody>
                    <a:bodyPr/>
                    <a:lstStyle/>
                    <a:p>
                      <a:endParaRPr lang="pt-B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88628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77001" y="6399531"/>
            <a:ext cx="779767" cy="365125"/>
          </a:xfrm>
        </p:spPr>
        <p:txBody>
          <a:bodyPr/>
          <a:lstStyle/>
          <a:p>
            <a:pPr rtl="0"/>
            <a:fld id="{B38049E5-7B53-4E85-8972-7D6C4BCE5BB9}" type="slidenum">
              <a:rPr lang="pt-BR" noProof="0" smtClean="0"/>
              <a:pPr rtl="0"/>
              <a:t>73</a:t>
            </a:fld>
            <a:endParaRPr lang="pt-BR" noProof="0" dirty="0"/>
          </a:p>
        </p:txBody>
      </p:sp>
      <p:sp>
        <p:nvSpPr>
          <p:cNvPr id="8" name="Retângulo 7"/>
          <p:cNvSpPr/>
          <p:nvPr/>
        </p:nvSpPr>
        <p:spPr>
          <a:xfrm>
            <a:off x="696570" y="159017"/>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1" name="Título 1"/>
          <p:cNvSpPr>
            <a:spLocks noGrp="1"/>
          </p:cNvSpPr>
          <p:nvPr>
            <p:ph type="title"/>
          </p:nvPr>
        </p:nvSpPr>
        <p:spPr>
          <a:xfrm>
            <a:off x="6911789" y="18626"/>
            <a:ext cx="4900462" cy="467769"/>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2000" dirty="0">
              <a:solidFill>
                <a:schemeClr val="tx1"/>
              </a:solidFill>
              <a:effectLst>
                <a:outerShdw blurRad="38100" dist="38100" dir="2700000" algn="tl">
                  <a:srgbClr val="000000">
                    <a:alpha val="43137"/>
                  </a:srgbClr>
                </a:outerShdw>
              </a:effectLst>
            </a:endParaRPr>
          </a:p>
        </p:txBody>
      </p:sp>
      <p:cxnSp>
        <p:nvCxnSpPr>
          <p:cNvPr id="7" name="Conector de seta reta 6"/>
          <p:cNvCxnSpPr/>
          <p:nvPr/>
        </p:nvCxnSpPr>
        <p:spPr>
          <a:xfrm>
            <a:off x="10635510" y="665425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952981" y="870722"/>
            <a:ext cx="10424020" cy="5324535"/>
          </a:xfrm>
          <a:prstGeom prst="rect">
            <a:avLst/>
          </a:prstGeom>
          <a:solidFill>
            <a:schemeClr val="bg1"/>
          </a:solidFill>
        </p:spPr>
        <p:txBody>
          <a:bodyPr wrap="square" rtlCol="0">
            <a:spAutoFit/>
          </a:bodyPr>
          <a:lstStyle/>
          <a:p>
            <a:pPr algn="just"/>
            <a:endParaRPr lang="pt-BR" sz="2000" dirty="0">
              <a:latin typeface="Arial" panose="020B0604020202020204" pitchFamily="34" charset="0"/>
              <a:ea typeface="Times New Roman" pitchFamily="18" charset="0"/>
              <a:cs typeface="Arial" panose="020B0604020202020204" pitchFamily="34" charset="0"/>
            </a:endParaRPr>
          </a:p>
          <a:p>
            <a:pPr algn="ctr"/>
            <a:r>
              <a:rPr lang="pt-BR" sz="2000" b="1" dirty="0" smtClean="0">
                <a:latin typeface="Arial" panose="020B0604020202020204" pitchFamily="34" charset="0"/>
                <a:cs typeface="Arial" panose="020B0604020202020204" pitchFamily="34" charset="0"/>
              </a:rPr>
              <a:t>QUADRO: PRODUÇÃO DE ATENÇÃO PSICOSSOCIAL POR FORMA DE ORGANIZAÇÃO</a:t>
            </a:r>
            <a:r>
              <a:rPr lang="pt-BR" sz="2000" dirty="0" smtClean="0">
                <a:latin typeface="Arial" panose="020B0604020202020204" pitchFamily="34" charset="0"/>
                <a:cs typeface="Arial" panose="020B0604020202020204" pitchFamily="34" charset="0"/>
              </a:rPr>
              <a:t>/SISTEMA DE INFORMAÇÃO HOSPITALAR</a:t>
            </a:r>
            <a:endParaRPr lang="pt-BR" sz="2000"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pt-BR" sz="2000" dirty="0" smtClean="0">
              <a:latin typeface="Arial" panose="020B0604020202020204" pitchFamily="34" charset="0"/>
              <a:ea typeface="Times New Roman" panose="02020603050405020304" pitchFamily="18" charset="0"/>
              <a:cs typeface="Arial" panose="020B0604020202020204" pitchFamily="34" charset="0"/>
            </a:endParaRPr>
          </a:p>
          <a:p>
            <a:pPr algn="just"/>
            <a:r>
              <a:rPr lang="pt-BR" sz="2000" dirty="0" smtClean="0">
                <a:latin typeface="Arial" panose="020B0604020202020204" pitchFamily="34" charset="0"/>
                <a:ea typeface="Times New Roman" panose="02020603050405020304" pitchFamily="18" charset="0"/>
                <a:cs typeface="Arial" panose="020B0604020202020204" pitchFamily="34" charset="0"/>
              </a:rPr>
              <a:t>São os procedimentos da forma de organização 030108 Atendimento/Acompanhamento Psicossocial e 030317 Tratamento dos Transtornos Mentais e Comportamentais,  realizados por estabelecimentos de saúde no âmbito Hospitalar, nos meses de abril a julho. </a:t>
            </a:r>
          </a:p>
          <a:p>
            <a:pPr algn="just"/>
            <a:endParaRPr lang="pt-BR" sz="2000" dirty="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A produção do 2º quadrimestre foi de:</a:t>
            </a:r>
          </a:p>
          <a:p>
            <a:pPr algn="just"/>
            <a:endParaRPr lang="pt-BR" sz="2000" dirty="0" smtClean="0">
              <a:latin typeface="Arial" panose="020B0604020202020204" pitchFamily="34" charset="0"/>
              <a:cs typeface="Arial" panose="020B0604020202020204" pitchFamily="34" charset="0"/>
            </a:endParaRPr>
          </a:p>
          <a:p>
            <a:pPr marL="342900" indent="-342900" algn="just" defTabSz="914400" fontAlgn="base">
              <a:spcBef>
                <a:spcPct val="0"/>
              </a:spcBef>
              <a:spcAft>
                <a:spcPct val="0"/>
              </a:spcAft>
              <a:buFont typeface="Wingdings" panose="05000000000000000000" pitchFamily="2" charset="2"/>
              <a:buChar char="q"/>
            </a:pPr>
            <a:r>
              <a:rPr lang="pt-BR" sz="2000" dirty="0" smtClean="0">
                <a:latin typeface="Arial" panose="020B0604020202020204" pitchFamily="34" charset="0"/>
                <a:cs typeface="Arial" panose="020B0604020202020204" pitchFamily="34" charset="0"/>
              </a:rPr>
              <a:t>Grupo 03 - Procedimentos clínicos - </a:t>
            </a:r>
            <a:r>
              <a:rPr lang="pt-BR" sz="2000" b="1" dirty="0" smtClean="0">
                <a:latin typeface="Arial" panose="020B0604020202020204" pitchFamily="34" charset="0"/>
                <a:cs typeface="Arial" panose="020B0604020202020204" pitchFamily="34" charset="0"/>
              </a:rPr>
              <a:t>206 </a:t>
            </a:r>
            <a:r>
              <a:rPr lang="pt-BR" sz="2000" dirty="0" smtClean="0">
                <a:latin typeface="Arial" panose="020B0604020202020204" pitchFamily="34" charset="0"/>
                <a:cs typeface="Arial" panose="020B0604020202020204" pitchFamily="34" charset="0"/>
              </a:rPr>
              <a:t>procedimentos.</a:t>
            </a:r>
          </a:p>
          <a:p>
            <a:pPr algn="just" defTabSz="914400" fontAlgn="base">
              <a:spcBef>
                <a:spcPct val="0"/>
              </a:spcBef>
              <a:spcAft>
                <a:spcPct val="0"/>
              </a:spcAft>
            </a:pPr>
            <a:endParaRPr lang="pt-BR" sz="2000" b="1" dirty="0" smtClean="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ea typeface="Times New Roman" panose="02020603050405020304" pitchFamily="18" charset="0"/>
                <a:cs typeface="Arial" panose="020B0604020202020204" pitchFamily="34" charset="0"/>
              </a:rPr>
              <a:t>O procedimento realizado em maior quantidade foi o </a:t>
            </a:r>
            <a:r>
              <a:rPr lang="pt-BR" sz="2000" dirty="0" smtClean="0">
                <a:latin typeface="Arial" panose="020B0604020202020204" pitchFamily="34" charset="0"/>
                <a:cs typeface="Arial" panose="020B0604020202020204" pitchFamily="34" charset="0"/>
              </a:rPr>
              <a:t>Tratamento em Psiquiatria de Curta Permanência por dia (permanência até 90 dias), perfazendo 66% dos procedimentos realizados no Grupo 03.</a:t>
            </a:r>
          </a:p>
          <a:p>
            <a:pPr algn="just"/>
            <a:endParaRPr lang="pt-BR" sz="2000" dirty="0" smtClean="0"/>
          </a:p>
        </p:txBody>
      </p:sp>
    </p:spTree>
    <p:extLst>
      <p:ext uri="{BB962C8B-B14F-4D97-AF65-F5344CB8AC3E}">
        <p14:creationId xmlns:p14="http://schemas.microsoft.com/office/powerpoint/2010/main" val="411444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a:xfrm>
            <a:off x="10582261" y="6471188"/>
            <a:ext cx="1596292" cy="404614"/>
          </a:xfrm>
        </p:spPr>
        <p:txBody>
          <a:bodyPr/>
          <a:lstStyle/>
          <a:p>
            <a:pPr rtl="0"/>
            <a:fld id="{B38049E5-7B53-4E85-8972-7D6C4BCE5BB9}" type="slidenum">
              <a:rPr lang="pt-BR" b="1" noProof="0" smtClean="0"/>
              <a:pPr rtl="0"/>
              <a:t>74</a:t>
            </a:fld>
            <a:endParaRPr lang="pt-BR" b="1" noProof="0" dirty="0"/>
          </a:p>
        </p:txBody>
      </p:sp>
      <p:sp>
        <p:nvSpPr>
          <p:cNvPr id="10" name="Retângulo 9"/>
          <p:cNvSpPr/>
          <p:nvPr/>
        </p:nvSpPr>
        <p:spPr>
          <a:xfrm>
            <a:off x="757925" y="178618"/>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3119099557"/>
              </p:ext>
            </p:extLst>
          </p:nvPr>
        </p:nvGraphicFramePr>
        <p:xfrm>
          <a:off x="757925" y="486395"/>
          <a:ext cx="11169617" cy="5798496"/>
        </p:xfrm>
        <a:graphic>
          <a:graphicData uri="http://schemas.openxmlformats.org/drawingml/2006/table">
            <a:tbl>
              <a:tblPr firstRow="1" firstCol="1" bandRow="1">
                <a:tableStyleId>{F5AB1C69-6EDB-4FF4-983F-18BD219EF322}</a:tableStyleId>
              </a:tblPr>
              <a:tblGrid>
                <a:gridCol w="1432276">
                  <a:extLst>
                    <a:ext uri="{9D8B030D-6E8A-4147-A177-3AD203B41FA5}">
                      <a16:colId xmlns:a16="http://schemas.microsoft.com/office/drawing/2014/main" val="20000"/>
                    </a:ext>
                  </a:extLst>
                </a:gridCol>
                <a:gridCol w="969677">
                  <a:extLst>
                    <a:ext uri="{9D8B030D-6E8A-4147-A177-3AD203B41FA5}">
                      <a16:colId xmlns:a16="http://schemas.microsoft.com/office/drawing/2014/main" val="20001"/>
                    </a:ext>
                  </a:extLst>
                </a:gridCol>
                <a:gridCol w="969677">
                  <a:extLst>
                    <a:ext uri="{9D8B030D-6E8A-4147-A177-3AD203B41FA5}">
                      <a16:colId xmlns:a16="http://schemas.microsoft.com/office/drawing/2014/main" val="20002"/>
                    </a:ext>
                  </a:extLst>
                </a:gridCol>
                <a:gridCol w="194346">
                  <a:extLst>
                    <a:ext uri="{9D8B030D-6E8A-4147-A177-3AD203B41FA5}">
                      <a16:colId xmlns:a16="http://schemas.microsoft.com/office/drawing/2014/main" val="20003"/>
                    </a:ext>
                  </a:extLst>
                </a:gridCol>
                <a:gridCol w="873190">
                  <a:extLst>
                    <a:ext uri="{9D8B030D-6E8A-4147-A177-3AD203B41FA5}">
                      <a16:colId xmlns:a16="http://schemas.microsoft.com/office/drawing/2014/main" val="20004"/>
                    </a:ext>
                  </a:extLst>
                </a:gridCol>
                <a:gridCol w="963008">
                  <a:extLst>
                    <a:ext uri="{9D8B030D-6E8A-4147-A177-3AD203B41FA5}">
                      <a16:colId xmlns:a16="http://schemas.microsoft.com/office/drawing/2014/main" val="20005"/>
                    </a:ext>
                  </a:extLst>
                </a:gridCol>
                <a:gridCol w="879858">
                  <a:extLst>
                    <a:ext uri="{9D8B030D-6E8A-4147-A177-3AD203B41FA5}">
                      <a16:colId xmlns:a16="http://schemas.microsoft.com/office/drawing/2014/main" val="20006"/>
                    </a:ext>
                  </a:extLst>
                </a:gridCol>
                <a:gridCol w="969677">
                  <a:extLst>
                    <a:ext uri="{9D8B030D-6E8A-4147-A177-3AD203B41FA5}">
                      <a16:colId xmlns:a16="http://schemas.microsoft.com/office/drawing/2014/main" val="20007"/>
                    </a:ext>
                  </a:extLst>
                </a:gridCol>
                <a:gridCol w="897140">
                  <a:extLst>
                    <a:ext uri="{9D8B030D-6E8A-4147-A177-3AD203B41FA5}">
                      <a16:colId xmlns:a16="http://schemas.microsoft.com/office/drawing/2014/main" val="20008"/>
                    </a:ext>
                  </a:extLst>
                </a:gridCol>
                <a:gridCol w="897140">
                  <a:extLst>
                    <a:ext uri="{9D8B030D-6E8A-4147-A177-3AD203B41FA5}">
                      <a16:colId xmlns:a16="http://schemas.microsoft.com/office/drawing/2014/main" val="20009"/>
                    </a:ext>
                  </a:extLst>
                </a:gridCol>
                <a:gridCol w="182904">
                  <a:extLst>
                    <a:ext uri="{9D8B030D-6E8A-4147-A177-3AD203B41FA5}">
                      <a16:colId xmlns:a16="http://schemas.microsoft.com/office/drawing/2014/main" val="20010"/>
                    </a:ext>
                  </a:extLst>
                </a:gridCol>
                <a:gridCol w="905300">
                  <a:extLst>
                    <a:ext uri="{9D8B030D-6E8A-4147-A177-3AD203B41FA5}">
                      <a16:colId xmlns:a16="http://schemas.microsoft.com/office/drawing/2014/main" val="20011"/>
                    </a:ext>
                  </a:extLst>
                </a:gridCol>
                <a:gridCol w="1035424">
                  <a:extLst>
                    <a:ext uri="{9D8B030D-6E8A-4147-A177-3AD203B41FA5}">
                      <a16:colId xmlns:a16="http://schemas.microsoft.com/office/drawing/2014/main" val="20012"/>
                    </a:ext>
                  </a:extLst>
                </a:gridCol>
              </a:tblGrid>
              <a:tr h="635812">
                <a:tc gridSpan="13">
                  <a:txBody>
                    <a:bodyPr/>
                    <a:lstStyle/>
                    <a:p>
                      <a:pPr algn="ctr">
                        <a:lnSpc>
                          <a:spcPct val="115000"/>
                        </a:lnSpc>
                        <a:spcAft>
                          <a:spcPts val="0"/>
                        </a:spcAft>
                      </a:pPr>
                      <a:r>
                        <a:rPr lang="pt-BR" sz="1400" dirty="0">
                          <a:effectLst/>
                        </a:rPr>
                        <a:t>PRODUÇÃO DE ATENÇÃO PSICOSSOCIAL POR FORMA DE ORGANIZAÇÃO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007009">
                <a:tc>
                  <a:txBody>
                    <a:bodyPr/>
                    <a:lstStyle/>
                    <a:p>
                      <a:pPr algn="ctr">
                        <a:lnSpc>
                          <a:spcPct val="115000"/>
                        </a:lnSpc>
                        <a:spcAft>
                          <a:spcPts val="0"/>
                        </a:spcAft>
                      </a:pPr>
                      <a:r>
                        <a:rPr lang="pt-BR" sz="1400">
                          <a:effectLst/>
                        </a:rPr>
                        <a:t>Forma Organização (03.01.08 e 03.03.17)</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gridSpan="12">
                  <a:txBody>
                    <a:bodyPr/>
                    <a:lstStyle/>
                    <a:p>
                      <a:pPr algn="ctr">
                        <a:lnSpc>
                          <a:spcPct val="115000"/>
                        </a:lnSpc>
                        <a:spcAft>
                          <a:spcPts val="0"/>
                        </a:spcAft>
                      </a:pPr>
                      <a:r>
                        <a:rPr lang="pt-BR" sz="1400" dirty="0">
                          <a:effectLst/>
                        </a:rPr>
                        <a:t>SISTEMA DE INFORMAÇÃO HOSPITALAR</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319778">
                <a:tc rowSpan="2">
                  <a:txBody>
                    <a:bodyPr/>
                    <a:lstStyle/>
                    <a:p>
                      <a:pPr algn="ctr">
                        <a:lnSpc>
                          <a:spcPct val="115000"/>
                        </a:lnSpc>
                        <a:spcAft>
                          <a:spcPts val="0"/>
                        </a:spcAft>
                      </a:pPr>
                      <a:r>
                        <a:rPr lang="pt-BR" sz="1400">
                          <a:effectLst/>
                        </a:rPr>
                        <a:t>Forma </a:t>
                      </a:r>
                      <a:br>
                        <a:rPr lang="pt-BR" sz="1400">
                          <a:effectLst/>
                        </a:rPr>
                      </a:br>
                      <a:r>
                        <a:rPr lang="pt-BR" sz="1400">
                          <a:effectLst/>
                        </a:rPr>
                        <a:t>Organização</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gridSpan="2">
                  <a:txBody>
                    <a:bodyPr/>
                    <a:lstStyle/>
                    <a:p>
                      <a:pPr algn="ctr">
                        <a:lnSpc>
                          <a:spcPct val="115000"/>
                        </a:lnSpc>
                        <a:spcAft>
                          <a:spcPts val="0"/>
                        </a:spcAft>
                      </a:pPr>
                      <a:r>
                        <a:rPr lang="pt-BR" sz="1400" dirty="0">
                          <a:effectLst/>
                        </a:rPr>
                        <a:t>Abril</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hMerge="1">
                  <a:txBody>
                    <a:bodyPr/>
                    <a:lstStyle/>
                    <a:p>
                      <a:endParaRPr lang="pt-BR"/>
                    </a:p>
                  </a:txBody>
                  <a:tcPr/>
                </a:tc>
                <a:tc rowSpan="4">
                  <a:txBody>
                    <a:bodyPr/>
                    <a:lstStyle/>
                    <a:p>
                      <a:pPr algn="ctr">
                        <a:lnSpc>
                          <a:spcPct val="115000"/>
                        </a:lnSpc>
                        <a:spcAft>
                          <a:spcPts val="0"/>
                        </a:spcAft>
                      </a:pPr>
                      <a:r>
                        <a:rPr lang="pt-BR" sz="1400" dirty="0">
                          <a:effectLst/>
                        </a:rPr>
                        <a:t> </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solidFill>
                      <a:schemeClr val="accent3">
                        <a:lumMod val="75000"/>
                      </a:schemeClr>
                    </a:solidFill>
                  </a:tcPr>
                </a:tc>
                <a:tc gridSpan="2">
                  <a:txBody>
                    <a:bodyPr/>
                    <a:lstStyle/>
                    <a:p>
                      <a:pPr algn="ctr">
                        <a:lnSpc>
                          <a:spcPct val="115000"/>
                        </a:lnSpc>
                        <a:spcAft>
                          <a:spcPts val="0"/>
                        </a:spcAft>
                      </a:pPr>
                      <a:r>
                        <a:rPr lang="pt-BR" sz="1400" dirty="0">
                          <a:effectLst/>
                        </a:rPr>
                        <a:t>Maio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hMerge="1">
                  <a:txBody>
                    <a:bodyPr/>
                    <a:lstStyle/>
                    <a:p>
                      <a:endParaRPr lang="pt-BR"/>
                    </a:p>
                  </a:txBody>
                  <a:tcPr/>
                </a:tc>
                <a:tc gridSpan="2">
                  <a:txBody>
                    <a:bodyPr/>
                    <a:lstStyle/>
                    <a:p>
                      <a:pPr algn="ctr">
                        <a:lnSpc>
                          <a:spcPct val="115000"/>
                        </a:lnSpc>
                        <a:spcAft>
                          <a:spcPts val="0"/>
                        </a:spcAft>
                      </a:pPr>
                      <a:r>
                        <a:rPr lang="pt-BR" sz="1400" dirty="0">
                          <a:effectLst/>
                        </a:rPr>
                        <a:t>Junho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hMerge="1">
                  <a:txBody>
                    <a:bodyPr/>
                    <a:lstStyle/>
                    <a:p>
                      <a:endParaRPr lang="pt-BR"/>
                    </a:p>
                  </a:txBody>
                  <a:tcPr/>
                </a:tc>
                <a:tc gridSpan="2">
                  <a:txBody>
                    <a:bodyPr/>
                    <a:lstStyle/>
                    <a:p>
                      <a:pPr algn="ctr">
                        <a:lnSpc>
                          <a:spcPct val="115000"/>
                        </a:lnSpc>
                        <a:spcAft>
                          <a:spcPts val="0"/>
                        </a:spcAft>
                      </a:pPr>
                      <a:r>
                        <a:rPr lang="pt-BR" sz="1400" dirty="0">
                          <a:effectLst/>
                        </a:rPr>
                        <a:t>Julho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hMerge="1">
                  <a:txBody>
                    <a:bodyPr/>
                    <a:lstStyle/>
                    <a:p>
                      <a:endParaRPr lang="pt-BR"/>
                    </a:p>
                  </a:txBody>
                  <a:tcPr/>
                </a:tc>
                <a:tc rowSpan="4">
                  <a:txBody>
                    <a:bodyPr/>
                    <a:lstStyle/>
                    <a:p>
                      <a:pPr algn="ctr"/>
                      <a:endParaRPr lang="pt-BR" sz="1400" dirty="0">
                        <a:effectLst/>
                        <a:latin typeface="Arial" panose="020B0604020202020204" pitchFamily="34" charset="0"/>
                        <a:cs typeface="Arial" panose="020B0604020202020204" pitchFamily="34" charset="0"/>
                      </a:endParaRPr>
                    </a:p>
                  </a:txBody>
                  <a:tcPr marL="53495" marR="53495" marT="0" marB="0" anchor="ctr"/>
                </a:tc>
                <a:tc gridSpan="2">
                  <a:txBody>
                    <a:bodyPr/>
                    <a:lstStyle/>
                    <a:p>
                      <a:pPr algn="ctr">
                        <a:lnSpc>
                          <a:spcPct val="115000"/>
                        </a:lnSpc>
                        <a:spcAft>
                          <a:spcPts val="0"/>
                        </a:spcAft>
                      </a:pPr>
                      <a:r>
                        <a:rPr lang="pt-BR" sz="1400" b="1" dirty="0">
                          <a:effectLst/>
                        </a:rPr>
                        <a:t>Total</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hMerge="1">
                  <a:txBody>
                    <a:bodyPr/>
                    <a:lstStyle/>
                    <a:p>
                      <a:endParaRPr lang="pt-BR"/>
                    </a:p>
                  </a:txBody>
                  <a:tcPr/>
                </a:tc>
                <a:extLst>
                  <a:ext uri="{0D108BD9-81ED-4DB2-BD59-A6C34878D82A}">
                    <a16:rowId xmlns:a16="http://schemas.microsoft.com/office/drawing/2014/main" val="10002"/>
                  </a:ext>
                </a:extLst>
              </a:tr>
              <a:tr h="755257">
                <a:tc vMerge="1">
                  <a:txBody>
                    <a:bodyPr/>
                    <a:lstStyle/>
                    <a:p>
                      <a:endParaRPr lang="pt-BR"/>
                    </a:p>
                  </a:txBody>
                  <a:tcPr/>
                </a:tc>
                <a:tc>
                  <a:txBody>
                    <a:bodyPr/>
                    <a:lstStyle/>
                    <a:p>
                      <a:pPr algn="ctr">
                        <a:lnSpc>
                          <a:spcPct val="115000"/>
                        </a:lnSpc>
                        <a:spcAft>
                          <a:spcPts val="0"/>
                        </a:spcAft>
                      </a:pPr>
                      <a:r>
                        <a:rPr lang="pt-BR" sz="1400">
                          <a:effectLst/>
                        </a:rPr>
                        <a:t>Quant Aprovada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400">
                          <a:effectLst/>
                        </a:rPr>
                        <a:t>Valor </a:t>
                      </a:r>
                      <a:br>
                        <a:rPr lang="pt-BR" sz="1400">
                          <a:effectLst/>
                        </a:rPr>
                      </a:br>
                      <a:r>
                        <a:rPr lang="pt-BR" sz="1400">
                          <a:effectLst/>
                        </a:rPr>
                        <a:t>Aprovado (R$)</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vMerge="1">
                  <a:txBody>
                    <a:bodyPr/>
                    <a:lstStyle/>
                    <a:p>
                      <a:endParaRPr lang="pt-BR"/>
                    </a:p>
                  </a:txBody>
                  <a:tcPr/>
                </a:tc>
                <a:tc>
                  <a:txBody>
                    <a:bodyPr/>
                    <a:lstStyle/>
                    <a:p>
                      <a:pPr algn="ctr">
                        <a:lnSpc>
                          <a:spcPct val="115000"/>
                        </a:lnSpc>
                        <a:spcAft>
                          <a:spcPts val="0"/>
                        </a:spcAft>
                      </a:pPr>
                      <a:r>
                        <a:rPr lang="pt-BR" sz="1400">
                          <a:effectLst/>
                        </a:rPr>
                        <a:t>Quant Aprovada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400">
                          <a:effectLst/>
                        </a:rPr>
                        <a:t>Valor </a:t>
                      </a:r>
                      <a:br>
                        <a:rPr lang="pt-BR" sz="1400">
                          <a:effectLst/>
                        </a:rPr>
                      </a:br>
                      <a:r>
                        <a:rPr lang="pt-BR" sz="1400">
                          <a:effectLst/>
                        </a:rPr>
                        <a:t>Aprovado (R$)</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400">
                          <a:effectLst/>
                        </a:rPr>
                        <a:t>Quant Aprovada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400">
                          <a:effectLst/>
                        </a:rPr>
                        <a:t>Valor </a:t>
                      </a:r>
                      <a:br>
                        <a:rPr lang="pt-BR" sz="1400">
                          <a:effectLst/>
                        </a:rPr>
                      </a:br>
                      <a:r>
                        <a:rPr lang="pt-BR" sz="1400">
                          <a:effectLst/>
                        </a:rPr>
                        <a:t>Aprovado (R$)</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400">
                          <a:effectLst/>
                        </a:rPr>
                        <a:t>Quant Aprovada</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400">
                          <a:effectLst/>
                        </a:rPr>
                        <a:t>Valor </a:t>
                      </a:r>
                      <a:br>
                        <a:rPr lang="pt-BR" sz="1400">
                          <a:effectLst/>
                        </a:rPr>
                      </a:br>
                      <a:r>
                        <a:rPr lang="pt-BR" sz="1400">
                          <a:effectLst/>
                        </a:rPr>
                        <a:t>Aprovado (R$)</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vMerge="1">
                  <a:txBody>
                    <a:bodyPr/>
                    <a:lstStyle/>
                    <a:p>
                      <a:endParaRPr lang="pt-BR"/>
                    </a:p>
                  </a:txBody>
                  <a:tcPr/>
                </a:tc>
                <a:tc>
                  <a:txBody>
                    <a:bodyPr/>
                    <a:lstStyle/>
                    <a:p>
                      <a:pPr algn="ctr">
                        <a:lnSpc>
                          <a:spcPct val="115000"/>
                        </a:lnSpc>
                        <a:spcAft>
                          <a:spcPts val="0"/>
                        </a:spcAft>
                      </a:pPr>
                      <a:r>
                        <a:rPr lang="pt-BR" sz="1400" b="1" dirty="0">
                          <a:effectLst/>
                        </a:rPr>
                        <a:t>Quant Aprovada</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solidFill>
                      <a:schemeClr val="accent3">
                        <a:lumMod val="40000"/>
                        <a:lumOff val="60000"/>
                      </a:schemeClr>
                    </a:solidFill>
                  </a:tcPr>
                </a:tc>
                <a:tc>
                  <a:txBody>
                    <a:bodyPr/>
                    <a:lstStyle/>
                    <a:p>
                      <a:pPr algn="ctr">
                        <a:lnSpc>
                          <a:spcPct val="115000"/>
                        </a:lnSpc>
                        <a:spcAft>
                          <a:spcPts val="0"/>
                        </a:spcAft>
                      </a:pPr>
                      <a:r>
                        <a:rPr lang="pt-BR" sz="1400" b="1">
                          <a:effectLst/>
                        </a:rPr>
                        <a:t>Valor </a:t>
                      </a:r>
                      <a:br>
                        <a:rPr lang="pt-BR" sz="1400" b="1">
                          <a:effectLst/>
                        </a:rPr>
                      </a:br>
                      <a:r>
                        <a:rPr lang="pt-BR" sz="1400" b="1">
                          <a:effectLst/>
                        </a:rPr>
                        <a:t>Aprovado (R$)</a:t>
                      </a:r>
                      <a:endParaRPr lang="pt-BR" sz="1400" b="1">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extLst>
                  <a:ext uri="{0D108BD9-81ED-4DB2-BD59-A6C34878D82A}">
                    <a16:rowId xmlns:a16="http://schemas.microsoft.com/office/drawing/2014/main" val="10003"/>
                  </a:ext>
                </a:extLst>
              </a:tr>
              <a:tr h="1510514">
                <a:tc>
                  <a:txBody>
                    <a:bodyPr/>
                    <a:lstStyle/>
                    <a:p>
                      <a:pPr>
                        <a:lnSpc>
                          <a:spcPct val="115000"/>
                        </a:lnSpc>
                        <a:spcAft>
                          <a:spcPts val="0"/>
                        </a:spcAft>
                      </a:pPr>
                      <a:r>
                        <a:rPr lang="pt-BR" sz="1400" dirty="0">
                          <a:effectLst/>
                        </a:rPr>
                        <a:t>03.03.17 Tratamento dos transtornos mentais e comportamentais</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a:effectLst/>
                        </a:rPr>
                        <a:t> </a:t>
                      </a:r>
                      <a:r>
                        <a:rPr lang="pt-BR" sz="1200" dirty="0" smtClean="0">
                          <a:effectLst/>
                        </a:rPr>
                        <a:t>50</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smtClean="0">
                          <a:effectLst/>
                        </a:rPr>
                        <a:t>R$70.554,87</a:t>
                      </a:r>
                      <a:r>
                        <a:rPr lang="pt-BR" sz="1200" dirty="0">
                          <a:effectLst/>
                        </a:rPr>
                        <a:t> </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vMerge="1">
                  <a:txBody>
                    <a:bodyPr/>
                    <a:lstStyle/>
                    <a:p>
                      <a:endParaRPr lang="pt-BR"/>
                    </a:p>
                  </a:txBody>
                  <a:tcPr/>
                </a:tc>
                <a:tc>
                  <a:txBody>
                    <a:bodyPr/>
                    <a:lstStyle/>
                    <a:p>
                      <a:pPr algn="ctr">
                        <a:lnSpc>
                          <a:spcPct val="115000"/>
                        </a:lnSpc>
                        <a:spcAft>
                          <a:spcPts val="0"/>
                        </a:spcAft>
                      </a:pPr>
                      <a:r>
                        <a:rPr lang="pt-BR" sz="1200" dirty="0" smtClean="0">
                          <a:effectLst/>
                        </a:rPr>
                        <a:t>51</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smtClean="0">
                          <a:effectLst/>
                        </a:rPr>
                        <a:t>R$79.142,32</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smtClean="0">
                          <a:effectLst/>
                        </a:rPr>
                        <a:t>55</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smtClean="0">
                          <a:effectLst/>
                        </a:rPr>
                        <a:t>R$88.228,57</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smtClean="0">
                          <a:effectLst/>
                        </a:rPr>
                        <a:t>50</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smtClean="0">
                          <a:effectLst/>
                        </a:rPr>
                        <a:t>R$81.297,96</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vMerge="1">
                  <a:txBody>
                    <a:bodyPr/>
                    <a:lstStyle/>
                    <a:p>
                      <a:endParaRPr lang="pt-BR"/>
                    </a:p>
                  </a:txBody>
                  <a:tcPr/>
                </a:tc>
                <a:tc>
                  <a:txBody>
                    <a:bodyPr/>
                    <a:lstStyle/>
                    <a:p>
                      <a:pPr algn="ctr">
                        <a:lnSpc>
                          <a:spcPct val="115000"/>
                        </a:lnSpc>
                        <a:spcAft>
                          <a:spcPts val="0"/>
                        </a:spcAft>
                      </a:pPr>
                      <a:r>
                        <a:rPr lang="pt-BR" sz="1400" b="1" dirty="0">
                          <a:effectLst/>
                        </a:rPr>
                        <a:t> </a:t>
                      </a:r>
                      <a:r>
                        <a:rPr lang="pt-BR" sz="1400" b="1" dirty="0" smtClean="0">
                          <a:effectLst/>
                        </a:rPr>
                        <a:t>206</a:t>
                      </a:r>
                      <a:endParaRPr lang="pt-BR" sz="1600" b="1"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R$319.223,72</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extLst>
                  <a:ext uri="{0D108BD9-81ED-4DB2-BD59-A6C34878D82A}">
                    <a16:rowId xmlns:a16="http://schemas.microsoft.com/office/drawing/2014/main" val="10004"/>
                  </a:ext>
                </a:extLst>
              </a:tr>
              <a:tr h="341497">
                <a:tc>
                  <a:txBody>
                    <a:bodyPr/>
                    <a:lstStyle/>
                    <a:p>
                      <a:pPr algn="ctr">
                        <a:lnSpc>
                          <a:spcPct val="115000"/>
                        </a:lnSpc>
                        <a:spcAft>
                          <a:spcPts val="0"/>
                        </a:spcAft>
                      </a:pPr>
                      <a:r>
                        <a:rPr lang="pt-BR" sz="1400">
                          <a:effectLst/>
                        </a:rPr>
                        <a:t>Total</a:t>
                      </a:r>
                      <a:endParaRPr lang="pt-BR" sz="140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a:effectLst/>
                        </a:rPr>
                        <a:t> </a:t>
                      </a:r>
                      <a:r>
                        <a:rPr lang="pt-BR" sz="1200" dirty="0" smtClean="0">
                          <a:effectLst/>
                        </a:rPr>
                        <a:t>50</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smtClean="0">
                          <a:effectLst/>
                        </a:rPr>
                        <a:t>R$70.554,87</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vMerge="1">
                  <a:txBody>
                    <a:bodyPr/>
                    <a:lstStyle/>
                    <a:p>
                      <a:endParaRPr lang="pt-BR"/>
                    </a:p>
                  </a:txBody>
                  <a:tcPr/>
                </a:tc>
                <a:tc>
                  <a:txBody>
                    <a:bodyPr/>
                    <a:lstStyle/>
                    <a:p>
                      <a:pPr algn="ctr">
                        <a:lnSpc>
                          <a:spcPct val="115000"/>
                        </a:lnSpc>
                        <a:spcAft>
                          <a:spcPts val="0"/>
                        </a:spcAft>
                      </a:pPr>
                      <a:r>
                        <a:rPr lang="pt-BR" sz="1200" dirty="0" smtClean="0">
                          <a:effectLst/>
                        </a:rPr>
                        <a:t>51</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smtClean="0">
                          <a:effectLst/>
                        </a:rPr>
                        <a:t>R$79.142,32</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smtClean="0">
                          <a:effectLst/>
                        </a:rPr>
                        <a:t>55</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smtClean="0">
                          <a:effectLst/>
                        </a:rPr>
                        <a:t>R$88.228,57</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smtClean="0">
                          <a:effectLst/>
                        </a:rPr>
                        <a:t>50</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a:txBody>
                    <a:bodyPr/>
                    <a:lstStyle/>
                    <a:p>
                      <a:pPr algn="ctr">
                        <a:lnSpc>
                          <a:spcPct val="115000"/>
                        </a:lnSpc>
                        <a:spcAft>
                          <a:spcPts val="0"/>
                        </a:spcAft>
                      </a:pPr>
                      <a:r>
                        <a:rPr lang="pt-BR" sz="1200" dirty="0" smtClean="0">
                          <a:effectLst/>
                        </a:rPr>
                        <a:t>R$81.297,96</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vMerge="1">
                  <a:txBody>
                    <a:bodyPr/>
                    <a:lstStyle/>
                    <a:p>
                      <a:endParaRPr lang="pt-BR"/>
                    </a:p>
                  </a:txBody>
                  <a:tcPr/>
                </a:tc>
                <a:tc>
                  <a:txBody>
                    <a:bodyPr/>
                    <a:lstStyle/>
                    <a:p>
                      <a:pPr algn="ctr">
                        <a:lnSpc>
                          <a:spcPct val="115000"/>
                        </a:lnSpc>
                        <a:spcAft>
                          <a:spcPts val="0"/>
                        </a:spcAft>
                      </a:pPr>
                      <a:r>
                        <a:rPr lang="pt-BR" sz="1400" b="1" dirty="0">
                          <a:effectLst/>
                        </a:rPr>
                        <a:t> </a:t>
                      </a:r>
                      <a:r>
                        <a:rPr lang="pt-BR" sz="1400" b="1" dirty="0" smtClean="0">
                          <a:effectLst/>
                        </a:rPr>
                        <a:t>206</a:t>
                      </a:r>
                      <a:endParaRPr lang="pt-BR" sz="1600" b="1"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R$319.223,72</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extLst>
                  <a:ext uri="{0D108BD9-81ED-4DB2-BD59-A6C34878D82A}">
                    <a16:rowId xmlns:a16="http://schemas.microsoft.com/office/drawing/2014/main" val="10005"/>
                  </a:ext>
                </a:extLst>
              </a:tr>
              <a:tr h="329513">
                <a:tc gridSpan="13">
                  <a:txBody>
                    <a:bodyPr/>
                    <a:lstStyle/>
                    <a:p>
                      <a:pPr>
                        <a:lnSpc>
                          <a:spcPct val="115000"/>
                        </a:lnSpc>
                        <a:spcAft>
                          <a:spcPts val="0"/>
                        </a:spcAft>
                      </a:pPr>
                      <a:r>
                        <a:rPr lang="pt-BR" sz="1200" dirty="0">
                          <a:effectLst/>
                        </a:rPr>
                        <a:t>Fonte: </a:t>
                      </a:r>
                      <a:r>
                        <a:rPr lang="pt-BR" sz="1200" dirty="0">
                          <a:solidFill>
                            <a:schemeClr val="bg1"/>
                          </a:solidFill>
                          <a:effectLst/>
                        </a:rPr>
                        <a:t>DATASUS/SIA-MS/SUPRIS/GCA, </a:t>
                      </a:r>
                      <a:r>
                        <a:rPr lang="pt-BR" sz="1200" dirty="0" smtClean="0">
                          <a:solidFill>
                            <a:schemeClr val="bg1"/>
                          </a:solidFill>
                          <a:effectLst/>
                        </a:rPr>
                        <a:t>12 </a:t>
                      </a:r>
                      <a:r>
                        <a:rPr lang="pt-BR" sz="1200" dirty="0">
                          <a:solidFill>
                            <a:schemeClr val="bg1"/>
                          </a:solidFill>
                          <a:effectLst/>
                        </a:rPr>
                        <a:t>de </a:t>
                      </a:r>
                      <a:r>
                        <a:rPr lang="pt-BR" sz="1200" dirty="0" smtClean="0">
                          <a:solidFill>
                            <a:schemeClr val="bg1"/>
                          </a:solidFill>
                          <a:effectLst/>
                        </a:rPr>
                        <a:t>setembro de </a:t>
                      </a:r>
                      <a:r>
                        <a:rPr lang="pt-BR" sz="1200" dirty="0">
                          <a:solidFill>
                            <a:schemeClr val="bg1"/>
                          </a:solidFill>
                          <a:effectLst/>
                        </a:rPr>
                        <a:t>2021.</a:t>
                      </a:r>
                      <a:endParaRPr lang="pt-BR"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6"/>
                  </a:ext>
                </a:extLst>
              </a:tr>
              <a:tr h="899116">
                <a:tc gridSpan="13">
                  <a:txBody>
                    <a:bodyPr/>
                    <a:lstStyle/>
                    <a:p>
                      <a:pPr algn="just">
                        <a:lnSpc>
                          <a:spcPct val="115000"/>
                        </a:lnSpc>
                        <a:spcAft>
                          <a:spcPts val="0"/>
                        </a:spcAft>
                      </a:pPr>
                      <a:r>
                        <a:rPr lang="pt-BR" sz="1200" dirty="0">
                          <a:effectLst/>
                        </a:rPr>
                        <a:t>Metodologia: Foram elencados no tabulador – </a:t>
                      </a:r>
                      <a:r>
                        <a:rPr lang="pt-BR" sz="1200" dirty="0" err="1">
                          <a:effectLst/>
                        </a:rPr>
                        <a:t>Tabwin</a:t>
                      </a:r>
                      <a:r>
                        <a:rPr lang="pt-BR" sz="1200" dirty="0">
                          <a:effectLst/>
                        </a:rPr>
                        <a:t> os arquivos dos dados do </a:t>
                      </a:r>
                      <a:r>
                        <a:rPr lang="pt-BR" sz="1200" dirty="0" smtClean="0">
                          <a:effectLst/>
                        </a:rPr>
                        <a:t>Sistema de Informação Hospitalar – SIH do </a:t>
                      </a:r>
                      <a:r>
                        <a:rPr lang="pt-BR" sz="1200" dirty="0">
                          <a:effectLst/>
                        </a:rPr>
                        <a:t>Ministério da Saúde referentes aos meses de </a:t>
                      </a:r>
                      <a:r>
                        <a:rPr lang="pt-BR" sz="1400" u="sng" dirty="0">
                          <a:effectLst/>
                        </a:rPr>
                        <a:t>abril, maio, junho e julho </a:t>
                      </a:r>
                      <a:r>
                        <a:rPr lang="pt-BR" sz="1400" dirty="0">
                          <a:effectLst/>
                        </a:rPr>
                        <a:t>de 2021 </a:t>
                      </a:r>
                      <a:r>
                        <a:rPr lang="pt-BR" sz="1200" dirty="0">
                          <a:effectLst/>
                        </a:rPr>
                        <a:t>de todos os estabelecimentos de saúde credenciados ao Sistema Único de Saúde – SUS no Município de Campo Grande sob gestão municipal e extraída a produção e o valor aprovados da produção da Atenção Psicossocial por forma de organização de procedimentos da Tabela SUS (03.01.08 e 03.03.17), </a:t>
                      </a:r>
                      <a:r>
                        <a:rPr lang="pt-BR" sz="1200" dirty="0" smtClean="0">
                          <a:effectLst/>
                        </a:rPr>
                        <a:t> processados </a:t>
                      </a:r>
                      <a:r>
                        <a:rPr lang="pt-BR" sz="1200" dirty="0">
                          <a:effectLst/>
                        </a:rPr>
                        <a:t>nos referidos meses de 2021.</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txBody>
                  <a:tcPr marL="53495" marR="53495"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5315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53918" y="6349132"/>
            <a:ext cx="779767" cy="365125"/>
          </a:xfrm>
        </p:spPr>
        <p:txBody>
          <a:bodyPr/>
          <a:lstStyle/>
          <a:p>
            <a:pPr rtl="0"/>
            <a:fld id="{B38049E5-7B53-4E85-8972-7D6C4BCE5BB9}" type="slidenum">
              <a:rPr lang="pt-BR" b="1" noProof="0" smtClean="0"/>
              <a:pPr rtl="0"/>
              <a:t>75</a:t>
            </a:fld>
            <a:endParaRPr lang="pt-BR" b="1" noProof="0" dirty="0"/>
          </a:p>
        </p:txBody>
      </p:sp>
      <p:sp>
        <p:nvSpPr>
          <p:cNvPr id="8" name="Retângulo 7"/>
          <p:cNvSpPr/>
          <p:nvPr/>
        </p:nvSpPr>
        <p:spPr>
          <a:xfrm>
            <a:off x="696570" y="159017"/>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1" name="Título 1"/>
          <p:cNvSpPr>
            <a:spLocks noGrp="1"/>
          </p:cNvSpPr>
          <p:nvPr>
            <p:ph type="title"/>
          </p:nvPr>
        </p:nvSpPr>
        <p:spPr>
          <a:xfrm>
            <a:off x="6575613" y="18626"/>
            <a:ext cx="5236638" cy="467769"/>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2000" dirty="0">
              <a:solidFill>
                <a:schemeClr val="tx1"/>
              </a:solidFill>
              <a:effectLst>
                <a:outerShdw blurRad="38100" dist="38100" dir="2700000" algn="tl">
                  <a:srgbClr val="000000">
                    <a:alpha val="43137"/>
                  </a:srgbClr>
                </a:outerShdw>
              </a:effectLst>
            </a:endParaRPr>
          </a:p>
        </p:txBody>
      </p:sp>
      <p:cxnSp>
        <p:nvCxnSpPr>
          <p:cNvPr id="7" name="Conector de seta reta 6"/>
          <p:cNvCxnSpPr/>
          <p:nvPr/>
        </p:nvCxnSpPr>
        <p:spPr>
          <a:xfrm>
            <a:off x="10635510" y="665425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799077" y="643449"/>
            <a:ext cx="10753271" cy="5616922"/>
          </a:xfrm>
          <a:prstGeom prst="rect">
            <a:avLst/>
          </a:prstGeom>
          <a:solidFill>
            <a:schemeClr val="bg1"/>
          </a:solidFill>
        </p:spPr>
        <p:txBody>
          <a:bodyPr wrap="square" rtlCol="0">
            <a:spAutoFit/>
          </a:bodyPr>
          <a:lstStyle/>
          <a:p>
            <a:pPr algn="ctr"/>
            <a:r>
              <a:rPr lang="pt-BR" sz="1700" b="1" dirty="0" smtClean="0">
                <a:latin typeface="Arial" panose="020B0604020202020204" pitchFamily="34" charset="0"/>
                <a:cs typeface="Arial" pitchFamily="34" charset="0"/>
              </a:rPr>
              <a:t>QUADRO: PRODUÇÃO DE ATENÇÃO AMBULATORIAL ESPECIALIZADA POR GRUPO DE PROCEDIMENTOS</a:t>
            </a:r>
            <a:r>
              <a:rPr lang="pt-BR" sz="1700" dirty="0" smtClean="0">
                <a:latin typeface="Arial" pitchFamily="34" charset="0"/>
                <a:cs typeface="Arial" pitchFamily="34" charset="0"/>
              </a:rPr>
              <a:t>/ SISTEMA DE INFORMAÇÃO AMBULATORIAL</a:t>
            </a:r>
            <a:endParaRPr lang="pt-BR" sz="1700" dirty="0" smtClean="0">
              <a:latin typeface="Arial" pitchFamily="34" charset="0"/>
              <a:ea typeface="Times New Roman" panose="02020603050405020304" pitchFamily="18" charset="0"/>
              <a:cs typeface="Arial" pitchFamily="34" charset="0"/>
            </a:endParaRPr>
          </a:p>
          <a:p>
            <a:pPr algn="just"/>
            <a:endParaRPr lang="pt-BR" sz="1700" dirty="0" smtClean="0">
              <a:latin typeface="Arial" pitchFamily="34" charset="0"/>
              <a:ea typeface="Times New Roman" panose="02020603050405020304" pitchFamily="18" charset="0"/>
              <a:cs typeface="Arial" pitchFamily="34" charset="0"/>
            </a:endParaRPr>
          </a:p>
          <a:p>
            <a:pPr algn="just"/>
            <a:r>
              <a:rPr lang="pt-BR" sz="1400" dirty="0" smtClean="0">
                <a:latin typeface="Arial" pitchFamily="34" charset="0"/>
                <a:ea typeface="Times New Roman" panose="02020603050405020304" pitchFamily="18" charset="0"/>
                <a:cs typeface="Arial" pitchFamily="34" charset="0"/>
              </a:rPr>
              <a:t>São os procedimentos realizados por todos os estabelecimentos de saúde de média e alta complexidade no âmbito ambulatorial, nos meses de abril a julho. </a:t>
            </a:r>
          </a:p>
          <a:p>
            <a:pPr algn="just"/>
            <a:endParaRPr lang="pt-BR" sz="1400" dirty="0" smtClean="0">
              <a:latin typeface="Arial" pitchFamily="34" charset="0"/>
              <a:cs typeface="Arial" pitchFamily="34" charset="0"/>
            </a:endParaRPr>
          </a:p>
          <a:p>
            <a:pPr algn="just"/>
            <a:r>
              <a:rPr lang="pt-BR" sz="1400" dirty="0" smtClean="0">
                <a:latin typeface="Arial" pitchFamily="34" charset="0"/>
                <a:cs typeface="Arial" pitchFamily="34" charset="0"/>
              </a:rPr>
              <a:t>A </a:t>
            </a:r>
            <a:r>
              <a:rPr lang="pt-BR" sz="1400" b="1" dirty="0" smtClean="0">
                <a:latin typeface="Arial" pitchFamily="34" charset="0"/>
                <a:cs typeface="Arial" pitchFamily="34" charset="0"/>
              </a:rPr>
              <a:t>produção</a:t>
            </a:r>
            <a:r>
              <a:rPr lang="pt-BR" sz="1400" dirty="0" smtClean="0">
                <a:latin typeface="Arial" pitchFamily="34" charset="0"/>
                <a:cs typeface="Arial" pitchFamily="34" charset="0"/>
              </a:rPr>
              <a:t> do 2º quadrimestre, por grupo de procedimento:</a:t>
            </a:r>
          </a:p>
          <a:p>
            <a:pPr indent="-457200" algn="just" defTabSz="914400" fontAlgn="base">
              <a:buFont typeface="Wingdings" panose="05000000000000000000" pitchFamily="2" charset="2"/>
              <a:buChar char="q"/>
            </a:pPr>
            <a:r>
              <a:rPr lang="pt-BR" sz="1400" dirty="0" smtClean="0">
                <a:latin typeface="Arial" pitchFamily="34" charset="0"/>
                <a:ea typeface="Times New Roman" panose="02020603050405020304" pitchFamily="18" charset="0"/>
                <a:cs typeface="Arial" pitchFamily="34" charset="0"/>
              </a:rPr>
              <a:t>Grupo 01 - </a:t>
            </a:r>
            <a:r>
              <a:rPr lang="pt-BR" sz="1400" dirty="0" smtClean="0">
                <a:latin typeface="Arial" pitchFamily="34" charset="0"/>
                <a:cs typeface="Arial" pitchFamily="34" charset="0"/>
              </a:rPr>
              <a:t>Ações de promoção e prevenção em saúde – </a:t>
            </a:r>
            <a:r>
              <a:rPr lang="pt-BR" sz="1400" b="1" dirty="0" smtClean="0">
                <a:latin typeface="Arial" pitchFamily="34" charset="0"/>
                <a:cs typeface="Arial" pitchFamily="34" charset="0"/>
              </a:rPr>
              <a:t>2.509 </a:t>
            </a:r>
            <a:r>
              <a:rPr lang="pt-BR" sz="1400" dirty="0" smtClean="0">
                <a:latin typeface="Arial" pitchFamily="34" charset="0"/>
                <a:cs typeface="Arial" pitchFamily="34" charset="0"/>
              </a:rPr>
              <a:t>procedimentos;</a:t>
            </a:r>
            <a:endParaRPr lang="pt-BR" sz="1400" dirty="0" smtClean="0">
              <a:latin typeface="Arial" pitchFamily="34" charset="0"/>
              <a:ea typeface="Times New Roman" panose="02020603050405020304" pitchFamily="18" charset="0"/>
              <a:cs typeface="Arial" pitchFamily="34" charset="0"/>
            </a:endParaRPr>
          </a:p>
          <a:p>
            <a:pPr indent="-457200" algn="just" defTabSz="914400" fontAlgn="base">
              <a:buFont typeface="Wingdings" panose="05000000000000000000" pitchFamily="2" charset="2"/>
              <a:buChar char="q"/>
            </a:pPr>
            <a:r>
              <a:rPr lang="pt-BR" sz="1400" dirty="0" smtClean="0">
                <a:latin typeface="Arial" pitchFamily="34" charset="0"/>
                <a:ea typeface="Times New Roman" panose="02020603050405020304" pitchFamily="18" charset="0"/>
                <a:cs typeface="Arial" pitchFamily="34" charset="0"/>
              </a:rPr>
              <a:t>Grupo 02 - Procedimentos com finalidade diagnóstica </a:t>
            </a:r>
            <a:r>
              <a:rPr lang="pt-BR" sz="1400" b="1" dirty="0" smtClean="0">
                <a:latin typeface="Arial" pitchFamily="34" charset="0"/>
                <a:ea typeface="Times New Roman" panose="02020603050405020304" pitchFamily="18" charset="0"/>
                <a:cs typeface="Arial" pitchFamily="34" charset="0"/>
              </a:rPr>
              <a:t>– 2</a:t>
            </a:r>
            <a:r>
              <a:rPr lang="pt-BR" sz="1400" b="1" dirty="0" smtClean="0">
                <a:latin typeface="Arial" pitchFamily="34" charset="0"/>
                <a:cs typeface="Arial" pitchFamily="34" charset="0"/>
              </a:rPr>
              <a:t>.048.099 </a:t>
            </a:r>
            <a:r>
              <a:rPr lang="pt-BR" sz="1400" dirty="0" smtClean="0">
                <a:latin typeface="Arial" pitchFamily="34" charset="0"/>
                <a:cs typeface="Arial" pitchFamily="34" charset="0"/>
              </a:rPr>
              <a:t>procedimentos;</a:t>
            </a:r>
            <a:endParaRPr lang="pt-BR" sz="1400" dirty="0" smtClean="0">
              <a:latin typeface="Arial" pitchFamily="34" charset="0"/>
              <a:ea typeface="Times New Roman" panose="02020603050405020304" pitchFamily="18" charset="0"/>
              <a:cs typeface="Arial" pitchFamily="34" charset="0"/>
            </a:endParaRPr>
          </a:p>
          <a:p>
            <a:pPr indent="-457200" algn="just" defTabSz="914400" fontAlgn="base">
              <a:buFont typeface="Wingdings" panose="05000000000000000000" pitchFamily="2" charset="2"/>
              <a:buChar char="q"/>
            </a:pPr>
            <a:r>
              <a:rPr lang="pt-BR" sz="1400" dirty="0" smtClean="0">
                <a:latin typeface="Arial" pitchFamily="34" charset="0"/>
                <a:cs typeface="Arial" pitchFamily="34" charset="0"/>
              </a:rPr>
              <a:t>Grupo 03 - Procedimentos clínicos – </a:t>
            </a:r>
            <a:r>
              <a:rPr lang="pt-BR" sz="1400" b="1" dirty="0" smtClean="0">
                <a:latin typeface="Arial" pitchFamily="34" charset="0"/>
                <a:cs typeface="Arial" pitchFamily="34" charset="0"/>
              </a:rPr>
              <a:t>1.279.485</a:t>
            </a:r>
            <a:r>
              <a:rPr lang="pt-BR" sz="1400" dirty="0" smtClean="0">
                <a:latin typeface="Arial" pitchFamily="34" charset="0"/>
                <a:cs typeface="Arial" pitchFamily="34" charset="0"/>
              </a:rPr>
              <a:t> procedimentos;</a:t>
            </a:r>
            <a:endParaRPr lang="pt-BR" sz="1400" dirty="0" smtClean="0">
              <a:latin typeface="Arial" pitchFamily="34" charset="0"/>
              <a:ea typeface="Times New Roman" panose="02020603050405020304" pitchFamily="18" charset="0"/>
              <a:cs typeface="Arial" pitchFamily="34" charset="0"/>
            </a:endParaRPr>
          </a:p>
          <a:p>
            <a:pPr indent="-457200" algn="just" defTabSz="914400" fontAlgn="base">
              <a:buFont typeface="Wingdings" panose="05000000000000000000" pitchFamily="2" charset="2"/>
              <a:buChar char="q"/>
            </a:pPr>
            <a:r>
              <a:rPr lang="pt-BR" sz="1400" dirty="0" smtClean="0">
                <a:latin typeface="Arial" pitchFamily="34" charset="0"/>
                <a:cs typeface="Arial" pitchFamily="34" charset="0"/>
              </a:rPr>
              <a:t>Grupo 04 - Procedimentos cirúrgicos – </a:t>
            </a:r>
            <a:r>
              <a:rPr lang="pt-BR" sz="1400" b="1" dirty="0" smtClean="0">
                <a:latin typeface="Arial" pitchFamily="34" charset="0"/>
                <a:cs typeface="Arial" pitchFamily="34" charset="0"/>
              </a:rPr>
              <a:t>13.747 </a:t>
            </a:r>
            <a:r>
              <a:rPr lang="pt-BR" sz="1400" dirty="0" smtClean="0">
                <a:latin typeface="Arial" pitchFamily="34" charset="0"/>
                <a:cs typeface="Arial" pitchFamily="34" charset="0"/>
              </a:rPr>
              <a:t>procedimentos;</a:t>
            </a:r>
          </a:p>
          <a:p>
            <a:pPr indent="-457200" algn="just" defTabSz="914400" fontAlgn="base">
              <a:buFont typeface="Wingdings" panose="05000000000000000000" pitchFamily="2" charset="2"/>
              <a:buChar char="q"/>
            </a:pPr>
            <a:r>
              <a:rPr lang="pt-BR" sz="1400" dirty="0" smtClean="0">
                <a:latin typeface="Arial" pitchFamily="34" charset="0"/>
                <a:ea typeface="Times New Roman" panose="02020603050405020304" pitchFamily="18" charset="0"/>
                <a:cs typeface="Arial" pitchFamily="34" charset="0"/>
              </a:rPr>
              <a:t>Grupo 05 -</a:t>
            </a:r>
            <a:r>
              <a:rPr lang="pt-BR" sz="1400" dirty="0" smtClean="0">
                <a:latin typeface="Arial" pitchFamily="34" charset="0"/>
                <a:cs typeface="Arial" pitchFamily="34" charset="0"/>
              </a:rPr>
              <a:t>Transplantes de órgãos, tecidos e células – </a:t>
            </a:r>
            <a:r>
              <a:rPr lang="pt-BR" sz="1400" b="1" dirty="0" smtClean="0">
                <a:latin typeface="Arial" pitchFamily="34" charset="0"/>
                <a:cs typeface="Arial" pitchFamily="34" charset="0"/>
              </a:rPr>
              <a:t>2.173 </a:t>
            </a:r>
            <a:r>
              <a:rPr lang="pt-BR" sz="1400" dirty="0" smtClean="0">
                <a:latin typeface="Arial" pitchFamily="34" charset="0"/>
                <a:ea typeface="Times New Roman" panose="02020603050405020304" pitchFamily="18" charset="0"/>
                <a:cs typeface="Arial" pitchFamily="34" charset="0"/>
              </a:rPr>
              <a:t>procedimentos. </a:t>
            </a:r>
          </a:p>
          <a:p>
            <a:pPr indent="539750" algn="just" defTabSz="914400" fontAlgn="base"/>
            <a:r>
              <a:rPr lang="pt-BR" sz="1400" b="1" dirty="0" smtClean="0">
                <a:latin typeface="Arial" pitchFamily="34" charset="0"/>
                <a:ea typeface="Times New Roman" panose="02020603050405020304" pitchFamily="18" charset="0"/>
                <a:cs typeface="Arial" pitchFamily="34" charset="0"/>
              </a:rPr>
              <a:t> </a:t>
            </a:r>
            <a:r>
              <a:rPr lang="pt-BR" sz="1400" dirty="0" smtClean="0">
                <a:latin typeface="Arial" pitchFamily="34" charset="0"/>
                <a:ea typeface="Times New Roman" panose="02020603050405020304" pitchFamily="18" charset="0"/>
                <a:cs typeface="Arial" pitchFamily="34" charset="0"/>
              </a:rPr>
              <a:t>Totalizando </a:t>
            </a:r>
            <a:r>
              <a:rPr lang="pt-BR" sz="1400" b="1" dirty="0" smtClean="0">
                <a:latin typeface="Arial" pitchFamily="34" charset="0"/>
                <a:cs typeface="Arial" pitchFamily="34" charset="0"/>
              </a:rPr>
              <a:t>3.346.013</a:t>
            </a:r>
            <a:r>
              <a:rPr lang="pt-BR" sz="1400" dirty="0" smtClean="0">
                <a:latin typeface="Arial" pitchFamily="34" charset="0"/>
                <a:cs typeface="Arial" pitchFamily="34" charset="0"/>
              </a:rPr>
              <a:t> procedimentos</a:t>
            </a:r>
          </a:p>
          <a:p>
            <a:pPr indent="539750" algn="just" defTabSz="914400" fontAlgn="base"/>
            <a:endParaRPr lang="pt-BR" sz="1400" b="1" dirty="0" smtClean="0">
              <a:latin typeface="Arial" pitchFamily="34" charset="0"/>
              <a:cs typeface="Arial" pitchFamily="34" charset="0"/>
            </a:endParaRPr>
          </a:p>
          <a:p>
            <a:pPr algn="just"/>
            <a:r>
              <a:rPr lang="pt-BR" sz="1400" dirty="0" smtClean="0">
                <a:latin typeface="Arial" pitchFamily="34" charset="0"/>
                <a:ea typeface="Times New Roman" panose="02020603050405020304" pitchFamily="18" charset="0"/>
                <a:cs typeface="Arial" pitchFamily="34" charset="0"/>
              </a:rPr>
              <a:t>Dentre </a:t>
            </a:r>
            <a:r>
              <a:rPr lang="pt-BR" sz="1400" dirty="0">
                <a:latin typeface="Arial" pitchFamily="34" charset="0"/>
                <a:ea typeface="Times New Roman" panose="02020603050405020304" pitchFamily="18" charset="0"/>
                <a:cs typeface="Arial" pitchFamily="34" charset="0"/>
              </a:rPr>
              <a:t>os </a:t>
            </a:r>
            <a:r>
              <a:rPr lang="pt-BR" sz="1400" b="1" dirty="0">
                <a:latin typeface="Arial" pitchFamily="34" charset="0"/>
                <a:ea typeface="Times New Roman" panose="02020603050405020304" pitchFamily="18" charset="0"/>
                <a:cs typeface="Arial" pitchFamily="34" charset="0"/>
              </a:rPr>
              <a:t>procedimentos realizados</a:t>
            </a:r>
            <a:r>
              <a:rPr lang="pt-BR" sz="1400" dirty="0">
                <a:latin typeface="Arial" pitchFamily="34" charset="0"/>
                <a:ea typeface="Times New Roman" panose="02020603050405020304" pitchFamily="18" charset="0"/>
                <a:cs typeface="Arial" pitchFamily="34" charset="0"/>
              </a:rPr>
              <a:t>, destacam-se por quantidade</a:t>
            </a:r>
            <a:r>
              <a:rPr lang="pt-BR" sz="1400" dirty="0" smtClean="0">
                <a:latin typeface="Arial" pitchFamily="34" charset="0"/>
                <a:ea typeface="Times New Roman" panose="02020603050405020304" pitchFamily="18" charset="0"/>
                <a:cs typeface="Arial" pitchFamily="34" charset="0"/>
              </a:rPr>
              <a:t>:</a:t>
            </a:r>
            <a:endParaRPr lang="pt-BR" sz="1400" dirty="0">
              <a:latin typeface="Arial" pitchFamily="34" charset="0"/>
              <a:ea typeface="Times New Roman" panose="02020603050405020304" pitchFamily="18" charset="0"/>
              <a:cs typeface="Arial" pitchFamily="34" charset="0"/>
            </a:endParaRPr>
          </a:p>
          <a:p>
            <a:pPr indent="-342900" algn="just" defTabSz="914400" eaLnBrk="0" fontAlgn="base" hangingPunct="0">
              <a:buFont typeface="Wingdings" panose="05000000000000000000" pitchFamily="2" charset="2"/>
              <a:buChar char="q"/>
            </a:pPr>
            <a:r>
              <a:rPr lang="pt-BR" sz="1400" dirty="0" smtClean="0">
                <a:latin typeface="Arial" pitchFamily="34" charset="0"/>
                <a:ea typeface="Times New Roman" panose="02020603050405020304" pitchFamily="18" charset="0"/>
                <a:cs typeface="Arial" pitchFamily="34" charset="0"/>
              </a:rPr>
              <a:t>Grupo </a:t>
            </a:r>
            <a:r>
              <a:rPr lang="pt-BR" sz="1400" dirty="0">
                <a:latin typeface="Arial" pitchFamily="34" charset="0"/>
                <a:ea typeface="Times New Roman" panose="02020603050405020304" pitchFamily="18" charset="0"/>
                <a:cs typeface="Arial" pitchFamily="34" charset="0"/>
              </a:rPr>
              <a:t>01 - </a:t>
            </a:r>
            <a:r>
              <a:rPr lang="pt-BR" sz="1400" dirty="0" smtClean="0">
                <a:latin typeface="Arial" pitchFamily="34" charset="0"/>
                <a:ea typeface="Times New Roman" panose="02020603050405020304" pitchFamily="18" charset="0"/>
                <a:cs typeface="Arial" pitchFamily="34" charset="0"/>
              </a:rPr>
              <a:t>Coleta </a:t>
            </a:r>
            <a:r>
              <a:rPr lang="pt-BR" sz="1400" dirty="0">
                <a:latin typeface="Arial" pitchFamily="34" charset="0"/>
                <a:ea typeface="Times New Roman" panose="02020603050405020304" pitchFamily="18" charset="0"/>
                <a:cs typeface="Arial" pitchFamily="34" charset="0"/>
              </a:rPr>
              <a:t>E</a:t>
            </a:r>
            <a:r>
              <a:rPr lang="pt-BR" sz="1400" dirty="0" smtClean="0">
                <a:latin typeface="Arial" pitchFamily="34" charset="0"/>
                <a:ea typeface="Times New Roman" panose="02020603050405020304" pitchFamily="18" charset="0"/>
                <a:cs typeface="Arial" pitchFamily="34" charset="0"/>
              </a:rPr>
              <a:t>xterna </a:t>
            </a:r>
            <a:r>
              <a:rPr lang="pt-BR" sz="1400" dirty="0">
                <a:latin typeface="Arial" pitchFamily="34" charset="0"/>
                <a:ea typeface="Times New Roman" panose="02020603050405020304" pitchFamily="18" charset="0"/>
                <a:cs typeface="Arial" pitchFamily="34" charset="0"/>
              </a:rPr>
              <a:t>de </a:t>
            </a:r>
            <a:r>
              <a:rPr lang="pt-BR" sz="1400" dirty="0" smtClean="0">
                <a:latin typeface="Arial" pitchFamily="34" charset="0"/>
                <a:ea typeface="Times New Roman" panose="02020603050405020304" pitchFamily="18" charset="0"/>
                <a:cs typeface="Arial" pitchFamily="34" charset="0"/>
              </a:rPr>
              <a:t>Leite </a:t>
            </a:r>
            <a:r>
              <a:rPr lang="pt-BR" sz="1400" dirty="0">
                <a:latin typeface="Arial" pitchFamily="34" charset="0"/>
                <a:ea typeface="Times New Roman" panose="02020603050405020304" pitchFamily="18" charset="0"/>
                <a:cs typeface="Arial" pitchFamily="34" charset="0"/>
              </a:rPr>
              <a:t>M</a:t>
            </a:r>
            <a:r>
              <a:rPr lang="pt-BR" sz="1400" dirty="0" smtClean="0">
                <a:latin typeface="Arial" pitchFamily="34" charset="0"/>
                <a:ea typeface="Times New Roman" panose="02020603050405020304" pitchFamily="18" charset="0"/>
                <a:cs typeface="Arial" pitchFamily="34" charset="0"/>
              </a:rPr>
              <a:t>aterno </a:t>
            </a:r>
            <a:r>
              <a:rPr lang="pt-BR" sz="1400" dirty="0">
                <a:latin typeface="Arial" pitchFamily="34" charset="0"/>
                <a:ea typeface="Times New Roman" panose="02020603050405020304" pitchFamily="18" charset="0"/>
                <a:cs typeface="Arial" pitchFamily="34" charset="0"/>
              </a:rPr>
              <a:t>(por doadora</a:t>
            </a:r>
            <a:r>
              <a:rPr lang="pt-BR" sz="1400" dirty="0" smtClean="0">
                <a:latin typeface="Arial" pitchFamily="34" charset="0"/>
                <a:ea typeface="Times New Roman" panose="02020603050405020304" pitchFamily="18" charset="0"/>
                <a:cs typeface="Arial" pitchFamily="34" charset="0"/>
              </a:rPr>
              <a:t>), totalizando 84% dos procedimentos do Grupo 01.</a:t>
            </a:r>
            <a:endParaRPr lang="pt-BR" sz="1400" dirty="0">
              <a:latin typeface="Arial" pitchFamily="34" charset="0"/>
              <a:ea typeface="Times New Roman" panose="02020603050405020304" pitchFamily="18" charset="0"/>
              <a:cs typeface="Arial" pitchFamily="34" charset="0"/>
            </a:endParaRPr>
          </a:p>
          <a:p>
            <a:pPr indent="-342900" algn="just" defTabSz="914400" eaLnBrk="0" fontAlgn="base" hangingPunct="0">
              <a:buFont typeface="Wingdings" panose="05000000000000000000" pitchFamily="2" charset="2"/>
              <a:buChar char="q"/>
            </a:pPr>
            <a:r>
              <a:rPr lang="pt-BR" sz="1400" dirty="0">
                <a:latin typeface="Arial" pitchFamily="34" charset="0"/>
                <a:ea typeface="Times New Roman" panose="02020603050405020304" pitchFamily="18" charset="0"/>
                <a:cs typeface="Arial" pitchFamily="34" charset="0"/>
              </a:rPr>
              <a:t>Grupo 02 - </a:t>
            </a:r>
            <a:r>
              <a:rPr lang="pt-BR" sz="1400" dirty="0" smtClean="0">
                <a:latin typeface="Arial" pitchFamily="34" charset="0"/>
                <a:ea typeface="Times New Roman" panose="02020603050405020304" pitchFamily="18" charset="0"/>
                <a:cs typeface="Arial" pitchFamily="34" charset="0"/>
              </a:rPr>
              <a:t>Exames </a:t>
            </a:r>
            <a:r>
              <a:rPr lang="pt-BR" sz="1400" dirty="0">
                <a:latin typeface="Arial" pitchFamily="34" charset="0"/>
                <a:ea typeface="Times New Roman" panose="02020603050405020304" pitchFamily="18" charset="0"/>
                <a:cs typeface="Arial" pitchFamily="34" charset="0"/>
              </a:rPr>
              <a:t>L</a:t>
            </a:r>
            <a:r>
              <a:rPr lang="pt-BR" sz="1400" dirty="0" smtClean="0">
                <a:latin typeface="Arial" pitchFamily="34" charset="0"/>
                <a:ea typeface="Times New Roman" panose="02020603050405020304" pitchFamily="18" charset="0"/>
                <a:cs typeface="Arial" pitchFamily="34" charset="0"/>
              </a:rPr>
              <a:t>aboratoriais </a:t>
            </a:r>
            <a:r>
              <a:rPr lang="pt-BR" sz="1400" dirty="0">
                <a:latin typeface="Arial" pitchFamily="34" charset="0"/>
                <a:ea typeface="Times New Roman" panose="02020603050405020304" pitchFamily="18" charset="0"/>
                <a:cs typeface="Arial" pitchFamily="34" charset="0"/>
              </a:rPr>
              <a:t>de </a:t>
            </a:r>
            <a:r>
              <a:rPr lang="pt-BR" sz="1400" dirty="0" smtClean="0">
                <a:latin typeface="Arial" pitchFamily="34" charset="0"/>
                <a:ea typeface="Times New Roman" panose="02020603050405020304" pitchFamily="18" charset="0"/>
                <a:cs typeface="Arial" pitchFamily="34" charset="0"/>
              </a:rPr>
              <a:t>Hemograma Completo, Bioquímicos e Pesquisa de SARS/COV-2 por RT-PCR.</a:t>
            </a:r>
            <a:endParaRPr lang="pt-BR" sz="1400" dirty="0">
              <a:latin typeface="Arial" pitchFamily="34" charset="0"/>
              <a:ea typeface="Times New Roman" panose="02020603050405020304" pitchFamily="18" charset="0"/>
              <a:cs typeface="Arial" pitchFamily="34" charset="0"/>
            </a:endParaRPr>
          </a:p>
          <a:p>
            <a:pPr indent="-342900" algn="just" defTabSz="914400" eaLnBrk="0" fontAlgn="base" hangingPunct="0">
              <a:buFont typeface="Wingdings" panose="05000000000000000000" pitchFamily="2" charset="2"/>
              <a:buChar char="q"/>
            </a:pPr>
            <a:r>
              <a:rPr lang="pt-BR" sz="1400" dirty="0">
                <a:latin typeface="Arial" pitchFamily="34" charset="0"/>
                <a:ea typeface="Times New Roman" panose="02020603050405020304" pitchFamily="18" charset="0"/>
                <a:cs typeface="Arial" pitchFamily="34" charset="0"/>
              </a:rPr>
              <a:t>Grupo 03 - </a:t>
            </a:r>
            <a:r>
              <a:rPr lang="pt-BR" sz="1400" dirty="0" smtClean="0">
                <a:latin typeface="Arial" pitchFamily="34" charset="0"/>
                <a:ea typeface="Times New Roman" panose="02020603050405020304" pitchFamily="18" charset="0"/>
                <a:cs typeface="Arial" pitchFamily="34" charset="0"/>
              </a:rPr>
              <a:t>Atendimento Médico </a:t>
            </a:r>
            <a:r>
              <a:rPr lang="pt-BR" sz="1400" dirty="0">
                <a:latin typeface="Arial" pitchFamily="34" charset="0"/>
                <a:ea typeface="Times New Roman" panose="02020603050405020304" pitchFamily="18" charset="0"/>
                <a:cs typeface="Arial" pitchFamily="34" charset="0"/>
              </a:rPr>
              <a:t>em </a:t>
            </a:r>
            <a:r>
              <a:rPr lang="pt-BR" sz="1400" dirty="0" smtClean="0">
                <a:latin typeface="Arial" pitchFamily="34" charset="0"/>
                <a:ea typeface="Times New Roman" panose="02020603050405020304" pitchFamily="18" charset="0"/>
                <a:cs typeface="Arial" pitchFamily="34" charset="0"/>
              </a:rPr>
              <a:t>Unidade </a:t>
            </a:r>
            <a:r>
              <a:rPr lang="pt-BR" sz="1400" dirty="0">
                <a:latin typeface="Arial" pitchFamily="34" charset="0"/>
                <a:ea typeface="Times New Roman" panose="02020603050405020304" pitchFamily="18" charset="0"/>
                <a:cs typeface="Arial" pitchFamily="34" charset="0"/>
              </a:rPr>
              <a:t>de </a:t>
            </a:r>
            <a:r>
              <a:rPr lang="pt-BR" sz="1400" dirty="0" smtClean="0">
                <a:latin typeface="Arial" pitchFamily="34" charset="0"/>
                <a:ea typeface="Times New Roman" panose="02020603050405020304" pitchFamily="18" charset="0"/>
                <a:cs typeface="Arial" pitchFamily="34" charset="0"/>
              </a:rPr>
              <a:t>Pronto Atendimento e Acolhimento com Classificação de Risco, totalizando 47% dos procedimentos do Grupo 03.</a:t>
            </a:r>
            <a:endParaRPr lang="pt-BR" sz="1400" dirty="0">
              <a:latin typeface="Arial" pitchFamily="34" charset="0"/>
              <a:ea typeface="Times New Roman" panose="02020603050405020304" pitchFamily="18" charset="0"/>
              <a:cs typeface="Arial" pitchFamily="34" charset="0"/>
            </a:endParaRPr>
          </a:p>
          <a:p>
            <a:pPr indent="-342900" algn="just" defTabSz="914400" eaLnBrk="0" fontAlgn="base" hangingPunct="0">
              <a:buFont typeface="Wingdings" panose="05000000000000000000" pitchFamily="2" charset="2"/>
              <a:buChar char="q"/>
            </a:pPr>
            <a:r>
              <a:rPr lang="pt-BR" sz="1400" dirty="0">
                <a:latin typeface="Arial" pitchFamily="34" charset="0"/>
                <a:ea typeface="Times New Roman" panose="02020603050405020304" pitchFamily="18" charset="0"/>
                <a:cs typeface="Arial" pitchFamily="34" charset="0"/>
              </a:rPr>
              <a:t>Grupo 04 </a:t>
            </a:r>
            <a:r>
              <a:rPr lang="pt-BR" sz="1400" dirty="0" smtClean="0">
                <a:latin typeface="Arial" pitchFamily="34" charset="0"/>
                <a:ea typeface="Times New Roman" panose="02020603050405020304" pitchFamily="18" charset="0"/>
                <a:cs typeface="Arial" pitchFamily="34" charset="0"/>
              </a:rPr>
              <a:t>– Curativo Grau II (com </a:t>
            </a:r>
            <a:r>
              <a:rPr lang="pt-BR" sz="1400" dirty="0">
                <a:latin typeface="Arial" pitchFamily="34" charset="0"/>
                <a:ea typeface="Times New Roman" panose="02020603050405020304" pitchFamily="18" charset="0"/>
                <a:cs typeface="Arial" pitchFamily="34" charset="0"/>
              </a:rPr>
              <a:t>ou </a:t>
            </a:r>
            <a:r>
              <a:rPr lang="pt-BR" sz="1400" dirty="0" smtClean="0">
                <a:latin typeface="Arial" pitchFamily="34" charset="0"/>
                <a:ea typeface="Times New Roman" panose="02020603050405020304" pitchFamily="18" charset="0"/>
                <a:cs typeface="Arial" pitchFamily="34" charset="0"/>
              </a:rPr>
              <a:t>sem </a:t>
            </a:r>
            <a:r>
              <a:rPr lang="pt-BR" sz="1400" dirty="0" err="1" smtClean="0">
                <a:latin typeface="Arial" pitchFamily="34" charset="0"/>
                <a:ea typeface="Times New Roman" panose="02020603050405020304" pitchFamily="18" charset="0"/>
                <a:cs typeface="Arial" pitchFamily="34" charset="0"/>
              </a:rPr>
              <a:t>debridamento</a:t>
            </a:r>
            <a:r>
              <a:rPr lang="pt-BR" sz="1400" dirty="0" smtClean="0">
                <a:latin typeface="Arial" pitchFamily="34" charset="0"/>
                <a:ea typeface="Times New Roman" panose="02020603050405020304" pitchFamily="18" charset="0"/>
                <a:cs typeface="Arial" pitchFamily="34" charset="0"/>
              </a:rPr>
              <a:t>), totalizando 54% dos procedimentos do Grupo 04.</a:t>
            </a:r>
            <a:endParaRPr lang="pt-BR" sz="1400" dirty="0">
              <a:latin typeface="Arial" pitchFamily="34" charset="0"/>
              <a:ea typeface="Times New Roman" panose="02020603050405020304" pitchFamily="18" charset="0"/>
              <a:cs typeface="Arial" pitchFamily="34" charset="0"/>
            </a:endParaRPr>
          </a:p>
          <a:p>
            <a:pPr indent="-342900" algn="just" defTabSz="914400" eaLnBrk="0" fontAlgn="base" hangingPunct="0">
              <a:buFont typeface="Wingdings" panose="05000000000000000000" pitchFamily="2" charset="2"/>
              <a:buChar char="q"/>
            </a:pPr>
            <a:r>
              <a:rPr lang="pt-BR" sz="1400" dirty="0">
                <a:latin typeface="Arial" pitchFamily="34" charset="0"/>
                <a:ea typeface="Times New Roman" panose="02020603050405020304" pitchFamily="18" charset="0"/>
                <a:cs typeface="Arial" pitchFamily="34" charset="0"/>
              </a:rPr>
              <a:t>Grupo 05 – </a:t>
            </a:r>
            <a:r>
              <a:rPr lang="pt-BR" sz="1400" dirty="0" smtClean="0">
                <a:latin typeface="Arial" pitchFamily="34" charset="0"/>
                <a:ea typeface="Times New Roman" panose="02020603050405020304" pitchFamily="18" charset="0"/>
                <a:cs typeface="Arial" pitchFamily="34" charset="0"/>
              </a:rPr>
              <a:t>Coleta de Sangue em Hemocentro p/ Exames de </a:t>
            </a:r>
            <a:r>
              <a:rPr lang="pt-BR" sz="1400" dirty="0" err="1" smtClean="0">
                <a:latin typeface="Arial" pitchFamily="34" charset="0"/>
                <a:ea typeface="Times New Roman" panose="02020603050405020304" pitchFamily="18" charset="0"/>
                <a:cs typeface="Arial" pitchFamily="34" charset="0"/>
              </a:rPr>
              <a:t>Histocompatibilidade</a:t>
            </a:r>
            <a:r>
              <a:rPr lang="pt-BR" sz="1400" dirty="0" smtClean="0">
                <a:latin typeface="Arial" pitchFamily="34" charset="0"/>
                <a:ea typeface="Times New Roman" panose="02020603050405020304" pitchFamily="18" charset="0"/>
                <a:cs typeface="Arial" pitchFamily="34" charset="0"/>
              </a:rPr>
              <a:t> (cadastro de doador no </a:t>
            </a:r>
            <a:r>
              <a:rPr lang="pt-BR" sz="1400" dirty="0" err="1" smtClean="0">
                <a:latin typeface="Arial" pitchFamily="34" charset="0"/>
                <a:ea typeface="Times New Roman" panose="02020603050405020304" pitchFamily="18" charset="0"/>
                <a:cs typeface="Arial" pitchFamily="34" charset="0"/>
              </a:rPr>
              <a:t>redome</a:t>
            </a:r>
            <a:r>
              <a:rPr lang="pt-BR" sz="1400" dirty="0" smtClean="0">
                <a:latin typeface="Arial" pitchFamily="34" charset="0"/>
                <a:ea typeface="Times New Roman" panose="02020603050405020304" pitchFamily="18" charset="0"/>
                <a:cs typeface="Arial" pitchFamily="34" charset="0"/>
              </a:rPr>
              <a:t>).</a:t>
            </a:r>
          </a:p>
          <a:p>
            <a:pPr algn="just" defTabSz="914400" eaLnBrk="0" fontAlgn="base" hangingPunct="0"/>
            <a:endParaRPr lang="pt-BR" sz="1400" dirty="0">
              <a:latin typeface="Arial" pitchFamily="34" charset="0"/>
              <a:ea typeface="Times New Roman" panose="02020603050405020304" pitchFamily="18" charset="0"/>
              <a:cs typeface="Arial" pitchFamily="34" charset="0"/>
            </a:endParaRPr>
          </a:p>
          <a:p>
            <a:pPr algn="just" defTabSz="914400" eaLnBrk="0" fontAlgn="base" hangingPunct="0"/>
            <a:r>
              <a:rPr lang="pt-BR" sz="1400" b="1" dirty="0">
                <a:latin typeface="Arial" panose="020B0604020202020204" pitchFamily="34" charset="0"/>
                <a:cs typeface="Arial" panose="020B0604020202020204" pitchFamily="34" charset="0"/>
              </a:rPr>
              <a:t>No que tange a produção ambulatorial das unidades especializadas em rede própria, foram ofertados 132.593 atendimentos/exames ambulatoriais especializados em rede própria no município de Campo Grande - MS de abril a julho de 2021. (Fonte: </a:t>
            </a:r>
            <a:r>
              <a:rPr lang="pt-BR" sz="1400" b="1" dirty="0" err="1">
                <a:latin typeface="Arial" panose="020B0604020202020204" pitchFamily="34" charset="0"/>
                <a:cs typeface="Arial" panose="020B0604020202020204" pitchFamily="34" charset="0"/>
              </a:rPr>
              <a:t>Tabwin</a:t>
            </a:r>
            <a:r>
              <a:rPr lang="pt-BR" sz="1400" b="1" dirty="0">
                <a:latin typeface="Arial" panose="020B0604020202020204" pitchFamily="34" charset="0"/>
                <a:cs typeface="Arial" panose="020B0604020202020204" pitchFamily="34" charset="0"/>
              </a:rPr>
              <a:t>, 17 de setembro de 2021</a:t>
            </a:r>
            <a:r>
              <a:rPr lang="pt-BR" sz="1400" b="1" dirty="0" smtClean="0">
                <a:latin typeface="Arial" panose="020B0604020202020204" pitchFamily="34" charset="0"/>
                <a:cs typeface="Arial" panose="020B0604020202020204" pitchFamily="34" charset="0"/>
              </a:rPr>
              <a:t>).</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77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a:xfrm>
            <a:off x="132049" y="6429087"/>
            <a:ext cx="554744" cy="404614"/>
          </a:xfrm>
        </p:spPr>
        <p:txBody>
          <a:bodyPr/>
          <a:lstStyle/>
          <a:p>
            <a:pPr rtl="0"/>
            <a:fld id="{B38049E5-7B53-4E85-8972-7D6C4BCE5BB9}" type="slidenum">
              <a:rPr lang="pt-BR" b="1" noProof="0" smtClean="0">
                <a:solidFill>
                  <a:schemeClr val="tx1"/>
                </a:solidFill>
              </a:rPr>
              <a:pPr rtl="0"/>
              <a:t>76</a:t>
            </a:fld>
            <a:endParaRPr lang="pt-BR" b="1" noProof="0" dirty="0">
              <a:solidFill>
                <a:schemeClr val="tx1"/>
              </a:solidFill>
            </a:endParaRPr>
          </a:p>
        </p:txBody>
      </p:sp>
      <p:sp>
        <p:nvSpPr>
          <p:cNvPr id="6" name="Retângulo 5"/>
          <p:cNvSpPr/>
          <p:nvPr/>
        </p:nvSpPr>
        <p:spPr>
          <a:xfrm>
            <a:off x="696570" y="159017"/>
            <a:ext cx="3656770" cy="307777"/>
          </a:xfrm>
          <a:prstGeom prst="rect">
            <a:avLst/>
          </a:prstGeom>
        </p:spPr>
        <p:txBody>
          <a:bodyPr wrap="none">
            <a:spAutoFit/>
          </a:bodyPr>
          <a:lstStyle/>
          <a:p>
            <a:r>
              <a:rPr lang="pt-BR" altLang="pt-BR" sz="1400" b="1" dirty="0">
                <a:solidFill>
                  <a:schemeClr val="tx2"/>
                </a:solidFill>
              </a:rPr>
              <a:t>2</a:t>
            </a:r>
            <a:r>
              <a:rPr lang="pt-BR" altLang="pt-BR" sz="1400" b="1" dirty="0" smtClean="0">
                <a:solidFill>
                  <a:schemeClr val="tx2"/>
                </a:solidFill>
              </a:rPr>
              <a:t>°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1872588915"/>
              </p:ext>
            </p:extLst>
          </p:nvPr>
        </p:nvGraphicFramePr>
        <p:xfrm>
          <a:off x="696570" y="466794"/>
          <a:ext cx="10997446" cy="5994887"/>
        </p:xfrm>
        <a:graphic>
          <a:graphicData uri="http://schemas.openxmlformats.org/drawingml/2006/table">
            <a:tbl>
              <a:tblPr firstRow="1" firstCol="1" bandRow="1">
                <a:tableStyleId>{F5AB1C69-6EDB-4FF4-983F-18BD219EF322}</a:tableStyleId>
              </a:tblPr>
              <a:tblGrid>
                <a:gridCol w="1407787">
                  <a:extLst>
                    <a:ext uri="{9D8B030D-6E8A-4147-A177-3AD203B41FA5}">
                      <a16:colId xmlns:a16="http://schemas.microsoft.com/office/drawing/2014/main" val="20000"/>
                    </a:ext>
                  </a:extLst>
                </a:gridCol>
                <a:gridCol w="866294">
                  <a:extLst>
                    <a:ext uri="{9D8B030D-6E8A-4147-A177-3AD203B41FA5}">
                      <a16:colId xmlns:a16="http://schemas.microsoft.com/office/drawing/2014/main" val="20001"/>
                    </a:ext>
                  </a:extLst>
                </a:gridCol>
                <a:gridCol w="1009890">
                  <a:extLst>
                    <a:ext uri="{9D8B030D-6E8A-4147-A177-3AD203B41FA5}">
                      <a16:colId xmlns:a16="http://schemas.microsoft.com/office/drawing/2014/main" val="20002"/>
                    </a:ext>
                  </a:extLst>
                </a:gridCol>
                <a:gridCol w="102052">
                  <a:extLst>
                    <a:ext uri="{9D8B030D-6E8A-4147-A177-3AD203B41FA5}">
                      <a16:colId xmlns:a16="http://schemas.microsoft.com/office/drawing/2014/main" val="20003"/>
                    </a:ext>
                  </a:extLst>
                </a:gridCol>
                <a:gridCol w="734093">
                  <a:extLst>
                    <a:ext uri="{9D8B030D-6E8A-4147-A177-3AD203B41FA5}">
                      <a16:colId xmlns:a16="http://schemas.microsoft.com/office/drawing/2014/main" val="20004"/>
                    </a:ext>
                  </a:extLst>
                </a:gridCol>
                <a:gridCol w="1085903">
                  <a:extLst>
                    <a:ext uri="{9D8B030D-6E8A-4147-A177-3AD203B41FA5}">
                      <a16:colId xmlns:a16="http://schemas.microsoft.com/office/drawing/2014/main" val="20005"/>
                    </a:ext>
                  </a:extLst>
                </a:gridCol>
                <a:gridCol w="760132">
                  <a:extLst>
                    <a:ext uri="{9D8B030D-6E8A-4147-A177-3AD203B41FA5}">
                      <a16:colId xmlns:a16="http://schemas.microsoft.com/office/drawing/2014/main" val="20006"/>
                    </a:ext>
                  </a:extLst>
                </a:gridCol>
                <a:gridCol w="1172775">
                  <a:extLst>
                    <a:ext uri="{9D8B030D-6E8A-4147-A177-3AD203B41FA5}">
                      <a16:colId xmlns:a16="http://schemas.microsoft.com/office/drawing/2014/main" val="20007"/>
                    </a:ext>
                  </a:extLst>
                </a:gridCol>
                <a:gridCol w="716696">
                  <a:extLst>
                    <a:ext uri="{9D8B030D-6E8A-4147-A177-3AD203B41FA5}">
                      <a16:colId xmlns:a16="http://schemas.microsoft.com/office/drawing/2014/main" val="20008"/>
                    </a:ext>
                  </a:extLst>
                </a:gridCol>
                <a:gridCol w="1039481">
                  <a:extLst>
                    <a:ext uri="{9D8B030D-6E8A-4147-A177-3AD203B41FA5}">
                      <a16:colId xmlns:a16="http://schemas.microsoft.com/office/drawing/2014/main" val="20009"/>
                    </a:ext>
                  </a:extLst>
                </a:gridCol>
                <a:gridCol w="102052">
                  <a:extLst>
                    <a:ext uri="{9D8B030D-6E8A-4147-A177-3AD203B41FA5}">
                      <a16:colId xmlns:a16="http://schemas.microsoft.com/office/drawing/2014/main" val="20010"/>
                    </a:ext>
                  </a:extLst>
                </a:gridCol>
                <a:gridCol w="943400">
                  <a:extLst>
                    <a:ext uri="{9D8B030D-6E8A-4147-A177-3AD203B41FA5}">
                      <a16:colId xmlns:a16="http://schemas.microsoft.com/office/drawing/2014/main" val="20011"/>
                    </a:ext>
                  </a:extLst>
                </a:gridCol>
                <a:gridCol w="1056891">
                  <a:extLst>
                    <a:ext uri="{9D8B030D-6E8A-4147-A177-3AD203B41FA5}">
                      <a16:colId xmlns:a16="http://schemas.microsoft.com/office/drawing/2014/main" val="20012"/>
                    </a:ext>
                  </a:extLst>
                </a:gridCol>
              </a:tblGrid>
              <a:tr h="405009">
                <a:tc gridSpan="13">
                  <a:txBody>
                    <a:bodyPr/>
                    <a:lstStyle/>
                    <a:p>
                      <a:pPr algn="ctr">
                        <a:lnSpc>
                          <a:spcPct val="115000"/>
                        </a:lnSpc>
                        <a:spcAft>
                          <a:spcPts val="0"/>
                        </a:spcAft>
                      </a:pPr>
                      <a:r>
                        <a:rPr lang="pt-BR" sz="1100" dirty="0">
                          <a:effectLst/>
                        </a:rPr>
                        <a:t>PRODUÇÃO </a:t>
                      </a:r>
                      <a:r>
                        <a:rPr lang="pt-BR" sz="1100" dirty="0" smtClean="0">
                          <a:effectLst/>
                        </a:rPr>
                        <a:t>AMBULATORIAL ESPECIALIZADA </a:t>
                      </a:r>
                      <a:r>
                        <a:rPr lang="pt-BR" sz="1100" dirty="0">
                          <a:effectLst/>
                        </a:rPr>
                        <a:t>POR GRUPO DE PROCEDIMENTOS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58487">
                <a:tc>
                  <a:txBody>
                    <a:bodyPr/>
                    <a:lstStyle/>
                    <a:p>
                      <a:pPr algn="ctr">
                        <a:lnSpc>
                          <a:spcPct val="115000"/>
                        </a:lnSpc>
                        <a:spcAft>
                          <a:spcPts val="0"/>
                        </a:spcAft>
                      </a:pPr>
                      <a:r>
                        <a:rPr lang="pt-BR" sz="1100">
                          <a:effectLst/>
                        </a:rPr>
                        <a:t>Complexidade: Média e Alta</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gridSpan="12">
                  <a:txBody>
                    <a:bodyPr/>
                    <a:lstStyle/>
                    <a:p>
                      <a:pPr algn="ctr">
                        <a:lnSpc>
                          <a:spcPct val="115000"/>
                        </a:lnSpc>
                        <a:spcAft>
                          <a:spcPts val="0"/>
                        </a:spcAft>
                      </a:pPr>
                      <a:r>
                        <a:rPr lang="pt-BR" sz="1100" dirty="0">
                          <a:effectLst/>
                        </a:rPr>
                        <a:t>SISTEMA DE INFORMAÇÃO AMBULATORIAL</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278667">
                <a:tc rowSpan="2">
                  <a:txBody>
                    <a:bodyPr/>
                    <a:lstStyle/>
                    <a:p>
                      <a:pPr algn="ctr">
                        <a:lnSpc>
                          <a:spcPct val="115000"/>
                        </a:lnSpc>
                        <a:spcAft>
                          <a:spcPts val="0"/>
                        </a:spcAft>
                      </a:pPr>
                      <a:r>
                        <a:rPr lang="pt-BR" sz="1100">
                          <a:effectLst/>
                        </a:rPr>
                        <a:t>Grupo Procedimento</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gridSpan="2">
                  <a:txBody>
                    <a:bodyPr/>
                    <a:lstStyle/>
                    <a:p>
                      <a:pPr algn="ctr">
                        <a:lnSpc>
                          <a:spcPct val="115000"/>
                        </a:lnSpc>
                        <a:spcAft>
                          <a:spcPts val="0"/>
                        </a:spcAft>
                      </a:pPr>
                      <a:r>
                        <a:rPr lang="pt-BR" sz="1200" dirty="0">
                          <a:effectLst/>
                        </a:rPr>
                        <a:t>Abril</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hMerge="1">
                  <a:txBody>
                    <a:bodyPr/>
                    <a:lstStyle/>
                    <a:p>
                      <a:endParaRPr lang="pt-BR"/>
                    </a:p>
                  </a:txBody>
                  <a:tcPr/>
                </a:tc>
                <a:tc rowSpan="8">
                  <a:txBody>
                    <a:bodyPr/>
                    <a:lstStyle/>
                    <a:p>
                      <a:pPr algn="ctr">
                        <a:lnSpc>
                          <a:spcPct val="115000"/>
                        </a:lnSpc>
                        <a:spcAft>
                          <a:spcPts val="0"/>
                        </a:spcAft>
                      </a:pPr>
                      <a:r>
                        <a:rPr lang="pt-BR" sz="1200" dirty="0">
                          <a:effectLst/>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solidFill>
                      <a:schemeClr val="accent3">
                        <a:lumMod val="75000"/>
                      </a:schemeClr>
                    </a:solidFill>
                  </a:tcPr>
                </a:tc>
                <a:tc gridSpan="2">
                  <a:txBody>
                    <a:bodyPr/>
                    <a:lstStyle/>
                    <a:p>
                      <a:pPr algn="ctr">
                        <a:lnSpc>
                          <a:spcPct val="115000"/>
                        </a:lnSpc>
                        <a:spcAft>
                          <a:spcPts val="0"/>
                        </a:spcAft>
                      </a:pPr>
                      <a:r>
                        <a:rPr lang="pt-BR" sz="1200" dirty="0">
                          <a:effectLst/>
                        </a:rPr>
                        <a:t>Maio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hMerge="1">
                  <a:txBody>
                    <a:bodyPr/>
                    <a:lstStyle/>
                    <a:p>
                      <a:endParaRPr lang="pt-BR"/>
                    </a:p>
                  </a:txBody>
                  <a:tcPr/>
                </a:tc>
                <a:tc gridSpan="2">
                  <a:txBody>
                    <a:bodyPr/>
                    <a:lstStyle/>
                    <a:p>
                      <a:pPr algn="ctr">
                        <a:lnSpc>
                          <a:spcPct val="115000"/>
                        </a:lnSpc>
                        <a:spcAft>
                          <a:spcPts val="0"/>
                        </a:spcAft>
                      </a:pPr>
                      <a:r>
                        <a:rPr lang="pt-BR" sz="1200" dirty="0">
                          <a:effectLst/>
                        </a:rPr>
                        <a:t>Junho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hMerge="1">
                  <a:txBody>
                    <a:bodyPr/>
                    <a:lstStyle/>
                    <a:p>
                      <a:endParaRPr lang="pt-BR"/>
                    </a:p>
                  </a:txBody>
                  <a:tcPr/>
                </a:tc>
                <a:tc gridSpan="2">
                  <a:txBody>
                    <a:bodyPr/>
                    <a:lstStyle/>
                    <a:p>
                      <a:pPr algn="ctr">
                        <a:lnSpc>
                          <a:spcPct val="115000"/>
                        </a:lnSpc>
                        <a:spcAft>
                          <a:spcPts val="0"/>
                        </a:spcAft>
                      </a:pPr>
                      <a:r>
                        <a:rPr lang="pt-BR" sz="1200" dirty="0">
                          <a:effectLst/>
                        </a:rPr>
                        <a:t>Julho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hMerge="1">
                  <a:txBody>
                    <a:bodyPr/>
                    <a:lstStyle/>
                    <a:p>
                      <a:endParaRPr lang="pt-BR"/>
                    </a:p>
                  </a:txBody>
                  <a:tcPr/>
                </a:tc>
                <a:tc rowSpan="8">
                  <a:txBody>
                    <a:bodyPr/>
                    <a:lstStyle/>
                    <a:p>
                      <a:endParaRPr lang="pt-BR" sz="1200" dirty="0">
                        <a:effectLst/>
                        <a:latin typeface="Arial" panose="020B0604020202020204" pitchFamily="34" charset="0"/>
                        <a:cs typeface="Arial" panose="020B0604020202020204" pitchFamily="34" charset="0"/>
                      </a:endParaRPr>
                    </a:p>
                  </a:txBody>
                  <a:tcPr marL="37262" marR="37262" marT="0" marB="0" anchor="ctr"/>
                </a:tc>
                <a:tc gridSpan="2">
                  <a:txBody>
                    <a:bodyPr/>
                    <a:lstStyle/>
                    <a:p>
                      <a:pPr algn="ctr">
                        <a:lnSpc>
                          <a:spcPct val="115000"/>
                        </a:lnSpc>
                        <a:spcAft>
                          <a:spcPts val="0"/>
                        </a:spcAft>
                      </a:pPr>
                      <a:r>
                        <a:rPr lang="pt-BR" sz="1200" b="1" dirty="0">
                          <a:effectLst/>
                        </a:rPr>
                        <a:t>Total</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hMerge="1">
                  <a:txBody>
                    <a:bodyPr/>
                    <a:lstStyle/>
                    <a:p>
                      <a:endParaRPr lang="pt-BR"/>
                    </a:p>
                  </a:txBody>
                  <a:tcPr/>
                </a:tc>
                <a:extLst>
                  <a:ext uri="{0D108BD9-81ED-4DB2-BD59-A6C34878D82A}">
                    <a16:rowId xmlns:a16="http://schemas.microsoft.com/office/drawing/2014/main" val="10002"/>
                  </a:ext>
                </a:extLst>
              </a:tr>
              <a:tr h="537732">
                <a:tc vMerge="1">
                  <a:txBody>
                    <a:bodyPr/>
                    <a:lstStyle/>
                    <a:p>
                      <a:endParaRPr lang="pt-BR"/>
                    </a:p>
                  </a:txBody>
                  <a:tcPr/>
                </a:tc>
                <a:tc>
                  <a:txBody>
                    <a:bodyPr/>
                    <a:lstStyle/>
                    <a:p>
                      <a:pPr algn="ctr">
                        <a:lnSpc>
                          <a:spcPct val="115000"/>
                        </a:lnSpc>
                        <a:spcAft>
                          <a:spcPts val="0"/>
                        </a:spcAft>
                      </a:pPr>
                      <a:r>
                        <a:rPr lang="pt-BR" sz="1100">
                          <a:effectLst/>
                        </a:rPr>
                        <a:t>Quant Aprovada</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a:effectLst/>
                        </a:rPr>
                        <a:t>Valor </a:t>
                      </a:r>
                      <a:br>
                        <a:rPr lang="pt-BR" sz="1100">
                          <a:effectLst/>
                        </a:rPr>
                      </a:br>
                      <a:r>
                        <a:rPr lang="pt-BR" sz="1100">
                          <a:effectLst/>
                        </a:rPr>
                        <a:t>Aprovado (R$)</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100">
                          <a:effectLst/>
                        </a:rPr>
                        <a:t>Quant Aprovada</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a:effectLst/>
                        </a:rPr>
                        <a:t>Valor </a:t>
                      </a:r>
                      <a:br>
                        <a:rPr lang="pt-BR" sz="1100">
                          <a:effectLst/>
                        </a:rPr>
                      </a:br>
                      <a:r>
                        <a:rPr lang="pt-BR" sz="1100">
                          <a:effectLst/>
                        </a:rPr>
                        <a:t>Aprovado (R$)</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a:effectLst/>
                        </a:rPr>
                        <a:t>Quant Aprovada</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a:effectLst/>
                        </a:rPr>
                        <a:t>Valor </a:t>
                      </a:r>
                      <a:br>
                        <a:rPr lang="pt-BR" sz="1100">
                          <a:effectLst/>
                        </a:rPr>
                      </a:br>
                      <a:r>
                        <a:rPr lang="pt-BR" sz="1100">
                          <a:effectLst/>
                        </a:rPr>
                        <a:t>Aprovado (R$)</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a:effectLst/>
                        </a:rPr>
                        <a:t>Quant Aprovada</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a:effectLst/>
                        </a:rPr>
                        <a:t>Valor </a:t>
                      </a:r>
                      <a:br>
                        <a:rPr lang="pt-BR" sz="1100">
                          <a:effectLst/>
                        </a:rPr>
                      </a:br>
                      <a:r>
                        <a:rPr lang="pt-BR" sz="1100">
                          <a:effectLst/>
                        </a:rPr>
                        <a:t>Aprovado (R$)</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100" b="1" dirty="0">
                          <a:effectLst/>
                        </a:rPr>
                        <a:t>Quant Aprovada</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solidFill>
                      <a:schemeClr val="accent3">
                        <a:lumMod val="40000"/>
                        <a:lumOff val="60000"/>
                      </a:schemeClr>
                    </a:solidFill>
                  </a:tcPr>
                </a:tc>
                <a:tc>
                  <a:txBody>
                    <a:bodyPr/>
                    <a:lstStyle/>
                    <a:p>
                      <a:pPr algn="ctr">
                        <a:lnSpc>
                          <a:spcPct val="115000"/>
                        </a:lnSpc>
                        <a:spcAft>
                          <a:spcPts val="0"/>
                        </a:spcAft>
                      </a:pPr>
                      <a:r>
                        <a:rPr lang="pt-BR" sz="1100" b="1">
                          <a:effectLst/>
                        </a:rPr>
                        <a:t>Valor </a:t>
                      </a:r>
                      <a:br>
                        <a:rPr lang="pt-BR" sz="1100" b="1">
                          <a:effectLst/>
                        </a:rPr>
                      </a:br>
                      <a:r>
                        <a:rPr lang="pt-BR" sz="1100" b="1">
                          <a:effectLst/>
                        </a:rPr>
                        <a:t>Aprovado (R$)</a:t>
                      </a:r>
                      <a:endParaRPr lang="pt-BR" sz="1100" b="1">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extLst>
                  <a:ext uri="{0D108BD9-81ED-4DB2-BD59-A6C34878D82A}">
                    <a16:rowId xmlns:a16="http://schemas.microsoft.com/office/drawing/2014/main" val="10003"/>
                  </a:ext>
                </a:extLst>
              </a:tr>
              <a:tr h="716974">
                <a:tc>
                  <a:txBody>
                    <a:bodyPr/>
                    <a:lstStyle/>
                    <a:p>
                      <a:pPr>
                        <a:lnSpc>
                          <a:spcPct val="115000"/>
                        </a:lnSpc>
                        <a:spcAft>
                          <a:spcPts val="0"/>
                        </a:spcAft>
                      </a:pPr>
                      <a:r>
                        <a:rPr lang="pt-BR" sz="1100">
                          <a:effectLst/>
                        </a:rPr>
                        <a:t>01 Ação de promoção e prevenção em saúde</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588</a:t>
                      </a:r>
                      <a:r>
                        <a:rPr lang="pt-BR" sz="1100" dirty="0">
                          <a:effectLst/>
                        </a:rPr>
                        <a:t> </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R$2.153,90</a:t>
                      </a:r>
                      <a:r>
                        <a:rPr lang="pt-BR" sz="1100" dirty="0">
                          <a:effectLst/>
                        </a:rPr>
                        <a:t> </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100" dirty="0" smtClean="0">
                          <a:effectLst/>
                        </a:rPr>
                        <a:t>582</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R$2.254,82</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675</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R$2.388,66</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664</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R$2.308,76</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2.509</a:t>
                      </a:r>
                      <a:r>
                        <a:rPr lang="pt-BR" sz="1400" b="1" dirty="0">
                          <a:effectLst/>
                        </a:rPr>
                        <a:t> </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solidFill>
                      <a:schemeClr val="accent3">
                        <a:lumMod val="40000"/>
                        <a:lumOff val="60000"/>
                      </a:schemeClr>
                    </a:solidFill>
                  </a:tcPr>
                </a:tc>
                <a:tc>
                  <a:txBody>
                    <a:bodyPr/>
                    <a:lstStyle/>
                    <a:p>
                      <a:pPr algn="ctr">
                        <a:lnSpc>
                          <a:spcPct val="115000"/>
                        </a:lnSpc>
                        <a:spcAft>
                          <a:spcPts val="0"/>
                        </a:spcAft>
                      </a:pPr>
                      <a:r>
                        <a:rPr lang="pt-BR" sz="1100" b="1" dirty="0" smtClean="0">
                          <a:effectLst/>
                        </a:rPr>
                        <a:t>R$9.106,14</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extLst>
                  <a:ext uri="{0D108BD9-81ED-4DB2-BD59-A6C34878D82A}">
                    <a16:rowId xmlns:a16="http://schemas.microsoft.com/office/drawing/2014/main" val="10004"/>
                  </a:ext>
                </a:extLst>
              </a:tr>
              <a:tr h="716974">
                <a:tc>
                  <a:txBody>
                    <a:bodyPr/>
                    <a:lstStyle/>
                    <a:p>
                      <a:pPr>
                        <a:lnSpc>
                          <a:spcPct val="115000"/>
                        </a:lnSpc>
                        <a:spcAft>
                          <a:spcPts val="0"/>
                        </a:spcAft>
                      </a:pPr>
                      <a:r>
                        <a:rPr lang="pt-BR" sz="1100" dirty="0">
                          <a:effectLst/>
                        </a:rPr>
                        <a:t>02 Procedimentos com finalidade diagnóstica</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484.273</a:t>
                      </a:r>
                      <a:r>
                        <a:rPr lang="pt-BR" sz="1100" dirty="0">
                          <a:effectLst/>
                        </a:rPr>
                        <a:t> </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a:effectLst/>
                        </a:rPr>
                        <a:t> </a:t>
                      </a:r>
                      <a:r>
                        <a:rPr lang="pt-BR" sz="1100" dirty="0" smtClean="0">
                          <a:effectLst/>
                        </a:rPr>
                        <a:t>R$3.975.576,41</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100" dirty="0" smtClean="0">
                          <a:effectLst/>
                        </a:rPr>
                        <a:t>534.655</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R$4.101.319,38</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525.461</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R$4.058.445,65</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503.710</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R$3.871,974,57</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400" b="1" dirty="0">
                          <a:effectLst/>
                        </a:rPr>
                        <a:t> </a:t>
                      </a:r>
                      <a:r>
                        <a:rPr lang="pt-BR" sz="1400" b="1" dirty="0" smtClean="0">
                          <a:effectLst/>
                        </a:rPr>
                        <a:t>2.048.099</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solidFill>
                      <a:schemeClr val="accent3">
                        <a:lumMod val="40000"/>
                        <a:lumOff val="60000"/>
                      </a:schemeClr>
                    </a:solidFill>
                  </a:tcPr>
                </a:tc>
                <a:tc>
                  <a:txBody>
                    <a:bodyPr/>
                    <a:lstStyle/>
                    <a:p>
                      <a:pPr algn="ctr">
                        <a:lnSpc>
                          <a:spcPct val="115000"/>
                        </a:lnSpc>
                        <a:spcAft>
                          <a:spcPts val="0"/>
                        </a:spcAft>
                      </a:pPr>
                      <a:r>
                        <a:rPr lang="pt-BR" sz="1100" b="1" dirty="0" smtClean="0">
                          <a:effectLst/>
                        </a:rPr>
                        <a:t>R$16.007.316,01</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extLst>
                  <a:ext uri="{0D108BD9-81ED-4DB2-BD59-A6C34878D82A}">
                    <a16:rowId xmlns:a16="http://schemas.microsoft.com/office/drawing/2014/main" val="10005"/>
                  </a:ext>
                </a:extLst>
              </a:tr>
              <a:tr h="537732">
                <a:tc>
                  <a:txBody>
                    <a:bodyPr/>
                    <a:lstStyle/>
                    <a:p>
                      <a:pPr>
                        <a:lnSpc>
                          <a:spcPct val="115000"/>
                        </a:lnSpc>
                        <a:spcAft>
                          <a:spcPts val="0"/>
                        </a:spcAft>
                      </a:pPr>
                      <a:r>
                        <a:rPr lang="pt-BR" sz="1100" dirty="0">
                          <a:effectLst/>
                        </a:rPr>
                        <a:t>03 Procedimentos clínicos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305.422</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R$5.462.741,92</a:t>
                      </a:r>
                      <a:r>
                        <a:rPr lang="pt-BR" sz="1100" dirty="0">
                          <a:effectLst/>
                        </a:rPr>
                        <a:t> </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100" dirty="0" smtClean="0">
                          <a:effectLst/>
                        </a:rPr>
                        <a:t>335.789</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R$5.705.830,63</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319.197</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R$5.707.224,89</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319.077</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R$5.719.797,64</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1.279.485</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solidFill>
                      <a:schemeClr val="accent3">
                        <a:lumMod val="40000"/>
                        <a:lumOff val="60000"/>
                      </a:schemeClr>
                    </a:solidFill>
                  </a:tcPr>
                </a:tc>
                <a:tc>
                  <a:txBody>
                    <a:bodyPr/>
                    <a:lstStyle/>
                    <a:p>
                      <a:pPr algn="ctr">
                        <a:lnSpc>
                          <a:spcPct val="115000"/>
                        </a:lnSpc>
                        <a:spcAft>
                          <a:spcPts val="0"/>
                        </a:spcAft>
                      </a:pPr>
                      <a:r>
                        <a:rPr lang="pt-BR" sz="1100" b="1" dirty="0" smtClean="0">
                          <a:effectLst/>
                        </a:rPr>
                        <a:t>R$22.595.595,08</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extLst>
                  <a:ext uri="{0D108BD9-81ED-4DB2-BD59-A6C34878D82A}">
                    <a16:rowId xmlns:a16="http://schemas.microsoft.com/office/drawing/2014/main" val="10006"/>
                  </a:ext>
                </a:extLst>
              </a:tr>
              <a:tr h="537732">
                <a:tc>
                  <a:txBody>
                    <a:bodyPr/>
                    <a:lstStyle/>
                    <a:p>
                      <a:pPr>
                        <a:lnSpc>
                          <a:spcPct val="115000"/>
                        </a:lnSpc>
                        <a:spcAft>
                          <a:spcPts val="0"/>
                        </a:spcAft>
                      </a:pPr>
                      <a:r>
                        <a:rPr lang="pt-BR" sz="1100" dirty="0">
                          <a:effectLst/>
                        </a:rPr>
                        <a:t>04 Procedimentos cirúrgicos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3.168</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R$169.070.,73</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100" dirty="0" smtClean="0">
                          <a:effectLst/>
                        </a:rPr>
                        <a:t>3.489</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R$170,878,53</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3.560</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R$180.770,81</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3.530</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R$180.115,76</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13.747</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solidFill>
                      <a:schemeClr val="accent3">
                        <a:lumMod val="40000"/>
                        <a:lumOff val="60000"/>
                      </a:schemeClr>
                    </a:solidFill>
                  </a:tcPr>
                </a:tc>
                <a:tc>
                  <a:txBody>
                    <a:bodyPr/>
                    <a:lstStyle/>
                    <a:p>
                      <a:pPr algn="ctr">
                        <a:lnSpc>
                          <a:spcPct val="115000"/>
                        </a:lnSpc>
                        <a:spcAft>
                          <a:spcPts val="0"/>
                        </a:spcAft>
                      </a:pPr>
                      <a:r>
                        <a:rPr lang="pt-BR" sz="1100" b="1" dirty="0" smtClean="0">
                          <a:effectLst/>
                        </a:rPr>
                        <a:t>R$700.835,83</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extLst>
                  <a:ext uri="{0D108BD9-81ED-4DB2-BD59-A6C34878D82A}">
                    <a16:rowId xmlns:a16="http://schemas.microsoft.com/office/drawing/2014/main" val="10007"/>
                  </a:ext>
                </a:extLst>
              </a:tr>
              <a:tr h="537732">
                <a:tc>
                  <a:txBody>
                    <a:bodyPr/>
                    <a:lstStyle/>
                    <a:p>
                      <a:pPr>
                        <a:lnSpc>
                          <a:spcPct val="115000"/>
                        </a:lnSpc>
                        <a:spcAft>
                          <a:spcPts val="0"/>
                        </a:spcAft>
                      </a:pPr>
                      <a:r>
                        <a:rPr lang="pt-BR" sz="1100" dirty="0">
                          <a:effectLst/>
                        </a:rPr>
                        <a:t>05 Transplantes de órgãos, tecidos e células.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505</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R$80.117,51</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100" dirty="0" smtClean="0">
                          <a:effectLst/>
                        </a:rPr>
                        <a:t>503</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R$76.772,83</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772</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R$185,866,35</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393</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R$74.183,16</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2.173</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solidFill>
                      <a:schemeClr val="accent3">
                        <a:lumMod val="40000"/>
                        <a:lumOff val="60000"/>
                      </a:schemeClr>
                    </a:solidFill>
                  </a:tcPr>
                </a:tc>
                <a:tc>
                  <a:txBody>
                    <a:bodyPr/>
                    <a:lstStyle/>
                    <a:p>
                      <a:pPr algn="ctr">
                        <a:lnSpc>
                          <a:spcPct val="115000"/>
                        </a:lnSpc>
                        <a:spcAft>
                          <a:spcPts val="0"/>
                        </a:spcAft>
                      </a:pPr>
                      <a:r>
                        <a:rPr lang="pt-BR" sz="1100" b="1" dirty="0" smtClean="0">
                          <a:effectLst/>
                        </a:rPr>
                        <a:t>R$416.939,85</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extLst>
                  <a:ext uri="{0D108BD9-81ED-4DB2-BD59-A6C34878D82A}">
                    <a16:rowId xmlns:a16="http://schemas.microsoft.com/office/drawing/2014/main" val="10008"/>
                  </a:ext>
                </a:extLst>
              </a:tr>
              <a:tr h="269219">
                <a:tc>
                  <a:txBody>
                    <a:bodyPr/>
                    <a:lstStyle/>
                    <a:p>
                      <a:pPr algn="ctr">
                        <a:lnSpc>
                          <a:spcPct val="115000"/>
                        </a:lnSpc>
                        <a:spcAft>
                          <a:spcPts val="0"/>
                        </a:spcAft>
                      </a:pPr>
                      <a:r>
                        <a:rPr lang="pt-BR" sz="1100">
                          <a:effectLst/>
                        </a:rPr>
                        <a:t>Total</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793.956</a:t>
                      </a:r>
                      <a:r>
                        <a:rPr lang="pt-BR" sz="1100" dirty="0">
                          <a:effectLst/>
                        </a:rPr>
                        <a:t> </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a:effectLst/>
                        </a:rPr>
                        <a:t> </a:t>
                      </a:r>
                      <a:r>
                        <a:rPr lang="pt-BR" sz="1100" dirty="0" smtClean="0">
                          <a:effectLst/>
                        </a:rPr>
                        <a:t>R$9.689.660,47</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100" dirty="0" smtClean="0">
                          <a:effectLst/>
                        </a:rPr>
                        <a:t>875.018</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R$10.057.056,19</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849.665</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R$10.134.696,36</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827.374</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a:txBody>
                    <a:bodyPr/>
                    <a:lstStyle/>
                    <a:p>
                      <a:pPr algn="ctr">
                        <a:lnSpc>
                          <a:spcPct val="115000"/>
                        </a:lnSpc>
                        <a:spcAft>
                          <a:spcPts val="0"/>
                        </a:spcAft>
                      </a:pPr>
                      <a:r>
                        <a:rPr lang="pt-BR" sz="1100" dirty="0" smtClean="0">
                          <a:effectLst/>
                        </a:rPr>
                        <a:t>R$9.848.379,89</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3.346.013</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solidFill>
                      <a:schemeClr val="accent3">
                        <a:lumMod val="40000"/>
                        <a:lumOff val="60000"/>
                      </a:schemeClr>
                    </a:solidFill>
                  </a:tcPr>
                </a:tc>
                <a:tc>
                  <a:txBody>
                    <a:bodyPr/>
                    <a:lstStyle/>
                    <a:p>
                      <a:pPr algn="ctr">
                        <a:lnSpc>
                          <a:spcPct val="115000"/>
                        </a:lnSpc>
                        <a:spcAft>
                          <a:spcPts val="0"/>
                        </a:spcAft>
                      </a:pPr>
                      <a:r>
                        <a:rPr lang="pt-BR" sz="1100" b="1" dirty="0" smtClean="0">
                          <a:effectLst/>
                        </a:rPr>
                        <a:t>R$39.729.792,91</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extLst>
                  <a:ext uri="{0D108BD9-81ED-4DB2-BD59-A6C34878D82A}">
                    <a16:rowId xmlns:a16="http://schemas.microsoft.com/office/drawing/2014/main" val="10009"/>
                  </a:ext>
                </a:extLst>
              </a:tr>
              <a:tr h="259774">
                <a:tc gridSpan="13">
                  <a:txBody>
                    <a:bodyPr/>
                    <a:lstStyle/>
                    <a:p>
                      <a:pPr>
                        <a:lnSpc>
                          <a:spcPct val="115000"/>
                        </a:lnSpc>
                        <a:spcAft>
                          <a:spcPts val="0"/>
                        </a:spcAft>
                      </a:pPr>
                      <a:r>
                        <a:rPr lang="pt-BR" sz="1100" dirty="0">
                          <a:effectLst/>
                        </a:rPr>
                        <a:t>Fonte: </a:t>
                      </a:r>
                      <a:r>
                        <a:rPr lang="pt-BR" sz="1100" dirty="0" smtClean="0">
                          <a:solidFill>
                            <a:schemeClr val="bg1"/>
                          </a:solidFill>
                          <a:effectLst/>
                        </a:rPr>
                        <a:t>DATASUS/SIA-MS/SUPRIS/GCA, 12 de setembro</a:t>
                      </a:r>
                      <a:r>
                        <a:rPr lang="pt-BR" sz="1100" baseline="0" dirty="0" smtClean="0">
                          <a:solidFill>
                            <a:schemeClr val="bg1"/>
                          </a:solidFill>
                          <a:effectLst/>
                        </a:rPr>
                        <a:t> de 2021</a:t>
                      </a:r>
                      <a:endParaRPr lang="pt-BR"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10"/>
                  </a:ext>
                </a:extLst>
              </a:tr>
              <a:tr h="521437">
                <a:tc gridSpan="13">
                  <a:txBody>
                    <a:bodyPr/>
                    <a:lstStyle/>
                    <a:p>
                      <a:pPr algn="just">
                        <a:lnSpc>
                          <a:spcPct val="115000"/>
                        </a:lnSpc>
                        <a:spcAft>
                          <a:spcPts val="0"/>
                        </a:spcAft>
                      </a:pPr>
                      <a:r>
                        <a:rPr lang="pt-BR" sz="1100" dirty="0">
                          <a:effectLst/>
                        </a:rPr>
                        <a:t>Metodologia: Foram elencados no tabulador – </a:t>
                      </a:r>
                      <a:r>
                        <a:rPr lang="pt-BR" sz="1100" dirty="0" err="1">
                          <a:effectLst/>
                        </a:rPr>
                        <a:t>Tabwin</a:t>
                      </a:r>
                      <a:r>
                        <a:rPr lang="pt-BR" sz="1100" dirty="0">
                          <a:effectLst/>
                        </a:rPr>
                        <a:t> os arquivos dos dados do Sistema de Informação Ambulatorial – SIA do Ministério da Saúde referentes aos meses de abril, maio, junho e julho de 2021 de todos os estabelecimentos de saúde credenciados ao Sistema Único de Saúde – SUS no Município de Campo Grande sob gestão municipal e extraída a produção e o valor aprovados da produção da Atenção Psicossocial por forma de organização de procedimentos da Tabela SUS (03.01.08 e 03.03.17), processados nos referidos meses de 2021.</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7262" marR="37262"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1099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294750" y="6361943"/>
            <a:ext cx="779767" cy="365125"/>
          </a:xfrm>
        </p:spPr>
        <p:txBody>
          <a:bodyPr/>
          <a:lstStyle/>
          <a:p>
            <a:pPr rtl="0"/>
            <a:fld id="{B38049E5-7B53-4E85-8972-7D6C4BCE5BB9}" type="slidenum">
              <a:rPr lang="pt-BR" b="1" noProof="0" smtClean="0"/>
              <a:pPr rtl="0"/>
              <a:t>77</a:t>
            </a:fld>
            <a:endParaRPr lang="pt-BR" b="1" noProof="0" dirty="0"/>
          </a:p>
        </p:txBody>
      </p:sp>
      <p:sp>
        <p:nvSpPr>
          <p:cNvPr id="9" name="Retângulo 8"/>
          <p:cNvSpPr/>
          <p:nvPr/>
        </p:nvSpPr>
        <p:spPr>
          <a:xfrm>
            <a:off x="696570" y="159017"/>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1" name="Título 1"/>
          <p:cNvSpPr>
            <a:spLocks noGrp="1"/>
          </p:cNvSpPr>
          <p:nvPr>
            <p:ph type="title"/>
          </p:nvPr>
        </p:nvSpPr>
        <p:spPr>
          <a:xfrm>
            <a:off x="6710083" y="18626"/>
            <a:ext cx="5102168" cy="467769"/>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2000" dirty="0">
              <a:solidFill>
                <a:schemeClr val="tx1"/>
              </a:solidFill>
              <a:effectLst>
                <a:outerShdw blurRad="38100" dist="38100" dir="2700000" algn="tl">
                  <a:srgbClr val="000000">
                    <a:alpha val="43137"/>
                  </a:srgbClr>
                </a:outerShdw>
              </a:effectLst>
            </a:endParaRPr>
          </a:p>
        </p:txBody>
      </p:sp>
      <p:cxnSp>
        <p:nvCxnSpPr>
          <p:cNvPr id="7" name="Conector de seta reta 6"/>
          <p:cNvCxnSpPr/>
          <p:nvPr/>
        </p:nvCxnSpPr>
        <p:spPr>
          <a:xfrm>
            <a:off x="10635510" y="665425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862885" y="645031"/>
            <a:ext cx="10549348" cy="5755422"/>
          </a:xfrm>
          <a:prstGeom prst="rect">
            <a:avLst/>
          </a:prstGeom>
          <a:solidFill>
            <a:schemeClr val="bg1"/>
          </a:solidFill>
        </p:spPr>
        <p:txBody>
          <a:bodyPr wrap="square" rtlCol="0">
            <a:spAutoFit/>
          </a:bodyPr>
          <a:lstStyle/>
          <a:p>
            <a:pPr algn="just"/>
            <a:endParaRPr lang="pt-BR" sz="1700" dirty="0" smtClean="0">
              <a:latin typeface="Arial" pitchFamily="34" charset="0"/>
              <a:ea typeface="Times New Roman" pitchFamily="18" charset="0"/>
              <a:cs typeface="Arial" pitchFamily="34" charset="0"/>
            </a:endParaRPr>
          </a:p>
          <a:p>
            <a:pPr algn="ctr"/>
            <a:r>
              <a:rPr lang="pt-BR" sz="1700" b="1" dirty="0" smtClean="0">
                <a:latin typeface="Arial" pitchFamily="34" charset="0"/>
                <a:cs typeface="Arial" pitchFamily="34" charset="0"/>
              </a:rPr>
              <a:t>QUADRO: PRODUÇÃO DE ATENÇÃO HOSPITALAR ESPECIALIZADA POR GRUPO DE PROCEDIMENTOS</a:t>
            </a:r>
            <a:r>
              <a:rPr lang="pt-BR" sz="1700" dirty="0" smtClean="0">
                <a:latin typeface="Arial" pitchFamily="34" charset="0"/>
                <a:cs typeface="Arial" pitchFamily="34" charset="0"/>
              </a:rPr>
              <a:t>/ SISTEMA DE INFORMAÇÃO HOSPITALAR</a:t>
            </a:r>
            <a:endParaRPr lang="pt-BR" sz="1700" dirty="0" smtClean="0">
              <a:latin typeface="Arial" pitchFamily="34" charset="0"/>
              <a:ea typeface="Times New Roman" panose="02020603050405020304" pitchFamily="18" charset="0"/>
              <a:cs typeface="Arial" pitchFamily="34" charset="0"/>
            </a:endParaRPr>
          </a:p>
          <a:p>
            <a:pPr algn="just"/>
            <a:endParaRPr lang="pt-BR" sz="1700" dirty="0" smtClean="0">
              <a:latin typeface="Arial" pitchFamily="34" charset="0"/>
              <a:ea typeface="Times New Roman" panose="02020603050405020304" pitchFamily="18" charset="0"/>
              <a:cs typeface="Arial" pitchFamily="34" charset="0"/>
            </a:endParaRPr>
          </a:p>
          <a:p>
            <a:pPr algn="just"/>
            <a:r>
              <a:rPr lang="pt-BR" sz="1200" dirty="0" smtClean="0">
                <a:latin typeface="Arial" pitchFamily="34" charset="0"/>
                <a:ea typeface="Times New Roman" pitchFamily="18" charset="0"/>
                <a:cs typeface="Arial" pitchFamily="34" charset="0"/>
              </a:rPr>
              <a:t>São os procedimentos realizados pelos estabelecimentos de saúde de média e alta complexidade no âmbito hospitalar, nos meses de abril a julho. </a:t>
            </a:r>
          </a:p>
          <a:p>
            <a:pPr algn="just"/>
            <a:endParaRPr lang="pt-BR" sz="1200" dirty="0" smtClean="0">
              <a:latin typeface="Arial" pitchFamily="34" charset="0"/>
              <a:ea typeface="Times New Roman" pitchFamily="18" charset="0"/>
              <a:cs typeface="Arial" pitchFamily="34" charset="0"/>
            </a:endParaRPr>
          </a:p>
          <a:p>
            <a:pPr algn="just"/>
            <a:r>
              <a:rPr lang="pt-BR" sz="1400" dirty="0" smtClean="0">
                <a:latin typeface="Arial" pitchFamily="34" charset="0"/>
                <a:cs typeface="Arial" pitchFamily="34" charset="0"/>
              </a:rPr>
              <a:t>A produção do 2º quadrimestre, por grupo de procedimento foi de:</a:t>
            </a:r>
          </a:p>
          <a:p>
            <a:pPr algn="just" defTabSz="914400" fontAlgn="base">
              <a:buFont typeface="Wingdings" panose="05000000000000000000" pitchFamily="2" charset="2"/>
              <a:buChar char="q"/>
            </a:pPr>
            <a:r>
              <a:rPr lang="pt-BR" sz="1400" dirty="0" smtClean="0">
                <a:latin typeface="Arial" pitchFamily="34" charset="0"/>
                <a:ea typeface="Times New Roman" panose="02020603050405020304" pitchFamily="18" charset="0"/>
                <a:cs typeface="Arial" pitchFamily="34" charset="0"/>
              </a:rPr>
              <a:t>Grupo 02 - Procedimentos com finalidade diagnóstica </a:t>
            </a:r>
            <a:r>
              <a:rPr lang="pt-BR" sz="1400" b="1" dirty="0" smtClean="0">
                <a:latin typeface="Arial" pitchFamily="34" charset="0"/>
                <a:ea typeface="Times New Roman" panose="02020603050405020304" pitchFamily="18" charset="0"/>
                <a:cs typeface="Arial" pitchFamily="34" charset="0"/>
              </a:rPr>
              <a:t>- 38</a:t>
            </a:r>
            <a:r>
              <a:rPr lang="pt-BR" sz="1400" b="1" dirty="0" smtClean="0">
                <a:latin typeface="Arial" pitchFamily="34" charset="0"/>
                <a:cs typeface="Arial" pitchFamily="34" charset="0"/>
              </a:rPr>
              <a:t> </a:t>
            </a:r>
            <a:r>
              <a:rPr lang="pt-BR" sz="1400" dirty="0" smtClean="0">
                <a:latin typeface="Arial" pitchFamily="34" charset="0"/>
                <a:cs typeface="Arial" pitchFamily="34" charset="0"/>
              </a:rPr>
              <a:t>procedimentos;</a:t>
            </a:r>
            <a:endParaRPr lang="pt-BR" sz="1400" dirty="0" smtClean="0">
              <a:latin typeface="Arial" pitchFamily="34" charset="0"/>
              <a:ea typeface="Times New Roman" panose="02020603050405020304" pitchFamily="18" charset="0"/>
              <a:cs typeface="Arial" pitchFamily="34" charset="0"/>
            </a:endParaRPr>
          </a:p>
          <a:p>
            <a:pPr algn="just" defTabSz="914400" fontAlgn="base">
              <a:buFont typeface="Wingdings" panose="05000000000000000000" pitchFamily="2" charset="2"/>
              <a:buChar char="q"/>
            </a:pPr>
            <a:r>
              <a:rPr lang="pt-BR" sz="1400" dirty="0" smtClean="0">
                <a:latin typeface="Arial" pitchFamily="34" charset="0"/>
                <a:cs typeface="Arial" pitchFamily="34" charset="0"/>
              </a:rPr>
              <a:t>Grupo 03 - Procedimentos clínicos – </a:t>
            </a:r>
            <a:r>
              <a:rPr lang="pt-BR" sz="1400" b="1" dirty="0" smtClean="0">
                <a:latin typeface="Arial" pitchFamily="34" charset="0"/>
                <a:cs typeface="Arial" pitchFamily="34" charset="0"/>
              </a:rPr>
              <a:t>12</a:t>
            </a:r>
            <a:r>
              <a:rPr lang="pt-BR" sz="1400" b="1" dirty="0" smtClean="0">
                <a:latin typeface="Arial" pitchFamily="34" charset="0"/>
                <a:ea typeface="Times New Roman"/>
                <a:cs typeface="Arial" pitchFamily="34" charset="0"/>
              </a:rPr>
              <a:t>.805</a:t>
            </a:r>
            <a:r>
              <a:rPr lang="pt-BR" sz="1400" b="1" dirty="0" smtClean="0">
                <a:latin typeface="Arial" pitchFamily="34" charset="0"/>
                <a:cs typeface="Arial" pitchFamily="34" charset="0"/>
              </a:rPr>
              <a:t> </a:t>
            </a:r>
            <a:r>
              <a:rPr lang="pt-BR" sz="1400" dirty="0" smtClean="0">
                <a:latin typeface="Arial" pitchFamily="34" charset="0"/>
                <a:cs typeface="Arial" pitchFamily="34" charset="0"/>
              </a:rPr>
              <a:t>procedimentos;</a:t>
            </a:r>
            <a:endParaRPr lang="pt-BR" sz="1400" dirty="0" smtClean="0">
              <a:latin typeface="Arial" pitchFamily="34" charset="0"/>
              <a:ea typeface="Times New Roman" panose="02020603050405020304" pitchFamily="18" charset="0"/>
              <a:cs typeface="Arial" pitchFamily="34" charset="0"/>
            </a:endParaRPr>
          </a:p>
          <a:p>
            <a:pPr algn="just" defTabSz="914400" fontAlgn="base">
              <a:buFont typeface="Wingdings" panose="05000000000000000000" pitchFamily="2" charset="2"/>
              <a:buChar char="q"/>
            </a:pPr>
            <a:r>
              <a:rPr lang="pt-BR" sz="1400" dirty="0" smtClean="0">
                <a:latin typeface="Arial" pitchFamily="34" charset="0"/>
                <a:cs typeface="Arial" pitchFamily="34" charset="0"/>
              </a:rPr>
              <a:t>Grupo 04 - Procedimentos cirúrgicos – </a:t>
            </a:r>
            <a:r>
              <a:rPr lang="pt-BR" sz="1400" b="1" dirty="0" smtClean="0">
                <a:latin typeface="Arial" pitchFamily="34" charset="0"/>
                <a:cs typeface="Arial" pitchFamily="34" charset="0"/>
              </a:rPr>
              <a:t>10</a:t>
            </a:r>
            <a:r>
              <a:rPr lang="pt-BR" sz="1400" b="1" dirty="0" smtClean="0">
                <a:latin typeface="Arial" pitchFamily="34" charset="0"/>
                <a:ea typeface="Times New Roman"/>
                <a:cs typeface="Arial" pitchFamily="34" charset="0"/>
              </a:rPr>
              <a:t>.992</a:t>
            </a:r>
            <a:r>
              <a:rPr lang="pt-BR" sz="1400" b="1" dirty="0" smtClean="0">
                <a:latin typeface="Arial" pitchFamily="34" charset="0"/>
                <a:cs typeface="Arial" pitchFamily="34" charset="0"/>
              </a:rPr>
              <a:t> </a:t>
            </a:r>
            <a:r>
              <a:rPr lang="pt-BR" sz="1400" dirty="0" smtClean="0">
                <a:latin typeface="Arial" pitchFamily="34" charset="0"/>
                <a:cs typeface="Arial" pitchFamily="34" charset="0"/>
              </a:rPr>
              <a:t>procedimentos;</a:t>
            </a:r>
          </a:p>
          <a:p>
            <a:pPr algn="just" defTabSz="914400" fontAlgn="base">
              <a:buFont typeface="Wingdings" panose="05000000000000000000" pitchFamily="2" charset="2"/>
              <a:buChar char="q"/>
            </a:pPr>
            <a:r>
              <a:rPr lang="pt-BR" sz="1400" dirty="0" smtClean="0">
                <a:latin typeface="Arial" pitchFamily="34" charset="0"/>
                <a:ea typeface="Times New Roman" panose="02020603050405020304" pitchFamily="18" charset="0"/>
                <a:cs typeface="Arial" pitchFamily="34" charset="0"/>
              </a:rPr>
              <a:t>Grupo 05 -</a:t>
            </a:r>
            <a:r>
              <a:rPr lang="pt-BR" sz="1400" dirty="0" smtClean="0">
                <a:latin typeface="Arial" pitchFamily="34" charset="0"/>
                <a:cs typeface="Arial" pitchFamily="34" charset="0"/>
              </a:rPr>
              <a:t>Transplantes de órgãos, tecidos e células - </a:t>
            </a:r>
            <a:r>
              <a:rPr lang="pt-BR" sz="1400" b="1" dirty="0" smtClean="0">
                <a:latin typeface="Arial" pitchFamily="34" charset="0"/>
                <a:cs typeface="Arial" pitchFamily="34" charset="0"/>
              </a:rPr>
              <a:t>179 </a:t>
            </a:r>
            <a:r>
              <a:rPr lang="pt-BR" sz="1400" dirty="0" smtClean="0">
                <a:latin typeface="Arial" pitchFamily="34" charset="0"/>
                <a:ea typeface="Times New Roman" panose="02020603050405020304" pitchFamily="18" charset="0"/>
                <a:cs typeface="Arial" pitchFamily="34" charset="0"/>
              </a:rPr>
              <a:t>procedimentos. </a:t>
            </a:r>
          </a:p>
          <a:p>
            <a:pPr algn="just" defTabSz="914400" fontAlgn="base"/>
            <a:r>
              <a:rPr lang="pt-BR" sz="1400" b="1" dirty="0" smtClean="0">
                <a:latin typeface="Arial" pitchFamily="34" charset="0"/>
                <a:ea typeface="Times New Roman" panose="02020603050405020304" pitchFamily="18" charset="0"/>
                <a:cs typeface="Arial" pitchFamily="34" charset="0"/>
              </a:rPr>
              <a:t> </a:t>
            </a:r>
            <a:r>
              <a:rPr lang="pt-BR" sz="1400" dirty="0" smtClean="0">
                <a:latin typeface="Arial" pitchFamily="34" charset="0"/>
                <a:ea typeface="Times New Roman" panose="02020603050405020304" pitchFamily="18" charset="0"/>
                <a:cs typeface="Arial" pitchFamily="34" charset="0"/>
              </a:rPr>
              <a:t>Totalizando </a:t>
            </a:r>
            <a:r>
              <a:rPr lang="pt-BR" sz="1400" b="1" dirty="0" smtClean="0">
                <a:latin typeface="Arial" pitchFamily="34" charset="0"/>
                <a:ea typeface="Times New Roman" panose="02020603050405020304" pitchFamily="18" charset="0"/>
                <a:cs typeface="Arial" pitchFamily="34" charset="0"/>
              </a:rPr>
              <a:t>24</a:t>
            </a:r>
            <a:r>
              <a:rPr lang="pt-BR" sz="1400" b="1" dirty="0" smtClean="0">
                <a:latin typeface="Arial" pitchFamily="34" charset="0"/>
                <a:ea typeface="Times New Roman"/>
                <a:cs typeface="Arial" pitchFamily="34" charset="0"/>
              </a:rPr>
              <a:t>.024</a:t>
            </a:r>
            <a:r>
              <a:rPr lang="pt-BR" sz="1400" b="1" dirty="0" smtClean="0">
                <a:latin typeface="Arial" pitchFamily="34" charset="0"/>
                <a:cs typeface="Arial" pitchFamily="34" charset="0"/>
              </a:rPr>
              <a:t> </a:t>
            </a:r>
            <a:r>
              <a:rPr lang="pt-BR" sz="1400" dirty="0" smtClean="0">
                <a:latin typeface="Arial" pitchFamily="34" charset="0"/>
                <a:cs typeface="Arial" pitchFamily="34" charset="0"/>
              </a:rPr>
              <a:t> procedimentos</a:t>
            </a:r>
          </a:p>
          <a:p>
            <a:pPr algn="just"/>
            <a:endParaRPr lang="pt-BR" sz="1200" dirty="0" smtClean="0">
              <a:latin typeface="Arial" pitchFamily="34" charset="0"/>
              <a:ea typeface="Times New Roman" panose="02020603050405020304" pitchFamily="18" charset="0"/>
              <a:cs typeface="Arial" pitchFamily="34" charset="0"/>
            </a:endParaRPr>
          </a:p>
          <a:p>
            <a:pPr algn="just"/>
            <a:endParaRPr lang="pt-BR" sz="1200" dirty="0" smtClean="0">
              <a:latin typeface="Arial" pitchFamily="34" charset="0"/>
              <a:ea typeface="Times New Roman" panose="02020603050405020304" pitchFamily="18" charset="0"/>
              <a:cs typeface="Arial" pitchFamily="34" charset="0"/>
            </a:endParaRPr>
          </a:p>
          <a:p>
            <a:pPr algn="just"/>
            <a:r>
              <a:rPr lang="pt-BR" sz="1200" dirty="0" smtClean="0">
                <a:latin typeface="Arial" pitchFamily="34" charset="0"/>
                <a:ea typeface="Times New Roman" panose="02020603050405020304" pitchFamily="18" charset="0"/>
                <a:cs typeface="Arial" pitchFamily="34" charset="0"/>
              </a:rPr>
              <a:t>Dentre </a:t>
            </a:r>
            <a:r>
              <a:rPr lang="pt-BR" sz="1200" dirty="0">
                <a:latin typeface="Arial" pitchFamily="34" charset="0"/>
                <a:ea typeface="Times New Roman" panose="02020603050405020304" pitchFamily="18" charset="0"/>
                <a:cs typeface="Arial" pitchFamily="34" charset="0"/>
              </a:rPr>
              <a:t>os procedimentos realizados, destacam-se por quantidade:</a:t>
            </a:r>
          </a:p>
          <a:p>
            <a:pPr algn="just" defTabSz="914400" fontAlgn="base">
              <a:buFont typeface="Wingdings" panose="05000000000000000000" pitchFamily="2" charset="2"/>
              <a:buChar char="q"/>
            </a:pPr>
            <a:r>
              <a:rPr lang="pt-BR" sz="1200" dirty="0" smtClean="0">
                <a:latin typeface="Arial" pitchFamily="34" charset="0"/>
                <a:ea typeface="Times New Roman" panose="02020603050405020304" pitchFamily="18" charset="0"/>
                <a:cs typeface="Arial" pitchFamily="34" charset="0"/>
              </a:rPr>
              <a:t>Dos procedimentos com finalidade diagnóstica do Grupo 02, a </a:t>
            </a:r>
            <a:r>
              <a:rPr lang="pt-BR" sz="1200" dirty="0" err="1" smtClean="0">
                <a:latin typeface="Arial" pitchFamily="34" charset="0"/>
                <a:ea typeface="Times New Roman" panose="02020603050405020304" pitchFamily="18" charset="0"/>
                <a:cs typeface="Arial" pitchFamily="34" charset="0"/>
              </a:rPr>
              <a:t>Videotoracoscopia</a:t>
            </a:r>
            <a:r>
              <a:rPr lang="pt-BR" sz="1200" dirty="0" smtClean="0">
                <a:latin typeface="Arial" pitchFamily="34" charset="0"/>
                <a:ea typeface="Times New Roman" panose="02020603050405020304" pitchFamily="18" charset="0"/>
                <a:cs typeface="Arial" pitchFamily="34" charset="0"/>
              </a:rPr>
              <a:t> teve destaque com 40% da produção.</a:t>
            </a:r>
            <a:endParaRPr lang="pt-BR" sz="1200" dirty="0">
              <a:latin typeface="Arial" pitchFamily="34" charset="0"/>
              <a:ea typeface="Times New Roman" panose="02020603050405020304" pitchFamily="18" charset="0"/>
              <a:cs typeface="Arial" pitchFamily="34" charset="0"/>
            </a:endParaRPr>
          </a:p>
          <a:p>
            <a:pPr algn="just" defTabSz="914400" fontAlgn="base">
              <a:buFont typeface="Wingdings" panose="05000000000000000000" pitchFamily="2" charset="2"/>
              <a:buChar char="q"/>
            </a:pPr>
            <a:r>
              <a:rPr lang="pt-BR" sz="1200" dirty="0" smtClean="0">
                <a:latin typeface="Arial" pitchFamily="34" charset="0"/>
                <a:cs typeface="Arial" pitchFamily="34" charset="0"/>
              </a:rPr>
              <a:t>No Grupo </a:t>
            </a:r>
            <a:r>
              <a:rPr lang="pt-BR" sz="1200" dirty="0">
                <a:latin typeface="Arial" pitchFamily="34" charset="0"/>
                <a:cs typeface="Arial" pitchFamily="34" charset="0"/>
              </a:rPr>
              <a:t>03 </a:t>
            </a:r>
            <a:r>
              <a:rPr lang="pt-BR" sz="1200" dirty="0" smtClean="0">
                <a:latin typeface="Arial" pitchFamily="34" charset="0"/>
                <a:cs typeface="Arial" pitchFamily="34" charset="0"/>
              </a:rPr>
              <a:t>a maior produção foi referente aos procedimentos de Tratamento </a:t>
            </a:r>
            <a:r>
              <a:rPr lang="pt-BR" sz="1200" dirty="0">
                <a:latin typeface="Arial" pitchFamily="34" charset="0"/>
                <a:cs typeface="Arial" pitchFamily="34" charset="0"/>
              </a:rPr>
              <a:t>de infecção pelo </a:t>
            </a:r>
            <a:r>
              <a:rPr lang="pt-BR" sz="1200" dirty="0" err="1">
                <a:latin typeface="Arial" pitchFamily="34" charset="0"/>
                <a:cs typeface="Arial" pitchFamily="34" charset="0"/>
              </a:rPr>
              <a:t>Coronavírus</a:t>
            </a:r>
            <a:r>
              <a:rPr lang="pt-BR" sz="1200" dirty="0">
                <a:latin typeface="Arial" pitchFamily="34" charset="0"/>
                <a:cs typeface="Arial" pitchFamily="34" charset="0"/>
              </a:rPr>
              <a:t> – COVID 19 </a:t>
            </a:r>
            <a:r>
              <a:rPr lang="pt-BR" sz="1200" dirty="0" smtClean="0">
                <a:latin typeface="Arial" pitchFamily="34" charset="0"/>
                <a:cs typeface="Arial" pitchFamily="34" charset="0"/>
              </a:rPr>
              <a:t>e o Parto Normal, totalizando 35% do grupo.</a:t>
            </a:r>
            <a:endParaRPr lang="pt-BR" sz="1200" dirty="0">
              <a:latin typeface="Arial" pitchFamily="34" charset="0"/>
              <a:ea typeface="Times New Roman" panose="02020603050405020304" pitchFamily="18" charset="0"/>
              <a:cs typeface="Arial" pitchFamily="34" charset="0"/>
            </a:endParaRPr>
          </a:p>
          <a:p>
            <a:pPr algn="just" defTabSz="914400" fontAlgn="base">
              <a:buFont typeface="Wingdings" panose="05000000000000000000" pitchFamily="2" charset="2"/>
              <a:buChar char="q"/>
            </a:pPr>
            <a:r>
              <a:rPr lang="pt-BR" sz="1200" dirty="0" smtClean="0">
                <a:latin typeface="Arial" pitchFamily="34" charset="0"/>
                <a:cs typeface="Arial" pitchFamily="34" charset="0"/>
              </a:rPr>
              <a:t>Dos procedimento cirúrgicos do Grupo 04, o Tratamento Cirúrgico </a:t>
            </a:r>
            <a:r>
              <a:rPr lang="pt-BR" sz="1200" dirty="0">
                <a:latin typeface="Arial" pitchFamily="34" charset="0"/>
                <a:cs typeface="Arial" pitchFamily="34" charset="0"/>
              </a:rPr>
              <a:t>em </a:t>
            </a:r>
            <a:r>
              <a:rPr lang="pt-BR" sz="1200" dirty="0" err="1">
                <a:latin typeface="Arial" pitchFamily="34" charset="0"/>
                <a:cs typeface="Arial" pitchFamily="34" charset="0"/>
              </a:rPr>
              <a:t>P</a:t>
            </a:r>
            <a:r>
              <a:rPr lang="pt-BR" sz="1200" dirty="0" err="1" smtClean="0">
                <a:latin typeface="Arial" pitchFamily="34" charset="0"/>
                <a:cs typeface="Arial" pitchFamily="34" charset="0"/>
              </a:rPr>
              <a:t>olitraumatizado</a:t>
            </a:r>
            <a:r>
              <a:rPr lang="pt-BR" sz="1200" dirty="0" smtClean="0">
                <a:latin typeface="Arial" pitchFamily="34" charset="0"/>
                <a:cs typeface="Arial" pitchFamily="34" charset="0"/>
              </a:rPr>
              <a:t> e o Parto Cesariano foram os que apresentaram maior produção.</a:t>
            </a:r>
            <a:endParaRPr lang="pt-BR" sz="1200" dirty="0">
              <a:latin typeface="Arial" pitchFamily="34" charset="0"/>
              <a:cs typeface="Arial" pitchFamily="34" charset="0"/>
            </a:endParaRPr>
          </a:p>
          <a:p>
            <a:pPr algn="just" defTabSz="914400" fontAlgn="base">
              <a:buFont typeface="Wingdings" panose="05000000000000000000" pitchFamily="2" charset="2"/>
              <a:buChar char="q"/>
            </a:pPr>
            <a:r>
              <a:rPr lang="pt-BR" sz="1200" dirty="0" smtClean="0">
                <a:latin typeface="Arial" pitchFamily="34" charset="0"/>
                <a:ea typeface="Times New Roman" panose="02020603050405020304" pitchFamily="18" charset="0"/>
                <a:cs typeface="Arial" pitchFamily="34" charset="0"/>
              </a:rPr>
              <a:t>Os procedimentos do Grupo </a:t>
            </a:r>
            <a:r>
              <a:rPr lang="pt-BR" sz="1200" dirty="0">
                <a:latin typeface="Arial" pitchFamily="34" charset="0"/>
                <a:ea typeface="Times New Roman" panose="02020603050405020304" pitchFamily="18" charset="0"/>
                <a:cs typeface="Arial" pitchFamily="34" charset="0"/>
              </a:rPr>
              <a:t>05 </a:t>
            </a:r>
            <a:r>
              <a:rPr lang="pt-BR" sz="1200" dirty="0" smtClean="0">
                <a:latin typeface="Arial" pitchFamily="34" charset="0"/>
                <a:ea typeface="Times New Roman" panose="02020603050405020304" pitchFamily="18" charset="0"/>
                <a:cs typeface="Arial" pitchFamily="34" charset="0"/>
              </a:rPr>
              <a:t>que se destacaram foram as Ações relacionadas a Doação de Órgãos e Tecidos para Transplantes e o Transplante de Córnea, perfazendo 60% da produção no grupo.</a:t>
            </a:r>
          </a:p>
          <a:p>
            <a:pPr algn="just" defTabSz="914400" fontAlgn="base"/>
            <a:endParaRPr lang="pt-BR" sz="1200" b="1" dirty="0">
              <a:latin typeface="Arial" pitchFamily="34" charset="0"/>
              <a:cs typeface="Arial" pitchFamily="34" charset="0"/>
            </a:endParaRPr>
          </a:p>
          <a:p>
            <a:pPr algn="just" defTabSz="914400" fontAlgn="base"/>
            <a:r>
              <a:rPr lang="pt-BR" sz="1200" b="1" dirty="0">
                <a:latin typeface="Arial" pitchFamily="34" charset="0"/>
                <a:cs typeface="Arial" pitchFamily="34" charset="0"/>
              </a:rPr>
              <a:t>A Produção de Atenção Hospitalar Especializada em rede própria, referente aos procedimentos clínicos realizados nos meses de abril a julho de 2021 com a AIH gerada no Hospital DIA/CEDIP, está vinculada a livre demanda de pacientes portadores de doenças infecciosas e parasitárias, com atendimentos clínicos e internação hospitalar (DIA). Devido à ocorrência da pandemia do covid-19 ocorreu redução na demanda de internação e aumento no atendimento de consultas na modalidade.</a:t>
            </a:r>
          </a:p>
          <a:p>
            <a:pPr algn="just" defTabSz="914400" fontAlgn="base"/>
            <a:endParaRPr lang="pt-BR" sz="1200" b="1" dirty="0">
              <a:latin typeface="Arial" pitchFamily="34" charset="0"/>
              <a:cs typeface="Arial" pitchFamily="34" charset="0"/>
            </a:endParaRPr>
          </a:p>
        </p:txBody>
      </p:sp>
    </p:spTree>
    <p:extLst>
      <p:ext uri="{BB962C8B-B14F-4D97-AF65-F5344CB8AC3E}">
        <p14:creationId xmlns:p14="http://schemas.microsoft.com/office/powerpoint/2010/main" val="152469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1417212" y="6477019"/>
            <a:ext cx="779767" cy="365125"/>
          </a:xfrm>
        </p:spPr>
        <p:txBody>
          <a:bodyPr/>
          <a:lstStyle/>
          <a:p>
            <a:pPr algn="ctr" rtl="0"/>
            <a:fld id="{B38049E5-7B53-4E85-8972-7D6C4BCE5BB9}" type="slidenum">
              <a:rPr lang="pt-BR" b="1" noProof="0" smtClean="0"/>
              <a:pPr algn="ctr" rtl="0"/>
              <a:t>78</a:t>
            </a:fld>
            <a:endParaRPr lang="pt-BR" b="1" noProof="0" dirty="0"/>
          </a:p>
        </p:txBody>
      </p:sp>
      <p:sp>
        <p:nvSpPr>
          <p:cNvPr id="6" name="Retângulo 5"/>
          <p:cNvSpPr/>
          <p:nvPr/>
        </p:nvSpPr>
        <p:spPr>
          <a:xfrm>
            <a:off x="696570" y="159017"/>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1757708437"/>
              </p:ext>
            </p:extLst>
          </p:nvPr>
        </p:nvGraphicFramePr>
        <p:xfrm>
          <a:off x="690690" y="468685"/>
          <a:ext cx="10994490" cy="5954235"/>
        </p:xfrm>
        <a:graphic>
          <a:graphicData uri="http://schemas.openxmlformats.org/drawingml/2006/table">
            <a:tbl>
              <a:tblPr firstRow="1" firstCol="1" bandRow="1">
                <a:tableStyleId>{F5AB1C69-6EDB-4FF4-983F-18BD219EF322}</a:tableStyleId>
              </a:tblPr>
              <a:tblGrid>
                <a:gridCol w="1211092">
                  <a:extLst>
                    <a:ext uri="{9D8B030D-6E8A-4147-A177-3AD203B41FA5}">
                      <a16:colId xmlns:a16="http://schemas.microsoft.com/office/drawing/2014/main" val="20000"/>
                    </a:ext>
                  </a:extLst>
                </a:gridCol>
                <a:gridCol w="828214">
                  <a:extLst>
                    <a:ext uri="{9D8B030D-6E8A-4147-A177-3AD203B41FA5}">
                      <a16:colId xmlns:a16="http://schemas.microsoft.com/office/drawing/2014/main" val="20001"/>
                    </a:ext>
                  </a:extLst>
                </a:gridCol>
                <a:gridCol w="1144243">
                  <a:extLst>
                    <a:ext uri="{9D8B030D-6E8A-4147-A177-3AD203B41FA5}">
                      <a16:colId xmlns:a16="http://schemas.microsoft.com/office/drawing/2014/main" val="20002"/>
                    </a:ext>
                  </a:extLst>
                </a:gridCol>
                <a:gridCol w="106103">
                  <a:extLst>
                    <a:ext uri="{9D8B030D-6E8A-4147-A177-3AD203B41FA5}">
                      <a16:colId xmlns:a16="http://schemas.microsoft.com/office/drawing/2014/main" val="20003"/>
                    </a:ext>
                  </a:extLst>
                </a:gridCol>
                <a:gridCol w="765701">
                  <a:extLst>
                    <a:ext uri="{9D8B030D-6E8A-4147-A177-3AD203B41FA5}">
                      <a16:colId xmlns:a16="http://schemas.microsoft.com/office/drawing/2014/main" val="20004"/>
                    </a:ext>
                  </a:extLst>
                </a:gridCol>
                <a:gridCol w="1166038">
                  <a:extLst>
                    <a:ext uri="{9D8B030D-6E8A-4147-A177-3AD203B41FA5}">
                      <a16:colId xmlns:a16="http://schemas.microsoft.com/office/drawing/2014/main" val="20005"/>
                    </a:ext>
                  </a:extLst>
                </a:gridCol>
                <a:gridCol w="730136">
                  <a:extLst>
                    <a:ext uri="{9D8B030D-6E8A-4147-A177-3AD203B41FA5}">
                      <a16:colId xmlns:a16="http://schemas.microsoft.com/office/drawing/2014/main" val="20006"/>
                    </a:ext>
                  </a:extLst>
                </a:gridCol>
                <a:gridCol w="1187833">
                  <a:extLst>
                    <a:ext uri="{9D8B030D-6E8A-4147-A177-3AD203B41FA5}">
                      <a16:colId xmlns:a16="http://schemas.microsoft.com/office/drawing/2014/main" val="20007"/>
                    </a:ext>
                  </a:extLst>
                </a:gridCol>
                <a:gridCol w="686545">
                  <a:extLst>
                    <a:ext uri="{9D8B030D-6E8A-4147-A177-3AD203B41FA5}">
                      <a16:colId xmlns:a16="http://schemas.microsoft.com/office/drawing/2014/main" val="20008"/>
                    </a:ext>
                  </a:extLst>
                </a:gridCol>
                <a:gridCol w="1125321">
                  <a:extLst>
                    <a:ext uri="{9D8B030D-6E8A-4147-A177-3AD203B41FA5}">
                      <a16:colId xmlns:a16="http://schemas.microsoft.com/office/drawing/2014/main" val="20009"/>
                    </a:ext>
                  </a:extLst>
                </a:gridCol>
                <a:gridCol w="106103">
                  <a:extLst>
                    <a:ext uri="{9D8B030D-6E8A-4147-A177-3AD203B41FA5}">
                      <a16:colId xmlns:a16="http://schemas.microsoft.com/office/drawing/2014/main" val="20010"/>
                    </a:ext>
                  </a:extLst>
                </a:gridCol>
                <a:gridCol w="773727">
                  <a:extLst>
                    <a:ext uri="{9D8B030D-6E8A-4147-A177-3AD203B41FA5}">
                      <a16:colId xmlns:a16="http://schemas.microsoft.com/office/drawing/2014/main" val="20011"/>
                    </a:ext>
                  </a:extLst>
                </a:gridCol>
                <a:gridCol w="1163434">
                  <a:extLst>
                    <a:ext uri="{9D8B030D-6E8A-4147-A177-3AD203B41FA5}">
                      <a16:colId xmlns:a16="http://schemas.microsoft.com/office/drawing/2014/main" val="20012"/>
                    </a:ext>
                  </a:extLst>
                </a:gridCol>
              </a:tblGrid>
              <a:tr h="434462">
                <a:tc gridSpan="13">
                  <a:txBody>
                    <a:bodyPr/>
                    <a:lstStyle/>
                    <a:p>
                      <a:pPr algn="ctr">
                        <a:lnSpc>
                          <a:spcPct val="115000"/>
                        </a:lnSpc>
                        <a:spcAft>
                          <a:spcPts val="0"/>
                        </a:spcAft>
                      </a:pPr>
                      <a:r>
                        <a:rPr lang="pt-BR" sz="1100" dirty="0">
                          <a:effectLst/>
                        </a:rPr>
                        <a:t>PRODUÇÃO DE ATENÇÃO </a:t>
                      </a:r>
                      <a:r>
                        <a:rPr lang="pt-BR" sz="1100" dirty="0" smtClean="0">
                          <a:effectLst/>
                        </a:rPr>
                        <a:t>HOSPITALAR </a:t>
                      </a:r>
                      <a:r>
                        <a:rPr lang="pt-BR" sz="1100" dirty="0">
                          <a:effectLst/>
                        </a:rPr>
                        <a:t>ESPECIALIZADA POR GRUPO DE PROCEDIMENTOS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79361">
                <a:tc rowSpan="2">
                  <a:txBody>
                    <a:bodyPr/>
                    <a:lstStyle/>
                    <a:p>
                      <a:pPr algn="ctr">
                        <a:lnSpc>
                          <a:spcPct val="115000"/>
                        </a:lnSpc>
                        <a:spcAft>
                          <a:spcPts val="0"/>
                        </a:spcAft>
                      </a:pPr>
                      <a:r>
                        <a:rPr lang="pt-BR" sz="1100">
                          <a:effectLst/>
                        </a:rPr>
                        <a:t>Complexidade: Média e Alta</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gridSpan="12">
                  <a:txBody>
                    <a:bodyPr/>
                    <a:lstStyle/>
                    <a:p>
                      <a:pPr algn="ctr">
                        <a:lnSpc>
                          <a:spcPct val="115000"/>
                        </a:lnSpc>
                        <a:spcAft>
                          <a:spcPts val="0"/>
                        </a:spcAft>
                      </a:pPr>
                      <a:r>
                        <a:rPr lang="pt-BR" sz="1100" dirty="0">
                          <a:effectLst/>
                        </a:rPr>
                        <a:t>SISTEMA DE INFORMAÇÃO HOSPITALAR</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378729">
                <a:tc vMerge="1">
                  <a:txBody>
                    <a:bodyPr/>
                    <a:lstStyle/>
                    <a:p>
                      <a:endParaRPr lang="pt-BR"/>
                    </a:p>
                  </a:txBody>
                  <a:tcPr/>
                </a:tc>
                <a:tc gridSpan="12">
                  <a:txBody>
                    <a:bodyPr/>
                    <a:lstStyle/>
                    <a:p>
                      <a:pPr algn="ctr">
                        <a:lnSpc>
                          <a:spcPct val="115000"/>
                        </a:lnSpc>
                        <a:spcAft>
                          <a:spcPts val="0"/>
                        </a:spcAft>
                      </a:pPr>
                      <a:r>
                        <a:rPr lang="pt-BR" sz="1200" dirty="0">
                          <a:effectLst/>
                        </a:rPr>
                        <a:t>Quantidade aprovada </a:t>
                      </a:r>
                      <a:r>
                        <a:rPr lang="pt-BR" sz="1200" dirty="0" smtClean="0">
                          <a:effectLst/>
                        </a:rPr>
                        <a:t> </a:t>
                      </a:r>
                      <a:r>
                        <a:rPr lang="pt-BR" sz="1200" dirty="0">
                          <a:effectLst/>
                        </a:rPr>
                        <a:t>e </a:t>
                      </a:r>
                      <a:r>
                        <a:rPr lang="pt-BR" sz="1200" dirty="0" smtClean="0">
                          <a:effectLst/>
                        </a:rPr>
                        <a:t> </a:t>
                      </a:r>
                      <a:r>
                        <a:rPr lang="pt-BR" sz="1200" dirty="0">
                          <a:effectLst/>
                        </a:rPr>
                        <a:t>AIH Pagas</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2"/>
                  </a:ext>
                </a:extLst>
              </a:tr>
              <a:tr h="298931">
                <a:tc rowSpan="2">
                  <a:txBody>
                    <a:bodyPr/>
                    <a:lstStyle/>
                    <a:p>
                      <a:pPr algn="ctr">
                        <a:lnSpc>
                          <a:spcPct val="115000"/>
                        </a:lnSpc>
                        <a:spcAft>
                          <a:spcPts val="0"/>
                        </a:spcAft>
                      </a:pPr>
                      <a:r>
                        <a:rPr lang="pt-BR" sz="1100">
                          <a:effectLst/>
                        </a:rPr>
                        <a:t>Grupo Procedimento</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gridSpan="2">
                  <a:txBody>
                    <a:bodyPr/>
                    <a:lstStyle/>
                    <a:p>
                      <a:pPr algn="ctr">
                        <a:lnSpc>
                          <a:spcPct val="115000"/>
                        </a:lnSpc>
                        <a:spcAft>
                          <a:spcPts val="0"/>
                        </a:spcAft>
                      </a:pPr>
                      <a:r>
                        <a:rPr lang="pt-BR" sz="1200">
                          <a:effectLst/>
                        </a:rPr>
                        <a:t>Abril</a:t>
                      </a:r>
                      <a:endParaRPr lang="pt-BR" sz="120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hMerge="1">
                  <a:txBody>
                    <a:bodyPr/>
                    <a:lstStyle/>
                    <a:p>
                      <a:endParaRPr lang="pt-BR"/>
                    </a:p>
                  </a:txBody>
                  <a:tcPr/>
                </a:tc>
                <a:tc rowSpan="7">
                  <a:txBody>
                    <a:bodyPr/>
                    <a:lstStyle/>
                    <a:p>
                      <a:pPr algn="ctr">
                        <a:lnSpc>
                          <a:spcPct val="115000"/>
                        </a:lnSpc>
                        <a:spcAft>
                          <a:spcPts val="0"/>
                        </a:spcAft>
                      </a:pPr>
                      <a:r>
                        <a:rPr lang="pt-BR" sz="1200" dirty="0">
                          <a:effectLst/>
                        </a:rPr>
                        <a:t> </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solidFill>
                      <a:schemeClr val="accent3">
                        <a:lumMod val="75000"/>
                      </a:schemeClr>
                    </a:solidFill>
                  </a:tcPr>
                </a:tc>
                <a:tc gridSpan="2">
                  <a:txBody>
                    <a:bodyPr/>
                    <a:lstStyle/>
                    <a:p>
                      <a:pPr algn="ctr">
                        <a:lnSpc>
                          <a:spcPct val="115000"/>
                        </a:lnSpc>
                        <a:spcAft>
                          <a:spcPts val="0"/>
                        </a:spcAft>
                      </a:pPr>
                      <a:r>
                        <a:rPr lang="pt-BR" sz="1200" dirty="0">
                          <a:effectLst/>
                        </a:rPr>
                        <a:t>Maio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hMerge="1">
                  <a:txBody>
                    <a:bodyPr/>
                    <a:lstStyle/>
                    <a:p>
                      <a:endParaRPr lang="pt-BR"/>
                    </a:p>
                  </a:txBody>
                  <a:tcPr/>
                </a:tc>
                <a:tc gridSpan="2">
                  <a:txBody>
                    <a:bodyPr/>
                    <a:lstStyle/>
                    <a:p>
                      <a:pPr algn="ctr">
                        <a:lnSpc>
                          <a:spcPct val="115000"/>
                        </a:lnSpc>
                        <a:spcAft>
                          <a:spcPts val="0"/>
                        </a:spcAft>
                      </a:pPr>
                      <a:r>
                        <a:rPr lang="pt-BR" sz="1200" dirty="0">
                          <a:effectLst/>
                        </a:rPr>
                        <a:t>Junho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hMerge="1">
                  <a:txBody>
                    <a:bodyPr/>
                    <a:lstStyle/>
                    <a:p>
                      <a:endParaRPr lang="pt-BR"/>
                    </a:p>
                  </a:txBody>
                  <a:tcPr/>
                </a:tc>
                <a:tc gridSpan="2">
                  <a:txBody>
                    <a:bodyPr/>
                    <a:lstStyle/>
                    <a:p>
                      <a:pPr algn="ctr">
                        <a:lnSpc>
                          <a:spcPct val="115000"/>
                        </a:lnSpc>
                        <a:spcAft>
                          <a:spcPts val="0"/>
                        </a:spcAft>
                      </a:pPr>
                      <a:r>
                        <a:rPr lang="pt-BR" sz="1200" dirty="0">
                          <a:effectLst/>
                        </a:rPr>
                        <a:t>Julho</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hMerge="1">
                  <a:txBody>
                    <a:bodyPr/>
                    <a:lstStyle/>
                    <a:p>
                      <a:endParaRPr lang="pt-BR"/>
                    </a:p>
                  </a:txBody>
                  <a:tcPr/>
                </a:tc>
                <a:tc rowSpan="7">
                  <a:txBody>
                    <a:bodyPr/>
                    <a:lstStyle/>
                    <a:p>
                      <a:endParaRPr lang="pt-BR" sz="1200" dirty="0">
                        <a:effectLst/>
                        <a:latin typeface="Arial" panose="020B0604020202020204" pitchFamily="34" charset="0"/>
                        <a:cs typeface="Arial" panose="020B0604020202020204" pitchFamily="34" charset="0"/>
                      </a:endParaRPr>
                    </a:p>
                  </a:txBody>
                  <a:tcPr marL="39061" marR="39061" marT="0" marB="0" anchor="ctr"/>
                </a:tc>
                <a:tc gridSpan="2">
                  <a:txBody>
                    <a:bodyPr/>
                    <a:lstStyle/>
                    <a:p>
                      <a:pPr algn="ctr">
                        <a:lnSpc>
                          <a:spcPct val="115000"/>
                        </a:lnSpc>
                        <a:spcAft>
                          <a:spcPts val="0"/>
                        </a:spcAft>
                      </a:pPr>
                      <a:r>
                        <a:rPr lang="pt-BR" sz="1200" b="1" dirty="0">
                          <a:effectLst/>
                        </a:rPr>
                        <a:t>Total</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hMerge="1">
                  <a:txBody>
                    <a:bodyPr/>
                    <a:lstStyle/>
                    <a:p>
                      <a:endParaRPr lang="pt-BR"/>
                    </a:p>
                  </a:txBody>
                  <a:tcPr/>
                </a:tc>
                <a:extLst>
                  <a:ext uri="{0D108BD9-81ED-4DB2-BD59-A6C34878D82A}">
                    <a16:rowId xmlns:a16="http://schemas.microsoft.com/office/drawing/2014/main" val="10003"/>
                  </a:ext>
                </a:extLst>
              </a:tr>
              <a:tr h="576837">
                <a:tc vMerge="1">
                  <a:txBody>
                    <a:bodyPr/>
                    <a:lstStyle/>
                    <a:p>
                      <a:endParaRPr lang="pt-BR"/>
                    </a:p>
                  </a:txBody>
                  <a:tcPr/>
                </a:tc>
                <a:tc>
                  <a:txBody>
                    <a:bodyPr/>
                    <a:lstStyle/>
                    <a:p>
                      <a:pPr algn="ctr">
                        <a:lnSpc>
                          <a:spcPct val="115000"/>
                        </a:lnSpc>
                        <a:spcAft>
                          <a:spcPts val="0"/>
                        </a:spcAft>
                      </a:pPr>
                      <a:r>
                        <a:rPr lang="pt-BR" sz="1200" dirty="0">
                          <a:effectLst/>
                        </a:rPr>
                        <a:t>Quant Aprovada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vMerge="1">
                  <a:txBody>
                    <a:bodyPr/>
                    <a:lstStyle/>
                    <a:p>
                      <a:endParaRPr lang="pt-BR"/>
                    </a:p>
                  </a:txBody>
                  <a:tcPr/>
                </a:tc>
                <a:tc>
                  <a:txBody>
                    <a:bodyPr/>
                    <a:lstStyle/>
                    <a:p>
                      <a:pPr algn="ctr">
                        <a:lnSpc>
                          <a:spcPct val="115000"/>
                        </a:lnSpc>
                        <a:spcAft>
                          <a:spcPts val="0"/>
                        </a:spcAft>
                      </a:pPr>
                      <a:r>
                        <a:rPr lang="pt-BR" sz="1200" dirty="0">
                          <a:effectLst/>
                        </a:rPr>
                        <a:t>Quant Aprovada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a:effectLst/>
                        </a:rPr>
                        <a:t>Quant Aprovada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a:effectLst/>
                        </a:rPr>
                        <a:t>Quant Aprovada</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a:effectLst/>
                        </a:rPr>
                        <a:t>Valor </a:t>
                      </a:r>
                      <a:br>
                        <a:rPr lang="pt-BR" sz="1200" dirty="0">
                          <a:effectLst/>
                        </a:rPr>
                      </a:br>
                      <a:r>
                        <a:rPr lang="pt-BR" sz="1200" dirty="0">
                          <a:effectLst/>
                        </a:rPr>
                        <a:t>Aprovado (R$)</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vMerge="1">
                  <a:txBody>
                    <a:bodyPr/>
                    <a:lstStyle/>
                    <a:p>
                      <a:endParaRPr lang="pt-BR"/>
                    </a:p>
                  </a:txBody>
                  <a:tcPr/>
                </a:tc>
                <a:tc>
                  <a:txBody>
                    <a:bodyPr/>
                    <a:lstStyle/>
                    <a:p>
                      <a:pPr algn="ctr">
                        <a:lnSpc>
                          <a:spcPct val="115000"/>
                        </a:lnSpc>
                        <a:spcAft>
                          <a:spcPts val="0"/>
                        </a:spcAft>
                      </a:pPr>
                      <a:r>
                        <a:rPr lang="pt-BR" sz="1200" b="1" dirty="0">
                          <a:effectLst/>
                        </a:rPr>
                        <a:t>Quant Aprovada</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solidFill>
                      <a:schemeClr val="accent3">
                        <a:lumMod val="40000"/>
                        <a:lumOff val="60000"/>
                      </a:schemeClr>
                    </a:solidFill>
                  </a:tcPr>
                </a:tc>
                <a:tc>
                  <a:txBody>
                    <a:bodyPr/>
                    <a:lstStyle/>
                    <a:p>
                      <a:pPr algn="ctr">
                        <a:lnSpc>
                          <a:spcPct val="115000"/>
                        </a:lnSpc>
                        <a:spcAft>
                          <a:spcPts val="0"/>
                        </a:spcAft>
                      </a:pPr>
                      <a:r>
                        <a:rPr lang="pt-BR" sz="1200" b="1" dirty="0">
                          <a:effectLst/>
                        </a:rPr>
                        <a:t>Valor </a:t>
                      </a:r>
                      <a:br>
                        <a:rPr lang="pt-BR" sz="1200" b="1" dirty="0">
                          <a:effectLst/>
                        </a:rPr>
                      </a:br>
                      <a:r>
                        <a:rPr lang="pt-BR" sz="1200" b="1" dirty="0">
                          <a:effectLst/>
                        </a:rPr>
                        <a:t>Aprovado (R$)</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extLst>
                  <a:ext uri="{0D108BD9-81ED-4DB2-BD59-A6C34878D82A}">
                    <a16:rowId xmlns:a16="http://schemas.microsoft.com/office/drawing/2014/main" val="10004"/>
                  </a:ext>
                </a:extLst>
              </a:tr>
              <a:tr h="769114">
                <a:tc>
                  <a:txBody>
                    <a:bodyPr/>
                    <a:lstStyle/>
                    <a:p>
                      <a:pPr>
                        <a:lnSpc>
                          <a:spcPct val="115000"/>
                        </a:lnSpc>
                        <a:spcAft>
                          <a:spcPts val="0"/>
                        </a:spcAft>
                      </a:pPr>
                      <a:r>
                        <a:rPr lang="pt-BR" sz="1100">
                          <a:effectLst/>
                        </a:rPr>
                        <a:t>02 Procedimentos com finalidade diagnóstica</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a:effectLst/>
                        </a:rPr>
                        <a:t> </a:t>
                      </a:r>
                      <a:r>
                        <a:rPr lang="pt-BR" sz="1200" dirty="0" smtClean="0">
                          <a:effectLst/>
                        </a:rPr>
                        <a:t>8</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a:effectLst/>
                        </a:rPr>
                        <a:t> </a:t>
                      </a:r>
                      <a:r>
                        <a:rPr lang="pt-BR" sz="1200" dirty="0" smtClean="0">
                          <a:effectLst/>
                        </a:rPr>
                        <a:t>R$12.938,67</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vMerge="1">
                  <a:txBody>
                    <a:bodyPr/>
                    <a:lstStyle/>
                    <a:p>
                      <a:endParaRPr lang="pt-BR"/>
                    </a:p>
                  </a:txBody>
                  <a:tcPr/>
                </a:tc>
                <a:tc>
                  <a:txBody>
                    <a:bodyPr/>
                    <a:lstStyle/>
                    <a:p>
                      <a:pPr algn="ctr">
                        <a:lnSpc>
                          <a:spcPct val="115000"/>
                        </a:lnSpc>
                        <a:spcAft>
                          <a:spcPts val="0"/>
                        </a:spcAft>
                      </a:pPr>
                      <a:r>
                        <a:rPr lang="pt-BR" sz="1200" dirty="0" smtClean="0">
                          <a:effectLst/>
                        </a:rPr>
                        <a:t>11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R$36.447,44</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10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latin typeface="+mn-lt"/>
                          <a:ea typeface="+mn-ea"/>
                          <a:cs typeface="+mn-cs"/>
                        </a:rPr>
                        <a:t>R$34.139,88</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9</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R$29.412,61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38</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R$112.938,60</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extLst>
                  <a:ext uri="{0D108BD9-81ED-4DB2-BD59-A6C34878D82A}">
                    <a16:rowId xmlns:a16="http://schemas.microsoft.com/office/drawing/2014/main" val="10005"/>
                  </a:ext>
                </a:extLst>
              </a:tr>
              <a:tr h="576837">
                <a:tc>
                  <a:txBody>
                    <a:bodyPr/>
                    <a:lstStyle/>
                    <a:p>
                      <a:pPr>
                        <a:lnSpc>
                          <a:spcPct val="115000"/>
                        </a:lnSpc>
                        <a:spcAft>
                          <a:spcPts val="0"/>
                        </a:spcAft>
                      </a:pPr>
                      <a:r>
                        <a:rPr lang="pt-BR" sz="1100" dirty="0">
                          <a:effectLst/>
                        </a:rPr>
                        <a:t>03 Procedimentos clínicos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latin typeface="+mn-lt"/>
                          <a:ea typeface="+mn-ea"/>
                          <a:cs typeface="+mn-cs"/>
                        </a:rPr>
                        <a:t>3.079</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R$7.868.729,29</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vMerge="1">
                  <a:txBody>
                    <a:bodyPr/>
                    <a:lstStyle/>
                    <a:p>
                      <a:endParaRPr lang="pt-BR"/>
                    </a:p>
                  </a:txBody>
                  <a:tcPr/>
                </a:tc>
                <a:tc>
                  <a:txBody>
                    <a:bodyPr/>
                    <a:lstStyle/>
                    <a:p>
                      <a:pPr algn="ctr">
                        <a:lnSpc>
                          <a:spcPct val="115000"/>
                        </a:lnSpc>
                        <a:spcAft>
                          <a:spcPts val="0"/>
                        </a:spcAft>
                      </a:pPr>
                      <a:r>
                        <a:rPr lang="pt-BR" sz="1200" dirty="0" smtClean="0">
                          <a:effectLst/>
                        </a:rPr>
                        <a:t>3.228</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R$8.115.629,16</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3.274</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R$9.017.391,81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3.234</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R$11.184.456,72</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12.815</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R$36.004.205,98</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extLst>
                  <a:ext uri="{0D108BD9-81ED-4DB2-BD59-A6C34878D82A}">
                    <a16:rowId xmlns:a16="http://schemas.microsoft.com/office/drawing/2014/main" val="10006"/>
                  </a:ext>
                </a:extLst>
              </a:tr>
              <a:tr h="576837">
                <a:tc>
                  <a:txBody>
                    <a:bodyPr/>
                    <a:lstStyle/>
                    <a:p>
                      <a:pPr>
                        <a:lnSpc>
                          <a:spcPct val="115000"/>
                        </a:lnSpc>
                        <a:spcAft>
                          <a:spcPts val="0"/>
                        </a:spcAft>
                      </a:pPr>
                      <a:r>
                        <a:rPr lang="pt-BR" sz="1100" dirty="0">
                          <a:effectLst/>
                        </a:rPr>
                        <a:t>04 Procedimentos cirúrgicos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2.585</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R$6.919.194,93</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vMerge="1">
                  <a:txBody>
                    <a:bodyPr/>
                    <a:lstStyle/>
                    <a:p>
                      <a:endParaRPr lang="pt-BR"/>
                    </a:p>
                  </a:txBody>
                  <a:tcPr/>
                </a:tc>
                <a:tc>
                  <a:txBody>
                    <a:bodyPr/>
                    <a:lstStyle/>
                    <a:p>
                      <a:pPr algn="ctr">
                        <a:lnSpc>
                          <a:spcPct val="115000"/>
                        </a:lnSpc>
                        <a:spcAft>
                          <a:spcPts val="0"/>
                        </a:spcAft>
                      </a:pPr>
                      <a:r>
                        <a:rPr lang="pt-BR" sz="1200" dirty="0" smtClean="0">
                          <a:effectLst/>
                        </a:rPr>
                        <a:t>2.678</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R$6.690.483,18</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2.868</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R$7.397.978,10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2.861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R$6.876.694,20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10.992</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R$27.884.350,41</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extLst>
                  <a:ext uri="{0D108BD9-81ED-4DB2-BD59-A6C34878D82A}">
                    <a16:rowId xmlns:a16="http://schemas.microsoft.com/office/drawing/2014/main" val="10007"/>
                  </a:ext>
                </a:extLst>
              </a:tr>
              <a:tr h="602879">
                <a:tc>
                  <a:txBody>
                    <a:bodyPr/>
                    <a:lstStyle/>
                    <a:p>
                      <a:pPr>
                        <a:lnSpc>
                          <a:spcPct val="115000"/>
                        </a:lnSpc>
                        <a:spcAft>
                          <a:spcPts val="0"/>
                        </a:spcAft>
                      </a:pPr>
                      <a:r>
                        <a:rPr lang="pt-BR" sz="1100" dirty="0">
                          <a:effectLst/>
                        </a:rPr>
                        <a:t>05 Transplantes de órgãos, tecidos e células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50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R$177.767,43</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vMerge="1">
                  <a:txBody>
                    <a:bodyPr/>
                    <a:lstStyle/>
                    <a:p>
                      <a:endParaRPr lang="pt-BR"/>
                    </a:p>
                  </a:txBody>
                  <a:tcPr/>
                </a:tc>
                <a:tc>
                  <a:txBody>
                    <a:bodyPr/>
                    <a:lstStyle/>
                    <a:p>
                      <a:pPr algn="ctr">
                        <a:lnSpc>
                          <a:spcPct val="115000"/>
                        </a:lnSpc>
                        <a:spcAft>
                          <a:spcPts val="0"/>
                        </a:spcAft>
                      </a:pPr>
                      <a:r>
                        <a:rPr lang="pt-BR" sz="1200" dirty="0" smtClean="0">
                          <a:effectLst/>
                        </a:rPr>
                        <a:t>47</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R$110.894,27</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49</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R$97.940,91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33</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R$110.457,86</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179</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R$497.060,47</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extLst>
                  <a:ext uri="{0D108BD9-81ED-4DB2-BD59-A6C34878D82A}">
                    <a16:rowId xmlns:a16="http://schemas.microsoft.com/office/drawing/2014/main" val="10008"/>
                  </a:ext>
                </a:extLst>
              </a:tr>
              <a:tr h="288797">
                <a:tc>
                  <a:txBody>
                    <a:bodyPr/>
                    <a:lstStyle/>
                    <a:p>
                      <a:pPr algn="ctr">
                        <a:lnSpc>
                          <a:spcPct val="115000"/>
                        </a:lnSpc>
                        <a:spcAft>
                          <a:spcPts val="0"/>
                        </a:spcAft>
                      </a:pPr>
                      <a:r>
                        <a:rPr lang="pt-BR" sz="1100" dirty="0">
                          <a:effectLst/>
                        </a:rPr>
                        <a:t>Total</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5.722</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R$14.796.630,32</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vMerge="1">
                  <a:txBody>
                    <a:bodyPr/>
                    <a:lstStyle/>
                    <a:p>
                      <a:endParaRPr lang="pt-BR"/>
                    </a:p>
                  </a:txBody>
                  <a:tcPr/>
                </a:tc>
                <a:tc>
                  <a:txBody>
                    <a:bodyPr/>
                    <a:lstStyle/>
                    <a:p>
                      <a:pPr algn="ctr">
                        <a:lnSpc>
                          <a:spcPct val="115000"/>
                        </a:lnSpc>
                        <a:spcAft>
                          <a:spcPts val="0"/>
                        </a:spcAft>
                      </a:pPr>
                      <a:r>
                        <a:rPr lang="pt-BR" sz="1200" dirty="0" smtClean="0">
                          <a:effectLst/>
                        </a:rPr>
                        <a:t>5.964</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R$14.953.454,05</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6.201</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R$16.547.449,70</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6.137</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a:txBody>
                    <a:bodyPr/>
                    <a:lstStyle/>
                    <a:p>
                      <a:pPr algn="ctr">
                        <a:lnSpc>
                          <a:spcPct val="115000"/>
                        </a:lnSpc>
                        <a:spcAft>
                          <a:spcPts val="0"/>
                        </a:spcAft>
                      </a:pPr>
                      <a:r>
                        <a:rPr lang="pt-BR" sz="1200" dirty="0" smtClean="0">
                          <a:effectLst/>
                        </a:rPr>
                        <a:t>R$18.201.021,39</a:t>
                      </a:r>
                      <a:endParaRPr lang="pt-BR" sz="12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24.024</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solidFill>
                      <a:schemeClr val="accent3">
                        <a:lumMod val="40000"/>
                        <a:lumOff val="60000"/>
                      </a:schemeClr>
                    </a:solidFill>
                  </a:tcPr>
                </a:tc>
                <a:tc>
                  <a:txBody>
                    <a:bodyPr/>
                    <a:lstStyle/>
                    <a:p>
                      <a:pPr algn="ctr">
                        <a:lnSpc>
                          <a:spcPct val="115000"/>
                        </a:lnSpc>
                        <a:spcAft>
                          <a:spcPts val="0"/>
                        </a:spcAft>
                      </a:pPr>
                      <a:r>
                        <a:rPr lang="pt-BR" sz="1200" b="1" dirty="0" smtClean="0">
                          <a:effectLst/>
                        </a:rPr>
                        <a:t>R$64.498.555,46</a:t>
                      </a:r>
                      <a:endParaRPr lang="pt-BR"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extLst>
                  <a:ext uri="{0D108BD9-81ED-4DB2-BD59-A6C34878D82A}">
                    <a16:rowId xmlns:a16="http://schemas.microsoft.com/office/drawing/2014/main" val="10009"/>
                  </a:ext>
                </a:extLst>
              </a:tr>
              <a:tr h="278665">
                <a:tc gridSpan="13">
                  <a:txBody>
                    <a:bodyPr/>
                    <a:lstStyle/>
                    <a:p>
                      <a:pPr>
                        <a:lnSpc>
                          <a:spcPct val="115000"/>
                        </a:lnSpc>
                        <a:spcAft>
                          <a:spcPts val="0"/>
                        </a:spcAft>
                      </a:pPr>
                      <a:r>
                        <a:rPr lang="pt-BR" sz="1100" dirty="0">
                          <a:effectLst/>
                        </a:rPr>
                        <a:t>Fonte: </a:t>
                      </a:r>
                      <a:r>
                        <a:rPr lang="pt-BR" sz="1100" dirty="0" smtClean="0">
                          <a:solidFill>
                            <a:schemeClr val="bg1"/>
                          </a:solidFill>
                          <a:effectLst/>
                        </a:rPr>
                        <a:t>DATASUS/SIA-MS/SUPRIS/GCA, 12 </a:t>
                      </a:r>
                      <a:r>
                        <a:rPr lang="pt-BR" sz="1100" dirty="0">
                          <a:solidFill>
                            <a:schemeClr val="bg1"/>
                          </a:solidFill>
                          <a:effectLst/>
                        </a:rPr>
                        <a:t>de </a:t>
                      </a:r>
                      <a:r>
                        <a:rPr lang="pt-BR" sz="1100" dirty="0" smtClean="0">
                          <a:solidFill>
                            <a:schemeClr val="bg1"/>
                          </a:solidFill>
                          <a:effectLst/>
                        </a:rPr>
                        <a:t>setembro</a:t>
                      </a:r>
                      <a:r>
                        <a:rPr lang="pt-BR" sz="1100" baseline="0" dirty="0" smtClean="0">
                          <a:solidFill>
                            <a:schemeClr val="bg1"/>
                          </a:solidFill>
                          <a:effectLst/>
                        </a:rPr>
                        <a:t> de </a:t>
                      </a:r>
                      <a:r>
                        <a:rPr lang="pt-BR" sz="1100" dirty="0" smtClean="0">
                          <a:solidFill>
                            <a:schemeClr val="bg1"/>
                          </a:solidFill>
                          <a:effectLst/>
                        </a:rPr>
                        <a:t>2021</a:t>
                      </a:r>
                      <a:r>
                        <a:rPr lang="pt-BR" sz="1100" dirty="0">
                          <a:solidFill>
                            <a:schemeClr val="bg1"/>
                          </a:solidFill>
                          <a:effectLst/>
                        </a:rPr>
                        <a:t>.</a:t>
                      </a:r>
                      <a:endParaRPr lang="pt-BR"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10"/>
                  </a:ext>
                </a:extLst>
              </a:tr>
              <a:tr h="792786">
                <a:tc gridSpan="13">
                  <a:txBody>
                    <a:bodyPr/>
                    <a:lstStyle/>
                    <a:p>
                      <a:pPr algn="just">
                        <a:lnSpc>
                          <a:spcPct val="115000"/>
                        </a:lnSpc>
                        <a:spcAft>
                          <a:spcPts val="0"/>
                        </a:spcAft>
                      </a:pPr>
                      <a:r>
                        <a:rPr lang="pt-BR" sz="1100" dirty="0">
                          <a:effectLst/>
                        </a:rPr>
                        <a:t>Metodologia: Foram elencados no tabulador – </a:t>
                      </a:r>
                      <a:r>
                        <a:rPr lang="pt-BR" sz="1100" dirty="0" err="1">
                          <a:effectLst/>
                        </a:rPr>
                        <a:t>Tabwin</a:t>
                      </a:r>
                      <a:r>
                        <a:rPr lang="pt-BR" sz="1100" dirty="0">
                          <a:effectLst/>
                        </a:rPr>
                        <a:t> os arquivos dos dados do </a:t>
                      </a:r>
                      <a:r>
                        <a:rPr lang="pt-BR" sz="1100" dirty="0" smtClean="0">
                          <a:effectLst/>
                        </a:rPr>
                        <a:t>Sistema de Informação Hospitalar – SIH do </a:t>
                      </a:r>
                      <a:r>
                        <a:rPr lang="pt-BR" sz="1100" dirty="0">
                          <a:effectLst/>
                        </a:rPr>
                        <a:t>Ministério da Saúde referentes aos </a:t>
                      </a:r>
                      <a:r>
                        <a:rPr lang="pt-BR" sz="1100" u="sng" dirty="0">
                          <a:effectLst/>
                        </a:rPr>
                        <a:t>meses de abril, maio, junho e julho</a:t>
                      </a:r>
                      <a:r>
                        <a:rPr lang="pt-BR" sz="1100" dirty="0">
                          <a:effectLst/>
                        </a:rPr>
                        <a:t> de 2021 de todos os estabelecimentos de saúde credenciados ao Sistema Único de Saúde – SUS no Município de Campo Grande sob gestão municipal e extraída a produção e o valor aprovados da produção da Atenção Psicossocial por forma de organização de procedimentos da Tabela SUS (03.01.08 e 03.03.17), processados nos referidos meses de 2021.</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39061" marR="39061"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0686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30408" y="6385839"/>
            <a:ext cx="779767" cy="365125"/>
          </a:xfrm>
        </p:spPr>
        <p:txBody>
          <a:bodyPr/>
          <a:lstStyle/>
          <a:p>
            <a:pPr rtl="0"/>
            <a:fld id="{B38049E5-7B53-4E85-8972-7D6C4BCE5BB9}" type="slidenum">
              <a:rPr lang="pt-BR" noProof="0" smtClean="0"/>
              <a:pPr rtl="0"/>
              <a:t>79</a:t>
            </a:fld>
            <a:endParaRPr lang="pt-BR" noProof="0" dirty="0"/>
          </a:p>
        </p:txBody>
      </p:sp>
      <p:sp>
        <p:nvSpPr>
          <p:cNvPr id="9" name="Retângulo 8"/>
          <p:cNvSpPr/>
          <p:nvPr/>
        </p:nvSpPr>
        <p:spPr>
          <a:xfrm>
            <a:off x="696570" y="159017"/>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1" name="Título 1"/>
          <p:cNvSpPr>
            <a:spLocks noGrp="1"/>
          </p:cNvSpPr>
          <p:nvPr>
            <p:ph type="title"/>
          </p:nvPr>
        </p:nvSpPr>
        <p:spPr>
          <a:xfrm>
            <a:off x="6629401" y="18626"/>
            <a:ext cx="5182850" cy="467769"/>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2000" dirty="0">
              <a:solidFill>
                <a:schemeClr val="tx1"/>
              </a:solidFill>
              <a:effectLst>
                <a:outerShdw blurRad="38100" dist="38100" dir="2700000" algn="tl">
                  <a:srgbClr val="000000">
                    <a:alpha val="43137"/>
                  </a:srgbClr>
                </a:outerShdw>
              </a:effectLst>
            </a:endParaRPr>
          </a:p>
        </p:txBody>
      </p:sp>
      <p:cxnSp>
        <p:nvCxnSpPr>
          <p:cNvPr id="7" name="Conector de seta reta 6"/>
          <p:cNvCxnSpPr/>
          <p:nvPr/>
        </p:nvCxnSpPr>
        <p:spPr>
          <a:xfrm>
            <a:off x="10635510" y="665425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862886" y="735210"/>
            <a:ext cx="10689464" cy="5332229"/>
          </a:xfrm>
          <a:prstGeom prst="rect">
            <a:avLst/>
          </a:prstGeom>
          <a:solidFill>
            <a:schemeClr val="bg1"/>
          </a:solidFill>
        </p:spPr>
        <p:txBody>
          <a:bodyPr wrap="square" rtlCol="0">
            <a:spAutoFit/>
          </a:bodyPr>
          <a:lstStyle/>
          <a:p>
            <a:pPr algn="ctr"/>
            <a:r>
              <a:rPr lang="pt-BR" sz="1600" b="1" dirty="0" smtClean="0">
                <a:latin typeface="Arial" pitchFamily="34" charset="0"/>
                <a:ea typeface="Times New Roman" pitchFamily="18" charset="0"/>
                <a:cs typeface="Arial" pitchFamily="34" charset="0"/>
              </a:rPr>
              <a:t>QUADRO: </a:t>
            </a:r>
            <a:r>
              <a:rPr lang="pt-BR" sz="1600" b="1" dirty="0" smtClean="0">
                <a:latin typeface="Arial" pitchFamily="34" charset="0"/>
                <a:cs typeface="Arial" pitchFamily="34" charset="0"/>
              </a:rPr>
              <a:t>PRODUÇÃO DE ATENÇÃO AMBULATORIAL ESPECIALIZADA POR GRUPO DE PROCEDIMENTOS </a:t>
            </a:r>
            <a:r>
              <a:rPr lang="pt-BR" sz="1600" dirty="0" smtClean="0">
                <a:latin typeface="Arial" pitchFamily="34" charset="0"/>
                <a:cs typeface="Arial" pitchFamily="34" charset="0"/>
              </a:rPr>
              <a:t>/SISTEMA DE INFORMAÇÃO AMBULATORIAL</a:t>
            </a:r>
            <a:endParaRPr lang="pt-BR" sz="1600" dirty="0" smtClean="0">
              <a:latin typeface="Arial" pitchFamily="34" charset="0"/>
              <a:ea typeface="Times New Roman" panose="02020603050405020304" pitchFamily="18" charset="0"/>
              <a:cs typeface="Arial" pitchFamily="34" charset="0"/>
            </a:endParaRPr>
          </a:p>
          <a:p>
            <a:pPr algn="just"/>
            <a:endParaRPr lang="pt-BR" sz="1600" dirty="0" smtClean="0">
              <a:latin typeface="Arial" pitchFamily="34" charset="0"/>
              <a:ea typeface="Times New Roman" panose="02020603050405020304" pitchFamily="18" charset="0"/>
              <a:cs typeface="Arial" pitchFamily="34" charset="0"/>
            </a:endParaRPr>
          </a:p>
          <a:p>
            <a:pPr algn="just"/>
            <a:r>
              <a:rPr lang="pt-BR" sz="1600" dirty="0" smtClean="0">
                <a:latin typeface="Arial" pitchFamily="34" charset="0"/>
                <a:ea typeface="Times New Roman" panose="02020603050405020304" pitchFamily="18" charset="0"/>
                <a:cs typeface="Arial" pitchFamily="34" charset="0"/>
              </a:rPr>
              <a:t>São os procedimentos realizados por todos os estabelecimentos de saúde com complexidade </a:t>
            </a:r>
            <a:r>
              <a:rPr lang="pt-BR" sz="1600" b="1" dirty="0" smtClean="0">
                <a:latin typeface="Arial" pitchFamily="34" charset="0"/>
                <a:cs typeface="Arial" pitchFamily="34" charset="0"/>
              </a:rPr>
              <a:t>“Não se aplica” </a:t>
            </a:r>
            <a:r>
              <a:rPr lang="pt-BR" sz="1600" dirty="0" smtClean="0">
                <a:latin typeface="Arial" pitchFamily="34" charset="0"/>
                <a:cs typeface="Arial" pitchFamily="34" charset="0"/>
              </a:rPr>
              <a:t>(ou seja procedimentos não relacionados à atenção básica, média ou alta complexidade)</a:t>
            </a:r>
            <a:r>
              <a:rPr lang="pt-BR" sz="1600" b="1" dirty="0" smtClean="0">
                <a:latin typeface="Arial" pitchFamily="34" charset="0"/>
                <a:cs typeface="Arial" pitchFamily="34" charset="0"/>
              </a:rPr>
              <a:t> </a:t>
            </a:r>
            <a:r>
              <a:rPr lang="pt-BR" sz="1600" dirty="0" smtClean="0">
                <a:latin typeface="Arial" pitchFamily="34" charset="0"/>
                <a:ea typeface="Times New Roman" pitchFamily="18" charset="0"/>
                <a:cs typeface="Arial" pitchFamily="34" charset="0"/>
              </a:rPr>
              <a:t>no âmbito ambulatorial nos meses de abril a julho. </a:t>
            </a:r>
            <a:endParaRPr lang="pt-BR" sz="1600" dirty="0">
              <a:latin typeface="Arial" pitchFamily="34" charset="0"/>
              <a:ea typeface="Times New Roman" pitchFamily="18" charset="0"/>
              <a:cs typeface="Arial" pitchFamily="34" charset="0"/>
            </a:endParaRPr>
          </a:p>
          <a:p>
            <a:pPr algn="just"/>
            <a:endParaRPr lang="pt-BR" sz="1050" dirty="0" smtClean="0">
              <a:latin typeface="Arial" pitchFamily="34" charset="0"/>
              <a:cs typeface="Arial" pitchFamily="34" charset="0"/>
            </a:endParaRPr>
          </a:p>
          <a:p>
            <a:pPr algn="just"/>
            <a:r>
              <a:rPr lang="pt-BR" sz="1600" dirty="0" smtClean="0">
                <a:latin typeface="Arial" pitchFamily="34" charset="0"/>
                <a:cs typeface="Arial" pitchFamily="34" charset="0"/>
              </a:rPr>
              <a:t>A </a:t>
            </a:r>
            <a:r>
              <a:rPr lang="pt-BR" sz="1600" b="1" u="sng" dirty="0" smtClean="0">
                <a:latin typeface="Arial" pitchFamily="34" charset="0"/>
                <a:cs typeface="Arial" pitchFamily="34" charset="0"/>
              </a:rPr>
              <a:t>produção </a:t>
            </a:r>
            <a:r>
              <a:rPr lang="pt-BR" sz="1600" dirty="0" smtClean="0">
                <a:latin typeface="Arial" pitchFamily="34" charset="0"/>
                <a:cs typeface="Arial" pitchFamily="34" charset="0"/>
              </a:rPr>
              <a:t>do 2º quadrimestre, por grupo de procedimento:</a:t>
            </a:r>
          </a:p>
          <a:p>
            <a:pPr algn="just" defTabSz="914400" fontAlgn="base">
              <a:buFont typeface="Wingdings" panose="05000000000000000000" pitchFamily="2" charset="2"/>
              <a:buChar char="q"/>
            </a:pPr>
            <a:r>
              <a:rPr lang="pt-BR" sz="1600" dirty="0" smtClean="0">
                <a:latin typeface="Arial" pitchFamily="34" charset="0"/>
                <a:ea typeface="Times New Roman" panose="02020603050405020304" pitchFamily="18" charset="0"/>
                <a:cs typeface="Arial" pitchFamily="34" charset="0"/>
              </a:rPr>
              <a:t>Grupo 01 - </a:t>
            </a:r>
            <a:r>
              <a:rPr lang="pt-BR" sz="1600" dirty="0" smtClean="0">
                <a:latin typeface="Arial" pitchFamily="34" charset="0"/>
                <a:cs typeface="Arial" pitchFamily="34" charset="0"/>
              </a:rPr>
              <a:t>Ações de promoção e prevenção em saúde – </a:t>
            </a:r>
            <a:r>
              <a:rPr lang="pt-BR" sz="1600" b="1" dirty="0" smtClean="0">
                <a:latin typeface="Arial" pitchFamily="34" charset="0"/>
                <a:cs typeface="Arial" pitchFamily="34" charset="0"/>
              </a:rPr>
              <a:t>9.428 </a:t>
            </a:r>
            <a:r>
              <a:rPr lang="pt-BR" sz="1600" dirty="0" smtClean="0">
                <a:latin typeface="Arial" pitchFamily="34" charset="0"/>
                <a:cs typeface="Arial" pitchFamily="34" charset="0"/>
              </a:rPr>
              <a:t>procedimentos;</a:t>
            </a:r>
            <a:endParaRPr lang="pt-BR" sz="1600" dirty="0" smtClean="0">
              <a:latin typeface="Arial" pitchFamily="34" charset="0"/>
              <a:ea typeface="Times New Roman" panose="02020603050405020304" pitchFamily="18" charset="0"/>
              <a:cs typeface="Arial" pitchFamily="34" charset="0"/>
            </a:endParaRPr>
          </a:p>
          <a:p>
            <a:pPr algn="just" defTabSz="914400" fontAlgn="base">
              <a:buFont typeface="Wingdings" panose="05000000000000000000" pitchFamily="2" charset="2"/>
              <a:buChar char="q"/>
            </a:pPr>
            <a:r>
              <a:rPr lang="pt-BR" sz="1600" dirty="0" smtClean="0">
                <a:latin typeface="Arial" pitchFamily="34" charset="0"/>
                <a:cs typeface="Arial" pitchFamily="34" charset="0"/>
              </a:rPr>
              <a:t>Grupo 03 - Procedimentos clínicos – </a:t>
            </a:r>
            <a:r>
              <a:rPr lang="pt-BR" sz="1600" b="1" dirty="0" smtClean="0">
                <a:latin typeface="Arial" pitchFamily="34" charset="0"/>
                <a:cs typeface="Arial" pitchFamily="34" charset="0"/>
              </a:rPr>
              <a:t>95.782 </a:t>
            </a:r>
            <a:r>
              <a:rPr lang="pt-BR" sz="1600" dirty="0" smtClean="0">
                <a:latin typeface="Arial" pitchFamily="34" charset="0"/>
                <a:cs typeface="Arial" pitchFamily="34" charset="0"/>
              </a:rPr>
              <a:t>procedimentos;</a:t>
            </a:r>
            <a:endParaRPr lang="pt-BR" sz="1600" dirty="0" smtClean="0">
              <a:latin typeface="Arial" pitchFamily="34" charset="0"/>
              <a:ea typeface="Times New Roman" panose="02020603050405020304" pitchFamily="18" charset="0"/>
              <a:cs typeface="Arial" pitchFamily="34" charset="0"/>
            </a:endParaRPr>
          </a:p>
          <a:p>
            <a:pPr algn="just" defTabSz="914400" fontAlgn="base">
              <a:buFont typeface="Wingdings" panose="05000000000000000000" pitchFamily="2" charset="2"/>
              <a:buChar char="q"/>
            </a:pPr>
            <a:r>
              <a:rPr lang="pt-BR" sz="1600" dirty="0" smtClean="0">
                <a:latin typeface="Arial" pitchFamily="34" charset="0"/>
                <a:cs typeface="Arial" pitchFamily="34" charset="0"/>
              </a:rPr>
              <a:t>Grupo 07 - </a:t>
            </a:r>
            <a:r>
              <a:rPr lang="pt-BR" sz="1600" dirty="0" err="1" smtClean="0">
                <a:latin typeface="Arial" pitchFamily="34" charset="0"/>
                <a:cs typeface="Arial" pitchFamily="34" charset="0"/>
              </a:rPr>
              <a:t>Órteses</a:t>
            </a:r>
            <a:r>
              <a:rPr lang="pt-BR" sz="1600" dirty="0" smtClean="0">
                <a:latin typeface="Arial" pitchFamily="34" charset="0"/>
                <a:cs typeface="Arial" pitchFamily="34" charset="0"/>
              </a:rPr>
              <a:t>, próteses e materiais especiais – </a:t>
            </a:r>
            <a:r>
              <a:rPr lang="pt-BR" sz="1600" b="1" dirty="0" smtClean="0">
                <a:latin typeface="Arial" pitchFamily="34" charset="0"/>
                <a:cs typeface="Arial" pitchFamily="34" charset="0"/>
              </a:rPr>
              <a:t>80.439 </a:t>
            </a:r>
            <a:r>
              <a:rPr lang="pt-BR" sz="1600" dirty="0" smtClean="0">
                <a:latin typeface="Arial" pitchFamily="34" charset="0"/>
                <a:cs typeface="Arial" pitchFamily="34" charset="0"/>
              </a:rPr>
              <a:t>procedimentos.</a:t>
            </a:r>
          </a:p>
          <a:p>
            <a:pPr algn="just" defTabSz="914400" fontAlgn="base"/>
            <a:endParaRPr lang="pt-BR" sz="1000" dirty="0" smtClean="0">
              <a:latin typeface="Arial" pitchFamily="34" charset="0"/>
              <a:cs typeface="Arial" pitchFamily="34" charset="0"/>
            </a:endParaRPr>
          </a:p>
          <a:p>
            <a:pPr algn="just" defTabSz="914400" fontAlgn="base"/>
            <a:r>
              <a:rPr lang="pt-BR" sz="1600" dirty="0" smtClean="0">
                <a:latin typeface="Arial" pitchFamily="34" charset="0"/>
                <a:cs typeface="Arial" pitchFamily="34" charset="0"/>
              </a:rPr>
              <a:t>Totalizando </a:t>
            </a:r>
            <a:r>
              <a:rPr lang="pt-BR" sz="1600" b="1" dirty="0" smtClean="0">
                <a:latin typeface="Arial" pitchFamily="34" charset="0"/>
                <a:cs typeface="Arial" pitchFamily="34" charset="0"/>
              </a:rPr>
              <a:t>185.649</a:t>
            </a:r>
            <a:r>
              <a:rPr lang="pt-BR" sz="1600" dirty="0" smtClean="0">
                <a:latin typeface="Arial" pitchFamily="34" charset="0"/>
                <a:cs typeface="Arial" pitchFamily="34" charset="0"/>
              </a:rPr>
              <a:t> procedimentos.</a:t>
            </a:r>
          </a:p>
          <a:p>
            <a:pPr algn="just" defTabSz="914400" fontAlgn="base"/>
            <a:endParaRPr lang="pt-BR" sz="1600" b="1" dirty="0" smtClean="0">
              <a:latin typeface="Arial" pitchFamily="34" charset="0"/>
              <a:cs typeface="Arial" pitchFamily="34" charset="0"/>
            </a:endParaRPr>
          </a:p>
          <a:p>
            <a:pPr algn="just"/>
            <a:r>
              <a:rPr lang="pt-BR" sz="1600" dirty="0">
                <a:latin typeface="Arial" pitchFamily="34" charset="0"/>
                <a:ea typeface="Times New Roman" panose="02020603050405020304" pitchFamily="18" charset="0"/>
                <a:cs typeface="Arial" pitchFamily="34" charset="0"/>
              </a:rPr>
              <a:t>Dentre os </a:t>
            </a:r>
            <a:r>
              <a:rPr lang="pt-BR" sz="1600" b="1" u="sng" dirty="0">
                <a:latin typeface="Arial" pitchFamily="34" charset="0"/>
                <a:ea typeface="Times New Roman" panose="02020603050405020304" pitchFamily="18" charset="0"/>
                <a:cs typeface="Arial" pitchFamily="34" charset="0"/>
              </a:rPr>
              <a:t>procedimentos realizados</a:t>
            </a:r>
            <a:r>
              <a:rPr lang="pt-BR" sz="1600" dirty="0">
                <a:latin typeface="Arial" pitchFamily="34" charset="0"/>
                <a:ea typeface="Times New Roman" panose="02020603050405020304" pitchFamily="18" charset="0"/>
                <a:cs typeface="Arial" pitchFamily="34" charset="0"/>
              </a:rPr>
              <a:t>, destacam-se por quantidade: </a:t>
            </a:r>
            <a:endParaRPr lang="pt-BR" sz="1600" dirty="0" smtClean="0">
              <a:latin typeface="Arial" pitchFamily="34" charset="0"/>
              <a:ea typeface="Times New Roman" panose="02020603050405020304" pitchFamily="18" charset="0"/>
              <a:cs typeface="Arial" pitchFamily="34" charset="0"/>
            </a:endParaRPr>
          </a:p>
          <a:p>
            <a:pPr algn="just">
              <a:buFont typeface="Wingdings" panose="05000000000000000000" pitchFamily="2" charset="2"/>
              <a:buChar char="q"/>
            </a:pPr>
            <a:r>
              <a:rPr lang="pt-BR" sz="1600" dirty="0" smtClean="0">
                <a:latin typeface="Arial" pitchFamily="34" charset="0"/>
                <a:ea typeface="Times New Roman" panose="02020603050405020304" pitchFamily="18" charset="0"/>
                <a:cs typeface="Arial" pitchFamily="34" charset="0"/>
              </a:rPr>
              <a:t>No Grupo 01, 55% dos procedimentos são referentes a Inspeção dos Estabelecimentos </a:t>
            </a:r>
            <a:r>
              <a:rPr lang="pt-BR" sz="1600" dirty="0">
                <a:latin typeface="Arial" pitchFamily="34" charset="0"/>
                <a:ea typeface="Times New Roman" panose="02020603050405020304" pitchFamily="18" charset="0"/>
                <a:cs typeface="Arial" pitchFamily="34" charset="0"/>
              </a:rPr>
              <a:t>sujeitos à </a:t>
            </a:r>
            <a:r>
              <a:rPr lang="pt-BR" sz="1600" dirty="0" smtClean="0">
                <a:latin typeface="Arial" pitchFamily="34" charset="0"/>
                <a:ea typeface="Times New Roman" panose="02020603050405020304" pitchFamily="18" charset="0"/>
                <a:cs typeface="Arial" pitchFamily="34" charset="0"/>
              </a:rPr>
              <a:t>Vigilância Sanitária</a:t>
            </a:r>
            <a:r>
              <a:rPr lang="pt-BR" sz="1600" dirty="0">
                <a:latin typeface="Arial" pitchFamily="34" charset="0"/>
                <a:ea typeface="Times New Roman" panose="02020603050405020304" pitchFamily="18" charset="0"/>
                <a:cs typeface="Arial" pitchFamily="34" charset="0"/>
              </a:rPr>
              <a:t>.</a:t>
            </a:r>
          </a:p>
          <a:p>
            <a:pPr algn="just">
              <a:buFont typeface="Wingdings" panose="05000000000000000000" pitchFamily="2" charset="2"/>
              <a:buChar char="q"/>
            </a:pPr>
            <a:r>
              <a:rPr lang="pt-BR" sz="1600" dirty="0" smtClean="0">
                <a:latin typeface="Arial" pitchFamily="34" charset="0"/>
                <a:ea typeface="Times New Roman" panose="02020603050405020304" pitchFamily="18" charset="0"/>
                <a:cs typeface="Arial" pitchFamily="34" charset="0"/>
              </a:rPr>
              <a:t>O Grupo 03 tem 100% dos procedimentos registrados como </a:t>
            </a:r>
            <a:r>
              <a:rPr lang="pt-BR" sz="1600" dirty="0">
                <a:latin typeface="Arial" pitchFamily="34" charset="0"/>
                <a:ea typeface="Times New Roman" panose="02020603050405020304" pitchFamily="18" charset="0"/>
                <a:cs typeface="Arial" pitchFamily="34" charset="0"/>
              </a:rPr>
              <a:t>SAMU 192: Atendimento das </a:t>
            </a:r>
            <a:r>
              <a:rPr lang="pt-BR" sz="1600" dirty="0" smtClean="0">
                <a:latin typeface="Arial" pitchFamily="34" charset="0"/>
                <a:ea typeface="Times New Roman" panose="02020603050405020304" pitchFamily="18" charset="0"/>
                <a:cs typeface="Arial" pitchFamily="34" charset="0"/>
              </a:rPr>
              <a:t>Chamadas </a:t>
            </a:r>
            <a:r>
              <a:rPr lang="pt-BR" sz="1600" dirty="0">
                <a:latin typeface="Arial" pitchFamily="34" charset="0"/>
                <a:ea typeface="Times New Roman" panose="02020603050405020304" pitchFamily="18" charset="0"/>
                <a:cs typeface="Arial" pitchFamily="34" charset="0"/>
              </a:rPr>
              <a:t>R</a:t>
            </a:r>
            <a:r>
              <a:rPr lang="pt-BR" sz="1600" dirty="0" smtClean="0">
                <a:latin typeface="Arial" pitchFamily="34" charset="0"/>
                <a:ea typeface="Times New Roman" panose="02020603050405020304" pitchFamily="18" charset="0"/>
                <a:cs typeface="Arial" pitchFamily="34" charset="0"/>
              </a:rPr>
              <a:t>ecebidas </a:t>
            </a:r>
            <a:r>
              <a:rPr lang="pt-BR" sz="1600" dirty="0">
                <a:latin typeface="Arial" pitchFamily="34" charset="0"/>
                <a:ea typeface="Times New Roman" panose="02020603050405020304" pitchFamily="18" charset="0"/>
                <a:cs typeface="Arial" pitchFamily="34" charset="0"/>
              </a:rPr>
              <a:t>pela </a:t>
            </a:r>
            <a:r>
              <a:rPr lang="pt-BR" sz="1600" dirty="0" smtClean="0">
                <a:latin typeface="Arial" pitchFamily="34" charset="0"/>
                <a:ea typeface="Times New Roman" panose="02020603050405020304" pitchFamily="18" charset="0"/>
                <a:cs typeface="Arial" pitchFamily="34" charset="0"/>
              </a:rPr>
              <a:t>Central </a:t>
            </a:r>
            <a:r>
              <a:rPr lang="pt-BR" sz="1600" dirty="0">
                <a:latin typeface="Arial" pitchFamily="34" charset="0"/>
                <a:ea typeface="Times New Roman" panose="02020603050405020304" pitchFamily="18" charset="0"/>
                <a:cs typeface="Arial" pitchFamily="34" charset="0"/>
              </a:rPr>
              <a:t>de </a:t>
            </a:r>
            <a:r>
              <a:rPr lang="pt-BR" sz="1600" dirty="0" smtClean="0">
                <a:latin typeface="Arial" pitchFamily="34" charset="0"/>
                <a:ea typeface="Times New Roman" panose="02020603050405020304" pitchFamily="18" charset="0"/>
                <a:cs typeface="Arial" pitchFamily="34" charset="0"/>
              </a:rPr>
              <a:t>Regulação </a:t>
            </a:r>
            <a:r>
              <a:rPr lang="pt-BR" sz="1600" dirty="0">
                <a:latin typeface="Arial" pitchFamily="34" charset="0"/>
                <a:ea typeface="Times New Roman" panose="02020603050405020304" pitchFamily="18" charset="0"/>
                <a:cs typeface="Arial" pitchFamily="34" charset="0"/>
              </a:rPr>
              <a:t>das </a:t>
            </a:r>
            <a:r>
              <a:rPr lang="pt-BR" sz="1600" dirty="0" smtClean="0">
                <a:latin typeface="Arial" pitchFamily="34" charset="0"/>
                <a:ea typeface="Times New Roman" panose="02020603050405020304" pitchFamily="18" charset="0"/>
                <a:cs typeface="Arial" pitchFamily="34" charset="0"/>
              </a:rPr>
              <a:t>Urgências</a:t>
            </a:r>
            <a:r>
              <a:rPr lang="pt-BR" sz="1600" dirty="0">
                <a:latin typeface="Arial" pitchFamily="34" charset="0"/>
                <a:ea typeface="Times New Roman" panose="02020603050405020304" pitchFamily="18" charset="0"/>
                <a:cs typeface="Arial" pitchFamily="34" charset="0"/>
              </a:rPr>
              <a:t>.</a:t>
            </a:r>
          </a:p>
          <a:p>
            <a:pPr algn="just">
              <a:buFont typeface="Wingdings" panose="05000000000000000000" pitchFamily="2" charset="2"/>
              <a:buChar char="q"/>
            </a:pPr>
            <a:r>
              <a:rPr lang="pt-BR" sz="1600" dirty="0" smtClean="0">
                <a:latin typeface="Arial" pitchFamily="34" charset="0"/>
                <a:ea typeface="Times New Roman" panose="02020603050405020304" pitchFamily="18" charset="0"/>
                <a:cs typeface="Arial" pitchFamily="34" charset="0"/>
              </a:rPr>
              <a:t>No Grupo 07, 40% das ó</a:t>
            </a:r>
            <a:r>
              <a:rPr lang="pt-BR" sz="1600" dirty="0" smtClean="0">
                <a:latin typeface="Arial" pitchFamily="34" charset="0"/>
                <a:cs typeface="Arial" pitchFamily="34" charset="0"/>
              </a:rPr>
              <a:t>rteses, próteses e materiais especiais referem-se a d</a:t>
            </a:r>
            <a:r>
              <a:rPr lang="pt-BR" sz="1600" dirty="0" smtClean="0">
                <a:latin typeface="Arial" pitchFamily="34" charset="0"/>
                <a:ea typeface="Times New Roman" panose="02020603050405020304" pitchFamily="18" charset="0"/>
                <a:cs typeface="Arial" pitchFamily="34" charset="0"/>
              </a:rPr>
              <a:t>ispensação </a:t>
            </a:r>
            <a:r>
              <a:rPr lang="pt-BR" sz="1600" dirty="0">
                <a:latin typeface="Arial" pitchFamily="34" charset="0"/>
                <a:ea typeface="Times New Roman" panose="02020603050405020304" pitchFamily="18" charset="0"/>
                <a:cs typeface="Arial" pitchFamily="34" charset="0"/>
              </a:rPr>
              <a:t>de </a:t>
            </a:r>
            <a:r>
              <a:rPr lang="pt-BR" sz="1600" dirty="0" err="1" smtClean="0">
                <a:latin typeface="Arial" pitchFamily="34" charset="0"/>
                <a:ea typeface="Times New Roman" panose="02020603050405020304" pitchFamily="18" charset="0"/>
                <a:cs typeface="Arial" pitchFamily="34" charset="0"/>
              </a:rPr>
              <a:t>OPMs</a:t>
            </a:r>
            <a:r>
              <a:rPr lang="pt-BR" sz="1600" dirty="0" smtClean="0">
                <a:latin typeface="Arial" pitchFamily="34" charset="0"/>
                <a:ea typeface="Times New Roman" panose="02020603050405020304" pitchFamily="18" charset="0"/>
                <a:cs typeface="Arial" pitchFamily="34" charset="0"/>
              </a:rPr>
              <a:t> para </a:t>
            </a:r>
            <a:r>
              <a:rPr lang="pt-BR" sz="1600" dirty="0" err="1" smtClean="0">
                <a:latin typeface="Arial" pitchFamily="34" charset="0"/>
                <a:ea typeface="Times New Roman" panose="02020603050405020304" pitchFamily="18" charset="0"/>
                <a:cs typeface="Arial" pitchFamily="34" charset="0"/>
              </a:rPr>
              <a:t>ostoma</a:t>
            </a:r>
            <a:r>
              <a:rPr lang="pt-BR" sz="1600" dirty="0" smtClean="0">
                <a:latin typeface="Arial" pitchFamily="34" charset="0"/>
                <a:ea typeface="Times New Roman" panose="02020603050405020304" pitchFamily="18" charset="0"/>
                <a:cs typeface="Arial" pitchFamily="34" charset="0"/>
              </a:rPr>
              <a:t> intestinal/</a:t>
            </a:r>
            <a:r>
              <a:rPr lang="pt-BR" sz="1600" dirty="0" err="1" smtClean="0">
                <a:latin typeface="Arial" pitchFamily="34" charset="0"/>
                <a:ea typeface="Times New Roman" panose="02020603050405020304" pitchFamily="18" charset="0"/>
                <a:cs typeface="Arial" pitchFamily="34" charset="0"/>
              </a:rPr>
              <a:t>gastroenterologia</a:t>
            </a:r>
            <a:r>
              <a:rPr lang="pt-BR" sz="1600" dirty="0" smtClean="0">
                <a:latin typeface="Arial" pitchFamily="34" charset="0"/>
                <a:ea typeface="Times New Roman" panose="02020603050405020304" pitchFamily="18" charset="0"/>
                <a:cs typeface="Arial" pitchFamily="34" charset="0"/>
              </a:rPr>
              <a:t>, uma vez que o município de Campo Grande é a referência estadual para a entrega destes equipamentos no âmbito do SUS.</a:t>
            </a:r>
            <a:endParaRPr lang="pt-BR" sz="1600" dirty="0">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376009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2555745997"/>
              </p:ext>
            </p:extLst>
          </p:nvPr>
        </p:nvGraphicFramePr>
        <p:xfrm>
          <a:off x="939401" y="667135"/>
          <a:ext cx="10415784" cy="1076155"/>
        </p:xfrm>
        <a:graphic>
          <a:graphicData uri="http://schemas.openxmlformats.org/drawingml/2006/table">
            <a:tbl>
              <a:tblPr>
                <a:tableStyleId>{8799B23B-EC83-4686-B30A-512413B5E67A}</a:tableStyleId>
              </a:tblPr>
              <a:tblGrid>
                <a:gridCol w="10415784">
                  <a:extLst>
                    <a:ext uri="{9D8B030D-6E8A-4147-A177-3AD203B41FA5}">
                      <a16:colId xmlns:a16="http://schemas.microsoft.com/office/drawing/2014/main" val="20000"/>
                    </a:ext>
                  </a:extLst>
                </a:gridCol>
              </a:tblGrid>
              <a:tr h="527515">
                <a:tc>
                  <a:txBody>
                    <a:bodyPr/>
                    <a:lstStyle>
                      <a:lvl1pPr eaLnBrk="0" hangingPunct="0">
                        <a:spcBef>
                          <a:spcPct val="20000"/>
                        </a:spcBef>
                        <a:buFont typeface="Arial" charset="0"/>
                        <a:tabLst>
                          <a:tab pos="1943100" algn="l"/>
                          <a:tab pos="2171700" algn="l"/>
                          <a:tab pos="2514600" algn="l"/>
                        </a:tabLst>
                        <a:defRPr sz="2800">
                          <a:solidFill>
                            <a:schemeClr val="tx1"/>
                          </a:solidFill>
                          <a:latin typeface="Calibri" pitchFamily="34" charset="0"/>
                        </a:defRPr>
                      </a:lvl1pPr>
                      <a:lvl2pPr marL="742950" indent="-285750" eaLnBrk="0" hangingPunct="0">
                        <a:spcBef>
                          <a:spcPct val="20000"/>
                        </a:spcBef>
                        <a:buFont typeface="Arial" charset="0"/>
                        <a:tabLst>
                          <a:tab pos="1943100" algn="l"/>
                          <a:tab pos="2171700" algn="l"/>
                          <a:tab pos="2514600" algn="l"/>
                        </a:tabLst>
                        <a:defRPr sz="2400">
                          <a:solidFill>
                            <a:schemeClr val="tx1"/>
                          </a:solidFill>
                          <a:latin typeface="Calibri" pitchFamily="34" charset="0"/>
                        </a:defRPr>
                      </a:lvl2pPr>
                      <a:lvl3pPr marL="1143000" indent="-228600" eaLnBrk="0" hangingPunct="0">
                        <a:spcBef>
                          <a:spcPct val="20000"/>
                        </a:spcBef>
                        <a:buFont typeface="Arial" charset="0"/>
                        <a:tabLst>
                          <a:tab pos="1943100" algn="l"/>
                          <a:tab pos="2171700" algn="l"/>
                          <a:tab pos="2514600" algn="l"/>
                        </a:tabLst>
                        <a:defRPr sz="2000">
                          <a:solidFill>
                            <a:schemeClr val="tx1"/>
                          </a:solidFill>
                          <a:latin typeface="Calibri" pitchFamily="34" charset="0"/>
                        </a:defRPr>
                      </a:lvl3pPr>
                      <a:lvl4pPr marL="16002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4pPr>
                      <a:lvl5pPr marL="20574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tab pos="1943100" algn="l"/>
                          <a:tab pos="2171700" algn="l"/>
                          <a:tab pos="2514600" algn="l"/>
                        </a:tabLst>
                      </a:pPr>
                      <a:r>
                        <a:rPr kumimoji="0" lang="pt-BR" altLang="pt-BR" sz="2000" u="none" strike="noStrike" cap="none" normalizeH="0" baseline="0" dirty="0" smtClean="0">
                          <a:ln>
                            <a:noFill/>
                          </a:ln>
                          <a:effectLst/>
                          <a:latin typeface="Arial" panose="020B0604020202020204" pitchFamily="34" charset="0"/>
                          <a:cs typeface="Arial" panose="020B0604020202020204" pitchFamily="34" charset="0"/>
                        </a:rPr>
                        <a:t>Secretário de Saúde que elaborou o Relatório</a:t>
                      </a:r>
                      <a:endParaRPr kumimoji="0" lang="pt-BR" altLang="pt-BR" sz="20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0"/>
                  </a:ext>
                </a:extLst>
              </a:tr>
              <a:tr h="526369">
                <a:tc>
                  <a:txBody>
                    <a:bodyPr/>
                    <a:lstStyle>
                      <a:lvl1pPr eaLnBrk="0" hangingPunct="0">
                        <a:spcBef>
                          <a:spcPct val="20000"/>
                        </a:spcBef>
                        <a:buFont typeface="Arial" charset="0"/>
                        <a:tabLst>
                          <a:tab pos="1943100" algn="l"/>
                          <a:tab pos="2171700" algn="l"/>
                          <a:tab pos="2514600" algn="l"/>
                        </a:tabLst>
                        <a:defRPr sz="2800">
                          <a:solidFill>
                            <a:schemeClr val="tx1"/>
                          </a:solidFill>
                          <a:latin typeface="Calibri" pitchFamily="34" charset="0"/>
                        </a:defRPr>
                      </a:lvl1pPr>
                      <a:lvl2pPr marL="742950" indent="-285750" eaLnBrk="0" hangingPunct="0">
                        <a:spcBef>
                          <a:spcPct val="20000"/>
                        </a:spcBef>
                        <a:buFont typeface="Arial" charset="0"/>
                        <a:tabLst>
                          <a:tab pos="1943100" algn="l"/>
                          <a:tab pos="2171700" algn="l"/>
                          <a:tab pos="2514600" algn="l"/>
                        </a:tabLst>
                        <a:defRPr sz="2400">
                          <a:solidFill>
                            <a:schemeClr val="tx1"/>
                          </a:solidFill>
                          <a:latin typeface="Calibri" pitchFamily="34" charset="0"/>
                        </a:defRPr>
                      </a:lvl2pPr>
                      <a:lvl3pPr marL="1143000" indent="-228600" eaLnBrk="0" hangingPunct="0">
                        <a:spcBef>
                          <a:spcPct val="20000"/>
                        </a:spcBef>
                        <a:buFont typeface="Arial" charset="0"/>
                        <a:tabLst>
                          <a:tab pos="1943100" algn="l"/>
                          <a:tab pos="2171700" algn="l"/>
                          <a:tab pos="2514600" algn="l"/>
                        </a:tabLst>
                        <a:defRPr sz="2000">
                          <a:solidFill>
                            <a:schemeClr val="tx1"/>
                          </a:solidFill>
                          <a:latin typeface="Calibri" pitchFamily="34" charset="0"/>
                        </a:defRPr>
                      </a:lvl3pPr>
                      <a:lvl4pPr marL="16002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4pPr>
                      <a:lvl5pPr marL="2057400" indent="-228600" eaLnBrk="0" hangingPunct="0">
                        <a:spcBef>
                          <a:spcPct val="20000"/>
                        </a:spcBef>
                        <a:buFont typeface="Arial" charset="0"/>
                        <a:tabLst>
                          <a:tab pos="1943100" algn="l"/>
                          <a:tab pos="2171700" algn="l"/>
                          <a:tab pos="2514600"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943100" algn="l"/>
                          <a:tab pos="2171700" algn="l"/>
                          <a:tab pos="2514600" algn="l"/>
                        </a:tabLst>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tab pos="1943100" algn="l"/>
                          <a:tab pos="2171700" algn="l"/>
                          <a:tab pos="2514600" algn="l"/>
                        </a:tabLst>
                      </a:pPr>
                      <a:r>
                        <a:rPr kumimoji="0" lang="pt-BR" altLang="pt-BR" sz="2000" u="none" strike="noStrike" cap="none" normalizeH="0" baseline="0" dirty="0" smtClean="0">
                          <a:ln>
                            <a:noFill/>
                          </a:ln>
                          <a:effectLst/>
                          <a:latin typeface="Arial" panose="020B0604020202020204" pitchFamily="34" charset="0"/>
                          <a:cs typeface="Arial" panose="020B0604020202020204" pitchFamily="34" charset="0"/>
                        </a:rPr>
                        <a:t>Nome: </a:t>
                      </a:r>
                      <a:r>
                        <a:rPr kumimoji="0" lang="pt-BR" altLang="pt-BR" sz="2400" u="none" strike="noStrike" cap="none" normalizeH="0" baseline="0" dirty="0" smtClean="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José Mauro Pinto de Castro Filho </a:t>
                      </a:r>
                      <a:r>
                        <a:rPr kumimoji="0" lang="pt-BR" altLang="pt-BR" sz="2000" u="none" strike="noStrike" cap="none" normalizeH="0" baseline="0" dirty="0" smtClean="0">
                          <a:ln>
                            <a:noFill/>
                          </a:ln>
                          <a:effectLst/>
                          <a:latin typeface="Arial" panose="020B0604020202020204" pitchFamily="34" charset="0"/>
                          <a:cs typeface="Arial" panose="020B0604020202020204" pitchFamily="34" charset="0"/>
                        </a:rPr>
                        <a:t>	Data da Posse: </a:t>
                      </a:r>
                      <a:r>
                        <a:rPr kumimoji="0" lang="pt-BR" altLang="pt-BR" sz="2000" u="none" strike="noStrike" cap="none" normalizeH="0" baseline="0" dirty="0" smtClean="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01/04/2019</a:t>
                      </a:r>
                      <a:endParaRPr kumimoji="0" lang="pt-BR" altLang="pt-BR" sz="20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1"/>
                  </a:ext>
                </a:extLst>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1397267921"/>
              </p:ext>
            </p:extLst>
          </p:nvPr>
        </p:nvGraphicFramePr>
        <p:xfrm>
          <a:off x="939401" y="1881386"/>
          <a:ext cx="10415784" cy="4445799"/>
        </p:xfrm>
        <a:graphic>
          <a:graphicData uri="http://schemas.openxmlformats.org/drawingml/2006/table">
            <a:tbl>
              <a:tblPr>
                <a:tableStyleId>{8799B23B-EC83-4686-B30A-512413B5E67A}</a:tableStyleId>
              </a:tblPr>
              <a:tblGrid>
                <a:gridCol w="10415784">
                  <a:extLst>
                    <a:ext uri="{9D8B030D-6E8A-4147-A177-3AD203B41FA5}">
                      <a16:colId xmlns:a16="http://schemas.microsoft.com/office/drawing/2014/main" val="20000"/>
                    </a:ext>
                  </a:extLst>
                </a:gridCol>
              </a:tblGrid>
              <a:tr h="526369">
                <a:tc>
                  <a:txBody>
                    <a:bodyPr/>
                    <a:lstStyle/>
                    <a:p>
                      <a:pPr algn="l">
                        <a:lnSpc>
                          <a:spcPct val="150000"/>
                        </a:lnSpc>
                        <a:spcAft>
                          <a:spcPts val="0"/>
                        </a:spcAft>
                      </a:pPr>
                      <a:r>
                        <a:rPr lang="pt-B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Plano de Saúde</a:t>
                      </a:r>
                      <a:endParaRPr lang="pt-BR" sz="2400" b="1" dirty="0">
                        <a:solidFill>
                          <a:schemeClr val="tx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877282">
                <a:tc>
                  <a:txBody>
                    <a:bodyPr/>
                    <a:lstStyle/>
                    <a:p>
                      <a:pPr algn="l">
                        <a:lnSpc>
                          <a:spcPct val="150000"/>
                        </a:lnSpc>
                        <a:spcAft>
                          <a:spcPts val="0"/>
                        </a:spcAft>
                      </a:pPr>
                      <a:r>
                        <a:rPr lang="pt-BR" sz="2000" dirty="0">
                          <a:effectLst/>
                          <a:latin typeface="Arial" panose="020B0604020202020204" pitchFamily="34" charset="0"/>
                          <a:cs typeface="Arial" panose="020B0604020202020204" pitchFamily="34" charset="0"/>
                        </a:rPr>
                        <a:t>O Município tem plano de Saúde? </a:t>
                      </a:r>
                      <a:r>
                        <a:rPr lang="pt-BR" sz="2000" b="1" dirty="0">
                          <a:effectLst/>
                          <a:latin typeface="Arial" panose="020B0604020202020204" pitchFamily="34" charset="0"/>
                          <a:cs typeface="Arial" panose="020B0604020202020204" pitchFamily="34" charset="0"/>
                        </a:rPr>
                        <a:t>Sim</a:t>
                      </a:r>
                    </a:p>
                    <a:p>
                      <a:pPr algn="l">
                        <a:lnSpc>
                          <a:spcPct val="150000"/>
                        </a:lnSpc>
                        <a:spcAft>
                          <a:spcPts val="0"/>
                        </a:spcAft>
                      </a:pPr>
                      <a:r>
                        <a:rPr lang="pt-BR" sz="2000" dirty="0">
                          <a:effectLst/>
                          <a:latin typeface="Arial" panose="020B0604020202020204" pitchFamily="34" charset="0"/>
                          <a:cs typeface="Arial" panose="020B0604020202020204" pitchFamily="34" charset="0"/>
                        </a:rPr>
                        <a:t>Período a que se refere o Plano:  </a:t>
                      </a:r>
                      <a:r>
                        <a:rPr lang="pt-BR" sz="2000" b="1" dirty="0">
                          <a:effectLst/>
                          <a:latin typeface="Arial" panose="020B0604020202020204" pitchFamily="34" charset="0"/>
                          <a:cs typeface="Arial" panose="020B0604020202020204" pitchFamily="34" charset="0"/>
                        </a:rPr>
                        <a:t>2018-2021</a:t>
                      </a:r>
                      <a:endParaRPr lang="pt-BR" sz="20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1228195">
                <a:tc>
                  <a:txBody>
                    <a:bodyPr/>
                    <a:lstStyle/>
                    <a:p>
                      <a:pPr algn="l">
                        <a:lnSpc>
                          <a:spcPct val="100000"/>
                        </a:lnSpc>
                        <a:spcAft>
                          <a:spcPts val="0"/>
                        </a:spcAft>
                      </a:pPr>
                      <a:r>
                        <a:rPr lang="pt-BR" sz="2000" dirty="0">
                          <a:effectLst/>
                          <a:latin typeface="Arial" panose="020B0604020202020204" pitchFamily="34" charset="0"/>
                          <a:cs typeface="Arial" panose="020B0604020202020204" pitchFamily="34" charset="0"/>
                        </a:rPr>
                        <a:t>Data da entrega no Conselho de Saúde: </a:t>
                      </a:r>
                      <a:r>
                        <a:rPr lang="pt-BR" sz="2000" b="1" dirty="0">
                          <a:effectLst/>
                          <a:latin typeface="Arial" panose="020B0604020202020204" pitchFamily="34" charset="0"/>
                          <a:cs typeface="Arial" panose="020B0604020202020204" pitchFamily="34" charset="0"/>
                        </a:rPr>
                        <a:t>29/09/2017</a:t>
                      </a:r>
                    </a:p>
                    <a:p>
                      <a:pPr algn="l">
                        <a:lnSpc>
                          <a:spcPct val="100000"/>
                        </a:lnSpc>
                        <a:spcAft>
                          <a:spcPts val="0"/>
                        </a:spcAft>
                      </a:pPr>
                      <a:r>
                        <a:rPr lang="pt-BR" sz="2000" dirty="0">
                          <a:effectLst/>
                          <a:latin typeface="Arial" panose="020B0604020202020204" pitchFamily="34" charset="0"/>
                          <a:cs typeface="Arial" panose="020B0604020202020204" pitchFamily="34" charset="0"/>
                        </a:rPr>
                        <a:t>Status: </a:t>
                      </a:r>
                      <a:r>
                        <a:rPr lang="pt-BR" sz="2000" b="1" dirty="0">
                          <a:effectLst/>
                          <a:latin typeface="Arial" panose="020B0604020202020204" pitchFamily="34" charset="0"/>
                          <a:cs typeface="Arial" panose="020B0604020202020204" pitchFamily="34" charset="0"/>
                        </a:rPr>
                        <a:t>Aprovado no </a:t>
                      </a:r>
                      <a:r>
                        <a:rPr lang="pt-BR" sz="2000" b="1" dirty="0" smtClean="0">
                          <a:effectLst/>
                          <a:latin typeface="Arial" panose="020B0604020202020204" pitchFamily="34" charset="0"/>
                          <a:cs typeface="Arial" panose="020B0604020202020204" pitchFamily="34" charset="0"/>
                        </a:rPr>
                        <a:t>Conselho Municipal de Saúde (CMS), </a:t>
                      </a:r>
                      <a:r>
                        <a:rPr lang="pt-BR" sz="2000" b="1" dirty="0">
                          <a:effectLst/>
                          <a:latin typeface="Arial" panose="020B0604020202020204" pitchFamily="34" charset="0"/>
                          <a:cs typeface="Arial" panose="020B0604020202020204" pitchFamily="34" charset="0"/>
                        </a:rPr>
                        <a:t>Deliberação nº 607 de </a:t>
                      </a:r>
                      <a:r>
                        <a:rPr lang="pt-BR" sz="2000" b="1" dirty="0" smtClean="0">
                          <a:effectLst/>
                          <a:latin typeface="Arial" panose="020B0604020202020204" pitchFamily="34" charset="0"/>
                          <a:cs typeface="Arial" panose="020B0604020202020204" pitchFamily="34" charset="0"/>
                        </a:rPr>
                        <a:t>20/12/2017  publicada </a:t>
                      </a:r>
                      <a:r>
                        <a:rPr lang="pt-BR" sz="2000" b="1" dirty="0">
                          <a:effectLst/>
                          <a:latin typeface="Arial" panose="020B0604020202020204" pitchFamily="34" charset="0"/>
                          <a:cs typeface="Arial" panose="020B0604020202020204" pitchFamily="34" charset="0"/>
                        </a:rPr>
                        <a:t>no </a:t>
                      </a:r>
                      <a:r>
                        <a:rPr lang="pt-BR" sz="2000" b="1" dirty="0" err="1">
                          <a:effectLst/>
                          <a:latin typeface="Arial" panose="020B0604020202020204" pitchFamily="34" charset="0"/>
                          <a:cs typeface="Arial" panose="020B0604020202020204" pitchFamily="34" charset="0"/>
                        </a:rPr>
                        <a:t>Diogrande</a:t>
                      </a:r>
                      <a:r>
                        <a:rPr lang="pt-BR" sz="2000" b="1" dirty="0">
                          <a:effectLst/>
                          <a:latin typeface="Arial" panose="020B0604020202020204" pitchFamily="34" charset="0"/>
                          <a:cs typeface="Arial" panose="020B0604020202020204" pitchFamily="34" charset="0"/>
                        </a:rPr>
                        <a:t> n. 5.101 de 28/12/2017</a:t>
                      </a:r>
                      <a:endParaRPr lang="pt-BR" sz="20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1754564">
                <a:tc>
                  <a:txBody>
                    <a:bodyPr/>
                    <a:lstStyle/>
                    <a:p>
                      <a:pPr algn="just">
                        <a:spcAft>
                          <a:spcPts val="0"/>
                        </a:spcAft>
                      </a:pPr>
                      <a:r>
                        <a:rPr lang="pt-BR" sz="2000" dirty="0">
                          <a:effectLst/>
                          <a:latin typeface="Arial" panose="020B0604020202020204" pitchFamily="34" charset="0"/>
                          <a:cs typeface="Arial" panose="020B0604020202020204" pitchFamily="34" charset="0"/>
                        </a:rPr>
                        <a:t>Status: </a:t>
                      </a:r>
                      <a:r>
                        <a:rPr lang="pt-BR" sz="1800" dirty="0">
                          <a:solidFill>
                            <a:schemeClr val="tx1"/>
                          </a:solidFill>
                          <a:effectLst/>
                          <a:latin typeface="Arial" panose="020B0604020202020204" pitchFamily="34" charset="0"/>
                          <a:cs typeface="Arial" panose="020B0604020202020204" pitchFamily="34" charset="0"/>
                        </a:rPr>
                        <a:t>Aprovado </a:t>
                      </a:r>
                      <a:r>
                        <a:rPr lang="pt-BR" sz="1800" dirty="0" smtClean="0">
                          <a:solidFill>
                            <a:schemeClr val="tx1"/>
                          </a:solidFill>
                          <a:effectLst/>
                          <a:latin typeface="Arial" panose="020B0604020202020204" pitchFamily="34" charset="0"/>
                          <a:cs typeface="Arial" panose="020B0604020202020204" pitchFamily="34" charset="0"/>
                        </a:rPr>
                        <a:t>no Conselho Municipal de Saúde (CMS), </a:t>
                      </a:r>
                      <a:r>
                        <a:rPr lang="pt-BR" sz="1800" dirty="0">
                          <a:solidFill>
                            <a:schemeClr val="tx1"/>
                          </a:solidFill>
                          <a:effectLst/>
                          <a:latin typeface="Arial" panose="020B0604020202020204" pitchFamily="34" charset="0"/>
                          <a:cs typeface="Arial" panose="020B0604020202020204" pitchFamily="34" charset="0"/>
                        </a:rPr>
                        <a:t>Deliberação nº 607 de 20/12/2017  publicada no </a:t>
                      </a:r>
                      <a:r>
                        <a:rPr lang="pt-BR" sz="1800" dirty="0" err="1">
                          <a:solidFill>
                            <a:schemeClr val="tx1"/>
                          </a:solidFill>
                          <a:effectLst/>
                          <a:latin typeface="Arial" panose="020B0604020202020204" pitchFamily="34" charset="0"/>
                          <a:cs typeface="Arial" panose="020B0604020202020204" pitchFamily="34" charset="0"/>
                        </a:rPr>
                        <a:t>Diogrande</a:t>
                      </a:r>
                      <a:r>
                        <a:rPr lang="pt-BR" sz="1800" dirty="0">
                          <a:solidFill>
                            <a:schemeClr val="tx1"/>
                          </a:solidFill>
                          <a:effectLst/>
                          <a:latin typeface="Arial" panose="020B0604020202020204" pitchFamily="34" charset="0"/>
                          <a:cs typeface="Arial" panose="020B0604020202020204" pitchFamily="34" charset="0"/>
                        </a:rPr>
                        <a:t> n. 5.101 de </a:t>
                      </a:r>
                      <a:r>
                        <a:rPr lang="pt-BR" sz="1800" dirty="0" smtClean="0">
                          <a:solidFill>
                            <a:schemeClr val="tx1"/>
                          </a:solidFill>
                          <a:effectLst/>
                          <a:latin typeface="Arial" panose="020B0604020202020204" pitchFamily="34" charset="0"/>
                          <a:cs typeface="Arial" panose="020B0604020202020204" pitchFamily="34" charset="0"/>
                        </a:rPr>
                        <a:t>28/12/2017.</a:t>
                      </a:r>
                      <a:endParaRPr lang="pt-BR" sz="1800" dirty="0">
                        <a:solidFill>
                          <a:schemeClr val="tx1"/>
                        </a:solidFill>
                        <a:effectLst/>
                        <a:latin typeface="Arial" panose="020B0604020202020204" pitchFamily="34" charset="0"/>
                        <a:cs typeface="Arial" panose="020B0604020202020204" pitchFamily="34" charset="0"/>
                      </a:endParaRPr>
                    </a:p>
                    <a:p>
                      <a:pPr algn="just">
                        <a:spcAft>
                          <a:spcPts val="0"/>
                        </a:spcAft>
                      </a:pPr>
                      <a:r>
                        <a:rPr lang="pt-BR" sz="1800" dirty="0">
                          <a:effectLst/>
                          <a:latin typeface="Arial" panose="020B0604020202020204" pitchFamily="34" charset="0"/>
                          <a:cs typeface="Arial" panose="020B0604020202020204" pitchFamily="34" charset="0"/>
                        </a:rPr>
                        <a:t>Aprovado pelo Conselho Municipal de Saúde (CMS) pela Deliberação n. 749/2020/CMS – o parecer 002/2020 da 1ª Revisão do Plano Municipal de Saúde 2018-2021 e compatibilização da Programação Anual de Saúde 2020 e Programação Anual de Saúde 2021 da Secretaria Municipal de Saúde de Campo Grande/MS</a:t>
                      </a:r>
                      <a:r>
                        <a:rPr lang="pt-BR" sz="2000" dirty="0">
                          <a:effectLst/>
                          <a:latin typeface="Arial" panose="020B0604020202020204" pitchFamily="34" charset="0"/>
                          <a:cs typeface="Arial" panose="020B0604020202020204" pitchFamily="34" charset="0"/>
                        </a:rPr>
                        <a:t>.</a:t>
                      </a:r>
                      <a:endParaRPr lang="pt-BR" sz="2000" dirty="0">
                        <a:effectLst/>
                        <a:latin typeface="Arial" panose="020B0604020202020204" pitchFamily="34" charset="0"/>
                        <a:ea typeface="Times New Roman" panose="02020603050405020304" pitchFamily="18" charset="0"/>
                        <a:cs typeface="Arial" panose="020B0604020202020204" pitchFamily="34" charset="0"/>
                      </a:endParaRPr>
                    </a:p>
                  </a:txBody>
                  <a:tcPr marL="89535" marR="89535" marT="0" marB="0"/>
                </a:tc>
                <a:extLst>
                  <a:ext uri="{0D108BD9-81ED-4DB2-BD59-A6C34878D82A}">
                    <a16:rowId xmlns:a16="http://schemas.microsoft.com/office/drawing/2014/main" val="10003"/>
                  </a:ext>
                </a:extLst>
              </a:tr>
            </a:tbl>
          </a:graphicData>
        </a:graphic>
      </p:graphicFrame>
      <p:sp>
        <p:nvSpPr>
          <p:cNvPr id="4" name="Espaço Reservado para Número de Slide 3"/>
          <p:cNvSpPr>
            <a:spLocks noGrp="1"/>
          </p:cNvSpPr>
          <p:nvPr>
            <p:ph type="sldNum" sz="quarter" idx="12"/>
          </p:nvPr>
        </p:nvSpPr>
        <p:spPr>
          <a:xfrm>
            <a:off x="10502612" y="6472436"/>
            <a:ext cx="1596292" cy="404614"/>
          </a:xfrm>
        </p:spPr>
        <p:txBody>
          <a:bodyPr/>
          <a:lstStyle/>
          <a:p>
            <a:pPr rtl="0"/>
            <a:fld id="{B38049E5-7B53-4E85-8972-7D6C4BCE5BB9}" type="slidenum">
              <a:rPr lang="pt-BR" b="1" noProof="0" smtClean="0"/>
              <a:t>8</a:t>
            </a:fld>
            <a:endParaRPr lang="pt-BR" b="1" noProof="0" dirty="0"/>
          </a:p>
        </p:txBody>
      </p:sp>
      <p:sp>
        <p:nvSpPr>
          <p:cNvPr id="8" name="Retângulo 7"/>
          <p:cNvSpPr/>
          <p:nvPr/>
        </p:nvSpPr>
        <p:spPr>
          <a:xfrm>
            <a:off x="690690" y="162088"/>
            <a:ext cx="3656770" cy="307777"/>
          </a:xfrm>
          <a:prstGeom prst="rect">
            <a:avLst/>
          </a:prstGeom>
        </p:spPr>
        <p:txBody>
          <a:bodyPr wrap="none">
            <a:spAutoFit/>
          </a:bodyPr>
          <a:lstStyle/>
          <a:p>
            <a:r>
              <a:rPr lang="pt-BR" altLang="pt-BR" sz="1400" b="1" dirty="0">
                <a:solidFill>
                  <a:schemeClr val="tx2"/>
                </a:solidFill>
              </a:rPr>
              <a:t>2</a:t>
            </a:r>
            <a:r>
              <a:rPr lang="pt-BR" altLang="pt-BR" sz="1400" b="1" dirty="0" smtClean="0">
                <a:solidFill>
                  <a:schemeClr val="tx2"/>
                </a:solidFill>
              </a:rPr>
              <a:t>° </a:t>
            </a:r>
            <a:r>
              <a:rPr lang="pt-BR" altLang="pt-BR" sz="1400" b="1" dirty="0">
                <a:solidFill>
                  <a:schemeClr val="tx2"/>
                </a:solidFill>
              </a:rPr>
              <a:t>RELATÓRIO </a:t>
            </a:r>
            <a:r>
              <a:rPr lang="pt-BR" altLang="pt-BR" sz="1400" b="1" dirty="0" smtClean="0">
                <a:solidFill>
                  <a:schemeClr val="tx2"/>
                </a:solidFill>
              </a:rPr>
              <a:t>QUADRIMESTRAL 2021</a:t>
            </a:r>
            <a:endParaRPr lang="pt-BR" altLang="pt-BR" sz="1400" b="1" dirty="0">
              <a:solidFill>
                <a:schemeClr val="tx2"/>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122700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0488974" y="6498097"/>
            <a:ext cx="1596292" cy="404614"/>
          </a:xfrm>
        </p:spPr>
        <p:txBody>
          <a:bodyPr/>
          <a:lstStyle/>
          <a:p>
            <a:pPr rtl="0"/>
            <a:fld id="{B38049E5-7B53-4E85-8972-7D6C4BCE5BB9}" type="slidenum">
              <a:rPr lang="pt-BR" b="1" noProof="0" smtClean="0"/>
              <a:pPr rtl="0"/>
              <a:t>80</a:t>
            </a:fld>
            <a:endParaRPr lang="pt-BR" b="1" noProof="0" dirty="0"/>
          </a:p>
        </p:txBody>
      </p:sp>
      <p:sp>
        <p:nvSpPr>
          <p:cNvPr id="6" name="Retângulo 5"/>
          <p:cNvSpPr/>
          <p:nvPr/>
        </p:nvSpPr>
        <p:spPr>
          <a:xfrm>
            <a:off x="696570" y="159017"/>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571948078"/>
              </p:ext>
            </p:extLst>
          </p:nvPr>
        </p:nvGraphicFramePr>
        <p:xfrm>
          <a:off x="690690" y="521768"/>
          <a:ext cx="11016205" cy="5783543"/>
        </p:xfrm>
        <a:graphic>
          <a:graphicData uri="http://schemas.openxmlformats.org/drawingml/2006/table">
            <a:tbl>
              <a:tblPr firstRow="1" firstCol="1" bandRow="1">
                <a:tableStyleId>{F5AB1C69-6EDB-4FF4-983F-18BD219EF322}</a:tableStyleId>
              </a:tblPr>
              <a:tblGrid>
                <a:gridCol w="1411669">
                  <a:extLst>
                    <a:ext uri="{9D8B030D-6E8A-4147-A177-3AD203B41FA5}">
                      <a16:colId xmlns:a16="http://schemas.microsoft.com/office/drawing/2014/main" val="20000"/>
                    </a:ext>
                  </a:extLst>
                </a:gridCol>
                <a:gridCol w="863401">
                  <a:extLst>
                    <a:ext uri="{9D8B030D-6E8A-4147-A177-3AD203B41FA5}">
                      <a16:colId xmlns:a16="http://schemas.microsoft.com/office/drawing/2014/main" val="20001"/>
                    </a:ext>
                  </a:extLst>
                </a:gridCol>
                <a:gridCol w="1048052">
                  <a:extLst>
                    <a:ext uri="{9D8B030D-6E8A-4147-A177-3AD203B41FA5}">
                      <a16:colId xmlns:a16="http://schemas.microsoft.com/office/drawing/2014/main" val="20002"/>
                    </a:ext>
                  </a:extLst>
                </a:gridCol>
                <a:gridCol w="125238">
                  <a:extLst>
                    <a:ext uri="{9D8B030D-6E8A-4147-A177-3AD203B41FA5}">
                      <a16:colId xmlns:a16="http://schemas.microsoft.com/office/drawing/2014/main" val="20003"/>
                    </a:ext>
                  </a:extLst>
                </a:gridCol>
                <a:gridCol w="803920">
                  <a:extLst>
                    <a:ext uri="{9D8B030D-6E8A-4147-A177-3AD203B41FA5}">
                      <a16:colId xmlns:a16="http://schemas.microsoft.com/office/drawing/2014/main" val="20004"/>
                    </a:ext>
                  </a:extLst>
                </a:gridCol>
                <a:gridCol w="1108206">
                  <a:extLst>
                    <a:ext uri="{9D8B030D-6E8A-4147-A177-3AD203B41FA5}">
                      <a16:colId xmlns:a16="http://schemas.microsoft.com/office/drawing/2014/main" val="20005"/>
                    </a:ext>
                  </a:extLst>
                </a:gridCol>
                <a:gridCol w="706046">
                  <a:extLst>
                    <a:ext uri="{9D8B030D-6E8A-4147-A177-3AD203B41FA5}">
                      <a16:colId xmlns:a16="http://schemas.microsoft.com/office/drawing/2014/main" val="20006"/>
                    </a:ext>
                  </a:extLst>
                </a:gridCol>
                <a:gridCol w="1080844">
                  <a:extLst>
                    <a:ext uri="{9D8B030D-6E8A-4147-A177-3AD203B41FA5}">
                      <a16:colId xmlns:a16="http://schemas.microsoft.com/office/drawing/2014/main" val="20007"/>
                    </a:ext>
                  </a:extLst>
                </a:gridCol>
                <a:gridCol w="884233">
                  <a:extLst>
                    <a:ext uri="{9D8B030D-6E8A-4147-A177-3AD203B41FA5}">
                      <a16:colId xmlns:a16="http://schemas.microsoft.com/office/drawing/2014/main" val="20008"/>
                    </a:ext>
                  </a:extLst>
                </a:gridCol>
                <a:gridCol w="884233">
                  <a:extLst>
                    <a:ext uri="{9D8B030D-6E8A-4147-A177-3AD203B41FA5}">
                      <a16:colId xmlns:a16="http://schemas.microsoft.com/office/drawing/2014/main" val="20009"/>
                    </a:ext>
                  </a:extLst>
                </a:gridCol>
                <a:gridCol w="116240">
                  <a:extLst>
                    <a:ext uri="{9D8B030D-6E8A-4147-A177-3AD203B41FA5}">
                      <a16:colId xmlns:a16="http://schemas.microsoft.com/office/drawing/2014/main" val="20010"/>
                    </a:ext>
                  </a:extLst>
                </a:gridCol>
                <a:gridCol w="923685">
                  <a:extLst>
                    <a:ext uri="{9D8B030D-6E8A-4147-A177-3AD203B41FA5}">
                      <a16:colId xmlns:a16="http://schemas.microsoft.com/office/drawing/2014/main" val="20011"/>
                    </a:ext>
                  </a:extLst>
                </a:gridCol>
                <a:gridCol w="1060438">
                  <a:extLst>
                    <a:ext uri="{9D8B030D-6E8A-4147-A177-3AD203B41FA5}">
                      <a16:colId xmlns:a16="http://schemas.microsoft.com/office/drawing/2014/main" val="20012"/>
                    </a:ext>
                  </a:extLst>
                </a:gridCol>
              </a:tblGrid>
              <a:tr h="359484">
                <a:tc gridSpan="13">
                  <a:txBody>
                    <a:bodyPr/>
                    <a:lstStyle/>
                    <a:p>
                      <a:pPr algn="ctr">
                        <a:lnSpc>
                          <a:spcPct val="115000"/>
                        </a:lnSpc>
                        <a:spcAft>
                          <a:spcPts val="0"/>
                        </a:spcAft>
                      </a:pPr>
                      <a:r>
                        <a:rPr lang="pt-BR" sz="1100" dirty="0">
                          <a:effectLst/>
                        </a:rPr>
                        <a:t>PRODUÇÃO DE ATENÇÃO AMBULATORIAL ESPECIALIZADA POR GRUPO DE PROCEDIMENTOS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423021">
                <a:tc>
                  <a:txBody>
                    <a:bodyPr/>
                    <a:lstStyle/>
                    <a:p>
                      <a:pPr algn="ctr">
                        <a:lnSpc>
                          <a:spcPct val="115000"/>
                        </a:lnSpc>
                        <a:spcAft>
                          <a:spcPts val="0"/>
                        </a:spcAft>
                      </a:pPr>
                      <a:r>
                        <a:rPr lang="pt-BR" sz="1100" dirty="0">
                          <a:effectLst/>
                        </a:rPr>
                        <a:t>Complexidade: </a:t>
                      </a:r>
                      <a:endParaRPr lang="pt-BR" sz="1100" dirty="0" smtClean="0">
                        <a:effectLst/>
                      </a:endParaRPr>
                    </a:p>
                    <a:p>
                      <a:pPr algn="ctr">
                        <a:lnSpc>
                          <a:spcPct val="115000"/>
                        </a:lnSpc>
                        <a:spcAft>
                          <a:spcPts val="0"/>
                        </a:spcAft>
                      </a:pPr>
                      <a:r>
                        <a:rPr lang="pt-BR" sz="1100" dirty="0" smtClean="0">
                          <a:effectLst/>
                        </a:rPr>
                        <a:t>Não </a:t>
                      </a:r>
                      <a:r>
                        <a:rPr lang="pt-BR" sz="1100" dirty="0">
                          <a:effectLst/>
                        </a:rPr>
                        <a:t>se Aplica</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gridSpan="12">
                  <a:txBody>
                    <a:bodyPr/>
                    <a:lstStyle/>
                    <a:p>
                      <a:pPr algn="ctr">
                        <a:lnSpc>
                          <a:spcPct val="115000"/>
                        </a:lnSpc>
                        <a:spcAft>
                          <a:spcPts val="0"/>
                        </a:spcAft>
                      </a:pPr>
                      <a:r>
                        <a:rPr lang="pt-BR" sz="1100" dirty="0">
                          <a:effectLst/>
                        </a:rPr>
                        <a:t>SISTEMA DE INFORMAÇÃO AMBULATORIAL</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328831">
                <a:tc rowSpan="2">
                  <a:txBody>
                    <a:bodyPr/>
                    <a:lstStyle/>
                    <a:p>
                      <a:pPr algn="ctr">
                        <a:lnSpc>
                          <a:spcPct val="115000"/>
                        </a:lnSpc>
                        <a:spcAft>
                          <a:spcPts val="0"/>
                        </a:spcAft>
                      </a:pPr>
                      <a:r>
                        <a:rPr lang="pt-BR" sz="1100">
                          <a:effectLst/>
                        </a:rPr>
                        <a:t>Grupo Procedimento</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gridSpan="2">
                  <a:txBody>
                    <a:bodyPr/>
                    <a:lstStyle/>
                    <a:p>
                      <a:pPr algn="ctr">
                        <a:lnSpc>
                          <a:spcPct val="115000"/>
                        </a:lnSpc>
                        <a:spcAft>
                          <a:spcPts val="0"/>
                        </a:spcAft>
                      </a:pPr>
                      <a:r>
                        <a:rPr lang="pt-BR" sz="1100">
                          <a:effectLst/>
                        </a:rPr>
                        <a:t>Abril</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hMerge="1">
                  <a:txBody>
                    <a:bodyPr/>
                    <a:lstStyle/>
                    <a:p>
                      <a:endParaRPr lang="pt-BR"/>
                    </a:p>
                  </a:txBody>
                  <a:tcPr/>
                </a:tc>
                <a:tc rowSpan="8">
                  <a:txBody>
                    <a:bodyPr/>
                    <a:lstStyle/>
                    <a:p>
                      <a:pPr algn="ctr">
                        <a:lnSpc>
                          <a:spcPct val="115000"/>
                        </a:lnSpc>
                        <a:spcAft>
                          <a:spcPts val="0"/>
                        </a:spcAft>
                      </a:pPr>
                      <a:r>
                        <a:rPr lang="pt-BR" sz="1100" dirty="0">
                          <a:effectLst/>
                        </a:rPr>
                        <a:t> </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bg1">
                        <a:lumMod val="95000"/>
                      </a:schemeClr>
                    </a:solidFill>
                  </a:tcPr>
                </a:tc>
                <a:tc gridSpan="2">
                  <a:txBody>
                    <a:bodyPr/>
                    <a:lstStyle/>
                    <a:p>
                      <a:pPr algn="ctr">
                        <a:lnSpc>
                          <a:spcPct val="115000"/>
                        </a:lnSpc>
                        <a:spcAft>
                          <a:spcPts val="0"/>
                        </a:spcAft>
                      </a:pPr>
                      <a:r>
                        <a:rPr lang="pt-BR" sz="1100">
                          <a:effectLst/>
                        </a:rPr>
                        <a:t>Maio</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hMerge="1">
                  <a:txBody>
                    <a:bodyPr/>
                    <a:lstStyle/>
                    <a:p>
                      <a:endParaRPr lang="pt-BR"/>
                    </a:p>
                  </a:txBody>
                  <a:tcPr/>
                </a:tc>
                <a:tc gridSpan="2">
                  <a:txBody>
                    <a:bodyPr/>
                    <a:lstStyle/>
                    <a:p>
                      <a:pPr algn="ctr">
                        <a:lnSpc>
                          <a:spcPct val="115000"/>
                        </a:lnSpc>
                        <a:spcAft>
                          <a:spcPts val="0"/>
                        </a:spcAft>
                      </a:pPr>
                      <a:r>
                        <a:rPr lang="pt-BR" sz="1100">
                          <a:effectLst/>
                        </a:rPr>
                        <a:t>Junho</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hMerge="1">
                  <a:txBody>
                    <a:bodyPr/>
                    <a:lstStyle/>
                    <a:p>
                      <a:endParaRPr lang="pt-BR"/>
                    </a:p>
                  </a:txBody>
                  <a:tcPr/>
                </a:tc>
                <a:tc gridSpan="2">
                  <a:txBody>
                    <a:bodyPr/>
                    <a:lstStyle/>
                    <a:p>
                      <a:pPr algn="ctr">
                        <a:lnSpc>
                          <a:spcPct val="115000"/>
                        </a:lnSpc>
                        <a:spcAft>
                          <a:spcPts val="0"/>
                        </a:spcAft>
                      </a:pPr>
                      <a:r>
                        <a:rPr lang="pt-BR" sz="1100">
                          <a:effectLst/>
                        </a:rPr>
                        <a:t>Julho</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hMerge="1">
                  <a:txBody>
                    <a:bodyPr/>
                    <a:lstStyle/>
                    <a:p>
                      <a:endParaRPr lang="pt-BR"/>
                    </a:p>
                  </a:txBody>
                  <a:tcPr/>
                </a:tc>
                <a:tc rowSpan="8">
                  <a:txBody>
                    <a:bodyPr/>
                    <a:lstStyle/>
                    <a:p>
                      <a:endParaRPr lang="pt-BR" sz="1100" dirty="0">
                        <a:effectLst/>
                        <a:latin typeface="Arial" panose="020B0604020202020204" pitchFamily="34" charset="0"/>
                        <a:cs typeface="Arial" panose="020B0604020202020204" pitchFamily="34" charset="0"/>
                      </a:endParaRPr>
                    </a:p>
                  </a:txBody>
                  <a:tcPr marL="44183" marR="44183" marT="0" marB="0" anchor="ctr"/>
                </a:tc>
                <a:tc gridSpan="2">
                  <a:txBody>
                    <a:bodyPr/>
                    <a:lstStyle/>
                    <a:p>
                      <a:pPr algn="ctr">
                        <a:lnSpc>
                          <a:spcPct val="115000"/>
                        </a:lnSpc>
                        <a:spcAft>
                          <a:spcPts val="0"/>
                        </a:spcAft>
                      </a:pPr>
                      <a:r>
                        <a:rPr lang="pt-BR" sz="1100" b="1" dirty="0">
                          <a:effectLst/>
                        </a:rPr>
                        <a:t>Total</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hMerge="1">
                  <a:txBody>
                    <a:bodyPr/>
                    <a:lstStyle/>
                    <a:p>
                      <a:endParaRPr lang="pt-BR"/>
                    </a:p>
                  </a:txBody>
                  <a:tcPr/>
                </a:tc>
                <a:extLst>
                  <a:ext uri="{0D108BD9-81ED-4DB2-BD59-A6C34878D82A}">
                    <a16:rowId xmlns:a16="http://schemas.microsoft.com/office/drawing/2014/main" val="10002"/>
                  </a:ext>
                </a:extLst>
              </a:tr>
              <a:tr h="634531">
                <a:tc vMerge="1">
                  <a:txBody>
                    <a:bodyPr/>
                    <a:lstStyle/>
                    <a:p>
                      <a:endParaRPr lang="pt-BR"/>
                    </a:p>
                  </a:txBody>
                  <a:tcPr/>
                </a:tc>
                <a:tc>
                  <a:txBody>
                    <a:bodyPr/>
                    <a:lstStyle/>
                    <a:p>
                      <a:pPr algn="ctr">
                        <a:lnSpc>
                          <a:spcPct val="115000"/>
                        </a:lnSpc>
                        <a:spcAft>
                          <a:spcPts val="0"/>
                        </a:spcAft>
                      </a:pPr>
                      <a:r>
                        <a:rPr lang="pt-BR" sz="1100">
                          <a:effectLst/>
                        </a:rPr>
                        <a:t>Quant Aprovada</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dirty="0">
                          <a:effectLst/>
                        </a:rPr>
                        <a:t>Valor </a:t>
                      </a:r>
                      <a:br>
                        <a:rPr lang="pt-BR" sz="1100" dirty="0">
                          <a:effectLst/>
                        </a:rPr>
                      </a:br>
                      <a:r>
                        <a:rPr lang="pt-BR" sz="1100" dirty="0">
                          <a:effectLst/>
                        </a:rPr>
                        <a:t>Aprovado (R$)</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endParaRPr lang="pt-BR"/>
                    </a:p>
                  </a:txBody>
                  <a:tcPr/>
                </a:tc>
                <a:tc>
                  <a:txBody>
                    <a:bodyPr/>
                    <a:lstStyle/>
                    <a:p>
                      <a:pPr algn="ctr">
                        <a:lnSpc>
                          <a:spcPct val="115000"/>
                        </a:lnSpc>
                        <a:spcAft>
                          <a:spcPts val="0"/>
                        </a:spcAft>
                      </a:pPr>
                      <a:r>
                        <a:rPr lang="pt-BR" sz="1100">
                          <a:effectLst/>
                        </a:rPr>
                        <a:t>Quant Aprovada</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a:effectLst/>
                        </a:rPr>
                        <a:t>Valor </a:t>
                      </a:r>
                      <a:br>
                        <a:rPr lang="pt-BR" sz="1100">
                          <a:effectLst/>
                        </a:rPr>
                      </a:br>
                      <a:r>
                        <a:rPr lang="pt-BR" sz="1100">
                          <a:effectLst/>
                        </a:rPr>
                        <a:t>Aprovado (R$)</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a:effectLst/>
                        </a:rPr>
                        <a:t>Quant Aprovada</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a:effectLst/>
                        </a:rPr>
                        <a:t>Valor </a:t>
                      </a:r>
                      <a:br>
                        <a:rPr lang="pt-BR" sz="1100">
                          <a:effectLst/>
                        </a:rPr>
                      </a:br>
                      <a:r>
                        <a:rPr lang="pt-BR" sz="1100">
                          <a:effectLst/>
                        </a:rPr>
                        <a:t>Aprovado (R$)</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a:effectLst/>
                        </a:rPr>
                        <a:t>Quant Aprovada</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a:effectLst/>
                        </a:rPr>
                        <a:t>Valor </a:t>
                      </a:r>
                      <a:br>
                        <a:rPr lang="pt-BR" sz="1100">
                          <a:effectLst/>
                        </a:rPr>
                      </a:br>
                      <a:r>
                        <a:rPr lang="pt-BR" sz="1100">
                          <a:effectLst/>
                        </a:rPr>
                        <a:t>Aprovado (R$)</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endParaRPr lang="pt-BR"/>
                    </a:p>
                  </a:txBody>
                  <a:tcPr/>
                </a:tc>
                <a:tc>
                  <a:txBody>
                    <a:bodyPr/>
                    <a:lstStyle/>
                    <a:p>
                      <a:pPr algn="ctr">
                        <a:lnSpc>
                          <a:spcPct val="115000"/>
                        </a:lnSpc>
                        <a:spcAft>
                          <a:spcPts val="0"/>
                        </a:spcAft>
                      </a:pPr>
                      <a:r>
                        <a:rPr lang="pt-BR" sz="1100" b="1" dirty="0">
                          <a:effectLst/>
                        </a:rPr>
                        <a:t>Quant Aprovada</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accent3">
                        <a:lumMod val="40000"/>
                        <a:lumOff val="60000"/>
                      </a:schemeClr>
                    </a:solidFill>
                  </a:tcPr>
                </a:tc>
                <a:tc>
                  <a:txBody>
                    <a:bodyPr/>
                    <a:lstStyle/>
                    <a:p>
                      <a:pPr algn="ctr">
                        <a:lnSpc>
                          <a:spcPct val="115000"/>
                        </a:lnSpc>
                        <a:spcAft>
                          <a:spcPts val="0"/>
                        </a:spcAft>
                      </a:pPr>
                      <a:r>
                        <a:rPr lang="pt-BR" sz="1100" b="1">
                          <a:effectLst/>
                        </a:rPr>
                        <a:t>Valor </a:t>
                      </a:r>
                      <a:br>
                        <a:rPr lang="pt-BR" sz="1100" b="1">
                          <a:effectLst/>
                        </a:rPr>
                      </a:br>
                      <a:r>
                        <a:rPr lang="pt-BR" sz="1100" b="1">
                          <a:effectLst/>
                        </a:rPr>
                        <a:t>Aprovado (R$)</a:t>
                      </a:r>
                      <a:endParaRPr lang="pt-BR" sz="1100" b="1">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extLst>
                  <a:ext uri="{0D108BD9-81ED-4DB2-BD59-A6C34878D82A}">
                    <a16:rowId xmlns:a16="http://schemas.microsoft.com/office/drawing/2014/main" val="10003"/>
                  </a:ext>
                </a:extLst>
              </a:tr>
              <a:tr h="750721">
                <a:tc>
                  <a:txBody>
                    <a:bodyPr/>
                    <a:lstStyle/>
                    <a:p>
                      <a:pPr>
                        <a:lnSpc>
                          <a:spcPct val="115000"/>
                        </a:lnSpc>
                        <a:spcAft>
                          <a:spcPts val="0"/>
                        </a:spcAft>
                      </a:pPr>
                      <a:r>
                        <a:rPr lang="pt-BR" sz="1100">
                          <a:effectLst/>
                        </a:rPr>
                        <a:t>01 Ações de promoção e prevenção em saúde</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dirty="0">
                          <a:effectLst/>
                        </a:rPr>
                        <a:t> </a:t>
                      </a:r>
                      <a:r>
                        <a:rPr lang="pt-BR" sz="1100" dirty="0" smtClean="0">
                          <a:effectLst/>
                        </a:rPr>
                        <a:t>3.234</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dirty="0">
                          <a:effectLst/>
                        </a:rPr>
                        <a:t> </a:t>
                      </a:r>
                      <a:r>
                        <a:rPr lang="pt-BR" sz="1100" dirty="0" smtClean="0">
                          <a:effectLst/>
                        </a:rPr>
                        <a:t>-</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endParaRPr lang="pt-BR"/>
                    </a:p>
                  </a:txBody>
                  <a:tcPr/>
                </a:tc>
                <a:tc rowSpan="2">
                  <a:txBody>
                    <a:bodyPr/>
                    <a:lstStyle/>
                    <a:p>
                      <a:pPr algn="ctr">
                        <a:lnSpc>
                          <a:spcPct val="115000"/>
                        </a:lnSpc>
                        <a:spcAft>
                          <a:spcPts val="0"/>
                        </a:spcAft>
                      </a:pPr>
                      <a:r>
                        <a:rPr lang="pt-BR" sz="1100" dirty="0" smtClean="0">
                          <a:effectLst/>
                        </a:rPr>
                        <a:t>50</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rowSpan="2">
                  <a:txBody>
                    <a:bodyPr/>
                    <a:lstStyle/>
                    <a:p>
                      <a:pPr algn="ctr">
                        <a:lnSpc>
                          <a:spcPct val="115000"/>
                        </a:lnSpc>
                        <a:spcAft>
                          <a:spcPts val="0"/>
                        </a:spcAft>
                      </a:pPr>
                      <a:r>
                        <a:rPr lang="pt-BR" sz="1100" dirty="0">
                          <a:effectLst/>
                        </a:rPr>
                        <a:t> </a:t>
                      </a:r>
                      <a:r>
                        <a:rPr lang="pt-BR" sz="1100" dirty="0" smtClean="0">
                          <a:effectLst/>
                        </a:rPr>
                        <a:t>-</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rowSpan="2">
                  <a:txBody>
                    <a:bodyPr/>
                    <a:lstStyle/>
                    <a:p>
                      <a:pPr algn="ctr">
                        <a:lnSpc>
                          <a:spcPct val="115000"/>
                        </a:lnSpc>
                        <a:spcAft>
                          <a:spcPts val="0"/>
                        </a:spcAft>
                      </a:pPr>
                      <a:r>
                        <a:rPr lang="pt-BR" sz="1100" dirty="0" smtClean="0">
                          <a:effectLst/>
                        </a:rPr>
                        <a:t>3.410</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rowSpan="2">
                  <a:txBody>
                    <a:bodyPr/>
                    <a:lstStyle/>
                    <a:p>
                      <a:pPr algn="ctr">
                        <a:lnSpc>
                          <a:spcPct val="115000"/>
                        </a:lnSpc>
                        <a:spcAft>
                          <a:spcPts val="0"/>
                        </a:spcAft>
                      </a:pPr>
                      <a:r>
                        <a:rPr lang="pt-BR" sz="1100" dirty="0">
                          <a:effectLst/>
                        </a:rPr>
                        <a:t> </a:t>
                      </a:r>
                      <a:r>
                        <a:rPr lang="pt-BR" sz="1100" dirty="0" smtClean="0">
                          <a:effectLst/>
                        </a:rPr>
                        <a:t>-</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rowSpan="2">
                  <a:txBody>
                    <a:bodyPr/>
                    <a:lstStyle/>
                    <a:p>
                      <a:pPr algn="ctr">
                        <a:lnSpc>
                          <a:spcPct val="115000"/>
                        </a:lnSpc>
                        <a:spcAft>
                          <a:spcPts val="0"/>
                        </a:spcAft>
                      </a:pPr>
                      <a:r>
                        <a:rPr lang="pt-BR" sz="1100" dirty="0" smtClean="0">
                          <a:effectLst/>
                        </a:rPr>
                        <a:t>2.734</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rowSpan="2">
                  <a:txBody>
                    <a:bodyPr/>
                    <a:lstStyle/>
                    <a:p>
                      <a:pPr algn="ctr">
                        <a:lnSpc>
                          <a:spcPct val="115000"/>
                        </a:lnSpc>
                        <a:spcAft>
                          <a:spcPts val="0"/>
                        </a:spcAft>
                      </a:pPr>
                      <a:r>
                        <a:rPr lang="pt-BR" sz="1100" dirty="0">
                          <a:effectLst/>
                        </a:rPr>
                        <a:t> </a:t>
                      </a:r>
                      <a:r>
                        <a:rPr lang="pt-BR" sz="1100" dirty="0" smtClean="0">
                          <a:effectLst/>
                        </a:rPr>
                        <a:t>-</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endParaRPr lang="pt-BR"/>
                    </a:p>
                  </a:txBody>
                  <a:tcPr/>
                </a:tc>
                <a:tc rowSpan="2">
                  <a:txBody>
                    <a:bodyPr/>
                    <a:lstStyle/>
                    <a:p>
                      <a:pPr algn="ctr">
                        <a:lnSpc>
                          <a:spcPct val="115000"/>
                        </a:lnSpc>
                        <a:spcAft>
                          <a:spcPts val="0"/>
                        </a:spcAft>
                      </a:pPr>
                      <a:r>
                        <a:rPr lang="pt-BR" sz="1400" b="1" dirty="0" smtClean="0">
                          <a:effectLst/>
                        </a:rPr>
                        <a:t>9.428</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accent3">
                        <a:lumMod val="40000"/>
                        <a:lumOff val="60000"/>
                      </a:schemeClr>
                    </a:solidFill>
                  </a:tcPr>
                </a:tc>
                <a:tc rowSpan="2">
                  <a:txBody>
                    <a:bodyPr/>
                    <a:lstStyle/>
                    <a:p>
                      <a:pPr algn="ctr">
                        <a:lnSpc>
                          <a:spcPct val="115000"/>
                        </a:lnSpc>
                        <a:spcAft>
                          <a:spcPts val="0"/>
                        </a:spcAft>
                      </a:pPr>
                      <a:r>
                        <a:rPr lang="pt-BR" sz="1100" b="1" dirty="0" smtClean="0">
                          <a:effectLst/>
                        </a:rPr>
                        <a:t>-</a:t>
                      </a:r>
                      <a:r>
                        <a:rPr lang="pt-BR" sz="1100" b="1" dirty="0">
                          <a:effectLst/>
                        </a:rPr>
                        <a:t> </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extLst>
                  <a:ext uri="{0D108BD9-81ED-4DB2-BD59-A6C34878D82A}">
                    <a16:rowId xmlns:a16="http://schemas.microsoft.com/office/drawing/2014/main" val="10004"/>
                  </a:ext>
                </a:extLst>
              </a:tr>
              <a:tr h="0">
                <a:tc rowSpan="2">
                  <a:txBody>
                    <a:bodyPr/>
                    <a:lstStyle/>
                    <a:p>
                      <a:pPr>
                        <a:lnSpc>
                          <a:spcPct val="115000"/>
                        </a:lnSpc>
                        <a:spcAft>
                          <a:spcPts val="0"/>
                        </a:spcAft>
                      </a:pPr>
                      <a:r>
                        <a:rPr lang="pt-BR" sz="1100">
                          <a:effectLst/>
                        </a:rPr>
                        <a:t>03 Procedimentos clínicos</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rowSpan="2">
                  <a:txBody>
                    <a:bodyPr/>
                    <a:lstStyle/>
                    <a:p>
                      <a:pPr marL="0" algn="ctr" defTabSz="457200" rtl="0" eaLnBrk="1" latinLnBrk="0" hangingPunct="1">
                        <a:lnSpc>
                          <a:spcPct val="115000"/>
                        </a:lnSpc>
                        <a:spcAft>
                          <a:spcPts val="0"/>
                        </a:spcAft>
                      </a:pPr>
                      <a:r>
                        <a:rPr lang="pt-BR" sz="1100" kern="1200" dirty="0">
                          <a:solidFill>
                            <a:schemeClr val="dk1"/>
                          </a:solidFill>
                          <a:effectLst/>
                          <a:latin typeface="+mn-lt"/>
                          <a:ea typeface="+mn-ea"/>
                          <a:cs typeface="+mn-cs"/>
                        </a:rPr>
                        <a:t> </a:t>
                      </a:r>
                      <a:r>
                        <a:rPr lang="pt-BR" sz="1100" kern="1200" dirty="0" smtClean="0">
                          <a:solidFill>
                            <a:schemeClr val="dk1"/>
                          </a:solidFill>
                          <a:effectLst/>
                          <a:latin typeface="+mn-lt"/>
                          <a:ea typeface="+mn-ea"/>
                          <a:cs typeface="+mn-cs"/>
                        </a:rPr>
                        <a:t>23.594</a:t>
                      </a:r>
                      <a:endParaRPr lang="pt-BR" sz="1100" kern="1200" dirty="0">
                        <a:solidFill>
                          <a:schemeClr val="dk1"/>
                        </a:solidFill>
                        <a:effectLst/>
                        <a:latin typeface="+mn-lt"/>
                        <a:ea typeface="+mn-ea"/>
                        <a:cs typeface="+mn-cs"/>
                      </a:endParaRPr>
                    </a:p>
                  </a:txBody>
                  <a:tcPr marL="44183" marR="44183" marT="0" marB="0" anchor="ctr">
                    <a:solidFill>
                      <a:schemeClr val="bg1">
                        <a:lumMod val="95000"/>
                      </a:schemeClr>
                    </a:solidFill>
                  </a:tcPr>
                </a:tc>
                <a:tc rowSpan="2">
                  <a:txBody>
                    <a:bodyPr/>
                    <a:lstStyle/>
                    <a:p>
                      <a:pPr marL="0" algn="ctr" defTabSz="457200" rtl="0" eaLnBrk="1" latinLnBrk="0" hangingPunct="1">
                        <a:lnSpc>
                          <a:spcPct val="115000"/>
                        </a:lnSpc>
                        <a:spcAft>
                          <a:spcPts val="0"/>
                        </a:spcAft>
                      </a:pPr>
                      <a:r>
                        <a:rPr lang="pt-BR" sz="1100" kern="1200" dirty="0">
                          <a:solidFill>
                            <a:schemeClr val="dk1"/>
                          </a:solidFill>
                          <a:effectLst/>
                          <a:latin typeface="+mn-lt"/>
                          <a:ea typeface="+mn-ea"/>
                          <a:cs typeface="+mn-cs"/>
                        </a:rPr>
                        <a:t> </a:t>
                      </a:r>
                      <a:r>
                        <a:rPr lang="pt-BR" sz="1100" kern="1200" dirty="0" smtClean="0">
                          <a:solidFill>
                            <a:schemeClr val="dk1"/>
                          </a:solidFill>
                          <a:effectLst/>
                          <a:latin typeface="+mn-lt"/>
                          <a:ea typeface="+mn-ea"/>
                          <a:cs typeface="+mn-cs"/>
                        </a:rPr>
                        <a:t>-</a:t>
                      </a:r>
                      <a:endParaRPr lang="pt-BR" sz="1100" kern="1200" dirty="0">
                        <a:solidFill>
                          <a:schemeClr val="dk1"/>
                        </a:solidFill>
                        <a:effectLst/>
                        <a:latin typeface="+mn-lt"/>
                        <a:ea typeface="+mn-ea"/>
                        <a:cs typeface="+mn-cs"/>
                      </a:endParaRPr>
                    </a:p>
                  </a:txBody>
                  <a:tcPr marL="44183" marR="44183" marT="0" marB="0" anchor="ctr">
                    <a:solidFill>
                      <a:schemeClr val="bg1">
                        <a:lumMod val="95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5"/>
                  </a:ext>
                </a:extLst>
              </a:tr>
              <a:tr h="634531">
                <a:tc vMerge="1">
                  <a:txBody>
                    <a:bodyPr/>
                    <a:lstStyle/>
                    <a:p>
                      <a:pPr>
                        <a:lnSpc>
                          <a:spcPct val="115000"/>
                        </a:lnSpc>
                        <a:spcAft>
                          <a:spcPts val="0"/>
                        </a:spcAft>
                      </a:pP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pPr algn="ctr">
                        <a:lnSpc>
                          <a:spcPct val="115000"/>
                        </a:lnSpc>
                        <a:spcAft>
                          <a:spcPts val="0"/>
                        </a:spcAft>
                      </a:pP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pPr algn="ctr">
                        <a:lnSpc>
                          <a:spcPct val="115000"/>
                        </a:lnSpc>
                        <a:spcAft>
                          <a:spcPts val="0"/>
                        </a:spcAft>
                      </a:pP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endParaRPr lang="pt-BR"/>
                    </a:p>
                  </a:txBody>
                  <a:tcPr/>
                </a:tc>
                <a:tc>
                  <a:txBody>
                    <a:bodyPr/>
                    <a:lstStyle/>
                    <a:p>
                      <a:pPr algn="ctr">
                        <a:lnSpc>
                          <a:spcPct val="115000"/>
                        </a:lnSpc>
                        <a:spcAft>
                          <a:spcPts val="0"/>
                        </a:spcAft>
                      </a:pPr>
                      <a:r>
                        <a:rPr lang="pt-BR" sz="1100" dirty="0" smtClean="0">
                          <a:effectLst/>
                        </a:rPr>
                        <a:t>25.190</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dirty="0">
                          <a:effectLst/>
                        </a:rPr>
                        <a:t> </a:t>
                      </a:r>
                      <a:r>
                        <a:rPr lang="pt-BR" sz="1100" dirty="0" smtClean="0">
                          <a:effectLst/>
                        </a:rPr>
                        <a:t>-</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dirty="0" smtClean="0">
                          <a:effectLst/>
                        </a:rPr>
                        <a:t>23.627</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dirty="0">
                          <a:effectLst/>
                        </a:rPr>
                        <a:t> </a:t>
                      </a:r>
                      <a:r>
                        <a:rPr lang="pt-BR" sz="1100" dirty="0" smtClean="0">
                          <a:effectLst/>
                        </a:rPr>
                        <a:t>-</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dirty="0" smtClean="0">
                          <a:effectLst/>
                        </a:rPr>
                        <a:t>23.371</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dirty="0">
                          <a:effectLst/>
                        </a:rPr>
                        <a:t> </a:t>
                      </a:r>
                      <a:r>
                        <a:rPr lang="pt-BR" sz="1100" dirty="0" smtClean="0">
                          <a:effectLst/>
                        </a:rPr>
                        <a:t>-</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endParaRPr lang="pt-BR"/>
                    </a:p>
                  </a:txBody>
                  <a:tcPr/>
                </a:tc>
                <a:tc>
                  <a:txBody>
                    <a:bodyPr/>
                    <a:lstStyle/>
                    <a:p>
                      <a:pPr algn="ctr">
                        <a:lnSpc>
                          <a:spcPct val="115000"/>
                        </a:lnSpc>
                        <a:spcAft>
                          <a:spcPts val="0"/>
                        </a:spcAft>
                      </a:pPr>
                      <a:r>
                        <a:rPr lang="pt-BR" sz="1400" b="1" dirty="0" smtClean="0">
                          <a:effectLst/>
                        </a:rPr>
                        <a:t>95.782</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accent3">
                        <a:lumMod val="40000"/>
                        <a:lumOff val="60000"/>
                      </a:schemeClr>
                    </a:solidFill>
                  </a:tcPr>
                </a:tc>
                <a:tc>
                  <a:txBody>
                    <a:bodyPr/>
                    <a:lstStyle/>
                    <a:p>
                      <a:pPr algn="ctr">
                        <a:lnSpc>
                          <a:spcPct val="115000"/>
                        </a:lnSpc>
                        <a:spcAft>
                          <a:spcPts val="0"/>
                        </a:spcAft>
                      </a:pPr>
                      <a:r>
                        <a:rPr lang="pt-BR" sz="1100" b="1" dirty="0" smtClean="0">
                          <a:effectLst/>
                        </a:rPr>
                        <a:t>-</a:t>
                      </a:r>
                      <a:r>
                        <a:rPr lang="pt-BR" sz="1100" b="1" dirty="0">
                          <a:effectLst/>
                        </a:rPr>
                        <a:t> </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extLst>
                  <a:ext uri="{0D108BD9-81ED-4DB2-BD59-A6C34878D82A}">
                    <a16:rowId xmlns:a16="http://schemas.microsoft.com/office/drawing/2014/main" val="10006"/>
                  </a:ext>
                </a:extLst>
              </a:tr>
              <a:tr h="945585">
                <a:tc>
                  <a:txBody>
                    <a:bodyPr/>
                    <a:lstStyle/>
                    <a:p>
                      <a:pPr>
                        <a:lnSpc>
                          <a:spcPct val="115000"/>
                        </a:lnSpc>
                        <a:spcAft>
                          <a:spcPts val="0"/>
                        </a:spcAft>
                      </a:pPr>
                      <a:r>
                        <a:rPr lang="pt-BR" sz="1100">
                          <a:effectLst/>
                        </a:rPr>
                        <a:t> </a:t>
                      </a:r>
                    </a:p>
                    <a:p>
                      <a:pPr>
                        <a:lnSpc>
                          <a:spcPct val="115000"/>
                        </a:lnSpc>
                        <a:spcAft>
                          <a:spcPts val="0"/>
                        </a:spcAft>
                      </a:pPr>
                      <a:r>
                        <a:rPr lang="pt-BR" sz="1100">
                          <a:effectLst/>
                        </a:rPr>
                        <a:t>07 Órteses, próteses e materiais especiais</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dirty="0" smtClean="0">
                          <a:effectLst/>
                        </a:rPr>
                        <a:t>19.849</a:t>
                      </a:r>
                      <a:r>
                        <a:rPr lang="pt-BR" sz="1100" dirty="0">
                          <a:effectLst/>
                        </a:rPr>
                        <a:t> </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a:txBody>
                    <a:bodyPr/>
                    <a:lstStyle/>
                    <a:p>
                      <a:pPr algn="ctr">
                        <a:lnSpc>
                          <a:spcPct val="115000"/>
                        </a:lnSpc>
                        <a:spcAft>
                          <a:spcPts val="0"/>
                        </a:spcAft>
                      </a:pPr>
                      <a:r>
                        <a:rPr lang="pt-BR" sz="1100" dirty="0">
                          <a:effectLst/>
                        </a:rPr>
                        <a:t> </a:t>
                      </a:r>
                      <a:r>
                        <a:rPr lang="pt-BR" sz="1100" dirty="0" smtClean="0">
                          <a:effectLst/>
                        </a:rPr>
                        <a:t>R$1.027.322,89</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endParaRPr lang="pt-BR"/>
                    </a:p>
                  </a:txBody>
                  <a:tcPr/>
                </a:tc>
                <a:tc rowSpan="2">
                  <a:txBody>
                    <a:bodyPr/>
                    <a:lstStyle/>
                    <a:p>
                      <a:pPr algn="ctr">
                        <a:lnSpc>
                          <a:spcPct val="115000"/>
                        </a:lnSpc>
                        <a:spcAft>
                          <a:spcPts val="0"/>
                        </a:spcAft>
                      </a:pPr>
                      <a:r>
                        <a:rPr lang="pt-BR" sz="1100" dirty="0" smtClean="0">
                          <a:effectLst/>
                        </a:rPr>
                        <a:t>20.811</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rowSpan="2">
                  <a:txBody>
                    <a:bodyPr/>
                    <a:lstStyle/>
                    <a:p>
                      <a:pPr algn="ctr">
                        <a:lnSpc>
                          <a:spcPct val="115000"/>
                        </a:lnSpc>
                        <a:spcAft>
                          <a:spcPts val="0"/>
                        </a:spcAft>
                      </a:pPr>
                      <a:r>
                        <a:rPr lang="pt-BR" sz="1100" dirty="0" smtClean="0">
                          <a:effectLst/>
                        </a:rPr>
                        <a:t>R$1.033.282,19</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rowSpan="2">
                  <a:txBody>
                    <a:bodyPr/>
                    <a:lstStyle/>
                    <a:p>
                      <a:pPr algn="ctr">
                        <a:lnSpc>
                          <a:spcPct val="115000"/>
                        </a:lnSpc>
                        <a:spcAft>
                          <a:spcPts val="0"/>
                        </a:spcAft>
                      </a:pPr>
                      <a:r>
                        <a:rPr lang="pt-BR" sz="1100" dirty="0" smtClean="0">
                          <a:effectLst/>
                        </a:rPr>
                        <a:t>19.660</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rowSpan="2">
                  <a:txBody>
                    <a:bodyPr/>
                    <a:lstStyle/>
                    <a:p>
                      <a:pPr algn="ctr">
                        <a:lnSpc>
                          <a:spcPct val="115000"/>
                        </a:lnSpc>
                        <a:spcAft>
                          <a:spcPts val="0"/>
                        </a:spcAft>
                      </a:pPr>
                      <a:r>
                        <a:rPr lang="pt-BR" sz="1100" dirty="0" smtClean="0">
                          <a:effectLst/>
                        </a:rPr>
                        <a:t>R$981.579,19</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rowSpan="2">
                  <a:txBody>
                    <a:bodyPr/>
                    <a:lstStyle/>
                    <a:p>
                      <a:pPr algn="ctr">
                        <a:lnSpc>
                          <a:spcPct val="115000"/>
                        </a:lnSpc>
                        <a:spcAft>
                          <a:spcPts val="0"/>
                        </a:spcAft>
                      </a:pPr>
                      <a:r>
                        <a:rPr lang="pt-BR" sz="1100" dirty="0" smtClean="0">
                          <a:effectLst/>
                        </a:rPr>
                        <a:t>20.119</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rowSpan="2">
                  <a:txBody>
                    <a:bodyPr/>
                    <a:lstStyle/>
                    <a:p>
                      <a:pPr algn="ctr">
                        <a:lnSpc>
                          <a:spcPct val="115000"/>
                        </a:lnSpc>
                        <a:spcAft>
                          <a:spcPts val="0"/>
                        </a:spcAft>
                      </a:pPr>
                      <a:r>
                        <a:rPr lang="pt-BR" sz="1100" dirty="0" smtClean="0">
                          <a:effectLst/>
                        </a:rPr>
                        <a:t>R$982.223,34</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endParaRPr lang="pt-BR"/>
                    </a:p>
                  </a:txBody>
                  <a:tcPr/>
                </a:tc>
                <a:tc rowSpan="2">
                  <a:txBody>
                    <a:bodyPr/>
                    <a:lstStyle/>
                    <a:p>
                      <a:pPr algn="ctr">
                        <a:lnSpc>
                          <a:spcPct val="115000"/>
                        </a:lnSpc>
                        <a:spcAft>
                          <a:spcPts val="0"/>
                        </a:spcAft>
                      </a:pPr>
                      <a:r>
                        <a:rPr lang="pt-BR" sz="1400" b="1" dirty="0" smtClean="0">
                          <a:effectLst/>
                        </a:rPr>
                        <a:t>80.439</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accent3">
                        <a:lumMod val="40000"/>
                        <a:lumOff val="60000"/>
                      </a:schemeClr>
                    </a:solidFill>
                  </a:tcPr>
                </a:tc>
                <a:tc rowSpan="2">
                  <a:txBody>
                    <a:bodyPr/>
                    <a:lstStyle/>
                    <a:p>
                      <a:pPr algn="ctr">
                        <a:lnSpc>
                          <a:spcPct val="115000"/>
                        </a:lnSpc>
                        <a:spcAft>
                          <a:spcPts val="0"/>
                        </a:spcAft>
                      </a:pPr>
                      <a:r>
                        <a:rPr lang="pt-BR" sz="1100" b="1" dirty="0" smtClean="0">
                          <a:effectLst/>
                        </a:rPr>
                        <a:t>R$4.024.407,61</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extLst>
                  <a:ext uri="{0D108BD9-81ED-4DB2-BD59-A6C34878D82A}">
                    <a16:rowId xmlns:a16="http://schemas.microsoft.com/office/drawing/2014/main" val="10007"/>
                  </a:ext>
                </a:extLst>
              </a:tr>
              <a:tr h="0">
                <a:tc rowSpan="2">
                  <a:txBody>
                    <a:bodyPr/>
                    <a:lstStyle/>
                    <a:p>
                      <a:pPr>
                        <a:lnSpc>
                          <a:spcPct val="115000"/>
                        </a:lnSpc>
                        <a:spcAft>
                          <a:spcPts val="0"/>
                        </a:spcAft>
                      </a:pPr>
                      <a:r>
                        <a:rPr lang="pt-BR" sz="1100">
                          <a:effectLst/>
                        </a:rPr>
                        <a:t>Total</a:t>
                      </a: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rowSpan="2">
                  <a:txBody>
                    <a:bodyPr/>
                    <a:lstStyle/>
                    <a:p>
                      <a:pPr algn="ctr">
                        <a:lnSpc>
                          <a:spcPct val="115000"/>
                        </a:lnSpc>
                        <a:spcAft>
                          <a:spcPts val="0"/>
                        </a:spcAft>
                      </a:pPr>
                      <a:r>
                        <a:rPr lang="pt-BR" sz="1100" dirty="0" smtClean="0">
                          <a:effectLst/>
                        </a:rPr>
                        <a:t>46.677</a:t>
                      </a:r>
                      <a:r>
                        <a:rPr lang="pt-BR" sz="1100" dirty="0">
                          <a:effectLst/>
                        </a:rPr>
                        <a:t> </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bg1">
                        <a:lumMod val="95000"/>
                      </a:schemeClr>
                    </a:solidFill>
                  </a:tcPr>
                </a:tc>
                <a:tc rowSpan="2">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pt-BR" sz="1100" dirty="0">
                          <a:effectLst/>
                        </a:rPr>
                        <a:t> </a:t>
                      </a:r>
                      <a:endParaRPr lang="pt-BR" sz="1100" dirty="0" smtClean="0">
                        <a:effectLst/>
                      </a:endParaRPr>
                    </a:p>
                    <a:p>
                      <a:pPr marL="0" marR="0" indent="0" algn="ctr" defTabSz="457200" rtl="0" eaLnBrk="1" fontAlgn="auto" latinLnBrk="0" hangingPunct="1">
                        <a:lnSpc>
                          <a:spcPct val="115000"/>
                        </a:lnSpc>
                        <a:spcBef>
                          <a:spcPts val="0"/>
                        </a:spcBef>
                        <a:spcAft>
                          <a:spcPts val="0"/>
                        </a:spcAft>
                        <a:buClrTx/>
                        <a:buSzTx/>
                        <a:buFontTx/>
                        <a:buNone/>
                        <a:tabLst/>
                        <a:defRPr/>
                      </a:pPr>
                      <a:r>
                        <a:rPr lang="pt-BR" sz="1100" dirty="0" smtClean="0">
                          <a:effectLst/>
                        </a:rPr>
                        <a:t> R$1.027.322,89</a:t>
                      </a:r>
                      <a:endParaRPr lang="pt-BR" sz="11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bg1">
                        <a:lumMod val="95000"/>
                      </a:schemeClr>
                    </a:solidFill>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8"/>
                  </a:ext>
                </a:extLst>
              </a:tr>
              <a:tr h="317684">
                <a:tc vMerge="1">
                  <a:txBody>
                    <a:bodyPr/>
                    <a:lstStyle/>
                    <a:p>
                      <a:pPr>
                        <a:lnSpc>
                          <a:spcPct val="115000"/>
                        </a:lnSpc>
                        <a:spcAft>
                          <a:spcPts val="0"/>
                        </a:spcAft>
                      </a:pPr>
                      <a:endParaRPr lang="pt-BR" sz="110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pPr algn="ctr">
                        <a:lnSpc>
                          <a:spcPct val="115000"/>
                        </a:lnSpc>
                        <a:spcAft>
                          <a:spcPts val="0"/>
                        </a:spcAft>
                      </a:pP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pPr algn="ctr">
                        <a:lnSpc>
                          <a:spcPct val="115000"/>
                        </a:lnSpc>
                        <a:spcAft>
                          <a:spcPts val="0"/>
                        </a:spcAft>
                      </a:pP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vMerge="1">
                  <a:txBody>
                    <a:bodyPr/>
                    <a:lstStyle/>
                    <a:p>
                      <a:endParaRPr lang="pt-BR"/>
                    </a:p>
                  </a:txBody>
                  <a:tcPr/>
                </a:tc>
                <a:tc>
                  <a:txBody>
                    <a:bodyPr/>
                    <a:lstStyle/>
                    <a:p>
                      <a:pPr algn="ctr">
                        <a:lnSpc>
                          <a:spcPct val="115000"/>
                        </a:lnSpc>
                        <a:spcAft>
                          <a:spcPts val="0"/>
                        </a:spcAft>
                      </a:pPr>
                      <a:r>
                        <a:rPr lang="pt-BR" sz="1100" dirty="0" smtClean="0">
                          <a:effectLst/>
                        </a:rPr>
                        <a:t>46.051</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bg1">
                        <a:lumMod val="95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pt-BR" sz="1100" dirty="0" smtClean="0">
                        <a:effectLst/>
                      </a:endParaRPr>
                    </a:p>
                    <a:p>
                      <a:pPr marL="0" marR="0" indent="0" algn="ctr" defTabSz="457200" rtl="0" eaLnBrk="1" fontAlgn="auto" latinLnBrk="0" hangingPunct="1">
                        <a:lnSpc>
                          <a:spcPct val="115000"/>
                        </a:lnSpc>
                        <a:spcBef>
                          <a:spcPts val="0"/>
                        </a:spcBef>
                        <a:spcAft>
                          <a:spcPts val="0"/>
                        </a:spcAft>
                        <a:buClrTx/>
                        <a:buSzTx/>
                        <a:buFontTx/>
                        <a:buNone/>
                        <a:tabLst/>
                        <a:defRPr/>
                      </a:pPr>
                      <a:r>
                        <a:rPr lang="pt-BR" sz="1100" dirty="0">
                          <a:effectLst/>
                        </a:rPr>
                        <a:t> </a:t>
                      </a:r>
                      <a:r>
                        <a:rPr lang="pt-BR" sz="1100" dirty="0" smtClean="0">
                          <a:effectLst/>
                        </a:rPr>
                        <a:t>R$1.033.282,19</a:t>
                      </a:r>
                      <a:endParaRPr lang="pt-BR" sz="11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bg1">
                        <a:lumMod val="95000"/>
                      </a:schemeClr>
                    </a:solidFill>
                  </a:tcPr>
                </a:tc>
                <a:tc>
                  <a:txBody>
                    <a:bodyPr/>
                    <a:lstStyle/>
                    <a:p>
                      <a:pPr algn="ctr">
                        <a:lnSpc>
                          <a:spcPct val="115000"/>
                        </a:lnSpc>
                        <a:spcAft>
                          <a:spcPts val="0"/>
                        </a:spcAft>
                      </a:pPr>
                      <a:r>
                        <a:rPr lang="pt-BR" sz="1100" dirty="0" smtClean="0">
                          <a:effectLst/>
                        </a:rPr>
                        <a:t>46.697</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bg1">
                        <a:lumMod val="95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pt-BR" sz="1100" dirty="0">
                          <a:effectLst/>
                        </a:rPr>
                        <a:t> </a:t>
                      </a:r>
                      <a:endParaRPr lang="pt-BR" sz="1100" dirty="0" smtClean="0">
                        <a:effectLst/>
                      </a:endParaRPr>
                    </a:p>
                    <a:p>
                      <a:pPr marL="0" marR="0" indent="0" algn="ctr" defTabSz="457200" rtl="0" eaLnBrk="1" fontAlgn="auto" latinLnBrk="0" hangingPunct="1">
                        <a:lnSpc>
                          <a:spcPct val="115000"/>
                        </a:lnSpc>
                        <a:spcBef>
                          <a:spcPts val="0"/>
                        </a:spcBef>
                        <a:spcAft>
                          <a:spcPts val="0"/>
                        </a:spcAft>
                        <a:buClrTx/>
                        <a:buSzTx/>
                        <a:buFontTx/>
                        <a:buNone/>
                        <a:tabLst/>
                        <a:defRPr/>
                      </a:pPr>
                      <a:r>
                        <a:rPr lang="pt-BR" sz="1100" dirty="0" smtClean="0">
                          <a:effectLst/>
                        </a:rPr>
                        <a:t>R$981.579,19</a:t>
                      </a:r>
                      <a:endParaRPr lang="pt-BR" sz="11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bg1">
                        <a:lumMod val="95000"/>
                      </a:schemeClr>
                    </a:solidFill>
                  </a:tcPr>
                </a:tc>
                <a:tc>
                  <a:txBody>
                    <a:bodyPr/>
                    <a:lstStyle/>
                    <a:p>
                      <a:pPr algn="ctr">
                        <a:lnSpc>
                          <a:spcPct val="115000"/>
                        </a:lnSpc>
                        <a:spcAft>
                          <a:spcPts val="0"/>
                        </a:spcAft>
                      </a:pPr>
                      <a:r>
                        <a:rPr lang="pt-BR" sz="1100" dirty="0" smtClean="0">
                          <a:effectLst/>
                        </a:rPr>
                        <a:t>46.224</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bg1">
                        <a:lumMod val="95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pt-BR" sz="1100" dirty="0" smtClean="0">
                        <a:effectLst/>
                      </a:endParaRPr>
                    </a:p>
                    <a:p>
                      <a:pPr marL="0" marR="0" indent="0" algn="ctr" defTabSz="457200" rtl="0" eaLnBrk="1" fontAlgn="auto" latinLnBrk="0" hangingPunct="1">
                        <a:lnSpc>
                          <a:spcPct val="115000"/>
                        </a:lnSpc>
                        <a:spcBef>
                          <a:spcPts val="0"/>
                        </a:spcBef>
                        <a:spcAft>
                          <a:spcPts val="0"/>
                        </a:spcAft>
                        <a:buClrTx/>
                        <a:buSzTx/>
                        <a:buFontTx/>
                        <a:buNone/>
                        <a:tabLst/>
                        <a:defRPr/>
                      </a:pPr>
                      <a:r>
                        <a:rPr lang="pt-BR" sz="1100" dirty="0" smtClean="0">
                          <a:effectLst/>
                        </a:rPr>
                        <a:t>R$982.223,34</a:t>
                      </a:r>
                      <a:endParaRPr lang="pt-BR" sz="11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pt-BR" sz="1100" dirty="0">
                          <a:effectLst/>
                        </a:rPr>
                        <a:t> </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bg1">
                        <a:lumMod val="95000"/>
                      </a:schemeClr>
                    </a:solidFill>
                  </a:tcPr>
                </a:tc>
                <a:tc vMerge="1">
                  <a:txBody>
                    <a:bodyPr/>
                    <a:lstStyle/>
                    <a:p>
                      <a:endParaRPr lang="pt-BR"/>
                    </a:p>
                  </a:txBody>
                  <a:tcPr/>
                </a:tc>
                <a:tc>
                  <a:txBody>
                    <a:bodyPr/>
                    <a:lstStyle/>
                    <a:p>
                      <a:pPr algn="ctr">
                        <a:lnSpc>
                          <a:spcPct val="115000"/>
                        </a:lnSpc>
                        <a:spcAft>
                          <a:spcPts val="0"/>
                        </a:spcAft>
                      </a:pPr>
                      <a:r>
                        <a:rPr lang="pt-BR" sz="1400" b="1" dirty="0" smtClean="0">
                          <a:effectLst/>
                        </a:rPr>
                        <a:t>185.649</a:t>
                      </a:r>
                      <a:endParaRPr lang="pt-BR"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solidFill>
                      <a:schemeClr val="accent3">
                        <a:lumMod val="40000"/>
                        <a:lumOff val="6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pt-BR" sz="1100" b="1" dirty="0">
                          <a:effectLst/>
                        </a:rPr>
                        <a:t> </a:t>
                      </a:r>
                      <a:endParaRPr lang="pt-BR" sz="1100" b="1" dirty="0" smtClean="0">
                        <a:effectLst/>
                      </a:endParaRPr>
                    </a:p>
                    <a:p>
                      <a:pPr marL="0" marR="0" indent="0" algn="ctr" defTabSz="457200" rtl="0" eaLnBrk="1" fontAlgn="auto" latinLnBrk="0" hangingPunct="1">
                        <a:lnSpc>
                          <a:spcPct val="115000"/>
                        </a:lnSpc>
                        <a:spcBef>
                          <a:spcPts val="0"/>
                        </a:spcBef>
                        <a:spcAft>
                          <a:spcPts val="0"/>
                        </a:spcAft>
                        <a:buClrTx/>
                        <a:buSzTx/>
                        <a:buFontTx/>
                        <a:buNone/>
                        <a:tabLst/>
                        <a:defRPr/>
                      </a:pPr>
                      <a:r>
                        <a:rPr lang="pt-BR" sz="1100" b="1" dirty="0" smtClean="0">
                          <a:effectLst/>
                        </a:rPr>
                        <a:t>R$4.024.407,61</a:t>
                      </a:r>
                      <a:endParaRPr lang="pt-BR" sz="11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extLst>
                  <a:ext uri="{0D108BD9-81ED-4DB2-BD59-A6C34878D82A}">
                    <a16:rowId xmlns:a16="http://schemas.microsoft.com/office/drawing/2014/main" val="10009"/>
                  </a:ext>
                </a:extLst>
              </a:tr>
              <a:tr h="306537">
                <a:tc gridSpan="13">
                  <a:txBody>
                    <a:bodyPr/>
                    <a:lstStyle/>
                    <a:p>
                      <a:pPr>
                        <a:lnSpc>
                          <a:spcPct val="115000"/>
                        </a:lnSpc>
                        <a:spcAft>
                          <a:spcPts val="0"/>
                        </a:spcAft>
                      </a:pPr>
                      <a:r>
                        <a:rPr lang="pt-BR" sz="1100" dirty="0">
                          <a:effectLst/>
                        </a:rPr>
                        <a:t>Fonte: </a:t>
                      </a:r>
                      <a:r>
                        <a:rPr lang="pt-BR" sz="1100" dirty="0">
                          <a:solidFill>
                            <a:schemeClr val="bg1"/>
                          </a:solidFill>
                          <a:effectLst/>
                        </a:rPr>
                        <a:t>DATASUS/SIA-MS/SUPRIS/GCA, </a:t>
                      </a:r>
                      <a:r>
                        <a:rPr lang="pt-BR" sz="1100" dirty="0" smtClean="0">
                          <a:solidFill>
                            <a:schemeClr val="bg1"/>
                          </a:solidFill>
                          <a:effectLst/>
                        </a:rPr>
                        <a:t>12 de setembro</a:t>
                      </a:r>
                      <a:r>
                        <a:rPr lang="pt-BR" sz="1100" baseline="0" dirty="0" smtClean="0">
                          <a:solidFill>
                            <a:schemeClr val="bg1"/>
                          </a:solidFill>
                          <a:effectLst/>
                        </a:rPr>
                        <a:t> de 2021.</a:t>
                      </a:r>
                      <a:endParaRPr lang="pt-BR"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10"/>
                  </a:ext>
                </a:extLst>
              </a:tr>
              <a:tr h="741958">
                <a:tc gridSpan="13">
                  <a:txBody>
                    <a:bodyPr/>
                    <a:lstStyle/>
                    <a:p>
                      <a:pPr algn="just">
                        <a:lnSpc>
                          <a:spcPct val="115000"/>
                        </a:lnSpc>
                        <a:spcAft>
                          <a:spcPts val="0"/>
                        </a:spcAft>
                      </a:pPr>
                      <a:r>
                        <a:rPr lang="pt-BR" sz="1100" dirty="0">
                          <a:effectLst/>
                        </a:rPr>
                        <a:t>Metodologia: Foram elencados no tabulador – </a:t>
                      </a:r>
                      <a:r>
                        <a:rPr lang="pt-BR" sz="1100" dirty="0" err="1">
                          <a:effectLst/>
                        </a:rPr>
                        <a:t>Tabwin</a:t>
                      </a:r>
                      <a:r>
                        <a:rPr lang="pt-BR" sz="1100" dirty="0">
                          <a:effectLst/>
                        </a:rPr>
                        <a:t> os arquivos dos dados do Sistema de Informação Ambulatorial – SIA do Ministério da Saúde referentes aos </a:t>
                      </a:r>
                      <a:r>
                        <a:rPr lang="pt-BR" sz="1100" u="sng" dirty="0">
                          <a:effectLst/>
                        </a:rPr>
                        <a:t>meses de abril, maio, junho e julho </a:t>
                      </a:r>
                      <a:r>
                        <a:rPr lang="pt-BR" sz="1100" dirty="0">
                          <a:effectLst/>
                        </a:rPr>
                        <a:t>de 2021 de todos os estabelecimentos de saúde credenciados ao Sistema Único de Saúde – SUS no Município de Campo Grande sob gestão municipal e extraída a produção e o valor aprovados da produção da Atenção Psicossocial por forma de organização de procedimentos da Tabela SUS (03.01.08 e 03.03.17), processados nos referidos meses de 2021.</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a:txBody>
                  <a:tcPr marL="44183" marR="44183"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0187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412233" y="6363807"/>
            <a:ext cx="779767" cy="365125"/>
          </a:xfrm>
        </p:spPr>
        <p:txBody>
          <a:bodyPr/>
          <a:lstStyle/>
          <a:p>
            <a:pPr rtl="0"/>
            <a:fld id="{B38049E5-7B53-4E85-8972-7D6C4BCE5BB9}" type="slidenum">
              <a:rPr lang="pt-BR" b="1" noProof="0" smtClean="0"/>
              <a:pPr rtl="0"/>
              <a:t>81</a:t>
            </a:fld>
            <a:endParaRPr lang="pt-BR" b="1" noProof="0" dirty="0"/>
          </a:p>
        </p:txBody>
      </p:sp>
      <p:sp>
        <p:nvSpPr>
          <p:cNvPr id="9" name="Retângulo 8"/>
          <p:cNvSpPr/>
          <p:nvPr/>
        </p:nvSpPr>
        <p:spPr>
          <a:xfrm>
            <a:off x="696570" y="159017"/>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1" name="Título 1"/>
          <p:cNvSpPr>
            <a:spLocks noGrp="1"/>
          </p:cNvSpPr>
          <p:nvPr>
            <p:ph type="title"/>
          </p:nvPr>
        </p:nvSpPr>
        <p:spPr>
          <a:xfrm>
            <a:off x="6696635" y="18626"/>
            <a:ext cx="5115615" cy="467769"/>
          </a:xfrm>
        </p:spPr>
        <p:txBody>
          <a:bodyPr>
            <a:normAutofit/>
          </a:bodyPr>
          <a:lstStyle/>
          <a:p>
            <a:pPr>
              <a:spcBef>
                <a:spcPts val="0"/>
              </a:spcBef>
            </a:pPr>
            <a:r>
              <a:rPr lang="pt-BR" sz="2000" b="1" u="sng" dirty="0">
                <a:solidFill>
                  <a:schemeClr val="tx1"/>
                </a:solidFill>
                <a:effectLst>
                  <a:outerShdw blurRad="38100" dist="38100" dir="2700000" algn="tl">
                    <a:srgbClr val="000000">
                      <a:alpha val="43137"/>
                    </a:srgbClr>
                  </a:outerShdw>
                </a:effectLst>
              </a:rPr>
              <a:t>Análises e Considerações p/ o </a:t>
            </a:r>
            <a:r>
              <a:rPr lang="pt-BR" sz="2000" b="1" u="sng" dirty="0" smtClean="0">
                <a:solidFill>
                  <a:schemeClr val="tx1"/>
                </a:solidFill>
                <a:effectLst>
                  <a:outerShdw blurRad="38100" dist="38100" dir="2700000" algn="tl">
                    <a:srgbClr val="000000">
                      <a:alpha val="43137"/>
                    </a:srgbClr>
                  </a:outerShdw>
                </a:effectLst>
              </a:rPr>
              <a:t>Secretário</a:t>
            </a:r>
            <a:endParaRPr lang="pt-BR" sz="2000" dirty="0">
              <a:solidFill>
                <a:schemeClr val="tx1"/>
              </a:solidFill>
              <a:effectLst>
                <a:outerShdw blurRad="38100" dist="38100" dir="2700000" algn="tl">
                  <a:srgbClr val="000000">
                    <a:alpha val="43137"/>
                  </a:srgbClr>
                </a:outerShdw>
              </a:effectLst>
            </a:endParaRPr>
          </a:p>
        </p:txBody>
      </p:sp>
      <p:cxnSp>
        <p:nvCxnSpPr>
          <p:cNvPr id="7" name="Conector de seta reta 6"/>
          <p:cNvCxnSpPr/>
          <p:nvPr/>
        </p:nvCxnSpPr>
        <p:spPr>
          <a:xfrm>
            <a:off x="10635510" y="6654255"/>
            <a:ext cx="776723" cy="1"/>
          </a:xfrm>
          <a:prstGeom prst="straightConnector1">
            <a:avLst/>
          </a:prstGeom>
          <a:ln w="38100">
            <a:solidFill>
              <a:srgbClr val="172635"/>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830538" y="793051"/>
            <a:ext cx="10710485" cy="5262979"/>
          </a:xfrm>
          <a:prstGeom prst="rect">
            <a:avLst/>
          </a:prstGeom>
          <a:solidFill>
            <a:schemeClr val="bg1"/>
          </a:solidFill>
        </p:spPr>
        <p:txBody>
          <a:bodyPr wrap="square" rtlCol="0">
            <a:spAutoFit/>
          </a:bodyPr>
          <a:lstStyle/>
          <a:p>
            <a:pPr algn="ctr" defTabSz="914400" fontAlgn="base"/>
            <a:r>
              <a:rPr lang="pt-BR" b="1" dirty="0" smtClean="0">
                <a:latin typeface="Arial" pitchFamily="34" charset="0"/>
                <a:ea typeface="Times New Roman" pitchFamily="18" charset="0"/>
                <a:cs typeface="Arial" pitchFamily="34" charset="0"/>
              </a:rPr>
              <a:t>QUADRO: </a:t>
            </a:r>
            <a:r>
              <a:rPr lang="pt-BR" b="1" dirty="0" smtClean="0">
                <a:latin typeface="Arial" pitchFamily="34" charset="0"/>
                <a:cs typeface="Arial" pitchFamily="34" charset="0"/>
              </a:rPr>
              <a:t>PRODUÇÃO DA VIGILÂNCIA EM SAÚDE POR GRUPO DE PROCEDIMENTOS</a:t>
            </a:r>
            <a:r>
              <a:rPr lang="pt-BR" dirty="0" smtClean="0">
                <a:latin typeface="Arial" pitchFamily="34" charset="0"/>
                <a:cs typeface="Arial" pitchFamily="34" charset="0"/>
              </a:rPr>
              <a:t>/ SISTEMA DE INFORMAÇÃO AMBULATORIAL</a:t>
            </a:r>
            <a:endParaRPr lang="pt-BR" dirty="0" smtClean="0">
              <a:latin typeface="Arial" pitchFamily="34" charset="0"/>
              <a:ea typeface="Times New Roman" panose="02020603050405020304" pitchFamily="18" charset="0"/>
              <a:cs typeface="Arial" pitchFamily="34" charset="0"/>
            </a:endParaRPr>
          </a:p>
          <a:p>
            <a:pPr lvl="0" algn="just" defTabSz="914400" fontAlgn="base"/>
            <a:endParaRPr lang="pt-BR" sz="2000" dirty="0" smtClean="0">
              <a:latin typeface="Arial" pitchFamily="34" charset="0"/>
              <a:ea typeface="Times New Roman" panose="02020603050405020304" pitchFamily="18" charset="0"/>
              <a:cs typeface="Arial" pitchFamily="34" charset="0"/>
            </a:endParaRPr>
          </a:p>
          <a:p>
            <a:pPr lvl="0" algn="just" defTabSz="914400" fontAlgn="base"/>
            <a:r>
              <a:rPr lang="pt-BR" sz="2000" dirty="0" smtClean="0">
                <a:latin typeface="Arial" pitchFamily="34" charset="0"/>
                <a:ea typeface="Times New Roman" panose="02020603050405020304" pitchFamily="18" charset="0"/>
                <a:cs typeface="Arial" pitchFamily="34" charset="0"/>
              </a:rPr>
              <a:t>São os procedimentos realizados pelos estabelecimentos de saúde com Tipo de Financiamento 07 - Vigilância em Saúde, nos meses de abril a julho.</a:t>
            </a:r>
          </a:p>
          <a:p>
            <a:pPr lvl="0" algn="just" defTabSz="914400" fontAlgn="base"/>
            <a:endParaRPr lang="pt-BR" sz="2000" dirty="0" smtClean="0">
              <a:latin typeface="Arial" pitchFamily="34" charset="0"/>
              <a:cs typeface="Arial" pitchFamily="34" charset="0"/>
            </a:endParaRPr>
          </a:p>
          <a:p>
            <a:pPr lvl="0" algn="just" defTabSz="914400" fontAlgn="base"/>
            <a:r>
              <a:rPr lang="pt-BR" sz="2000" dirty="0" smtClean="0">
                <a:latin typeface="Arial" pitchFamily="34" charset="0"/>
                <a:cs typeface="Arial" pitchFamily="34" charset="0"/>
              </a:rPr>
              <a:t>A </a:t>
            </a:r>
            <a:r>
              <a:rPr lang="pt-BR" sz="2000" b="1" u="sng" dirty="0" smtClean="0">
                <a:latin typeface="Arial" pitchFamily="34" charset="0"/>
                <a:cs typeface="Arial" pitchFamily="34" charset="0"/>
              </a:rPr>
              <a:t>produção</a:t>
            </a:r>
            <a:r>
              <a:rPr lang="pt-BR" sz="2000" dirty="0" smtClean="0">
                <a:latin typeface="Arial" pitchFamily="34" charset="0"/>
                <a:cs typeface="Arial" pitchFamily="34" charset="0"/>
              </a:rPr>
              <a:t> do 2º quadrimestre, por grupo de procedimento:</a:t>
            </a:r>
          </a:p>
          <a:p>
            <a:pPr lvl="0" algn="just" defTabSz="914400" fontAlgn="base"/>
            <a:endParaRPr lang="pt-BR" dirty="0" smtClean="0">
              <a:latin typeface="Arial" pitchFamily="34" charset="0"/>
              <a:cs typeface="Arial" pitchFamily="34" charset="0"/>
            </a:endParaRPr>
          </a:p>
          <a:p>
            <a:pPr algn="just" defTabSz="914400" fontAlgn="base">
              <a:buFont typeface="Wingdings" panose="05000000000000000000" pitchFamily="2" charset="2"/>
              <a:buChar char="q"/>
            </a:pPr>
            <a:r>
              <a:rPr lang="pt-BR" sz="2000" dirty="0" smtClean="0">
                <a:latin typeface="Arial" pitchFamily="34" charset="0"/>
                <a:ea typeface="Times New Roman" panose="02020603050405020304" pitchFamily="18" charset="0"/>
                <a:cs typeface="Arial" pitchFamily="34" charset="0"/>
              </a:rPr>
              <a:t>Grupo 01 - </a:t>
            </a:r>
            <a:r>
              <a:rPr lang="pt-BR" sz="2000" dirty="0" smtClean="0">
                <a:latin typeface="Arial" pitchFamily="34" charset="0"/>
                <a:cs typeface="Arial" pitchFamily="34" charset="0"/>
              </a:rPr>
              <a:t>Ações de promoção e prevenção em saúde – </a:t>
            </a:r>
            <a:r>
              <a:rPr lang="pt-BR" sz="2000" b="1" dirty="0" smtClean="0">
                <a:latin typeface="Arial" pitchFamily="34" charset="0"/>
                <a:cs typeface="Arial" pitchFamily="34" charset="0"/>
              </a:rPr>
              <a:t>9.210</a:t>
            </a:r>
            <a:r>
              <a:rPr lang="pt-BR" sz="2000" dirty="0" smtClean="0">
                <a:latin typeface="Arial" pitchFamily="34" charset="0"/>
                <a:cs typeface="Arial" pitchFamily="34" charset="0"/>
              </a:rPr>
              <a:t> procedimentos;</a:t>
            </a:r>
            <a:endParaRPr lang="pt-BR" sz="2000" dirty="0" smtClean="0">
              <a:latin typeface="Arial" pitchFamily="34" charset="0"/>
              <a:ea typeface="Times New Roman" panose="02020603050405020304" pitchFamily="18" charset="0"/>
              <a:cs typeface="Arial" pitchFamily="34" charset="0"/>
            </a:endParaRPr>
          </a:p>
          <a:p>
            <a:pPr algn="just" defTabSz="914400" fontAlgn="base">
              <a:buFont typeface="Wingdings" panose="05000000000000000000" pitchFamily="2" charset="2"/>
              <a:buChar char="q"/>
            </a:pPr>
            <a:r>
              <a:rPr lang="pt-BR" sz="2000" dirty="0" smtClean="0">
                <a:latin typeface="Arial" pitchFamily="34" charset="0"/>
                <a:cs typeface="Arial" pitchFamily="34" charset="0"/>
              </a:rPr>
              <a:t>Grupo 02 - Procedimentos com finalidade diagnóstica – </a:t>
            </a:r>
            <a:r>
              <a:rPr lang="pt-BR" sz="2000" b="1" dirty="0" smtClean="0">
                <a:latin typeface="Arial" pitchFamily="34" charset="0"/>
                <a:cs typeface="Arial" pitchFamily="34" charset="0"/>
              </a:rPr>
              <a:t>2.418 </a:t>
            </a:r>
            <a:r>
              <a:rPr lang="pt-BR" sz="2000" dirty="0" smtClean="0">
                <a:latin typeface="Arial" pitchFamily="34" charset="0"/>
                <a:cs typeface="Arial" pitchFamily="34" charset="0"/>
              </a:rPr>
              <a:t>procedimentos. </a:t>
            </a:r>
            <a:endParaRPr lang="pt-BR" sz="2000" dirty="0" smtClean="0">
              <a:latin typeface="Arial" pitchFamily="34" charset="0"/>
              <a:ea typeface="Times New Roman" panose="02020603050405020304" pitchFamily="18" charset="0"/>
              <a:cs typeface="Arial" pitchFamily="34" charset="0"/>
            </a:endParaRPr>
          </a:p>
          <a:p>
            <a:pPr algn="just" defTabSz="914400" fontAlgn="base"/>
            <a:r>
              <a:rPr lang="pt-BR" sz="2000" dirty="0" smtClean="0">
                <a:latin typeface="Arial" pitchFamily="34" charset="0"/>
                <a:cs typeface="Arial" pitchFamily="34" charset="0"/>
              </a:rPr>
              <a:t>Totalizando </a:t>
            </a:r>
            <a:r>
              <a:rPr lang="pt-BR" sz="2000" b="1" dirty="0" smtClean="0">
                <a:latin typeface="Arial" pitchFamily="34" charset="0"/>
                <a:cs typeface="Arial" pitchFamily="34" charset="0"/>
              </a:rPr>
              <a:t>11.628</a:t>
            </a:r>
            <a:r>
              <a:rPr lang="pt-BR" sz="2000" dirty="0" smtClean="0">
                <a:latin typeface="Arial" pitchFamily="34" charset="0"/>
                <a:cs typeface="Arial" pitchFamily="34" charset="0"/>
              </a:rPr>
              <a:t> procedimentos. </a:t>
            </a:r>
          </a:p>
          <a:p>
            <a:pPr algn="just" defTabSz="914400" fontAlgn="base"/>
            <a:endParaRPr lang="pt-BR" b="1" dirty="0" smtClean="0">
              <a:latin typeface="Arial" pitchFamily="34" charset="0"/>
              <a:cs typeface="Arial" pitchFamily="34" charset="0"/>
            </a:endParaRPr>
          </a:p>
          <a:p>
            <a:pPr algn="just"/>
            <a:r>
              <a:rPr lang="pt-BR" sz="2000" dirty="0" smtClean="0">
                <a:latin typeface="Arial" pitchFamily="34" charset="0"/>
                <a:ea typeface="Times New Roman" panose="02020603050405020304" pitchFamily="18" charset="0"/>
                <a:cs typeface="Arial" pitchFamily="34" charset="0"/>
              </a:rPr>
              <a:t>Dentre </a:t>
            </a:r>
            <a:r>
              <a:rPr lang="pt-BR" sz="2000" dirty="0">
                <a:latin typeface="Arial" pitchFamily="34" charset="0"/>
                <a:ea typeface="Times New Roman" panose="02020603050405020304" pitchFamily="18" charset="0"/>
                <a:cs typeface="Arial" pitchFamily="34" charset="0"/>
              </a:rPr>
              <a:t>os </a:t>
            </a:r>
            <a:r>
              <a:rPr lang="pt-BR" sz="2000" b="1" u="sng" dirty="0">
                <a:latin typeface="Arial" pitchFamily="34" charset="0"/>
                <a:ea typeface="Times New Roman" panose="02020603050405020304" pitchFamily="18" charset="0"/>
                <a:cs typeface="Arial" pitchFamily="34" charset="0"/>
              </a:rPr>
              <a:t>procedimentos realizados</a:t>
            </a:r>
            <a:r>
              <a:rPr lang="pt-BR" sz="2000" dirty="0">
                <a:latin typeface="Arial" pitchFamily="34" charset="0"/>
                <a:ea typeface="Times New Roman" panose="02020603050405020304" pitchFamily="18" charset="0"/>
                <a:cs typeface="Arial" pitchFamily="34" charset="0"/>
              </a:rPr>
              <a:t>, destacam-se por quantidade: </a:t>
            </a:r>
          </a:p>
          <a:p>
            <a:pPr algn="just">
              <a:buFont typeface="Wingdings" panose="05000000000000000000" pitchFamily="2" charset="2"/>
              <a:buChar char="q"/>
            </a:pPr>
            <a:r>
              <a:rPr lang="pt-BR" sz="2000" dirty="0" smtClean="0">
                <a:latin typeface="Arial" pitchFamily="34" charset="0"/>
                <a:ea typeface="Times New Roman" panose="02020603050405020304" pitchFamily="18" charset="0"/>
                <a:cs typeface="Arial" pitchFamily="34" charset="0"/>
              </a:rPr>
              <a:t>No Grupo 01, a Inspeção </a:t>
            </a:r>
            <a:r>
              <a:rPr lang="pt-BR" sz="2000" dirty="0">
                <a:latin typeface="Arial" pitchFamily="34" charset="0"/>
                <a:ea typeface="Times New Roman" panose="02020603050405020304" pitchFamily="18" charset="0"/>
                <a:cs typeface="Arial" pitchFamily="34" charset="0"/>
              </a:rPr>
              <a:t>dos </a:t>
            </a:r>
            <a:r>
              <a:rPr lang="pt-BR" sz="2000" dirty="0" smtClean="0">
                <a:latin typeface="Arial" pitchFamily="34" charset="0"/>
                <a:ea typeface="Times New Roman" panose="02020603050405020304" pitchFamily="18" charset="0"/>
                <a:cs typeface="Arial" pitchFamily="34" charset="0"/>
              </a:rPr>
              <a:t>Estabelecimentos </a:t>
            </a:r>
            <a:r>
              <a:rPr lang="pt-BR" sz="2000" dirty="0">
                <a:latin typeface="Arial" pitchFamily="34" charset="0"/>
                <a:ea typeface="Times New Roman" panose="02020603050405020304" pitchFamily="18" charset="0"/>
                <a:cs typeface="Arial" pitchFamily="34" charset="0"/>
              </a:rPr>
              <a:t>sujeitos à </a:t>
            </a:r>
            <a:r>
              <a:rPr lang="pt-BR" sz="2000" dirty="0" smtClean="0">
                <a:latin typeface="Arial" pitchFamily="34" charset="0"/>
                <a:ea typeface="Times New Roman" panose="02020603050405020304" pitchFamily="18" charset="0"/>
                <a:cs typeface="Arial" pitchFamily="34" charset="0"/>
              </a:rPr>
              <a:t>Vigilância Sanitária representa 56% dos procedimentos do grupo.</a:t>
            </a:r>
            <a:endParaRPr lang="pt-BR" sz="2000" dirty="0">
              <a:latin typeface="Arial" pitchFamily="34" charset="0"/>
              <a:ea typeface="Times New Roman" panose="02020603050405020304" pitchFamily="18" charset="0"/>
              <a:cs typeface="Arial" pitchFamily="34" charset="0"/>
            </a:endParaRPr>
          </a:p>
          <a:p>
            <a:pPr algn="just">
              <a:buFont typeface="Wingdings" panose="05000000000000000000" pitchFamily="2" charset="2"/>
              <a:buChar char="q"/>
            </a:pPr>
            <a:r>
              <a:rPr lang="pt-BR" sz="2000" dirty="0" smtClean="0">
                <a:latin typeface="Arial" pitchFamily="34" charset="0"/>
                <a:ea typeface="Times New Roman" panose="02020603050405020304" pitchFamily="18" charset="0"/>
                <a:cs typeface="Arial" pitchFamily="34" charset="0"/>
              </a:rPr>
              <a:t>No Grupo 02, dos 2.418 procedimentos registrados no grupo 2.417 são referentes ao Teste </a:t>
            </a:r>
            <a:r>
              <a:rPr lang="pt-BR" sz="2000" dirty="0">
                <a:latin typeface="Arial" pitchFamily="34" charset="0"/>
                <a:ea typeface="Times New Roman" panose="02020603050405020304" pitchFamily="18" charset="0"/>
                <a:cs typeface="Arial" pitchFamily="34" charset="0"/>
              </a:rPr>
              <a:t>R</a:t>
            </a:r>
            <a:r>
              <a:rPr lang="pt-BR" sz="2000" dirty="0" smtClean="0">
                <a:latin typeface="Arial" pitchFamily="34" charset="0"/>
                <a:ea typeface="Times New Roman" panose="02020603050405020304" pitchFamily="18" charset="0"/>
                <a:cs typeface="Arial" pitchFamily="34" charset="0"/>
              </a:rPr>
              <a:t>ápido </a:t>
            </a:r>
            <a:r>
              <a:rPr lang="pt-BR" sz="2000" dirty="0">
                <a:latin typeface="Arial" pitchFamily="34" charset="0"/>
                <a:ea typeface="Times New Roman" panose="02020603050405020304" pitchFamily="18" charset="0"/>
                <a:cs typeface="Arial" pitchFamily="34" charset="0"/>
              </a:rPr>
              <a:t>para </a:t>
            </a:r>
            <a:r>
              <a:rPr lang="pt-BR" sz="2000" dirty="0" smtClean="0">
                <a:latin typeface="Arial" pitchFamily="34" charset="0"/>
                <a:ea typeface="Times New Roman" panose="02020603050405020304" pitchFamily="18" charset="0"/>
                <a:cs typeface="Arial" pitchFamily="34" charset="0"/>
              </a:rPr>
              <a:t>Detecção </a:t>
            </a:r>
            <a:r>
              <a:rPr lang="pt-BR" sz="2000" dirty="0">
                <a:latin typeface="Arial" pitchFamily="34" charset="0"/>
                <a:ea typeface="Times New Roman" panose="02020603050405020304" pitchFamily="18" charset="0"/>
                <a:cs typeface="Arial" pitchFamily="34" charset="0"/>
              </a:rPr>
              <a:t>de </a:t>
            </a:r>
            <a:r>
              <a:rPr lang="pt-BR" sz="2000" dirty="0" smtClean="0">
                <a:latin typeface="Arial" pitchFamily="34" charset="0"/>
                <a:ea typeface="Times New Roman" panose="02020603050405020304" pitchFamily="18" charset="0"/>
                <a:cs typeface="Arial" pitchFamily="34" charset="0"/>
              </a:rPr>
              <a:t>Infecção </a:t>
            </a:r>
            <a:r>
              <a:rPr lang="pt-BR" sz="2000" dirty="0">
                <a:latin typeface="Arial" pitchFamily="34" charset="0"/>
                <a:ea typeface="Times New Roman" panose="02020603050405020304" pitchFamily="18" charset="0"/>
                <a:cs typeface="Arial" pitchFamily="34" charset="0"/>
              </a:rPr>
              <a:t>pelo </a:t>
            </a:r>
            <a:r>
              <a:rPr lang="pt-BR" sz="2000" dirty="0" smtClean="0">
                <a:latin typeface="Arial" pitchFamily="34" charset="0"/>
                <a:ea typeface="Times New Roman" panose="02020603050405020304" pitchFamily="18" charset="0"/>
                <a:cs typeface="Arial" pitchFamily="34" charset="0"/>
              </a:rPr>
              <a:t>HBV.</a:t>
            </a:r>
          </a:p>
        </p:txBody>
      </p:sp>
    </p:spTree>
    <p:extLst>
      <p:ext uri="{BB962C8B-B14F-4D97-AF65-F5344CB8AC3E}">
        <p14:creationId xmlns:p14="http://schemas.microsoft.com/office/powerpoint/2010/main" val="303968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1412233" y="6486497"/>
            <a:ext cx="779767" cy="365125"/>
          </a:xfrm>
        </p:spPr>
        <p:txBody>
          <a:bodyPr/>
          <a:lstStyle/>
          <a:p>
            <a:pPr rtl="0"/>
            <a:fld id="{B38049E5-7B53-4E85-8972-7D6C4BCE5BB9}" type="slidenum">
              <a:rPr lang="pt-BR" b="1" noProof="0" smtClean="0"/>
              <a:pPr rtl="0"/>
              <a:t>82</a:t>
            </a:fld>
            <a:endParaRPr lang="pt-BR" b="1" noProof="0" dirty="0"/>
          </a:p>
        </p:txBody>
      </p:sp>
      <p:sp>
        <p:nvSpPr>
          <p:cNvPr id="6" name="Retângulo 5"/>
          <p:cNvSpPr/>
          <p:nvPr/>
        </p:nvSpPr>
        <p:spPr>
          <a:xfrm>
            <a:off x="696570" y="159017"/>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3811288683"/>
              </p:ext>
            </p:extLst>
          </p:nvPr>
        </p:nvGraphicFramePr>
        <p:xfrm>
          <a:off x="847167" y="712695"/>
          <a:ext cx="10565066" cy="5298139"/>
        </p:xfrm>
        <a:graphic>
          <a:graphicData uri="http://schemas.openxmlformats.org/drawingml/2006/table">
            <a:tbl>
              <a:tblPr firstRow="1" firstCol="1" bandRow="1">
                <a:tableStyleId>{F5AB1C69-6EDB-4FF4-983F-18BD219EF322}</a:tableStyleId>
              </a:tblPr>
              <a:tblGrid>
                <a:gridCol w="1659018">
                  <a:extLst>
                    <a:ext uri="{9D8B030D-6E8A-4147-A177-3AD203B41FA5}">
                      <a16:colId xmlns:a16="http://schemas.microsoft.com/office/drawing/2014/main" val="20000"/>
                    </a:ext>
                  </a:extLst>
                </a:gridCol>
                <a:gridCol w="1286856">
                  <a:extLst>
                    <a:ext uri="{9D8B030D-6E8A-4147-A177-3AD203B41FA5}">
                      <a16:colId xmlns:a16="http://schemas.microsoft.com/office/drawing/2014/main" val="20001"/>
                    </a:ext>
                  </a:extLst>
                </a:gridCol>
                <a:gridCol w="198300">
                  <a:extLst>
                    <a:ext uri="{9D8B030D-6E8A-4147-A177-3AD203B41FA5}">
                      <a16:colId xmlns:a16="http://schemas.microsoft.com/office/drawing/2014/main" val="20002"/>
                    </a:ext>
                  </a:extLst>
                </a:gridCol>
                <a:gridCol w="1581512">
                  <a:extLst>
                    <a:ext uri="{9D8B030D-6E8A-4147-A177-3AD203B41FA5}">
                      <a16:colId xmlns:a16="http://schemas.microsoft.com/office/drawing/2014/main" val="20003"/>
                    </a:ext>
                  </a:extLst>
                </a:gridCol>
                <a:gridCol w="1781210">
                  <a:extLst>
                    <a:ext uri="{9D8B030D-6E8A-4147-A177-3AD203B41FA5}">
                      <a16:colId xmlns:a16="http://schemas.microsoft.com/office/drawing/2014/main" val="20004"/>
                    </a:ext>
                  </a:extLst>
                </a:gridCol>
                <a:gridCol w="2078661">
                  <a:extLst>
                    <a:ext uri="{9D8B030D-6E8A-4147-A177-3AD203B41FA5}">
                      <a16:colId xmlns:a16="http://schemas.microsoft.com/office/drawing/2014/main" val="20005"/>
                    </a:ext>
                  </a:extLst>
                </a:gridCol>
                <a:gridCol w="197601">
                  <a:extLst>
                    <a:ext uri="{9D8B030D-6E8A-4147-A177-3AD203B41FA5}">
                      <a16:colId xmlns:a16="http://schemas.microsoft.com/office/drawing/2014/main" val="20006"/>
                    </a:ext>
                  </a:extLst>
                </a:gridCol>
                <a:gridCol w="1781908">
                  <a:extLst>
                    <a:ext uri="{9D8B030D-6E8A-4147-A177-3AD203B41FA5}">
                      <a16:colId xmlns:a16="http://schemas.microsoft.com/office/drawing/2014/main" val="20007"/>
                    </a:ext>
                  </a:extLst>
                </a:gridCol>
              </a:tblGrid>
              <a:tr h="531669">
                <a:tc gridSpan="8">
                  <a:txBody>
                    <a:bodyPr/>
                    <a:lstStyle/>
                    <a:p>
                      <a:pPr algn="ctr">
                        <a:lnSpc>
                          <a:spcPct val="115000"/>
                        </a:lnSpc>
                        <a:spcAft>
                          <a:spcPts val="0"/>
                        </a:spcAft>
                      </a:pPr>
                      <a:r>
                        <a:rPr lang="pt-BR" sz="1200">
                          <a:effectLst/>
                        </a:rPr>
                        <a:t>PRODUÇÃO DA VIGILÂNCIA EM SAÚDE POR GRUPO DE PROCEDIMENTOS</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617188">
                <a:tc>
                  <a:txBody>
                    <a:bodyPr/>
                    <a:lstStyle/>
                    <a:p>
                      <a:pPr algn="ctr">
                        <a:lnSpc>
                          <a:spcPct val="115000"/>
                        </a:lnSpc>
                        <a:spcAft>
                          <a:spcPts val="0"/>
                        </a:spcAft>
                      </a:pPr>
                      <a:r>
                        <a:rPr lang="pt-BR" sz="1200">
                          <a:effectLst/>
                        </a:rPr>
                        <a:t>Financiamento: Vigilância em Saúde</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gridSpan="7">
                  <a:txBody>
                    <a:bodyPr/>
                    <a:lstStyle/>
                    <a:p>
                      <a:pPr algn="ctr">
                        <a:lnSpc>
                          <a:spcPct val="115000"/>
                        </a:lnSpc>
                        <a:spcAft>
                          <a:spcPts val="0"/>
                        </a:spcAft>
                      </a:pPr>
                      <a:r>
                        <a:rPr lang="pt-BR" sz="1200">
                          <a:effectLst/>
                        </a:rPr>
                        <a:t>SISTEMA DE INFORMAÇÃO AMBULATORIAL</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486332">
                <a:tc>
                  <a:txBody>
                    <a:bodyPr/>
                    <a:lstStyle/>
                    <a:p>
                      <a:pPr algn="ctr">
                        <a:lnSpc>
                          <a:spcPct val="115000"/>
                        </a:lnSpc>
                        <a:spcAft>
                          <a:spcPts val="0"/>
                        </a:spcAft>
                      </a:pPr>
                      <a:r>
                        <a:rPr lang="pt-BR" sz="1200">
                          <a:effectLst/>
                        </a:rPr>
                        <a:t>Grupo Procedimento</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dirty="0">
                          <a:effectLst/>
                        </a:rPr>
                        <a:t>Abril</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rowSpan="5">
                  <a:txBody>
                    <a:bodyPr/>
                    <a:lstStyle/>
                    <a:p>
                      <a:pPr algn="ctr">
                        <a:lnSpc>
                          <a:spcPct val="115000"/>
                        </a:lnSpc>
                        <a:spcAft>
                          <a:spcPts val="0"/>
                        </a:spcAft>
                      </a:pPr>
                      <a:r>
                        <a:rPr lang="pt-BR" sz="1300" dirty="0">
                          <a:effectLst/>
                        </a:rPr>
                        <a:t> </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dirty="0">
                          <a:effectLst/>
                        </a:rPr>
                        <a:t>Maio</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dirty="0">
                          <a:effectLst/>
                        </a:rPr>
                        <a:t>Junho</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dirty="0">
                          <a:effectLst/>
                        </a:rPr>
                        <a:t>Julho</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rowSpan="5">
                  <a:txBody>
                    <a:bodyPr/>
                    <a:lstStyle/>
                    <a:p>
                      <a:pPr algn="ctr">
                        <a:lnSpc>
                          <a:spcPct val="115000"/>
                        </a:lnSpc>
                        <a:spcAft>
                          <a:spcPts val="0"/>
                        </a:spcAft>
                      </a:pPr>
                      <a:r>
                        <a:rPr lang="pt-BR" sz="1300" dirty="0">
                          <a:effectLst/>
                        </a:rPr>
                        <a:t> </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dirty="0">
                          <a:effectLst/>
                        </a:rPr>
                        <a:t>Total</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extLst>
                  <a:ext uri="{0D108BD9-81ED-4DB2-BD59-A6C34878D82A}">
                    <a16:rowId xmlns:a16="http://schemas.microsoft.com/office/drawing/2014/main" val="10002"/>
                  </a:ext>
                </a:extLst>
              </a:tr>
              <a:tr h="310140">
                <a:tc>
                  <a:txBody>
                    <a:bodyPr/>
                    <a:lstStyle/>
                    <a:p>
                      <a:pPr algn="ctr">
                        <a:lnSpc>
                          <a:spcPct val="115000"/>
                        </a:lnSpc>
                        <a:spcAft>
                          <a:spcPts val="0"/>
                        </a:spcAft>
                      </a:pPr>
                      <a:r>
                        <a:rPr lang="pt-BR" sz="1200">
                          <a:effectLst/>
                        </a:rPr>
                        <a:t> </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200">
                          <a:effectLst/>
                        </a:rPr>
                        <a:t>Quant Aprovada</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vMerge="1">
                  <a:txBody>
                    <a:bodyPr/>
                    <a:lstStyle/>
                    <a:p>
                      <a:endParaRPr lang="pt-BR"/>
                    </a:p>
                  </a:txBody>
                  <a:tcPr/>
                </a:tc>
                <a:tc>
                  <a:txBody>
                    <a:bodyPr/>
                    <a:lstStyle/>
                    <a:p>
                      <a:pPr algn="ctr">
                        <a:lnSpc>
                          <a:spcPct val="115000"/>
                        </a:lnSpc>
                        <a:spcAft>
                          <a:spcPts val="0"/>
                        </a:spcAft>
                      </a:pPr>
                      <a:r>
                        <a:rPr lang="pt-BR" sz="1200">
                          <a:effectLst/>
                        </a:rPr>
                        <a:t>Quant Aprovada</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200">
                          <a:effectLst/>
                        </a:rPr>
                        <a:t>Quant Aprovada</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200">
                          <a:effectLst/>
                        </a:rPr>
                        <a:t>Quant Aprovada</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vMerge="1">
                  <a:txBody>
                    <a:bodyPr/>
                    <a:lstStyle/>
                    <a:p>
                      <a:endParaRPr lang="pt-BR"/>
                    </a:p>
                  </a:txBody>
                  <a:tcPr/>
                </a:tc>
                <a:tc>
                  <a:txBody>
                    <a:bodyPr/>
                    <a:lstStyle/>
                    <a:p>
                      <a:pPr algn="ctr">
                        <a:lnSpc>
                          <a:spcPct val="115000"/>
                        </a:lnSpc>
                        <a:spcAft>
                          <a:spcPts val="0"/>
                        </a:spcAft>
                      </a:pPr>
                      <a:r>
                        <a:rPr lang="pt-BR" sz="1200">
                          <a:effectLst/>
                        </a:rPr>
                        <a:t>Quant Aprovada</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extLst>
                  <a:ext uri="{0D108BD9-81ED-4DB2-BD59-A6C34878D82A}">
                    <a16:rowId xmlns:a16="http://schemas.microsoft.com/office/drawing/2014/main" val="10003"/>
                  </a:ext>
                </a:extLst>
              </a:tr>
              <a:tr h="646040">
                <a:tc>
                  <a:txBody>
                    <a:bodyPr/>
                    <a:lstStyle/>
                    <a:p>
                      <a:pPr>
                        <a:lnSpc>
                          <a:spcPct val="115000"/>
                        </a:lnSpc>
                        <a:spcAft>
                          <a:spcPts val="0"/>
                        </a:spcAft>
                      </a:pPr>
                      <a:r>
                        <a:rPr lang="pt-BR" sz="1200">
                          <a:effectLst/>
                        </a:rPr>
                        <a:t>01 Ações de promoção e prevenção em saúde</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dirty="0">
                          <a:effectLst/>
                        </a:rPr>
                        <a:t>3.143</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vMerge="1">
                  <a:txBody>
                    <a:bodyPr/>
                    <a:lstStyle/>
                    <a:p>
                      <a:endParaRPr lang="pt-BR"/>
                    </a:p>
                  </a:txBody>
                  <a:tcPr/>
                </a:tc>
                <a:tc>
                  <a:txBody>
                    <a:bodyPr/>
                    <a:lstStyle/>
                    <a:p>
                      <a:pPr algn="ctr">
                        <a:lnSpc>
                          <a:spcPct val="115000"/>
                        </a:lnSpc>
                        <a:spcAft>
                          <a:spcPts val="0"/>
                        </a:spcAft>
                      </a:pPr>
                      <a:r>
                        <a:rPr lang="pt-BR" sz="1300" dirty="0">
                          <a:effectLst/>
                        </a:rPr>
                        <a:t>1</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dirty="0">
                          <a:effectLst/>
                        </a:rPr>
                        <a:t>3.376</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a:effectLst/>
                        </a:rPr>
                        <a:t>2.690</a:t>
                      </a:r>
                      <a:endParaRPr lang="pt-BR" sz="1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vMerge="1">
                  <a:txBody>
                    <a:bodyPr/>
                    <a:lstStyle/>
                    <a:p>
                      <a:endParaRPr lang="pt-BR"/>
                    </a:p>
                  </a:txBody>
                  <a:tcPr/>
                </a:tc>
                <a:tc>
                  <a:txBody>
                    <a:bodyPr/>
                    <a:lstStyle/>
                    <a:p>
                      <a:pPr algn="ctr">
                        <a:lnSpc>
                          <a:spcPct val="115000"/>
                        </a:lnSpc>
                        <a:spcAft>
                          <a:spcPts val="0"/>
                        </a:spcAft>
                      </a:pPr>
                      <a:r>
                        <a:rPr lang="pt-BR" sz="1400" b="1" dirty="0">
                          <a:effectLst/>
                        </a:rPr>
                        <a:t>9.210</a:t>
                      </a:r>
                      <a:endParaRPr lang="pt-BR"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extLst>
                  <a:ext uri="{0D108BD9-81ED-4DB2-BD59-A6C34878D82A}">
                    <a16:rowId xmlns:a16="http://schemas.microsoft.com/office/drawing/2014/main" val="10004"/>
                  </a:ext>
                </a:extLst>
              </a:tr>
              <a:tr h="646040">
                <a:tc>
                  <a:txBody>
                    <a:bodyPr/>
                    <a:lstStyle/>
                    <a:p>
                      <a:pPr>
                        <a:lnSpc>
                          <a:spcPct val="115000"/>
                        </a:lnSpc>
                        <a:spcAft>
                          <a:spcPts val="0"/>
                        </a:spcAft>
                      </a:pPr>
                      <a:r>
                        <a:rPr lang="pt-BR" sz="1200">
                          <a:effectLst/>
                        </a:rPr>
                        <a:t>02 Procedimentos com finalidade diagnóstica</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a:effectLst/>
                        </a:rPr>
                        <a:t>583</a:t>
                      </a:r>
                      <a:endParaRPr lang="pt-BR" sz="1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vMerge="1">
                  <a:txBody>
                    <a:bodyPr/>
                    <a:lstStyle/>
                    <a:p>
                      <a:endParaRPr lang="pt-BR"/>
                    </a:p>
                  </a:txBody>
                  <a:tcPr/>
                </a:tc>
                <a:tc>
                  <a:txBody>
                    <a:bodyPr/>
                    <a:lstStyle/>
                    <a:p>
                      <a:pPr algn="ctr">
                        <a:lnSpc>
                          <a:spcPct val="115000"/>
                        </a:lnSpc>
                        <a:spcAft>
                          <a:spcPts val="0"/>
                        </a:spcAft>
                      </a:pPr>
                      <a:r>
                        <a:rPr lang="pt-BR" sz="1300">
                          <a:effectLst/>
                        </a:rPr>
                        <a:t>608</a:t>
                      </a:r>
                      <a:endParaRPr lang="pt-BR" sz="1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dirty="0">
                          <a:effectLst/>
                        </a:rPr>
                        <a:t>620</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dirty="0">
                          <a:effectLst/>
                        </a:rPr>
                        <a:t>607</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vMerge="1">
                  <a:txBody>
                    <a:bodyPr/>
                    <a:lstStyle/>
                    <a:p>
                      <a:endParaRPr lang="pt-BR"/>
                    </a:p>
                  </a:txBody>
                  <a:tcPr/>
                </a:tc>
                <a:tc>
                  <a:txBody>
                    <a:bodyPr/>
                    <a:lstStyle/>
                    <a:p>
                      <a:pPr algn="ctr">
                        <a:lnSpc>
                          <a:spcPct val="115000"/>
                        </a:lnSpc>
                        <a:spcAft>
                          <a:spcPts val="0"/>
                        </a:spcAft>
                      </a:pPr>
                      <a:r>
                        <a:rPr lang="pt-BR" sz="1400" b="1" dirty="0">
                          <a:effectLst/>
                        </a:rPr>
                        <a:t>2.418</a:t>
                      </a:r>
                      <a:endParaRPr lang="pt-BR"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extLst>
                  <a:ext uri="{0D108BD9-81ED-4DB2-BD59-A6C34878D82A}">
                    <a16:rowId xmlns:a16="http://schemas.microsoft.com/office/drawing/2014/main" val="10005"/>
                  </a:ext>
                </a:extLst>
              </a:tr>
              <a:tr h="469846">
                <a:tc>
                  <a:txBody>
                    <a:bodyPr/>
                    <a:lstStyle/>
                    <a:p>
                      <a:pPr>
                        <a:lnSpc>
                          <a:spcPct val="115000"/>
                        </a:lnSpc>
                        <a:spcAft>
                          <a:spcPts val="0"/>
                        </a:spcAft>
                      </a:pPr>
                      <a:r>
                        <a:rPr lang="pt-BR" sz="1200">
                          <a:effectLst/>
                        </a:rPr>
                        <a:t>Total</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a:effectLst/>
                        </a:rPr>
                        <a:t>3.726</a:t>
                      </a:r>
                      <a:endParaRPr lang="pt-BR" sz="1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vMerge="1">
                  <a:txBody>
                    <a:bodyPr/>
                    <a:lstStyle/>
                    <a:p>
                      <a:endParaRPr lang="pt-BR"/>
                    </a:p>
                  </a:txBody>
                  <a:tcPr/>
                </a:tc>
                <a:tc>
                  <a:txBody>
                    <a:bodyPr/>
                    <a:lstStyle/>
                    <a:p>
                      <a:pPr algn="ctr">
                        <a:lnSpc>
                          <a:spcPct val="115000"/>
                        </a:lnSpc>
                        <a:spcAft>
                          <a:spcPts val="0"/>
                        </a:spcAft>
                      </a:pPr>
                      <a:r>
                        <a:rPr lang="pt-BR" sz="1300">
                          <a:effectLst/>
                        </a:rPr>
                        <a:t>609</a:t>
                      </a:r>
                      <a:endParaRPr lang="pt-BR" sz="1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a:effectLst/>
                        </a:rPr>
                        <a:t>3.996</a:t>
                      </a:r>
                      <a:endParaRPr lang="pt-BR" sz="1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a:txBody>
                    <a:bodyPr/>
                    <a:lstStyle/>
                    <a:p>
                      <a:pPr algn="ctr">
                        <a:lnSpc>
                          <a:spcPct val="115000"/>
                        </a:lnSpc>
                        <a:spcAft>
                          <a:spcPts val="0"/>
                        </a:spcAft>
                      </a:pPr>
                      <a:r>
                        <a:rPr lang="pt-BR" sz="1300" dirty="0">
                          <a:effectLst/>
                        </a:rPr>
                        <a:t>3.297</a:t>
                      </a:r>
                      <a:endParaRPr lang="pt-BR"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vMerge="1">
                  <a:txBody>
                    <a:bodyPr/>
                    <a:lstStyle/>
                    <a:p>
                      <a:endParaRPr lang="pt-BR"/>
                    </a:p>
                  </a:txBody>
                  <a:tcPr/>
                </a:tc>
                <a:tc>
                  <a:txBody>
                    <a:bodyPr/>
                    <a:lstStyle/>
                    <a:p>
                      <a:pPr algn="ctr">
                        <a:lnSpc>
                          <a:spcPct val="115000"/>
                        </a:lnSpc>
                        <a:spcAft>
                          <a:spcPts val="0"/>
                        </a:spcAft>
                      </a:pPr>
                      <a:r>
                        <a:rPr lang="pt-BR" sz="1400" b="1" dirty="0">
                          <a:effectLst/>
                        </a:rPr>
                        <a:t>11.628</a:t>
                      </a:r>
                      <a:endParaRPr lang="pt-BR"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extLst>
                  <a:ext uri="{0D108BD9-81ED-4DB2-BD59-A6C34878D82A}">
                    <a16:rowId xmlns:a16="http://schemas.microsoft.com/office/drawing/2014/main" val="10006"/>
                  </a:ext>
                </a:extLst>
              </a:tr>
              <a:tr h="453361">
                <a:tc gridSpan="8">
                  <a:txBody>
                    <a:bodyPr/>
                    <a:lstStyle/>
                    <a:p>
                      <a:pPr>
                        <a:lnSpc>
                          <a:spcPct val="115000"/>
                        </a:lnSpc>
                        <a:spcAft>
                          <a:spcPts val="0"/>
                        </a:spcAft>
                      </a:pPr>
                      <a:r>
                        <a:rPr lang="pt-BR" sz="1200">
                          <a:effectLst/>
                        </a:rPr>
                        <a:t>Fonte: DATASUS/SIA-MS/SUPRIS/GCA, 21 de setembro de 2021.</a:t>
                      </a:r>
                      <a:endParaRPr lang="pt-BR"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7"/>
                  </a:ext>
                </a:extLst>
              </a:tr>
              <a:tr h="1137523">
                <a:tc gridSpan="8">
                  <a:txBody>
                    <a:bodyPr/>
                    <a:lstStyle/>
                    <a:p>
                      <a:pPr algn="just">
                        <a:lnSpc>
                          <a:spcPct val="115000"/>
                        </a:lnSpc>
                        <a:spcAft>
                          <a:spcPts val="0"/>
                        </a:spcAft>
                      </a:pPr>
                      <a:r>
                        <a:rPr lang="pt-BR" sz="1200" dirty="0">
                          <a:effectLst/>
                        </a:rPr>
                        <a:t>Metodologia: Foram elencados no tabulador – </a:t>
                      </a:r>
                      <a:r>
                        <a:rPr lang="pt-BR" sz="1200" dirty="0" err="1">
                          <a:effectLst/>
                        </a:rPr>
                        <a:t>Tabwin</a:t>
                      </a:r>
                      <a:r>
                        <a:rPr lang="pt-BR" sz="1200" dirty="0">
                          <a:effectLst/>
                        </a:rPr>
                        <a:t> os arquivos dos dados do Sistema de Informação Ambulatorial – SIA do Ministério da Saúde da base de dados do Estado de Mato Grosso do Sul, referentes aos meses de a</a:t>
                      </a:r>
                      <a:r>
                        <a:rPr lang="pt-BR" sz="1200" u="sng" dirty="0">
                          <a:effectLst/>
                        </a:rPr>
                        <a:t>bril, maio, junho e julho </a:t>
                      </a:r>
                      <a:r>
                        <a:rPr lang="pt-BR" sz="1200" dirty="0">
                          <a:effectLst/>
                        </a:rPr>
                        <a:t>de 2021 de todos os estabelecimentos de saúde credenciados ao Sistema Único de Saúde – SUS no Município de Campo Grande sob gestão municipal e extraída a quantidade aprovada da produção da Vigilância em Saúde por grupos dos procedimentos da tabela SUS, processada nos referidos meses de 2021.  </a:t>
                      </a:r>
                      <a:endParaRPr lang="pt-BR"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30" marR="6853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8174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1324730" y="6417925"/>
            <a:ext cx="779767" cy="365125"/>
          </a:xfrm>
        </p:spPr>
        <p:txBody>
          <a:bodyPr/>
          <a:lstStyle/>
          <a:p>
            <a:pPr rtl="0"/>
            <a:fld id="{B38049E5-7B53-4E85-8972-7D6C4BCE5BB9}" type="slidenum">
              <a:rPr lang="pt-BR" b="1" noProof="0" smtClean="0"/>
              <a:t>83</a:t>
            </a:fld>
            <a:endParaRPr lang="pt-BR" b="1" noProof="0" dirty="0"/>
          </a:p>
        </p:txBody>
      </p:sp>
      <p:sp>
        <p:nvSpPr>
          <p:cNvPr id="5" name="Retângulo 4"/>
          <p:cNvSpPr/>
          <p:nvPr/>
        </p:nvSpPr>
        <p:spPr>
          <a:xfrm>
            <a:off x="770654" y="149881"/>
            <a:ext cx="3656770" cy="307777"/>
          </a:xfrm>
          <a:prstGeom prst="rect">
            <a:avLst/>
          </a:prstGeom>
        </p:spPr>
        <p:txBody>
          <a:bodyPr wrap="none">
            <a:spAutoFit/>
          </a:bodyPr>
          <a:lstStyle/>
          <a:p>
            <a:r>
              <a:rPr lang="pt-BR" altLang="pt-BR" sz="1400" b="1" dirty="0">
                <a:solidFill>
                  <a:schemeClr val="tx2"/>
                </a:solidFill>
              </a:rPr>
              <a:t>1</a:t>
            </a:r>
            <a:r>
              <a:rPr lang="pt-BR" altLang="pt-BR" sz="1400" b="1" dirty="0" smtClean="0">
                <a:solidFill>
                  <a:schemeClr val="tx2"/>
                </a:solidFill>
              </a:rPr>
              <a:t>°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4" name="Retângulo de cantos arredondados 3"/>
          <p:cNvSpPr/>
          <p:nvPr/>
        </p:nvSpPr>
        <p:spPr>
          <a:xfrm>
            <a:off x="1358153" y="2094861"/>
            <a:ext cx="9601200" cy="2625054"/>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Relatório de Indicadores </a:t>
            </a:r>
          </a:p>
          <a:p>
            <a:pPr algn="ctr"/>
            <a:r>
              <a:rPr lang="pt-BR"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 </a:t>
            </a:r>
            <a:r>
              <a:rPr lang="pt-BR" sz="36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Pactuação</a:t>
            </a:r>
            <a:r>
              <a:rPr lang="pt-BR"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sz="36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Interfederativa</a:t>
            </a:r>
            <a:endParaRPr lang="pt-BR"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pt-BR" dirty="0"/>
          </a:p>
        </p:txBody>
      </p:sp>
    </p:spTree>
    <p:extLst>
      <p:ext uri="{BB962C8B-B14F-4D97-AF65-F5344CB8AC3E}">
        <p14:creationId xmlns:p14="http://schemas.microsoft.com/office/powerpoint/2010/main" val="300297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766266" y="732765"/>
            <a:ext cx="10259537" cy="5422988"/>
          </a:xfrm>
          <a:prstGeom prst="rect">
            <a:avLst/>
          </a:prstGeom>
          <a:ln w="38100">
            <a:noFill/>
          </a:ln>
        </p:spPr>
        <p:txBody>
          <a:bodyPr/>
          <a:lstStyle>
            <a:lvl1pPr marL="342900" indent="-342900" algn="l" defTabSz="914400" rtl="0" eaLnBrk="1" latinLnBrk="0" hangingPunct="1">
              <a:lnSpc>
                <a:spcPct val="94000"/>
              </a:lnSpc>
              <a:spcBef>
                <a:spcPts val="1000"/>
              </a:spcBef>
              <a:spcAft>
                <a:spcPts val="200"/>
              </a:spcAft>
              <a:buFont typeface="Arial" panose="020B0604020202020204" pitchFamily="34" charset="0"/>
              <a:buChar char="•"/>
              <a:defRPr sz="2400" kern="1200" baseline="0">
                <a:solidFill>
                  <a:schemeClr val="tx2"/>
                </a:solidFill>
                <a:latin typeface="+mn-lt"/>
                <a:ea typeface="+mn-ea"/>
                <a:cs typeface="+mn-cs"/>
              </a:defRPr>
            </a:lvl1pPr>
            <a:lvl2pPr marL="873252" indent="-342900" algn="l" defTabSz="914400" rtl="0" eaLnBrk="1" latinLnBrk="0" hangingPunct="1">
              <a:lnSpc>
                <a:spcPct val="94000"/>
              </a:lnSpc>
              <a:spcBef>
                <a:spcPts val="500"/>
              </a:spcBef>
              <a:spcAft>
                <a:spcPts val="200"/>
              </a:spcAft>
              <a:buFont typeface="Arial" panose="020B0604020202020204" pitchFamily="34" charset="0"/>
              <a:buChar char="•"/>
              <a:defRPr sz="2400" i="1" kern="1200" baseline="0">
                <a:solidFill>
                  <a:schemeClr val="tx2"/>
                </a:solidFill>
                <a:latin typeface="+mn-lt"/>
                <a:ea typeface="+mn-ea"/>
                <a:cs typeface="+mn-cs"/>
              </a:defRPr>
            </a:lvl2pPr>
            <a:lvl3pPr marL="1330452" indent="-342900" algn="l" defTabSz="914400" rtl="0" eaLnBrk="1" latinLnBrk="0" hangingPunct="1">
              <a:lnSpc>
                <a:spcPct val="94000"/>
              </a:lnSpc>
              <a:spcBef>
                <a:spcPts val="500"/>
              </a:spcBef>
              <a:spcAft>
                <a:spcPts val="200"/>
              </a:spcAft>
              <a:buFont typeface="Arial" panose="020B0604020202020204" pitchFamily="34" charset="0"/>
              <a:buChar char="•"/>
              <a:defRPr sz="2000" kern="1200" baseline="0">
                <a:solidFill>
                  <a:schemeClr val="tx2"/>
                </a:solidFill>
                <a:latin typeface="+mn-lt"/>
                <a:ea typeface="+mn-ea"/>
                <a:cs typeface="+mn-cs"/>
              </a:defRPr>
            </a:lvl3pPr>
            <a:lvl4pPr marL="1787652" indent="-342900" algn="l" defTabSz="914400" rtl="0" eaLnBrk="1" latinLnBrk="0" hangingPunct="1">
              <a:lnSpc>
                <a:spcPct val="94000"/>
              </a:lnSpc>
              <a:spcBef>
                <a:spcPts val="500"/>
              </a:spcBef>
              <a:spcAft>
                <a:spcPts val="200"/>
              </a:spcAft>
              <a:buFont typeface="Arial" panose="020B0604020202020204" pitchFamily="34" charset="0"/>
              <a:buChar char="•"/>
              <a:defRPr sz="2000" i="1" kern="1200" baseline="0">
                <a:solidFill>
                  <a:schemeClr val="tx2"/>
                </a:solidFill>
                <a:latin typeface="+mn-lt"/>
                <a:ea typeface="+mn-ea"/>
                <a:cs typeface="+mn-cs"/>
              </a:defRPr>
            </a:lvl4pPr>
            <a:lvl5pPr marL="2187702" indent="-285750" algn="l" defTabSz="914400" rtl="0" eaLnBrk="1" latinLnBrk="0" hangingPunct="1">
              <a:lnSpc>
                <a:spcPct val="94000"/>
              </a:lnSpc>
              <a:spcBef>
                <a:spcPts val="500"/>
              </a:spcBef>
              <a:spcAft>
                <a:spcPts val="200"/>
              </a:spcAft>
              <a:buFont typeface="Arial" panose="020B0604020202020204" pitchFamily="34" charset="0"/>
              <a:buChar char="•"/>
              <a:defRPr sz="1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indent="0" algn="just">
              <a:lnSpc>
                <a:spcPct val="125000"/>
              </a:lnSpc>
              <a:spcBef>
                <a:spcPts val="0"/>
              </a:spcBef>
              <a:buNone/>
            </a:pPr>
            <a:r>
              <a:rPr lang="pt-BR" sz="2200" dirty="0" smtClean="0">
                <a:solidFill>
                  <a:schemeClr val="tx1"/>
                </a:solidFill>
                <a:latin typeface="Arial" pitchFamily="34" charset="0"/>
                <a:cs typeface="Arial" pitchFamily="34" charset="0"/>
              </a:rPr>
              <a:t> </a:t>
            </a:r>
            <a:endParaRPr lang="pt-BR" sz="1900" dirty="0">
              <a:solidFill>
                <a:schemeClr val="tx1"/>
              </a:solidFill>
              <a:latin typeface="Arial" pitchFamily="34" charset="0"/>
              <a:cs typeface="Arial" pitchFamily="34" charset="0"/>
            </a:endParaRPr>
          </a:p>
        </p:txBody>
      </p:sp>
      <p:sp>
        <p:nvSpPr>
          <p:cNvPr id="4" name="Espaço Reservado para Número de Slide 3"/>
          <p:cNvSpPr>
            <a:spLocks noGrp="1"/>
          </p:cNvSpPr>
          <p:nvPr>
            <p:ph type="sldNum" sz="quarter" idx="12"/>
          </p:nvPr>
        </p:nvSpPr>
        <p:spPr>
          <a:xfrm>
            <a:off x="10567016" y="6453386"/>
            <a:ext cx="1596292" cy="404614"/>
          </a:xfrm>
        </p:spPr>
        <p:txBody>
          <a:bodyPr/>
          <a:lstStyle/>
          <a:p>
            <a:pPr rtl="0"/>
            <a:fld id="{B38049E5-7B53-4E85-8972-7D6C4BCE5BB9}" type="slidenum">
              <a:rPr lang="pt-BR" b="1" noProof="0" smtClean="0"/>
              <a:t>84</a:t>
            </a:fld>
            <a:endParaRPr lang="pt-BR" b="1" noProof="0" dirty="0"/>
          </a:p>
        </p:txBody>
      </p:sp>
      <p:sp>
        <p:nvSpPr>
          <p:cNvPr id="8" name="Retângulo 7"/>
          <p:cNvSpPr/>
          <p:nvPr/>
        </p:nvSpPr>
        <p:spPr>
          <a:xfrm>
            <a:off x="766266"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7" name="Retângulo 6"/>
          <p:cNvSpPr/>
          <p:nvPr/>
        </p:nvSpPr>
        <p:spPr>
          <a:xfrm>
            <a:off x="875763" y="711077"/>
            <a:ext cx="10669740" cy="5324535"/>
          </a:xfrm>
          <a:prstGeom prst="rect">
            <a:avLst/>
          </a:prstGeom>
          <a:solidFill>
            <a:schemeClr val="bg1"/>
          </a:solidFill>
        </p:spPr>
        <p:txBody>
          <a:bodyPr wrap="square">
            <a:spAutoFit/>
          </a:bodyPr>
          <a:lstStyle/>
          <a:p>
            <a:pPr indent="538163" algn="just"/>
            <a:r>
              <a:rPr lang="pt-BR" sz="2000" dirty="0">
                <a:latin typeface="Arial" panose="020B0604020202020204" pitchFamily="34" charset="0"/>
                <a:cs typeface="Arial" panose="020B0604020202020204" pitchFamily="34" charset="0"/>
              </a:rPr>
              <a:t>A </a:t>
            </a:r>
            <a:r>
              <a:rPr lang="pt-BR" sz="2000" b="1" dirty="0">
                <a:latin typeface="Arial" panose="020B0604020202020204" pitchFamily="34" charset="0"/>
                <a:cs typeface="Arial" panose="020B0604020202020204" pitchFamily="34" charset="0"/>
              </a:rPr>
              <a:t>Resolução nº 08, de 24/11/16, </a:t>
            </a:r>
            <a:r>
              <a:rPr lang="pt-BR" sz="2000" dirty="0">
                <a:latin typeface="Arial" panose="020B0604020202020204" pitchFamily="34" charset="0"/>
                <a:cs typeface="Arial" panose="020B0604020202020204" pitchFamily="34" charset="0"/>
              </a:rPr>
              <a:t>da Comissão </a:t>
            </a:r>
            <a:r>
              <a:rPr lang="pt-BR" sz="2000" dirty="0" err="1">
                <a:latin typeface="Arial" panose="020B0604020202020204" pitchFamily="34" charset="0"/>
                <a:cs typeface="Arial" panose="020B0604020202020204" pitchFamily="34" charset="0"/>
              </a:rPr>
              <a:t>Intergestora</a:t>
            </a:r>
            <a:r>
              <a:rPr lang="pt-BR" sz="2000" dirty="0">
                <a:latin typeface="Arial" panose="020B0604020202020204" pitchFamily="34" charset="0"/>
                <a:cs typeface="Arial" panose="020B0604020202020204" pitchFamily="34" charset="0"/>
              </a:rPr>
              <a:t> Tripartite – </a:t>
            </a:r>
            <a:r>
              <a:rPr lang="pt-BR" sz="2000" b="1" dirty="0">
                <a:latin typeface="Arial" panose="020B0604020202020204" pitchFamily="34" charset="0"/>
                <a:cs typeface="Arial" panose="020B0604020202020204" pitchFamily="34" charset="0"/>
              </a:rPr>
              <a:t>CIT</a:t>
            </a:r>
            <a:r>
              <a:rPr lang="pt-BR" sz="2000" dirty="0">
                <a:latin typeface="Arial" panose="020B0604020202020204" pitchFamily="34" charset="0"/>
                <a:cs typeface="Arial" panose="020B0604020202020204" pitchFamily="34" charset="0"/>
              </a:rPr>
              <a:t>, dispõe sobre o </a:t>
            </a:r>
            <a:r>
              <a:rPr lang="pt-BR" sz="2000" b="1" dirty="0">
                <a:latin typeface="Arial" panose="020B0604020202020204" pitchFamily="34" charset="0"/>
                <a:cs typeface="Arial" panose="020B0604020202020204" pitchFamily="34" charset="0"/>
              </a:rPr>
              <a:t>processo de </a:t>
            </a:r>
            <a:r>
              <a:rPr lang="pt-BR" sz="2000" b="1" dirty="0" err="1">
                <a:latin typeface="Arial" panose="020B0604020202020204" pitchFamily="34" charset="0"/>
                <a:cs typeface="Arial" panose="020B0604020202020204" pitchFamily="34" charset="0"/>
              </a:rPr>
              <a:t>pactuação</a:t>
            </a:r>
            <a:r>
              <a:rPr lang="pt-BR" sz="2000" b="1" dirty="0">
                <a:latin typeface="Arial" panose="020B0604020202020204" pitchFamily="34" charset="0"/>
                <a:cs typeface="Arial" panose="020B0604020202020204" pitchFamily="34" charset="0"/>
              </a:rPr>
              <a:t> </a:t>
            </a:r>
            <a:r>
              <a:rPr lang="pt-BR" sz="2000" b="1" dirty="0" err="1">
                <a:latin typeface="Arial" panose="020B0604020202020204" pitchFamily="34" charset="0"/>
                <a:cs typeface="Arial" panose="020B0604020202020204" pitchFamily="34" charset="0"/>
              </a:rPr>
              <a:t>interfederativa</a:t>
            </a:r>
            <a:r>
              <a:rPr lang="pt-BR" sz="2000" b="1" dirty="0">
                <a:latin typeface="Arial" panose="020B0604020202020204" pitchFamily="34" charset="0"/>
                <a:cs typeface="Arial" panose="020B0604020202020204" pitchFamily="34" charset="0"/>
              </a:rPr>
              <a:t> de indicadores</a:t>
            </a:r>
            <a:r>
              <a:rPr lang="pt-BR" sz="2000" dirty="0">
                <a:latin typeface="Arial" panose="020B0604020202020204" pitchFamily="34" charset="0"/>
                <a:cs typeface="Arial" panose="020B0604020202020204" pitchFamily="34" charset="0"/>
              </a:rPr>
              <a:t> para o </a:t>
            </a:r>
            <a:r>
              <a:rPr lang="pt-BR" sz="2000" b="1" dirty="0">
                <a:latin typeface="Arial" panose="020B0604020202020204" pitchFamily="34" charset="0"/>
                <a:cs typeface="Arial" panose="020B0604020202020204" pitchFamily="34" charset="0"/>
              </a:rPr>
              <a:t>período 2017-2021</a:t>
            </a:r>
            <a:r>
              <a:rPr lang="pt-BR" sz="2000" dirty="0">
                <a:latin typeface="Arial" panose="020B0604020202020204" pitchFamily="34" charset="0"/>
                <a:cs typeface="Arial" panose="020B0604020202020204" pitchFamily="34" charset="0"/>
              </a:rPr>
              <a:t>, a partir das prioridades nacionais em </a:t>
            </a:r>
            <a:r>
              <a:rPr lang="pt-BR" sz="2000" dirty="0" smtClean="0">
                <a:latin typeface="Arial" panose="020B0604020202020204" pitchFamily="34" charset="0"/>
                <a:cs typeface="Arial" panose="020B0604020202020204" pitchFamily="34" charset="0"/>
              </a:rPr>
              <a:t>saúde.</a:t>
            </a:r>
            <a:endParaRPr lang="pt-BR" sz="2000" dirty="0">
              <a:latin typeface="Arial" panose="020B0604020202020204" pitchFamily="34" charset="0"/>
              <a:cs typeface="Arial" panose="020B0604020202020204" pitchFamily="34" charset="0"/>
            </a:endParaRPr>
          </a:p>
          <a:p>
            <a:pPr indent="538163" algn="just"/>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Secretaria de Estado de Saúde (SES) é o órgão responsável pela condução deste processo no Estado do Mato Grosso do Sul, conduzindo a homologação na Comissão </a:t>
            </a:r>
            <a:r>
              <a:rPr lang="pt-BR" sz="2000" dirty="0" err="1">
                <a:latin typeface="Arial" panose="020B0604020202020204" pitchFamily="34" charset="0"/>
                <a:cs typeface="Arial" panose="020B0604020202020204" pitchFamily="34" charset="0"/>
              </a:rPr>
              <a:t>Intergestores</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Bipartite</a:t>
            </a:r>
            <a:r>
              <a:rPr lang="pt-BR" sz="2000" dirty="0">
                <a:latin typeface="Arial" panose="020B0604020202020204" pitchFamily="34" charset="0"/>
                <a:cs typeface="Arial" panose="020B0604020202020204" pitchFamily="34" charset="0"/>
              </a:rPr>
              <a:t> (CIB). Sendo assim, a </a:t>
            </a:r>
            <a:r>
              <a:rPr lang="pt-BR" sz="2000" b="1" dirty="0" err="1">
                <a:latin typeface="Arial" panose="020B0604020202020204" pitchFamily="34" charset="0"/>
                <a:cs typeface="Arial" panose="020B0604020202020204" pitchFamily="34" charset="0"/>
              </a:rPr>
              <a:t>pactuação</a:t>
            </a:r>
            <a:r>
              <a:rPr lang="pt-BR" sz="2000" b="1" dirty="0">
                <a:latin typeface="Arial" panose="020B0604020202020204" pitchFamily="34" charset="0"/>
                <a:cs typeface="Arial" panose="020B0604020202020204" pitchFamily="34" charset="0"/>
              </a:rPr>
              <a:t> de 2021 </a:t>
            </a:r>
            <a:r>
              <a:rPr lang="pt-BR" sz="2000" dirty="0">
                <a:latin typeface="Arial" panose="020B0604020202020204" pitchFamily="34" charset="0"/>
                <a:cs typeface="Arial" panose="020B0604020202020204" pitchFamily="34" charset="0"/>
              </a:rPr>
              <a:t>ocorreu durante a </a:t>
            </a:r>
            <a:r>
              <a:rPr lang="pt-BR" sz="2000" b="1" dirty="0">
                <a:latin typeface="Arial" panose="020B0604020202020204" pitchFamily="34" charset="0"/>
                <a:cs typeface="Arial" panose="020B0604020202020204" pitchFamily="34" charset="0"/>
              </a:rPr>
              <a:t>310ª Reunião Ordinária </a:t>
            </a:r>
            <a:r>
              <a:rPr lang="pt-BR" sz="2000" dirty="0">
                <a:latin typeface="Arial" panose="020B0604020202020204" pitchFamily="34" charset="0"/>
                <a:cs typeface="Arial" panose="020B0604020202020204" pitchFamily="34" charset="0"/>
              </a:rPr>
              <a:t>da Comissão </a:t>
            </a:r>
            <a:r>
              <a:rPr lang="pt-BR" sz="2000" dirty="0" err="1">
                <a:latin typeface="Arial" panose="020B0604020202020204" pitchFamily="34" charset="0"/>
                <a:cs typeface="Arial" panose="020B0604020202020204" pitchFamily="34" charset="0"/>
              </a:rPr>
              <a:t>Intergestora</a:t>
            </a:r>
            <a:r>
              <a:rPr lang="pt-BR" sz="2000" dirty="0">
                <a:latin typeface="Arial" panose="020B0604020202020204" pitchFamily="34" charset="0"/>
                <a:cs typeface="Arial" panose="020B0604020202020204" pitchFamily="34" charset="0"/>
              </a:rPr>
              <a:t> </a:t>
            </a:r>
            <a:r>
              <a:rPr lang="pt-BR" sz="2000" dirty="0" err="1" smtClean="0">
                <a:latin typeface="Arial" panose="020B0604020202020204" pitchFamily="34" charset="0"/>
                <a:cs typeface="Arial" panose="020B0604020202020204" pitchFamily="34" charset="0"/>
              </a:rPr>
              <a:t>Bipartite</a:t>
            </a:r>
            <a:r>
              <a:rPr lang="pt-BR" sz="2000" dirty="0" smtClean="0">
                <a:latin typeface="Arial" panose="020B0604020202020204" pitchFamily="34" charset="0"/>
                <a:cs typeface="Arial" panose="020B0604020202020204" pitchFamily="34" charset="0"/>
              </a:rPr>
              <a:t> </a:t>
            </a:r>
            <a:r>
              <a:rPr lang="pt-BR" sz="2000" b="1" dirty="0" smtClean="0">
                <a:latin typeface="Arial" panose="020B0604020202020204" pitchFamily="34" charset="0"/>
                <a:cs typeface="Arial" panose="020B0604020202020204" pitchFamily="34" charset="0"/>
              </a:rPr>
              <a:t>(CIB)</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em </a:t>
            </a:r>
            <a:r>
              <a:rPr lang="pt-BR" sz="2000" b="1" dirty="0">
                <a:latin typeface="Arial" panose="020B0604020202020204" pitchFamily="34" charset="0"/>
                <a:cs typeface="Arial" panose="020B0604020202020204" pitchFamily="34" charset="0"/>
              </a:rPr>
              <a:t>21 de maio de 2021 às 14h30min</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a:p>
            <a:pPr indent="538163" algn="just"/>
            <a:r>
              <a:rPr lang="pt-BR" sz="2000" dirty="0">
                <a:latin typeface="Arial" panose="020B0604020202020204" pitchFamily="34" charset="0"/>
                <a:cs typeface="Arial" panose="020B0604020202020204" pitchFamily="34" charset="0"/>
              </a:rPr>
              <a:t>Para o presente relatório </a:t>
            </a:r>
            <a:r>
              <a:rPr lang="pt-BR" sz="2000" b="1" dirty="0">
                <a:latin typeface="Arial" panose="020B0604020202020204" pitchFamily="34" charset="0"/>
                <a:cs typeface="Arial" panose="020B0604020202020204" pitchFamily="34" charset="0"/>
              </a:rPr>
              <a:t>serão apresentados </a:t>
            </a:r>
            <a:r>
              <a:rPr lang="pt-BR" sz="2000" b="1" dirty="0" smtClean="0">
                <a:latin typeface="Arial" panose="020B0604020202020204" pitchFamily="34" charset="0"/>
                <a:cs typeface="Arial" panose="020B0604020202020204" pitchFamily="34" charset="0"/>
              </a:rPr>
              <a:t>12 </a:t>
            </a:r>
            <a:r>
              <a:rPr lang="pt-BR" sz="2000" b="1" dirty="0">
                <a:latin typeface="Arial" panose="020B0604020202020204" pitchFamily="34" charset="0"/>
                <a:cs typeface="Arial" panose="020B0604020202020204" pitchFamily="34" charset="0"/>
              </a:rPr>
              <a:t>dos 22 Indicadores </a:t>
            </a:r>
            <a:r>
              <a:rPr lang="pt-BR" sz="2000" dirty="0">
                <a:latin typeface="Arial" panose="020B0604020202020204" pitchFamily="34" charset="0"/>
                <a:cs typeface="Arial" panose="020B0604020202020204" pitchFamily="34" charset="0"/>
              </a:rPr>
              <a:t>que possuem  monitoramento </a:t>
            </a:r>
            <a:r>
              <a:rPr lang="pt-BR" sz="2000" i="1" dirty="0">
                <a:latin typeface="Arial" panose="020B0604020202020204" pitchFamily="34" charset="0"/>
                <a:cs typeface="Arial" panose="020B0604020202020204" pitchFamily="34" charset="0"/>
              </a:rPr>
              <a:t>mensal, bimestral, </a:t>
            </a:r>
            <a:r>
              <a:rPr lang="pt-BR" sz="2000" i="1" dirty="0" smtClean="0">
                <a:latin typeface="Arial" panose="020B0604020202020204" pitchFamily="34" charset="0"/>
                <a:cs typeface="Arial" panose="020B0604020202020204" pitchFamily="34" charset="0"/>
              </a:rPr>
              <a:t>trimestral, quadrimestral e semestral </a:t>
            </a:r>
            <a:r>
              <a:rPr lang="pt-BR" sz="2000" dirty="0" smtClean="0">
                <a:latin typeface="Arial" panose="020B0604020202020204" pitchFamily="34" charset="0"/>
                <a:cs typeface="Arial" panose="020B0604020202020204" pitchFamily="34" charset="0"/>
              </a:rPr>
              <a:t>definidos </a:t>
            </a:r>
            <a:r>
              <a:rPr lang="pt-BR" sz="2000" dirty="0">
                <a:latin typeface="Arial" panose="020B0604020202020204" pitchFamily="34" charset="0"/>
                <a:cs typeface="Arial" panose="020B0604020202020204" pitchFamily="34" charset="0"/>
              </a:rPr>
              <a:t>pelas fichas de qualificação dispostas no Instrutivo para o </a:t>
            </a:r>
            <a:r>
              <a:rPr lang="pt-BR" sz="2000" dirty="0" smtClean="0">
                <a:latin typeface="Arial" panose="020B0604020202020204" pitchFamily="34" charset="0"/>
                <a:cs typeface="Arial" panose="020B0604020202020204" pitchFamily="34" charset="0"/>
              </a:rPr>
              <a:t>período. </a:t>
            </a:r>
          </a:p>
          <a:p>
            <a:pPr indent="538163" algn="just"/>
            <a:r>
              <a:rPr lang="pt-BR" sz="2000" dirty="0" smtClean="0">
                <a:latin typeface="Arial" panose="020B0604020202020204" pitchFamily="34" charset="0"/>
                <a:cs typeface="Arial" panose="020B0604020202020204" pitchFamily="34" charset="0"/>
              </a:rPr>
              <a:t>Os </a:t>
            </a:r>
            <a:r>
              <a:rPr lang="pt-BR" sz="2000" b="1" dirty="0">
                <a:latin typeface="Arial" panose="020B0604020202020204" pitchFamily="34" charset="0"/>
                <a:cs typeface="Arial" panose="020B0604020202020204" pitchFamily="34" charset="0"/>
              </a:rPr>
              <a:t>resultados ainda são preliminares</a:t>
            </a:r>
            <a:r>
              <a:rPr lang="pt-BR" sz="2000" dirty="0">
                <a:latin typeface="Arial" panose="020B0604020202020204" pitchFamily="34" charset="0"/>
                <a:cs typeface="Arial" panose="020B0604020202020204" pitchFamily="34" charset="0"/>
              </a:rPr>
              <a:t>, visto que ficam na dependência do fechamento nas bases dos bancos de dados, das fontes específicas vinculadas a cada indicador e estão de acordo com a última </a:t>
            </a:r>
            <a:r>
              <a:rPr lang="pt-BR" sz="2000" b="1" dirty="0" smtClean="0">
                <a:latin typeface="Arial" panose="020B0604020202020204" pitchFamily="34" charset="0"/>
                <a:cs typeface="Arial" panose="020B0604020202020204" pitchFamily="34" charset="0"/>
              </a:rPr>
              <a:t>as bases de dados oficiais e </a:t>
            </a:r>
            <a:r>
              <a:rPr lang="pt-BR" sz="2000" dirty="0" smtClean="0">
                <a:latin typeface="Arial" panose="020B0604020202020204" pitchFamily="34" charset="0"/>
                <a:cs typeface="Arial" panose="020B0604020202020204" pitchFamily="34" charset="0"/>
              </a:rPr>
              <a:t>os registros setoriais verificados no </a:t>
            </a:r>
            <a:r>
              <a:rPr lang="pt-BR" sz="2000" dirty="0">
                <a:latin typeface="Arial" panose="020B0604020202020204" pitchFamily="34" charset="0"/>
                <a:cs typeface="Arial" panose="020B0604020202020204" pitchFamily="34" charset="0"/>
              </a:rPr>
              <a:t>sistema de informação municipal próprio, denominado </a:t>
            </a:r>
            <a:r>
              <a:rPr lang="pt-BR" sz="2000" b="1" dirty="0" smtClean="0">
                <a:latin typeface="Arial" panose="020B0604020202020204" pitchFamily="34" charset="0"/>
                <a:cs typeface="Arial" panose="020B0604020202020204" pitchFamily="34" charset="0"/>
              </a:rPr>
              <a:t>SCAM - Sistema de Apoio ao Monitoramento </a:t>
            </a:r>
            <a:r>
              <a:rPr lang="pt-BR" sz="2000" b="1" dirty="0">
                <a:latin typeface="Arial" panose="020B0604020202020204" pitchFamily="34" charset="0"/>
                <a:cs typeface="Arial" panose="020B0604020202020204" pitchFamily="34" charset="0"/>
              </a:rPr>
              <a:t>e Avaliação dos Instrumentos de Planejamento do SUS</a:t>
            </a:r>
            <a:r>
              <a:rPr lang="pt-BR" sz="2000" dirty="0">
                <a:latin typeface="Arial" panose="020B0604020202020204" pitchFamily="34" charset="0"/>
                <a:cs typeface="Arial" panose="020B0604020202020204" pitchFamily="34" charset="0"/>
              </a:rPr>
              <a:t>, realizada </a:t>
            </a:r>
            <a:r>
              <a:rPr lang="pt-BR" sz="2000" b="1" dirty="0" smtClean="0">
                <a:latin typeface="Arial" panose="020B0604020202020204" pitchFamily="34" charset="0"/>
                <a:cs typeface="Arial" panose="020B0604020202020204" pitchFamily="34" charset="0"/>
              </a:rPr>
              <a:t>em 21/09/2021.</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846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b="1" noProof="0" smtClean="0"/>
              <a:pPr rtl="0"/>
              <a:t>85</a:t>
            </a:fld>
            <a:endParaRPr lang="pt-BR" b="1" noProof="0" dirty="0"/>
          </a:p>
        </p:txBody>
      </p:sp>
      <p:sp>
        <p:nvSpPr>
          <p:cNvPr id="11" name="Retângulo 10"/>
          <p:cNvSpPr/>
          <p:nvPr/>
        </p:nvSpPr>
        <p:spPr>
          <a:xfrm>
            <a:off x="736969" y="1713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2021</a:t>
            </a:r>
          </a:p>
        </p:txBody>
      </p:sp>
      <p:sp>
        <p:nvSpPr>
          <p:cNvPr id="7" name="Título 1"/>
          <p:cNvSpPr txBox="1">
            <a:spLocks/>
          </p:cNvSpPr>
          <p:nvPr/>
        </p:nvSpPr>
        <p:spPr>
          <a:xfrm>
            <a:off x="6088154" y="28063"/>
            <a:ext cx="5583893"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tângulo 7"/>
          <p:cNvSpPr/>
          <p:nvPr/>
        </p:nvSpPr>
        <p:spPr>
          <a:xfrm>
            <a:off x="768335" y="479133"/>
            <a:ext cx="10639638" cy="5724644"/>
          </a:xfrm>
          <a:prstGeom prst="rect">
            <a:avLst/>
          </a:prstGeom>
          <a:solidFill>
            <a:schemeClr val="bg1"/>
          </a:solidFill>
        </p:spPr>
        <p:txBody>
          <a:bodyPr wrap="square">
            <a:spAutoFit/>
          </a:bodyPr>
          <a:lstStyle/>
          <a:p>
            <a:pPr algn="just"/>
            <a:r>
              <a:rPr lang="pt-BR" sz="1400" b="1" dirty="0" smtClean="0">
                <a:solidFill>
                  <a:srgbClr val="FF0000"/>
                </a:solidFill>
                <a:latin typeface="Arial" panose="020B0604020202020204" pitchFamily="34" charset="0"/>
                <a:cs typeface="Arial" panose="020B0604020202020204" pitchFamily="34" charset="0"/>
              </a:rPr>
              <a:t>Indicador 2: Proporção </a:t>
            </a:r>
            <a:r>
              <a:rPr lang="pt-BR" sz="1400" b="1" dirty="0">
                <a:solidFill>
                  <a:srgbClr val="FF0000"/>
                </a:solidFill>
                <a:latin typeface="Arial" panose="020B0604020202020204" pitchFamily="34" charset="0"/>
                <a:cs typeface="Arial" panose="020B0604020202020204" pitchFamily="34" charset="0"/>
              </a:rPr>
              <a:t>de óbitos de mulheres em idade fértil (10 a 49 anos) </a:t>
            </a:r>
            <a:r>
              <a:rPr lang="pt-BR" sz="1400" b="1" u="sng" dirty="0">
                <a:solidFill>
                  <a:srgbClr val="FF0000"/>
                </a:solidFill>
                <a:latin typeface="Arial" panose="020B0604020202020204" pitchFamily="34" charset="0"/>
                <a:cs typeface="Arial" panose="020B0604020202020204" pitchFamily="34" charset="0"/>
              </a:rPr>
              <a:t>investigados</a:t>
            </a:r>
            <a:r>
              <a:rPr lang="pt-BR" sz="1400" b="1" dirty="0">
                <a:solidFill>
                  <a:srgbClr val="FF0000"/>
                </a:solidFill>
                <a:latin typeface="Arial" panose="020B0604020202020204" pitchFamily="34" charset="0"/>
                <a:cs typeface="Arial" panose="020B0604020202020204" pitchFamily="34" charset="0"/>
              </a:rPr>
              <a:t> (%)</a:t>
            </a:r>
          </a:p>
          <a:p>
            <a:pPr algn="just"/>
            <a:endParaRPr lang="pt-BR" sz="1400" b="1" dirty="0" smtClean="0">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TENDÊNCIA </a:t>
            </a:r>
            <a:r>
              <a:rPr lang="pt-BR" sz="1400" b="1" dirty="0">
                <a:latin typeface="Arial" panose="020B0604020202020204" pitchFamily="34" charset="0"/>
                <a:cs typeface="Arial" panose="020B0604020202020204" pitchFamily="34" charset="0"/>
              </a:rPr>
              <a:t>DO </a:t>
            </a:r>
            <a:r>
              <a:rPr lang="pt-BR" sz="1400" b="1" dirty="0" smtClean="0">
                <a:latin typeface="Arial" panose="020B0604020202020204" pitchFamily="34" charset="0"/>
                <a:cs typeface="Arial" panose="020B0604020202020204" pitchFamily="34" charset="0"/>
              </a:rPr>
              <a:t>INDICADOR: </a:t>
            </a:r>
            <a:r>
              <a:rPr lang="pt-BR" sz="1400" dirty="0">
                <a:latin typeface="Arial" panose="020B0604020202020204" pitchFamily="34" charset="0"/>
                <a:cs typeface="Arial" panose="020B0604020202020204" pitchFamily="34" charset="0"/>
              </a:rPr>
              <a:t>Crescente. </a:t>
            </a:r>
          </a:p>
          <a:p>
            <a:pPr algn="just"/>
            <a:r>
              <a:rPr lang="pt-BR" sz="1400" b="1" dirty="0" smtClean="0">
                <a:latin typeface="Arial" panose="020B0604020202020204" pitchFamily="34" charset="0"/>
                <a:cs typeface="Arial" panose="020B0604020202020204" pitchFamily="34" charset="0"/>
              </a:rPr>
              <a:t>FONTE: </a:t>
            </a:r>
            <a:r>
              <a:rPr lang="pt-BR" sz="1400" dirty="0">
                <a:latin typeface="Arial" panose="020B0604020202020204" pitchFamily="34" charset="0"/>
                <a:cs typeface="Arial" panose="020B0604020202020204" pitchFamily="34" charset="0"/>
              </a:rPr>
              <a:t>Sistema de Informação sobre Mortalidade (SIM</a:t>
            </a:r>
            <a:r>
              <a:rPr lang="pt-BR" sz="1400" dirty="0" smtClean="0">
                <a:latin typeface="Arial" panose="020B0604020202020204" pitchFamily="34" charset="0"/>
                <a:cs typeface="Arial" panose="020B0604020202020204" pitchFamily="34" charset="0"/>
              </a:rPr>
              <a:t>). </a:t>
            </a:r>
            <a:endParaRPr lang="pt-BR" sz="1400" b="1" dirty="0">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MESES E DATA </a:t>
            </a:r>
            <a:r>
              <a:rPr lang="pt-BR" sz="1400" b="1" dirty="0">
                <a:latin typeface="Arial" panose="020B0604020202020204" pitchFamily="34" charset="0"/>
                <a:cs typeface="Arial" panose="020B0604020202020204" pitchFamily="34" charset="0"/>
              </a:rPr>
              <a:t>DE EXTRAÇÃO</a:t>
            </a:r>
            <a:r>
              <a:rPr lang="pt-BR" sz="1400" b="1" dirty="0" smtClean="0">
                <a:latin typeface="Arial" panose="020B0604020202020204" pitchFamily="34" charset="0"/>
                <a:cs typeface="Arial" panose="020B0604020202020204" pitchFamily="34" charset="0"/>
              </a:rPr>
              <a:t>: maio, junho e julho, extraídos em 03/09/2021.</a:t>
            </a:r>
            <a:endParaRPr lang="pt-BR" sz="1400" b="1" dirty="0">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METODOLOGIA </a:t>
            </a:r>
            <a:r>
              <a:rPr lang="pt-BR" sz="1400" b="1" dirty="0">
                <a:latin typeface="Arial" panose="020B0604020202020204" pitchFamily="34" charset="0"/>
                <a:cs typeface="Arial" panose="020B0604020202020204" pitchFamily="34" charset="0"/>
              </a:rPr>
              <a:t>DE </a:t>
            </a:r>
            <a:r>
              <a:rPr lang="pt-BR" sz="1400" b="1" dirty="0" smtClean="0">
                <a:latin typeface="Arial" panose="020B0604020202020204" pitchFamily="34" charset="0"/>
                <a:cs typeface="Arial" panose="020B0604020202020204" pitchFamily="34" charset="0"/>
              </a:rPr>
              <a:t>CÁLCULO: </a:t>
            </a:r>
            <a:r>
              <a:rPr lang="pt-BR" sz="1400" dirty="0">
                <a:latin typeface="Arial" panose="020B0604020202020204" pitchFamily="34" charset="0"/>
                <a:cs typeface="Arial" panose="020B0604020202020204" pitchFamily="34" charset="0"/>
              </a:rPr>
              <a:t>total de óbitos de Mulheres em Idade Fértil (MIF) investigados, como numerador e o total de óbitos de MIF para o </a:t>
            </a:r>
            <a:r>
              <a:rPr lang="pt-BR" sz="1400" dirty="0" smtClean="0">
                <a:latin typeface="Arial" panose="020B0604020202020204" pitchFamily="34" charset="0"/>
                <a:cs typeface="Arial" panose="020B0604020202020204" pitchFamily="34" charset="0"/>
              </a:rPr>
              <a:t>denominador </a:t>
            </a:r>
            <a:r>
              <a:rPr lang="pt-BR" sz="1400" dirty="0">
                <a:latin typeface="Arial" panose="020B0604020202020204" pitchFamily="34" charset="0"/>
                <a:cs typeface="Arial" panose="020B0604020202020204" pitchFamily="34" charset="0"/>
              </a:rPr>
              <a:t>e fator de multiplicação </a:t>
            </a:r>
            <a:r>
              <a:rPr lang="pt-BR" sz="1400" dirty="0" smtClean="0">
                <a:latin typeface="Arial" panose="020B0604020202020204" pitchFamily="34" charset="0"/>
                <a:cs typeface="Arial" panose="020B0604020202020204" pitchFamily="34" charset="0"/>
              </a:rPr>
              <a:t>100.</a:t>
            </a:r>
            <a:endParaRPr lang="pt-BR" sz="1400" b="1"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ANÁLISE</a:t>
            </a:r>
            <a:r>
              <a:rPr lang="pt-BR" sz="1400" b="1" dirty="0">
                <a:latin typeface="Arial" panose="020B0604020202020204" pitchFamily="34" charset="0"/>
                <a:cs typeface="Arial" panose="020B0604020202020204" pitchFamily="34" charset="0"/>
              </a:rPr>
              <a:t> </a:t>
            </a:r>
            <a:r>
              <a:rPr lang="pt-BR" sz="1400" b="1" dirty="0" smtClean="0">
                <a:latin typeface="Arial" panose="020B0604020202020204" pitchFamily="34" charset="0"/>
                <a:cs typeface="Arial" panose="020B0604020202020204" pitchFamily="34" charset="0"/>
              </a:rPr>
              <a:t>e CONSIDERAÇÕES:</a:t>
            </a:r>
          </a:p>
          <a:p>
            <a:pPr algn="just"/>
            <a:r>
              <a:rPr lang="pt-BR" sz="1400" dirty="0" smtClean="0">
                <a:latin typeface="Arial" panose="020B0604020202020204" pitchFamily="34" charset="0"/>
                <a:cs typeface="Arial" panose="020B0604020202020204" pitchFamily="34" charset="0"/>
              </a:rPr>
              <a:t>		</a:t>
            </a:r>
            <a:r>
              <a:rPr lang="pt-BR" sz="1500" dirty="0" smtClean="0">
                <a:latin typeface="Arial" panose="020B0604020202020204" pitchFamily="34" charset="0"/>
                <a:cs typeface="Arial" panose="020B0604020202020204" pitchFamily="34" charset="0"/>
              </a:rPr>
              <a:t>Investigar </a:t>
            </a:r>
            <a:r>
              <a:rPr lang="pt-BR" sz="1500" dirty="0">
                <a:latin typeface="Arial" panose="020B0604020202020204" pitchFamily="34" charset="0"/>
                <a:cs typeface="Arial" panose="020B0604020202020204" pitchFamily="34" charset="0"/>
              </a:rPr>
              <a:t>mortes de mulheres em idade fértil (MIF) permite detectar casos de óbitos maternos não declarados (óbito materno mascarado) ou descartar, após a investigação, a possibilidade de essas mortes terem sido relacionadas ao ciclo gravídico-puerperal. A investigação de óbitos de MIF é obrigatória segundo a Portaria nº 1119/2008</a:t>
            </a:r>
            <a:r>
              <a:rPr lang="pt-BR" sz="1500" dirty="0" smtClean="0">
                <a:latin typeface="Arial" panose="020B0604020202020204" pitchFamily="34" charset="0"/>
                <a:cs typeface="Arial" panose="020B0604020202020204" pitchFamily="34" charset="0"/>
              </a:rPr>
              <a:t>.</a:t>
            </a:r>
          </a:p>
          <a:p>
            <a:pPr indent="900113" algn="just"/>
            <a:r>
              <a:rPr lang="pt-BR" sz="1500" dirty="0">
                <a:latin typeface="Arial" panose="020B0604020202020204" pitchFamily="34" charset="0"/>
                <a:cs typeface="Arial" panose="020B0604020202020204" pitchFamily="34" charset="0"/>
              </a:rPr>
              <a:t>Em Campo Grande, esse indicador é alcançado anualmente por meio do trabalho da Coordenadoria de Estatísticas Vitais (CEVITAL) em parceria com os Distritos Sanitários, empenho dos profissionais da Atenção Primária e profissionais hospitalares que realizam o preenchimento das investigações. Entretanto, devido às ações frente à pandemia do COVID-19, observa-se uma diminuição na proporção de investigações em 2020 e 2021 em comparação aos anos anteriores, conforme gráfico abaixo, possivelmente pela diminuição das entrevistas domiciliares para investigação, sobrecarga dos núcleos de vigilância hospitalares durante a pandemia, setores também responsáveis pelas investigações desses óbitos, bem como o aumento expressivo de mortes nessa faixa etária em 2021.</a:t>
            </a:r>
          </a:p>
          <a:p>
            <a:pPr algn="just"/>
            <a:r>
              <a:rPr lang="pt-BR" sz="1500" dirty="0">
                <a:latin typeface="Arial" panose="020B0604020202020204" pitchFamily="34" charset="0"/>
                <a:cs typeface="Arial" panose="020B0604020202020204" pitchFamily="34" charset="0"/>
              </a:rPr>
              <a:t>		No período de janeiro a julho de 2021 avaliado, ocorreram 361 mortes de MIF residentes em Campo Grande. Em 2020, no mesmo período, foram 155 mortes. A COVID-19 foi a principal responsável por esse aumento no último ano, correspondendo à 47% de todas as mortes de MIF em 2021.</a:t>
            </a:r>
          </a:p>
          <a:p>
            <a:pPr algn="just"/>
            <a:r>
              <a:rPr lang="pt-BR" sz="1500" dirty="0">
                <a:latin typeface="Arial" panose="020B0604020202020204" pitchFamily="34" charset="0"/>
                <a:cs typeface="Arial" panose="020B0604020202020204" pitchFamily="34" charset="0"/>
              </a:rPr>
              <a:t>		Ainda que a CEVITAL tenha emitido a Nota Técnica 02/2020 em maio do ano passado incentivando a entrevista domiciliar e ambulatorial via contato telefônico, esta coordenadoria está realizando um diagnóstico situacional para identificar outros possíveis problemas para, em seguida, traçar as ações para o aumento das investigações</a:t>
            </a:r>
            <a:r>
              <a:rPr lang="pt-BR" sz="1500" dirty="0" smtClean="0">
                <a:latin typeface="Arial" panose="020B0604020202020204" pitchFamily="34" charset="0"/>
                <a:cs typeface="Arial" panose="020B0604020202020204" pitchFamily="34" charset="0"/>
              </a:rPr>
              <a:t>.</a:t>
            </a:r>
            <a:endParaRPr lang="pt-BR"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811501"/>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0381059" y="6453386"/>
            <a:ext cx="1596292" cy="404614"/>
          </a:xfrm>
        </p:spPr>
        <p:txBody>
          <a:bodyPr/>
          <a:lstStyle/>
          <a:p>
            <a:pPr rtl="0"/>
            <a:fld id="{B38049E5-7B53-4E85-8972-7D6C4BCE5BB9}" type="slidenum">
              <a:rPr lang="pt-BR" b="1" noProof="0" smtClean="0">
                <a:solidFill>
                  <a:schemeClr val="tx1"/>
                </a:solidFill>
              </a:rPr>
              <a:t>86</a:t>
            </a:fld>
            <a:endParaRPr lang="pt-BR" b="1" noProof="0" dirty="0">
              <a:solidFill>
                <a:schemeClr val="tx1"/>
              </a:solidFill>
            </a:endParaRPr>
          </a:p>
        </p:txBody>
      </p:sp>
      <p:sp>
        <p:nvSpPr>
          <p:cNvPr id="10" name="Retângulo 9"/>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6" name="Tabela 5"/>
          <p:cNvGraphicFramePr>
            <a:graphicFrameLocks noGrp="1"/>
          </p:cNvGraphicFramePr>
          <p:nvPr>
            <p:extLst>
              <p:ext uri="{D42A27DB-BD31-4B8C-83A1-F6EECF244321}">
                <p14:modId xmlns:p14="http://schemas.microsoft.com/office/powerpoint/2010/main" val="1050891839"/>
              </p:ext>
            </p:extLst>
          </p:nvPr>
        </p:nvGraphicFramePr>
        <p:xfrm>
          <a:off x="954743" y="919515"/>
          <a:ext cx="10377151" cy="4974210"/>
        </p:xfrm>
        <a:graphic>
          <a:graphicData uri="http://schemas.openxmlformats.org/drawingml/2006/table">
            <a:tbl>
              <a:tblPr>
                <a:tableStyleId>{7E9639D4-E3E2-4D34-9284-5A2195B3D0D7}</a:tableStyleId>
              </a:tblPr>
              <a:tblGrid>
                <a:gridCol w="2914955">
                  <a:extLst>
                    <a:ext uri="{9D8B030D-6E8A-4147-A177-3AD203B41FA5}">
                      <a16:colId xmlns:a16="http://schemas.microsoft.com/office/drawing/2014/main" val="20000"/>
                    </a:ext>
                  </a:extLst>
                </a:gridCol>
                <a:gridCol w="1283241">
                  <a:extLst>
                    <a:ext uri="{9D8B030D-6E8A-4147-A177-3AD203B41FA5}">
                      <a16:colId xmlns:a16="http://schemas.microsoft.com/office/drawing/2014/main" val="20001"/>
                    </a:ext>
                  </a:extLst>
                </a:gridCol>
                <a:gridCol w="1544738">
                  <a:extLst>
                    <a:ext uri="{9D8B030D-6E8A-4147-A177-3AD203B41FA5}">
                      <a16:colId xmlns:a16="http://schemas.microsoft.com/office/drawing/2014/main" val="20002"/>
                    </a:ext>
                  </a:extLst>
                </a:gridCol>
                <a:gridCol w="1544739">
                  <a:extLst>
                    <a:ext uri="{9D8B030D-6E8A-4147-A177-3AD203B41FA5}">
                      <a16:colId xmlns:a16="http://schemas.microsoft.com/office/drawing/2014/main" val="20003"/>
                    </a:ext>
                  </a:extLst>
                </a:gridCol>
                <a:gridCol w="1739603">
                  <a:extLst>
                    <a:ext uri="{9D8B030D-6E8A-4147-A177-3AD203B41FA5}">
                      <a16:colId xmlns:a16="http://schemas.microsoft.com/office/drawing/2014/main" val="20004"/>
                    </a:ext>
                  </a:extLst>
                </a:gridCol>
                <a:gridCol w="1349875">
                  <a:extLst>
                    <a:ext uri="{9D8B030D-6E8A-4147-A177-3AD203B41FA5}">
                      <a16:colId xmlns:a16="http://schemas.microsoft.com/office/drawing/2014/main" val="20005"/>
                    </a:ext>
                  </a:extLst>
                </a:gridCol>
              </a:tblGrid>
              <a:tr h="1972768">
                <a:tc>
                  <a:txBody>
                    <a:bodyPr/>
                    <a:lstStyle/>
                    <a:p>
                      <a:pPr algn="ctr">
                        <a:lnSpc>
                          <a:spcPct val="115000"/>
                        </a:lnSpc>
                        <a:spcAft>
                          <a:spcPts val="0"/>
                        </a:spcAft>
                      </a:pPr>
                      <a:r>
                        <a:rPr lang="pt-BR" sz="1800" b="1" dirty="0" smtClean="0">
                          <a:solidFill>
                            <a:schemeClr val="tx2"/>
                          </a:solidFill>
                          <a:effectLst>
                            <a:outerShdw blurRad="38100" dist="38100" dir="2700000" algn="tl">
                              <a:srgbClr val="000000">
                                <a:alpha val="43137"/>
                              </a:srgbClr>
                            </a:outerShdw>
                          </a:effectLst>
                        </a:rPr>
                        <a:t>INDICADOR 2</a:t>
                      </a:r>
                      <a:endParaRPr lang="pt-BR" sz="1800" b="1"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400" b="1" dirty="0" smtClean="0">
                          <a:solidFill>
                            <a:schemeClr val="tx2"/>
                          </a:solidFill>
                        </a:rPr>
                        <a:t>META</a:t>
                      </a:r>
                      <a:r>
                        <a:rPr lang="pt-BR" sz="1400" b="1" baseline="0" dirty="0" smtClean="0">
                          <a:solidFill>
                            <a:schemeClr val="tx2"/>
                          </a:solidFill>
                        </a:rPr>
                        <a:t> </a:t>
                      </a:r>
                      <a:r>
                        <a:rPr lang="pt-BR" sz="1400" b="1" dirty="0" smtClean="0">
                          <a:solidFill>
                            <a:schemeClr val="tx2"/>
                          </a:solidFill>
                        </a:rPr>
                        <a:t>PACTUADA</a:t>
                      </a:r>
                      <a:endParaRPr lang="pt-BR" sz="1400" b="1" dirty="0">
                        <a:solidFill>
                          <a:schemeClr val="tx2"/>
                        </a:solidFill>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smtClean="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smtClean="0">
                          <a:solidFill>
                            <a:schemeClr val="tx2"/>
                          </a:solidFill>
                        </a:rPr>
                        <a:t>NO 1º QUADRIMESTRE</a:t>
                      </a:r>
                      <a:endParaRPr lang="pt-BR" sz="1400" b="1" dirty="0" smtClean="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smtClean="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smtClean="0">
                          <a:solidFill>
                            <a:schemeClr val="tx2"/>
                          </a:solidFill>
                        </a:rPr>
                        <a:t>NO 2º QUADRIMESTRE</a:t>
                      </a:r>
                      <a:endParaRPr lang="pt-BR" sz="1400" b="1" dirty="0" smtClean="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smtClean="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smtClean="0">
                          <a:solidFill>
                            <a:schemeClr val="tx2"/>
                          </a:solidFill>
                        </a:rPr>
                        <a:t>NO 3º QUADRIMESTRE</a:t>
                      </a:r>
                      <a:endParaRPr lang="pt-BR" sz="1400" b="1" dirty="0" smtClean="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RESULTADO ANUAL</a:t>
                      </a: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1"/>
                          </a:solidFill>
                          <a:effectLst/>
                        </a:rPr>
                        <a:t>EM 03/09/2021</a:t>
                      </a: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01442">
                <a:tc>
                  <a:txBody>
                    <a:bodyPr/>
                    <a:lstStyle/>
                    <a:p>
                      <a:pPr algn="just"/>
                      <a:r>
                        <a:rPr lang="pt-BR" sz="2000" dirty="0" smtClean="0"/>
                        <a:t>Proporção de óbitos de mulheres em idade fértil (10 a 49 anos) </a:t>
                      </a:r>
                      <a:r>
                        <a:rPr lang="pt-BR" sz="2000" u="sng" dirty="0" smtClean="0"/>
                        <a:t>investigados</a:t>
                      </a:r>
                      <a:r>
                        <a:rPr lang="pt-BR" sz="2000" dirty="0" smtClean="0"/>
                        <a:t> (%)</a:t>
                      </a:r>
                      <a:endParaRPr lang="pt-B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smtClean="0"/>
                        <a:t>87</a:t>
                      </a:r>
                      <a:r>
                        <a:rPr lang="pt-BR" sz="2000" b="1" baseline="0" dirty="0" smtClean="0"/>
                        <a:t>(%)</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79,76 (%)</a:t>
                      </a: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pt-BR" sz="2000" b="0"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pt-BR" sz="2000" b="0" dirty="0" smtClean="0">
                          <a:solidFill>
                            <a:schemeClr val="tx1"/>
                          </a:solidFill>
                        </a:rPr>
                        <a:t>60,63 (%)</a:t>
                      </a:r>
                    </a:p>
                    <a:p>
                      <a:pPr algn="ct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smtClean="0">
                          <a:solidFill>
                            <a:schemeClr val="tx1"/>
                          </a:solidFill>
                        </a:rPr>
                        <a:t>-</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2000" b="1" dirty="0" smtClean="0">
                          <a:solidFill>
                            <a:schemeClr val="tx1"/>
                          </a:solidFill>
                        </a:rPr>
                        <a:t>69,80(%)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1478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b="1" noProof="0" smtClean="0"/>
              <a:pPr rtl="0"/>
              <a:t>87</a:t>
            </a:fld>
            <a:endParaRPr lang="pt-BR" b="1" noProof="0" dirty="0"/>
          </a:p>
        </p:txBody>
      </p:sp>
      <p:sp>
        <p:nvSpPr>
          <p:cNvPr id="11" name="Retângulo 10"/>
          <p:cNvSpPr/>
          <p:nvPr/>
        </p:nvSpPr>
        <p:spPr>
          <a:xfrm>
            <a:off x="736969" y="171356"/>
            <a:ext cx="3656770" cy="307777"/>
          </a:xfrm>
          <a:prstGeom prst="rect">
            <a:avLst/>
          </a:prstGeom>
        </p:spPr>
        <p:txBody>
          <a:bodyPr wrap="none">
            <a:spAutoFit/>
          </a:bodyPr>
          <a:lstStyle/>
          <a:p>
            <a:r>
              <a:rPr lang="pt-BR" altLang="pt-BR" sz="1400" b="1" dirty="0">
                <a:solidFill>
                  <a:schemeClr val="tx2"/>
                </a:solidFill>
              </a:rPr>
              <a:t>1° RELATÓRIO QUADRIMESTRAL 2021</a:t>
            </a:r>
          </a:p>
        </p:txBody>
      </p:sp>
      <p:sp>
        <p:nvSpPr>
          <p:cNvPr id="7" name="Título 1"/>
          <p:cNvSpPr txBox="1">
            <a:spLocks/>
          </p:cNvSpPr>
          <p:nvPr/>
        </p:nvSpPr>
        <p:spPr>
          <a:xfrm>
            <a:off x="6088154" y="28063"/>
            <a:ext cx="5583893"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tângulo 7"/>
          <p:cNvSpPr/>
          <p:nvPr/>
        </p:nvSpPr>
        <p:spPr>
          <a:xfrm>
            <a:off x="736968" y="450131"/>
            <a:ext cx="11096443" cy="6401753"/>
          </a:xfrm>
          <a:prstGeom prst="rect">
            <a:avLst/>
          </a:prstGeom>
          <a:solidFill>
            <a:schemeClr val="bg1"/>
          </a:solidFill>
        </p:spPr>
        <p:txBody>
          <a:bodyPr wrap="square">
            <a:spAutoFit/>
          </a:bodyPr>
          <a:lstStyle/>
          <a:p>
            <a:pPr algn="just"/>
            <a:r>
              <a:rPr lang="pt-BR" b="1" dirty="0" smtClean="0">
                <a:solidFill>
                  <a:srgbClr val="FF0000"/>
                </a:solidFill>
                <a:latin typeface="Arial" panose="020B0604020202020204" pitchFamily="34" charset="0"/>
                <a:cs typeface="Arial" panose="020B0604020202020204" pitchFamily="34" charset="0"/>
              </a:rPr>
              <a:t>Indicador 3: Proporção </a:t>
            </a:r>
            <a:r>
              <a:rPr lang="pt-BR" b="1" dirty="0">
                <a:solidFill>
                  <a:srgbClr val="FF0000"/>
                </a:solidFill>
                <a:latin typeface="Arial" panose="020B0604020202020204" pitchFamily="34" charset="0"/>
                <a:cs typeface="Arial" panose="020B0604020202020204" pitchFamily="34" charset="0"/>
              </a:rPr>
              <a:t>de </a:t>
            </a:r>
            <a:r>
              <a:rPr lang="pt-BR" b="1" u="sng" dirty="0">
                <a:solidFill>
                  <a:srgbClr val="FF0000"/>
                </a:solidFill>
                <a:latin typeface="Arial" panose="020B0604020202020204" pitchFamily="34" charset="0"/>
                <a:cs typeface="Arial" panose="020B0604020202020204" pitchFamily="34" charset="0"/>
              </a:rPr>
              <a:t>registro</a:t>
            </a:r>
            <a:r>
              <a:rPr lang="pt-BR" b="1" dirty="0">
                <a:solidFill>
                  <a:srgbClr val="FF0000"/>
                </a:solidFill>
                <a:latin typeface="Arial" panose="020B0604020202020204" pitchFamily="34" charset="0"/>
                <a:cs typeface="Arial" panose="020B0604020202020204" pitchFamily="34" charset="0"/>
              </a:rPr>
              <a:t> de óbitos com causa básica definida (%)</a:t>
            </a:r>
          </a:p>
          <a:p>
            <a:pPr algn="just"/>
            <a:endParaRPr lang="pt-BR" sz="1200" b="1" dirty="0" smtClean="0">
              <a:latin typeface="Arial" panose="020B0604020202020204" pitchFamily="34" charset="0"/>
              <a:cs typeface="Arial" panose="020B0604020202020204" pitchFamily="34" charset="0"/>
            </a:endParaRPr>
          </a:p>
          <a:p>
            <a:pPr algn="just"/>
            <a:r>
              <a:rPr lang="pt-BR" sz="1200" b="1" dirty="0" smtClean="0">
                <a:latin typeface="Arial" panose="020B0604020202020204" pitchFamily="34" charset="0"/>
                <a:cs typeface="Arial" panose="020B0604020202020204" pitchFamily="34" charset="0"/>
              </a:rPr>
              <a:t>TENDÊNCIA </a:t>
            </a:r>
            <a:r>
              <a:rPr lang="pt-BR" sz="1200" b="1" dirty="0">
                <a:latin typeface="Arial" panose="020B0604020202020204" pitchFamily="34" charset="0"/>
                <a:cs typeface="Arial" panose="020B0604020202020204" pitchFamily="34" charset="0"/>
              </a:rPr>
              <a:t>DO INDICADOR </a:t>
            </a:r>
            <a:r>
              <a:rPr lang="pt-BR" sz="1200" dirty="0">
                <a:latin typeface="Arial" panose="020B0604020202020204" pitchFamily="34" charset="0"/>
                <a:cs typeface="Arial" panose="020B0604020202020204" pitchFamily="34" charset="0"/>
              </a:rPr>
              <a:t>: Crescente. </a:t>
            </a:r>
          </a:p>
          <a:p>
            <a:pPr algn="just"/>
            <a:r>
              <a:rPr lang="pt-BR" sz="1200" b="1" dirty="0" smtClean="0">
                <a:latin typeface="Arial" panose="020B0604020202020204" pitchFamily="34" charset="0"/>
                <a:cs typeface="Arial" panose="020B0604020202020204" pitchFamily="34" charset="0"/>
              </a:rPr>
              <a:t>FONTE: </a:t>
            </a:r>
            <a:r>
              <a:rPr lang="pt-BR" sz="1200" dirty="0">
                <a:latin typeface="Arial" panose="020B0604020202020204" pitchFamily="34" charset="0"/>
                <a:cs typeface="Arial" panose="020B0604020202020204" pitchFamily="34" charset="0"/>
              </a:rPr>
              <a:t>Sistema de Informação sobre Mortalidade (SIM) </a:t>
            </a:r>
            <a:endParaRPr lang="pt-BR" sz="1200" b="1" dirty="0" smtClean="0">
              <a:latin typeface="Arial" panose="020B0604020202020204" pitchFamily="34" charset="0"/>
              <a:cs typeface="Arial" panose="020B0604020202020204" pitchFamily="34" charset="0"/>
            </a:endParaRPr>
          </a:p>
          <a:p>
            <a:pPr algn="just"/>
            <a:r>
              <a:rPr lang="pt-BR" sz="1200" b="1" dirty="0" smtClean="0">
                <a:latin typeface="Arial" panose="020B0604020202020204" pitchFamily="34" charset="0"/>
                <a:cs typeface="Arial" panose="020B0604020202020204" pitchFamily="34" charset="0"/>
              </a:rPr>
              <a:t>MESES </a:t>
            </a:r>
            <a:r>
              <a:rPr lang="pt-BR" sz="1200" b="1" dirty="0">
                <a:latin typeface="Arial" panose="020B0604020202020204" pitchFamily="34" charset="0"/>
                <a:cs typeface="Arial" panose="020B0604020202020204" pitchFamily="34" charset="0"/>
              </a:rPr>
              <a:t>E DATA DE EXTRAÇÃO: maio, </a:t>
            </a:r>
            <a:r>
              <a:rPr lang="pt-BR" sz="1200" b="1" dirty="0" smtClean="0">
                <a:latin typeface="Arial" panose="020B0604020202020204" pitchFamily="34" charset="0"/>
                <a:cs typeface="Arial" panose="020B0604020202020204" pitchFamily="34" charset="0"/>
              </a:rPr>
              <a:t>junho e julho, </a:t>
            </a:r>
            <a:r>
              <a:rPr lang="pt-BR" sz="1200" b="1" dirty="0">
                <a:latin typeface="Arial" panose="020B0604020202020204" pitchFamily="34" charset="0"/>
                <a:cs typeface="Arial" panose="020B0604020202020204" pitchFamily="34" charset="0"/>
              </a:rPr>
              <a:t>extraídos em </a:t>
            </a:r>
            <a:r>
              <a:rPr lang="pt-BR" sz="1200" b="1" dirty="0" smtClean="0">
                <a:latin typeface="Arial" panose="020B0604020202020204" pitchFamily="34" charset="0"/>
                <a:cs typeface="Arial" panose="020B0604020202020204" pitchFamily="34" charset="0"/>
              </a:rPr>
              <a:t>03/09/2021</a:t>
            </a:r>
            <a:r>
              <a:rPr lang="pt-BR" sz="1200" b="1" dirty="0">
                <a:latin typeface="Arial" panose="020B0604020202020204" pitchFamily="34" charset="0"/>
                <a:cs typeface="Arial" panose="020B0604020202020204" pitchFamily="34" charset="0"/>
              </a:rPr>
              <a:t>.</a:t>
            </a:r>
          </a:p>
          <a:p>
            <a:pPr algn="just"/>
            <a:r>
              <a:rPr lang="pt-BR" sz="1200" b="1" dirty="0" smtClean="0">
                <a:latin typeface="Arial" panose="020B0604020202020204" pitchFamily="34" charset="0"/>
                <a:cs typeface="Arial" panose="020B0604020202020204" pitchFamily="34" charset="0"/>
              </a:rPr>
              <a:t>METODOLOGIA </a:t>
            </a:r>
            <a:r>
              <a:rPr lang="pt-BR" sz="1200" b="1" dirty="0">
                <a:latin typeface="Arial" panose="020B0604020202020204" pitchFamily="34" charset="0"/>
                <a:cs typeface="Arial" panose="020B0604020202020204" pitchFamily="34" charset="0"/>
              </a:rPr>
              <a:t>DE </a:t>
            </a:r>
            <a:r>
              <a:rPr lang="pt-BR" sz="1200" b="1" dirty="0" smtClean="0">
                <a:latin typeface="Arial" panose="020B0604020202020204" pitchFamily="34" charset="0"/>
                <a:cs typeface="Arial" panose="020B0604020202020204" pitchFamily="34" charset="0"/>
              </a:rPr>
              <a:t>CÁLCULO: </a:t>
            </a:r>
            <a:r>
              <a:rPr lang="pt-BR" sz="1200" dirty="0" smtClean="0">
                <a:latin typeface="Arial" panose="020B0604020202020204" pitchFamily="34" charset="0"/>
                <a:cs typeface="Arial" panose="020B0604020202020204" pitchFamily="34" charset="0"/>
              </a:rPr>
              <a:t>como numerador o </a:t>
            </a:r>
            <a:r>
              <a:rPr lang="pt-BR" sz="1200" dirty="0">
                <a:latin typeface="Arial" panose="020B0604020202020204" pitchFamily="34" charset="0"/>
                <a:cs typeface="Arial" panose="020B0604020202020204" pitchFamily="34" charset="0"/>
              </a:rPr>
              <a:t>total de óbitos não fetais com causa básica definida e o total de óbitos não </a:t>
            </a:r>
            <a:r>
              <a:rPr lang="pt-BR" sz="1200" dirty="0" smtClean="0">
                <a:latin typeface="Arial" panose="020B0604020202020204" pitchFamily="34" charset="0"/>
                <a:cs typeface="Arial" panose="020B0604020202020204" pitchFamily="34" charset="0"/>
              </a:rPr>
              <a:t>fetais para o denominador e </a:t>
            </a:r>
            <a:r>
              <a:rPr lang="pt-BR" sz="1200" dirty="0">
                <a:latin typeface="Arial" panose="020B0604020202020204" pitchFamily="34" charset="0"/>
                <a:cs typeface="Arial" panose="020B0604020202020204" pitchFamily="34" charset="0"/>
              </a:rPr>
              <a:t>fator de multiplicação 100.</a:t>
            </a:r>
          </a:p>
          <a:p>
            <a:pPr algn="just"/>
            <a:r>
              <a:rPr lang="pt-BR" sz="1200" b="1" dirty="0" smtClean="0">
                <a:latin typeface="Arial" panose="020B0604020202020204" pitchFamily="34" charset="0"/>
                <a:cs typeface="Arial" panose="020B0604020202020204" pitchFamily="34" charset="0"/>
              </a:rPr>
              <a:t>ANÁLISE e CONSIDERAÇÕES:</a:t>
            </a:r>
          </a:p>
          <a:p>
            <a:pPr algn="just"/>
            <a:r>
              <a:rPr lang="pt-BR" sz="1300" dirty="0" smtClean="0">
                <a:latin typeface="Arial" panose="020B0604020202020204" pitchFamily="34" charset="0"/>
                <a:cs typeface="Arial" panose="020B0604020202020204" pitchFamily="34" charset="0"/>
              </a:rPr>
              <a:t>	</a:t>
            </a:r>
            <a:r>
              <a:rPr lang="pt-BR" sz="1400" dirty="0" smtClean="0">
                <a:latin typeface="Arial" panose="020B0604020202020204" pitchFamily="34" charset="0"/>
                <a:cs typeface="Arial" panose="020B0604020202020204" pitchFamily="34" charset="0"/>
              </a:rPr>
              <a:t>Busca-se </a:t>
            </a:r>
            <a:r>
              <a:rPr lang="pt-BR" sz="1400" dirty="0">
                <a:latin typeface="Arial" panose="020B0604020202020204" pitchFamily="34" charset="0"/>
                <a:cs typeface="Arial" panose="020B0604020202020204" pitchFamily="34" charset="0"/>
              </a:rPr>
              <a:t>constantemente a complementariedade das informações para esclarecer ou especificar as causas de morte que, a princípio, estavam indeterminadas ou inespecíficas nas Declarações de Óbito, por falhas de preenchimento pelo médico ou ausência de informação no momento do óbito</a:t>
            </a:r>
            <a:r>
              <a:rPr lang="pt-BR" sz="1400" dirty="0" smtClean="0">
                <a:latin typeface="Arial" panose="020B0604020202020204" pitchFamily="34" charset="0"/>
                <a:cs typeface="Arial" panose="020B0604020202020204" pitchFamily="34" charset="0"/>
              </a:rPr>
              <a:t>.</a:t>
            </a:r>
          </a:p>
          <a:p>
            <a:pPr algn="just"/>
            <a:r>
              <a:rPr lang="pt-BR" sz="1400" dirty="0" smtClean="0">
                <a:latin typeface="Arial" panose="020B0604020202020204" pitchFamily="34" charset="0"/>
                <a:cs typeface="Arial" panose="020B0604020202020204" pitchFamily="34" charset="0"/>
              </a:rPr>
              <a:t> 	É </a:t>
            </a:r>
            <a:r>
              <a:rPr lang="pt-BR" sz="1400" dirty="0">
                <a:latin typeface="Arial" panose="020B0604020202020204" pitchFamily="34" charset="0"/>
                <a:cs typeface="Arial" panose="020B0604020202020204" pitchFamily="34" charset="0"/>
              </a:rPr>
              <a:t>realizada investigação em outras fontes de dados, como prontuário eletrônico, laudos necroscópicos e informação dos núcleos hospitalares de vigilância. Esse trabalho reflete em um banco de mortalidade fiel à realidade, servindo como base para o planejamento e avaliação de ações em saúde. Se as informações sobre as causas de morte forem genéricas ou indeterminadas, não haverá evidências para se decidir onde priorizar os recursos, traçar estratégias de intervenção, tampouco avaliar se o trabalho da assistência está sendo </a:t>
            </a:r>
            <a:r>
              <a:rPr lang="pt-BR" sz="1400" dirty="0" smtClean="0">
                <a:latin typeface="Arial" panose="020B0604020202020204" pitchFamily="34" charset="0"/>
                <a:cs typeface="Arial" panose="020B0604020202020204" pitchFamily="34" charset="0"/>
              </a:rPr>
              <a:t>eficaz.</a:t>
            </a:r>
          </a:p>
          <a:p>
            <a:pPr algn="just"/>
            <a:r>
              <a:rPr lang="pt-BR" sz="1400" dirty="0">
                <a:latin typeface="Arial" panose="020B0604020202020204" pitchFamily="34" charset="0"/>
                <a:cs typeface="Arial" panose="020B0604020202020204" pitchFamily="34" charset="0"/>
              </a:rPr>
              <a:t> </a:t>
            </a:r>
            <a:r>
              <a:rPr lang="pt-BR" sz="1400" dirty="0" smtClean="0">
                <a:latin typeface="Arial" panose="020B0604020202020204" pitchFamily="34" charset="0"/>
                <a:cs typeface="Arial" panose="020B0604020202020204" pitchFamily="34" charset="0"/>
              </a:rPr>
              <a:t>        Em </a:t>
            </a:r>
            <a:r>
              <a:rPr lang="pt-BR" sz="1400" dirty="0">
                <a:latin typeface="Arial" panose="020B0604020202020204" pitchFamily="34" charset="0"/>
                <a:cs typeface="Arial" panose="020B0604020202020204" pitchFamily="34" charset="0"/>
              </a:rPr>
              <a:t>2019, foram realizadas reuniões com diretores hospitalares para se traçar estratégias para a melhoria da qualidade da informação sobre causas de morte nas Declarações de Óbito. Foram realizadas capacitações para os médicos do HRMS e Maternidade Cândido Mariano (AAMI), além de aula para acadêmicos de medicina da UFMS sobre estatísticas de Mortalidade e Declaração de Óbito. </a:t>
            </a:r>
          </a:p>
          <a:p>
            <a:pPr algn="just"/>
            <a:r>
              <a:rPr lang="pt-BR" sz="1400" dirty="0">
                <a:latin typeface="Arial" panose="020B0604020202020204" pitchFamily="34" charset="0"/>
                <a:cs typeface="Arial" panose="020B0604020202020204" pitchFamily="34" charset="0"/>
              </a:rPr>
              <a:t>	</a:t>
            </a:r>
            <a:r>
              <a:rPr lang="pt-BR" sz="1400" dirty="0" smtClean="0">
                <a:latin typeface="Arial" panose="020B0604020202020204" pitchFamily="34" charset="0"/>
                <a:cs typeface="Arial" panose="020B0604020202020204" pitchFamily="34" charset="0"/>
              </a:rPr>
              <a:t>Também </a:t>
            </a:r>
            <a:r>
              <a:rPr lang="pt-BR" sz="1400" dirty="0">
                <a:latin typeface="Arial" panose="020B0604020202020204" pitchFamily="34" charset="0"/>
                <a:cs typeface="Arial" panose="020B0604020202020204" pitchFamily="34" charset="0"/>
              </a:rPr>
              <a:t>a partir de 2019, análise crítica das causas informadas na declaração de óbito passou a ser feita já no momento da codificação, por profissional de nível superior, por ser o momento mais oportuno para qualificação e pesquisa para a melhoria da </a:t>
            </a:r>
            <a:r>
              <a:rPr lang="pt-BR" sz="1400" dirty="0" smtClean="0">
                <a:latin typeface="Arial" panose="020B0604020202020204" pitchFamily="34" charset="0"/>
                <a:cs typeface="Arial" panose="020B0604020202020204" pitchFamily="34" charset="0"/>
              </a:rPr>
              <a:t>informação.</a:t>
            </a:r>
          </a:p>
          <a:p>
            <a:pPr algn="just"/>
            <a:r>
              <a:rPr lang="pt-BR" sz="1400" dirty="0">
                <a:latin typeface="Arial" panose="020B0604020202020204" pitchFamily="34" charset="0"/>
                <a:cs typeface="Arial" panose="020B0604020202020204" pitchFamily="34" charset="0"/>
              </a:rPr>
              <a:t> </a:t>
            </a:r>
            <a:r>
              <a:rPr lang="pt-BR" sz="1400" dirty="0" smtClean="0">
                <a:latin typeface="Arial" panose="020B0604020202020204" pitchFamily="34" charset="0"/>
                <a:cs typeface="Arial" panose="020B0604020202020204" pitchFamily="34" charset="0"/>
              </a:rPr>
              <a:t>         Em </a:t>
            </a:r>
            <a:r>
              <a:rPr lang="pt-BR" sz="1400" dirty="0">
                <a:latin typeface="Arial" panose="020B0604020202020204" pitchFamily="34" charset="0"/>
                <a:cs typeface="Arial" panose="020B0604020202020204" pitchFamily="34" charset="0"/>
              </a:rPr>
              <a:t>2020, foi realizada parceria junto à Secretaria de Justiça e Segurança Pública (SEJUSP-MS) para acesso ao Sistema Integrado de Gestão Operacional (SIGO), com a finalidade de aprimorar a informação das causas de mortes violentas (causas externas).</a:t>
            </a:r>
          </a:p>
          <a:p>
            <a:pPr algn="just"/>
            <a:r>
              <a:rPr lang="pt-BR" sz="1400" dirty="0">
                <a:latin typeface="Arial" panose="020B0604020202020204" pitchFamily="34" charset="0"/>
                <a:cs typeface="Arial" panose="020B0604020202020204" pitchFamily="34" charset="0"/>
              </a:rPr>
              <a:t>	</a:t>
            </a:r>
            <a:r>
              <a:rPr lang="pt-BR" sz="1400" dirty="0" smtClean="0">
                <a:latin typeface="Arial" panose="020B0604020202020204" pitchFamily="34" charset="0"/>
                <a:cs typeface="Arial" panose="020B0604020202020204" pitchFamily="34" charset="0"/>
              </a:rPr>
              <a:t>Desde </a:t>
            </a:r>
            <a:r>
              <a:rPr lang="pt-BR" sz="1400" dirty="0">
                <a:latin typeface="Arial" panose="020B0604020202020204" pitchFamily="34" charset="0"/>
                <a:cs typeface="Arial" panose="020B0604020202020204" pitchFamily="34" charset="0"/>
              </a:rPr>
              <a:t>o início da pandemia, intercâmbio de informações entre CEVITAL e Unidade de Resposta Rápida/ Centro de Informações Estratégicas em Vigilância em Saúde (URR/CIEVS), sistemas Sistema de Mortalidade Infantil (SIM) e Sistema de Informação de Vigilância Epidemiológica (SIVEP), qualifica as informações dos óbitos por COVID-19, garantindo que nenhum óbito entre nas estatísticas oficiais sem a devida investigação e confirmação.</a:t>
            </a:r>
          </a:p>
          <a:p>
            <a:pPr algn="just"/>
            <a:r>
              <a:rPr lang="pt-BR" sz="1400" dirty="0">
                <a:latin typeface="Arial" panose="020B0604020202020204" pitchFamily="34" charset="0"/>
                <a:cs typeface="Arial" panose="020B0604020202020204" pitchFamily="34" charset="0"/>
              </a:rPr>
              <a:t>	</a:t>
            </a:r>
            <a:r>
              <a:rPr lang="pt-BR" sz="1400" b="1" u="sng" dirty="0" smtClean="0">
                <a:latin typeface="Arial" panose="020B0604020202020204" pitchFamily="34" charset="0"/>
                <a:cs typeface="Arial" panose="020B0604020202020204" pitchFamily="34" charset="0"/>
              </a:rPr>
              <a:t>Por </a:t>
            </a:r>
            <a:r>
              <a:rPr lang="pt-BR" sz="1400" b="1" u="sng" dirty="0">
                <a:latin typeface="Arial" panose="020B0604020202020204" pitchFamily="34" charset="0"/>
                <a:cs typeface="Arial" panose="020B0604020202020204" pitchFamily="34" charset="0"/>
              </a:rPr>
              <a:t>essas ações acima elencadas, relatório divulgado pelo Ministério da Saúde referente ao ano de 2020, mostra que Campo Grande possui o banco de mortalidade com a menor porcentagem de causas mal definidas entre as capitais brasileiras</a:t>
            </a:r>
            <a:r>
              <a:rPr lang="pt-BR" sz="1400" b="1" u="sng" dirty="0" smtClean="0">
                <a:latin typeface="Arial" panose="020B0604020202020204" pitchFamily="34" charset="0"/>
                <a:cs typeface="Arial" panose="020B0604020202020204" pitchFamily="34" charset="0"/>
              </a:rPr>
              <a:t>.</a:t>
            </a:r>
            <a:endParaRPr lang="pt-B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32580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0610664" y="6453386"/>
            <a:ext cx="1596292" cy="404614"/>
          </a:xfrm>
        </p:spPr>
        <p:txBody>
          <a:bodyPr/>
          <a:lstStyle/>
          <a:p>
            <a:pPr rtl="0"/>
            <a:fld id="{B38049E5-7B53-4E85-8972-7D6C4BCE5BB9}" type="slidenum">
              <a:rPr lang="pt-BR" b="1" noProof="0" smtClean="0">
                <a:solidFill>
                  <a:schemeClr val="bg1">
                    <a:lumMod val="95000"/>
                  </a:schemeClr>
                </a:solidFill>
              </a:rPr>
              <a:t>88</a:t>
            </a:fld>
            <a:endParaRPr lang="pt-BR" b="1" noProof="0" dirty="0">
              <a:solidFill>
                <a:schemeClr val="bg1">
                  <a:lumMod val="95000"/>
                </a:schemeClr>
              </a:solidFill>
            </a:endParaRPr>
          </a:p>
        </p:txBody>
      </p:sp>
      <p:sp>
        <p:nvSpPr>
          <p:cNvPr id="7" name="Retângulo 6"/>
          <p:cNvSpPr/>
          <p:nvPr/>
        </p:nvSpPr>
        <p:spPr>
          <a:xfrm>
            <a:off x="779713"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6" name="Tabela 5"/>
          <p:cNvGraphicFramePr>
            <a:graphicFrameLocks noGrp="1"/>
          </p:cNvGraphicFramePr>
          <p:nvPr>
            <p:extLst>
              <p:ext uri="{D42A27DB-BD31-4B8C-83A1-F6EECF244321}">
                <p14:modId xmlns:p14="http://schemas.microsoft.com/office/powerpoint/2010/main" val="665164158"/>
              </p:ext>
            </p:extLst>
          </p:nvPr>
        </p:nvGraphicFramePr>
        <p:xfrm>
          <a:off x="941299" y="1199967"/>
          <a:ext cx="10362072" cy="4377403"/>
        </p:xfrm>
        <a:graphic>
          <a:graphicData uri="http://schemas.openxmlformats.org/drawingml/2006/table">
            <a:tbl>
              <a:tblPr>
                <a:tableStyleId>{616DA210-FB5B-4158-B5E0-FEB733F419BA}</a:tableStyleId>
              </a:tblPr>
              <a:tblGrid>
                <a:gridCol w="2910721">
                  <a:extLst>
                    <a:ext uri="{9D8B030D-6E8A-4147-A177-3AD203B41FA5}">
                      <a16:colId xmlns:a16="http://schemas.microsoft.com/office/drawing/2014/main" val="20000"/>
                    </a:ext>
                  </a:extLst>
                </a:gridCol>
                <a:gridCol w="1281378">
                  <a:extLst>
                    <a:ext uri="{9D8B030D-6E8A-4147-A177-3AD203B41FA5}">
                      <a16:colId xmlns:a16="http://schemas.microsoft.com/office/drawing/2014/main" val="20001"/>
                    </a:ext>
                  </a:extLst>
                </a:gridCol>
                <a:gridCol w="1542493">
                  <a:extLst>
                    <a:ext uri="{9D8B030D-6E8A-4147-A177-3AD203B41FA5}">
                      <a16:colId xmlns:a16="http://schemas.microsoft.com/office/drawing/2014/main" val="20002"/>
                    </a:ext>
                  </a:extLst>
                </a:gridCol>
                <a:gridCol w="1542494">
                  <a:extLst>
                    <a:ext uri="{9D8B030D-6E8A-4147-A177-3AD203B41FA5}">
                      <a16:colId xmlns:a16="http://schemas.microsoft.com/office/drawing/2014/main" val="20003"/>
                    </a:ext>
                  </a:extLst>
                </a:gridCol>
                <a:gridCol w="1542493">
                  <a:extLst>
                    <a:ext uri="{9D8B030D-6E8A-4147-A177-3AD203B41FA5}">
                      <a16:colId xmlns:a16="http://schemas.microsoft.com/office/drawing/2014/main" val="20004"/>
                    </a:ext>
                  </a:extLst>
                </a:gridCol>
                <a:gridCol w="1542493">
                  <a:extLst>
                    <a:ext uri="{9D8B030D-6E8A-4147-A177-3AD203B41FA5}">
                      <a16:colId xmlns:a16="http://schemas.microsoft.com/office/drawing/2014/main" val="20005"/>
                    </a:ext>
                  </a:extLst>
                </a:gridCol>
              </a:tblGrid>
              <a:tr h="1244954">
                <a:tc>
                  <a:txBody>
                    <a:bodyPr/>
                    <a:lstStyle/>
                    <a:p>
                      <a:pPr algn="ctr">
                        <a:lnSpc>
                          <a:spcPct val="115000"/>
                        </a:lnSpc>
                        <a:spcAft>
                          <a:spcPts val="0"/>
                        </a:spcAft>
                      </a:pPr>
                      <a:r>
                        <a:rPr lang="pt-BR" sz="1800" b="1" dirty="0" smtClean="0">
                          <a:solidFill>
                            <a:schemeClr val="tx2"/>
                          </a:solidFill>
                          <a:effectLst>
                            <a:outerShdw blurRad="38100" dist="38100" dir="2700000" algn="tl">
                              <a:srgbClr val="000000">
                                <a:alpha val="43137"/>
                              </a:srgbClr>
                            </a:outerShdw>
                          </a:effectLst>
                        </a:rPr>
                        <a:t>INDICADOR 3</a:t>
                      </a:r>
                      <a:endParaRPr lang="pt-BR" sz="1800" b="1"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8489" marR="8489" marT="8489" marB="8489" anchor="ctr">
                    <a:solidFill>
                      <a:schemeClr val="bg1"/>
                    </a:solidFill>
                  </a:tcPr>
                </a:tc>
                <a:tc>
                  <a:txBody>
                    <a:bodyPr/>
                    <a:lstStyle/>
                    <a:p>
                      <a:pPr algn="ctr">
                        <a:lnSpc>
                          <a:spcPct val="115000"/>
                        </a:lnSpc>
                        <a:spcAft>
                          <a:spcPts val="0"/>
                        </a:spcAft>
                      </a:pPr>
                      <a:r>
                        <a:rPr lang="pt-BR" sz="1400" b="1" dirty="0" smtClean="0">
                          <a:solidFill>
                            <a:schemeClr val="tx2"/>
                          </a:solidFill>
                        </a:rPr>
                        <a:t>META</a:t>
                      </a:r>
                      <a:r>
                        <a:rPr lang="pt-BR" sz="1400" b="1" baseline="0" dirty="0" smtClean="0">
                          <a:solidFill>
                            <a:schemeClr val="tx2"/>
                          </a:solidFill>
                        </a:rPr>
                        <a:t> </a:t>
                      </a:r>
                      <a:r>
                        <a:rPr lang="pt-BR" sz="1400" b="1" dirty="0" smtClean="0">
                          <a:solidFill>
                            <a:schemeClr val="tx2"/>
                          </a:solidFill>
                        </a:rPr>
                        <a:t>PACTUADA</a:t>
                      </a:r>
                      <a:endParaRPr lang="pt-BR" sz="1400" b="1" dirty="0">
                        <a:solidFill>
                          <a:schemeClr val="tx2"/>
                        </a:solidFill>
                        <a:latin typeface="Calibri"/>
                        <a:ea typeface="Calibri"/>
                        <a:cs typeface="Times New Roman"/>
                      </a:endParaRPr>
                    </a:p>
                  </a:txBody>
                  <a:tcPr marL="8489" marR="8489" marT="8489" marB="8489"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smtClean="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smtClean="0">
                          <a:solidFill>
                            <a:schemeClr val="tx2"/>
                          </a:solidFill>
                        </a:rPr>
                        <a:t>NO 1º QUADRIMESTRE</a:t>
                      </a:r>
                      <a:endParaRPr lang="pt-BR" sz="1400" b="1" dirty="0" smtClean="0">
                        <a:solidFill>
                          <a:schemeClr val="tx2"/>
                        </a:solidFill>
                        <a:latin typeface="Arial"/>
                        <a:ea typeface="Times New Roman"/>
                        <a:cs typeface="Times New Roman"/>
                      </a:endParaRPr>
                    </a:p>
                  </a:txBody>
                  <a:tcPr marL="8489" marR="8489" marT="8489" marB="8489"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smtClean="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smtClean="0">
                          <a:solidFill>
                            <a:schemeClr val="tx2"/>
                          </a:solidFill>
                        </a:rPr>
                        <a:t>NO 2º QUADRIMESTRE</a:t>
                      </a:r>
                      <a:endParaRPr lang="pt-BR" sz="1400" b="1" dirty="0" smtClean="0">
                        <a:solidFill>
                          <a:schemeClr val="tx2"/>
                        </a:solidFill>
                        <a:latin typeface="Arial"/>
                        <a:ea typeface="Times New Roman"/>
                        <a:cs typeface="Times New Roman"/>
                      </a:endParaRPr>
                    </a:p>
                  </a:txBody>
                  <a:tcPr marL="8489" marR="8489" marT="8489" marB="8489"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smtClean="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smtClean="0">
                          <a:solidFill>
                            <a:schemeClr val="tx2"/>
                          </a:solidFill>
                        </a:rPr>
                        <a:t>NO 3º QUADRIMESTRE</a:t>
                      </a:r>
                      <a:endParaRPr lang="pt-BR" sz="1400" b="1" dirty="0" smtClean="0">
                        <a:solidFill>
                          <a:schemeClr val="tx2"/>
                        </a:solidFill>
                        <a:latin typeface="Arial"/>
                        <a:ea typeface="Times New Roman"/>
                        <a:cs typeface="Times New Roman"/>
                      </a:endParaRPr>
                    </a:p>
                  </a:txBody>
                  <a:tcPr marL="8489" marR="8489" marT="8489" marB="8489" anchor="c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RESULTADO ANUAL </a:t>
                      </a: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1"/>
                          </a:solidFill>
                          <a:effectLst/>
                        </a:rPr>
                        <a:t>EM 03/09/2021</a:t>
                      </a:r>
                    </a:p>
                  </a:txBody>
                  <a:tcPr marL="8489" marR="8489" marT="8489" marB="8489" anchor="ctr">
                    <a:solidFill>
                      <a:schemeClr val="bg1"/>
                    </a:solidFill>
                  </a:tcPr>
                </a:tc>
                <a:extLst>
                  <a:ext uri="{0D108BD9-81ED-4DB2-BD59-A6C34878D82A}">
                    <a16:rowId xmlns:a16="http://schemas.microsoft.com/office/drawing/2014/main" val="10000"/>
                  </a:ext>
                </a:extLst>
              </a:tr>
              <a:tr h="313244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2000" dirty="0" smtClean="0"/>
                        <a:t>Proporção de </a:t>
                      </a:r>
                      <a:r>
                        <a:rPr lang="pt-BR" sz="2000" u="sng" dirty="0" smtClean="0"/>
                        <a:t>registro</a:t>
                      </a:r>
                      <a:r>
                        <a:rPr lang="pt-BR" sz="2000" u="none" dirty="0" smtClean="0"/>
                        <a:t> </a:t>
                      </a:r>
                      <a:r>
                        <a:rPr lang="pt-BR" sz="2000" dirty="0" smtClean="0"/>
                        <a:t>de óbitos com causa básica definida (%)</a:t>
                      </a:r>
                      <a:endParaRPr lang="pt-BR" sz="2000" b="1" dirty="0" smtClean="0"/>
                    </a:p>
                  </a:txBody>
                  <a:tcPr anchor="ctr">
                    <a:solidFill>
                      <a:schemeClr val="bg1"/>
                    </a:solidFill>
                  </a:tcPr>
                </a:tc>
                <a:tc>
                  <a:txBody>
                    <a:bodyPr/>
                    <a:lstStyle/>
                    <a:p>
                      <a:pPr algn="ctr"/>
                      <a:r>
                        <a:rPr lang="pt-BR" sz="2000" b="1" dirty="0" smtClean="0"/>
                        <a:t>95(%)</a:t>
                      </a:r>
                      <a:endParaRPr lang="pt-BR" sz="2000" b="1" dirty="0">
                        <a:solidFill>
                          <a:schemeClr val="tx1"/>
                        </a:solidFill>
                      </a:endParaRP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2000" b="0" dirty="0" smtClean="0">
                          <a:solidFill>
                            <a:schemeClr val="tx1"/>
                          </a:solidFill>
                        </a:rPr>
                        <a:t>99,45(%)</a:t>
                      </a: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pt-BR" sz="2000" b="0" dirty="0" smtClean="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pt-BR" sz="2000" b="0" dirty="0" smtClean="0">
                          <a:solidFill>
                            <a:schemeClr val="tx1"/>
                          </a:solidFill>
                        </a:rPr>
                        <a:t>99,56(%)</a:t>
                      </a:r>
                    </a:p>
                    <a:p>
                      <a:pPr algn="ctr"/>
                      <a:endParaRPr lang="pt-BR" sz="2000" b="0" dirty="0">
                        <a:solidFill>
                          <a:schemeClr val="tx1"/>
                        </a:solidFill>
                      </a:endParaRPr>
                    </a:p>
                  </a:txBody>
                  <a:tcPr anchor="ctr">
                    <a:solidFill>
                      <a:schemeClr val="bg1"/>
                    </a:solidFill>
                  </a:tcPr>
                </a:tc>
                <a:tc>
                  <a:txBody>
                    <a:bodyPr/>
                    <a:lstStyle/>
                    <a:p>
                      <a:pPr algn="ctr"/>
                      <a:r>
                        <a:rPr lang="pt-BR" sz="2000" b="1" dirty="0" smtClean="0">
                          <a:solidFill>
                            <a:schemeClr val="tx1"/>
                          </a:solidFill>
                        </a:rPr>
                        <a:t>-</a:t>
                      </a:r>
                      <a:endParaRPr lang="pt-BR" sz="2000" b="1" dirty="0">
                        <a:solidFill>
                          <a:schemeClr val="tx1"/>
                        </a:solidFill>
                      </a:endParaRP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2000" b="0" dirty="0" smtClean="0">
                          <a:solidFill>
                            <a:schemeClr val="tx1"/>
                          </a:solidFill>
                        </a:rPr>
                        <a:t> </a:t>
                      </a:r>
                      <a:r>
                        <a:rPr lang="pt-BR" sz="2000" b="1" dirty="0" smtClean="0">
                          <a:solidFill>
                            <a:schemeClr val="tx1"/>
                          </a:solidFill>
                        </a:rPr>
                        <a:t>99,50(%)</a:t>
                      </a:r>
                    </a:p>
                  </a:txBody>
                  <a:tcPr anchor="c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928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b="1" noProof="0" smtClean="0"/>
              <a:pPr rtl="0"/>
              <a:t>89</a:t>
            </a:fld>
            <a:endParaRPr lang="pt-BR" b="1" noProof="0" dirty="0"/>
          </a:p>
        </p:txBody>
      </p:sp>
      <p:sp>
        <p:nvSpPr>
          <p:cNvPr id="11" name="Retângulo 10"/>
          <p:cNvSpPr/>
          <p:nvPr/>
        </p:nvSpPr>
        <p:spPr>
          <a:xfrm>
            <a:off x="736969" y="171356"/>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2021</a:t>
            </a:r>
          </a:p>
        </p:txBody>
      </p:sp>
      <p:sp>
        <p:nvSpPr>
          <p:cNvPr id="7" name="Título 1"/>
          <p:cNvSpPr txBox="1">
            <a:spLocks/>
          </p:cNvSpPr>
          <p:nvPr/>
        </p:nvSpPr>
        <p:spPr>
          <a:xfrm>
            <a:off x="6088154" y="28063"/>
            <a:ext cx="5583893"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tângulo 7"/>
          <p:cNvSpPr/>
          <p:nvPr/>
        </p:nvSpPr>
        <p:spPr>
          <a:xfrm>
            <a:off x="930152" y="806110"/>
            <a:ext cx="10509662" cy="5309146"/>
          </a:xfrm>
          <a:prstGeom prst="rect">
            <a:avLst/>
          </a:prstGeom>
          <a:solidFill>
            <a:schemeClr val="bg1"/>
          </a:solidFill>
        </p:spPr>
        <p:txBody>
          <a:bodyPr wrap="square">
            <a:spAutoFit/>
          </a:bodyPr>
          <a:lstStyle/>
          <a:p>
            <a:pPr algn="just"/>
            <a:r>
              <a:rPr lang="pt-BR" sz="1500" b="1" dirty="0" smtClean="0">
                <a:solidFill>
                  <a:srgbClr val="FF0000"/>
                </a:solidFill>
                <a:latin typeface="Arial" panose="020B0604020202020204" pitchFamily="34" charset="0"/>
                <a:cs typeface="Arial" panose="020B0604020202020204" pitchFamily="34" charset="0"/>
              </a:rPr>
              <a:t>Indicador 5: Proporção </a:t>
            </a:r>
            <a:r>
              <a:rPr lang="pt-BR" sz="1500" b="1" dirty="0">
                <a:solidFill>
                  <a:srgbClr val="FF0000"/>
                </a:solidFill>
                <a:latin typeface="Arial" panose="020B0604020202020204" pitchFamily="34" charset="0"/>
                <a:cs typeface="Arial" panose="020B0604020202020204" pitchFamily="34" charset="0"/>
              </a:rPr>
              <a:t>de casos de doenças de notificação compulsória imediata (DNCI) </a:t>
            </a:r>
            <a:r>
              <a:rPr lang="pt-BR" sz="1500" b="1" u="sng" dirty="0">
                <a:solidFill>
                  <a:srgbClr val="FF0000"/>
                </a:solidFill>
                <a:latin typeface="Arial" panose="020B0604020202020204" pitchFamily="34" charset="0"/>
                <a:cs typeface="Arial" panose="020B0604020202020204" pitchFamily="34" charset="0"/>
              </a:rPr>
              <a:t>encerrados</a:t>
            </a:r>
            <a:r>
              <a:rPr lang="pt-BR" sz="1500" b="1" dirty="0">
                <a:solidFill>
                  <a:srgbClr val="FF0000"/>
                </a:solidFill>
                <a:latin typeface="Arial" panose="020B0604020202020204" pitchFamily="34" charset="0"/>
                <a:cs typeface="Arial" panose="020B0604020202020204" pitchFamily="34" charset="0"/>
              </a:rPr>
              <a:t> em até 60 dias após notificação (%)</a:t>
            </a:r>
          </a:p>
          <a:p>
            <a:pPr algn="just"/>
            <a:endParaRPr lang="pt-BR" sz="1500" b="1" dirty="0" smtClean="0">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TENDÊNCIA </a:t>
            </a:r>
            <a:r>
              <a:rPr lang="pt-BR" sz="1400" b="1" dirty="0">
                <a:latin typeface="Arial" panose="020B0604020202020204" pitchFamily="34" charset="0"/>
                <a:cs typeface="Arial" panose="020B0604020202020204" pitchFamily="34" charset="0"/>
              </a:rPr>
              <a:t>DO INDICADOR </a:t>
            </a:r>
            <a:r>
              <a:rPr lang="pt-BR" sz="1400" dirty="0">
                <a:latin typeface="Arial" panose="020B0604020202020204" pitchFamily="34" charset="0"/>
                <a:cs typeface="Arial" panose="020B0604020202020204" pitchFamily="34" charset="0"/>
              </a:rPr>
              <a:t>: Crescente. </a:t>
            </a:r>
          </a:p>
          <a:p>
            <a:pPr algn="just"/>
            <a:endParaRPr lang="pt-BR" sz="1400" dirty="0">
              <a:latin typeface="Arial" panose="020B0604020202020204" pitchFamily="34" charset="0"/>
              <a:cs typeface="Arial" panose="020B0604020202020204" pitchFamily="34" charset="0"/>
            </a:endParaRPr>
          </a:p>
          <a:p>
            <a:pPr algn="just"/>
            <a:r>
              <a:rPr lang="pt-BR" sz="1400" b="1" dirty="0">
                <a:latin typeface="Arial" panose="020B0604020202020204" pitchFamily="34" charset="0"/>
                <a:cs typeface="Arial" panose="020B0604020202020204" pitchFamily="34" charset="0"/>
              </a:rPr>
              <a:t>FONTE</a:t>
            </a:r>
            <a:r>
              <a:rPr lang="pt-BR" sz="1400" b="1" dirty="0" smtClean="0">
                <a:latin typeface="Arial" panose="020B0604020202020204" pitchFamily="34" charset="0"/>
                <a:cs typeface="Arial" panose="020B0604020202020204" pitchFamily="34" charset="0"/>
              </a:rPr>
              <a:t>: </a:t>
            </a:r>
            <a:r>
              <a:rPr lang="pt-BR" sz="1400" dirty="0" smtClean="0">
                <a:latin typeface="Arial" panose="020B0604020202020204" pitchFamily="34" charset="0"/>
                <a:cs typeface="Arial" panose="020B0604020202020204" pitchFamily="34" charset="0"/>
              </a:rPr>
              <a:t>Sistema </a:t>
            </a:r>
            <a:r>
              <a:rPr lang="pt-BR" sz="1400" dirty="0">
                <a:latin typeface="Arial" panose="020B0604020202020204" pitchFamily="34" charset="0"/>
                <a:cs typeface="Arial" panose="020B0604020202020204" pitchFamily="34" charset="0"/>
              </a:rPr>
              <a:t>de Informação de Agravos de Notificação (SINAN)</a:t>
            </a:r>
            <a:endParaRPr lang="pt-BR" sz="1400" b="1" dirty="0" smtClean="0">
              <a:latin typeface="Arial" panose="020B0604020202020204" pitchFamily="34" charset="0"/>
              <a:cs typeface="Arial" panose="020B0604020202020204" pitchFamily="34" charset="0"/>
            </a:endParaRPr>
          </a:p>
          <a:p>
            <a:pPr algn="just"/>
            <a:endParaRPr lang="pt-BR" sz="1400" b="1" dirty="0">
              <a:latin typeface="Arial" panose="020B0604020202020204" pitchFamily="34" charset="0"/>
              <a:cs typeface="Arial" panose="020B0604020202020204" pitchFamily="34" charset="0"/>
            </a:endParaRPr>
          </a:p>
          <a:p>
            <a:pPr algn="just"/>
            <a:r>
              <a:rPr lang="pt-BR" sz="1400" b="1" dirty="0">
                <a:latin typeface="Arial" panose="020B0604020202020204" pitchFamily="34" charset="0"/>
                <a:cs typeface="Arial" panose="020B0604020202020204" pitchFamily="34" charset="0"/>
              </a:rPr>
              <a:t>MESES E DATA DE EXTRAÇÃO: </a:t>
            </a:r>
            <a:r>
              <a:rPr lang="pt-BR" sz="1400"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referentes aos meses de janeiro a julho de </a:t>
            </a:r>
            <a:r>
              <a:rPr lang="pt-BR" sz="1400" dirty="0" smtClean="0">
                <a:latin typeface="Arial" panose="020B0604020202020204" pitchFamily="34" charset="0"/>
                <a:cs typeface="Arial" panose="020B0604020202020204" pitchFamily="34" charset="0"/>
              </a:rPr>
              <a:t>202,</a:t>
            </a:r>
            <a:r>
              <a:rPr lang="pt-BR" sz="1400" b="1" dirty="0" smtClean="0">
                <a:latin typeface="Arial" panose="020B0604020202020204" pitchFamily="34" charset="0"/>
                <a:cs typeface="Arial" panose="020B0604020202020204" pitchFamily="34" charset="0"/>
              </a:rPr>
              <a:t> </a:t>
            </a:r>
            <a:r>
              <a:rPr lang="pt-BR" sz="1400" b="1" dirty="0">
                <a:latin typeface="Arial" panose="020B0604020202020204" pitchFamily="34" charset="0"/>
                <a:cs typeface="Arial" panose="020B0604020202020204" pitchFamily="34" charset="0"/>
              </a:rPr>
              <a:t>extraídos em </a:t>
            </a:r>
            <a:r>
              <a:rPr lang="pt-BR" sz="1400" b="1" dirty="0" smtClean="0">
                <a:latin typeface="Arial" panose="020B0604020202020204" pitchFamily="34" charset="0"/>
                <a:cs typeface="Arial" panose="020B0604020202020204" pitchFamily="34" charset="0"/>
              </a:rPr>
              <a:t>09/09/2021</a:t>
            </a:r>
            <a:r>
              <a:rPr lang="pt-BR" sz="1400" b="1" dirty="0">
                <a:latin typeface="Arial" panose="020B0604020202020204" pitchFamily="34" charset="0"/>
                <a:cs typeface="Arial" panose="020B0604020202020204" pitchFamily="34" charset="0"/>
              </a:rPr>
              <a:t>.</a:t>
            </a:r>
          </a:p>
          <a:p>
            <a:pPr algn="just"/>
            <a:endParaRPr lang="pt-BR" sz="1400" b="1" dirty="0">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METODOLOGIA </a:t>
            </a:r>
            <a:r>
              <a:rPr lang="pt-BR" sz="1400" b="1" dirty="0">
                <a:latin typeface="Arial" panose="020B0604020202020204" pitchFamily="34" charset="0"/>
                <a:cs typeface="Arial" panose="020B0604020202020204" pitchFamily="34" charset="0"/>
              </a:rPr>
              <a:t>DE </a:t>
            </a:r>
            <a:r>
              <a:rPr lang="pt-BR" sz="1400" b="1" dirty="0" smtClean="0">
                <a:latin typeface="Arial" panose="020B0604020202020204" pitchFamily="34" charset="0"/>
                <a:cs typeface="Arial" panose="020B0604020202020204" pitchFamily="34" charset="0"/>
              </a:rPr>
              <a:t>CÁLCULO: </a:t>
            </a:r>
            <a:r>
              <a:rPr lang="pt-BR" sz="1400" dirty="0">
                <a:latin typeface="Arial" panose="020B0604020202020204" pitchFamily="34" charset="0"/>
                <a:cs typeface="Arial" panose="020B0604020202020204" pitchFamily="34" charset="0"/>
              </a:rPr>
              <a:t>como numerador o total de registros de Doenças de Notificação Compulsória Imediata (DCNI), por unidade de residência, encerrados dentro de 60 dias a partir da data de notificação e denominador o total de registros de DCNI, por unidade de residência notificados no período da avaliação, </a:t>
            </a:r>
            <a:r>
              <a:rPr lang="pt-BR" sz="1400" dirty="0" smtClean="0">
                <a:latin typeface="Arial" panose="020B0604020202020204" pitchFamily="34" charset="0"/>
                <a:cs typeface="Arial" panose="020B0604020202020204" pitchFamily="34" charset="0"/>
              </a:rPr>
              <a:t>e </a:t>
            </a:r>
            <a:r>
              <a:rPr lang="pt-BR" sz="1400" dirty="0">
                <a:latin typeface="Arial" panose="020B0604020202020204" pitchFamily="34" charset="0"/>
                <a:cs typeface="Arial" panose="020B0604020202020204" pitchFamily="34" charset="0"/>
              </a:rPr>
              <a:t>fator de multiplicação 100. </a:t>
            </a:r>
          </a:p>
          <a:p>
            <a:pPr algn="just"/>
            <a:endParaRPr lang="pt-BR" sz="1400" dirty="0">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ANÁLISE e CONSIDERAÇÕES:</a:t>
            </a:r>
          </a:p>
          <a:p>
            <a:pPr algn="just"/>
            <a:endParaRPr lang="pt-BR" sz="1400" b="1"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 série histórica desse indicador mostra que sempre estivemos acima do pactuado e do parâmetro nacional que é 80</a:t>
            </a:r>
            <a:r>
              <a:rPr lang="pt-BR" sz="1400"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O sucesso do alcance do resultado sempre acima do pactuado está relacionado com a reestruturação da descentralização da digitação dos agravos imediatos no sistema de notificação – SINAN, nos 07 distritos sanitários de Campo Grande, facilitando a inserção oportuna dos casos e acompanhamento dos encerramentos de forma mais ágil pelas gerencias técnicas de cada agravo, ficando os demais agravos de notificação não imediatos na responsabilidade da inserção no sistema pela vigilância epidemiológica. Também foram trocados equipamentos de informática comportando melhor o sistema e diminuindo os atrasos nas inserções e nos </a:t>
            </a:r>
            <a:r>
              <a:rPr lang="pt-BR" sz="1400" dirty="0" smtClean="0">
                <a:latin typeface="Arial" panose="020B0604020202020204" pitchFamily="34" charset="0"/>
                <a:cs typeface="Arial" panose="020B0604020202020204" pitchFamily="34" charset="0"/>
              </a:rPr>
              <a:t>encerramentos</a:t>
            </a:r>
            <a:r>
              <a:rPr lang="pt-BR" sz="1400" b="1" dirty="0" smtClean="0">
                <a:latin typeface="Arial" panose="020B0604020202020204" pitchFamily="34" charset="0"/>
                <a:cs typeface="Arial" panose="020B0604020202020204" pitchFamily="34" charset="0"/>
              </a:rPr>
              <a:t>.</a:t>
            </a:r>
          </a:p>
          <a:p>
            <a:pPr algn="just"/>
            <a:r>
              <a:rPr lang="pt-BR" sz="1400" dirty="0">
                <a:latin typeface="Arial" panose="020B0604020202020204" pitchFamily="34" charset="0"/>
                <a:cs typeface="Arial" panose="020B0604020202020204" pitchFamily="34" charset="0"/>
              </a:rPr>
              <a:t> Este indicador permite avaliar e monitorar a capacidade de resolução das investigações de casos registrados e atualizados do SINAN. Vale destacar que o resultado do 2º quadrimestre superou em 20% a meta mínima preconizada pelo ministério da saúde</a:t>
            </a:r>
            <a:r>
              <a:rPr lang="pt-BR" sz="1400" dirty="0" smtClean="0">
                <a:latin typeface="Arial" panose="020B0604020202020204" pitchFamily="34" charset="0"/>
                <a:cs typeface="Arial" panose="020B0604020202020204" pitchFamily="34" charset="0"/>
              </a:rPr>
              <a:t>.</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76685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sultado de imagem para recursos financeiros saú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0235"/>
            <a:ext cx="9184341" cy="403237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1376979" y="5242606"/>
            <a:ext cx="9542371" cy="830997"/>
          </a:xfrm>
          <a:prstGeom prst="rect">
            <a:avLst/>
          </a:prstGeom>
          <a:noFill/>
        </p:spPr>
        <p:txBody>
          <a:bodyPr wrap="square" rtlCol="0">
            <a:spAutoFit/>
          </a:bodyPr>
          <a:lstStyle/>
          <a:p>
            <a:pPr algn="ctr"/>
            <a:r>
              <a:rPr lang="pt-BR" sz="4800" b="1" dirty="0" smtClean="0">
                <a:solidFill>
                  <a:prstClr val="black"/>
                </a:solidFill>
                <a:latin typeface="Arial" panose="020B0604020202020204" pitchFamily="34" charset="0"/>
                <a:cs typeface="Arial" panose="020B0604020202020204" pitchFamily="34" charset="0"/>
              </a:rPr>
              <a:t>RECURSOS FINANCEIROS</a:t>
            </a:r>
            <a:endParaRPr lang="pt-BR" sz="4800" b="1" dirty="0">
              <a:solidFill>
                <a:prstClr val="black"/>
              </a:solidFill>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a:xfrm>
            <a:off x="10494712" y="6453386"/>
            <a:ext cx="1596292" cy="404614"/>
          </a:xfrm>
        </p:spPr>
        <p:txBody>
          <a:bodyPr/>
          <a:lstStyle/>
          <a:p>
            <a:pPr rtl="0"/>
            <a:fld id="{B38049E5-7B53-4E85-8972-7D6C4BCE5BB9}" type="slidenum">
              <a:rPr lang="pt-BR" b="1" noProof="0" smtClean="0"/>
              <a:t>9</a:t>
            </a:fld>
            <a:endParaRPr lang="pt-BR" b="1" noProof="0" dirty="0"/>
          </a:p>
        </p:txBody>
      </p:sp>
      <p:sp>
        <p:nvSpPr>
          <p:cNvPr id="7" name="Retângulo 6"/>
          <p:cNvSpPr/>
          <p:nvPr/>
        </p:nvSpPr>
        <p:spPr>
          <a:xfrm>
            <a:off x="690690" y="170859"/>
            <a:ext cx="4148893" cy="338554"/>
          </a:xfrm>
          <a:prstGeom prst="rect">
            <a:avLst/>
          </a:prstGeom>
        </p:spPr>
        <p:txBody>
          <a:bodyPr wrap="none">
            <a:spAutoFit/>
          </a:bodyPr>
          <a:lstStyle/>
          <a:p>
            <a:r>
              <a:rPr lang="pt-BR" altLang="pt-BR" sz="1600" b="1" dirty="0" smtClean="0">
                <a:solidFill>
                  <a:schemeClr val="tx2"/>
                </a:solidFill>
              </a:rPr>
              <a:t>2° </a:t>
            </a:r>
            <a:r>
              <a:rPr lang="pt-BR" altLang="pt-BR" sz="1600" b="1" dirty="0">
                <a:solidFill>
                  <a:schemeClr val="tx2"/>
                </a:solidFill>
              </a:rPr>
              <a:t>RELATÓRIO </a:t>
            </a:r>
            <a:r>
              <a:rPr lang="pt-BR" altLang="pt-BR" sz="1600" b="1" dirty="0" smtClean="0">
                <a:solidFill>
                  <a:schemeClr val="tx2"/>
                </a:solidFill>
              </a:rPr>
              <a:t>QUADRIMESTRAL 2021</a:t>
            </a:r>
            <a:endParaRPr lang="pt-BR" altLang="pt-BR" sz="1600" b="1" dirty="0">
              <a:solidFill>
                <a:schemeClr val="tx2"/>
              </a:solidFill>
            </a:endParaRP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Tree>
    <p:extLst>
      <p:ext uri="{BB962C8B-B14F-4D97-AF65-F5344CB8AC3E}">
        <p14:creationId xmlns:p14="http://schemas.microsoft.com/office/powerpoint/2010/main" val="182975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10451938" y="6459646"/>
            <a:ext cx="1596292" cy="404614"/>
          </a:xfrm>
        </p:spPr>
        <p:txBody>
          <a:bodyPr/>
          <a:lstStyle/>
          <a:p>
            <a:pPr rtl="0"/>
            <a:fld id="{B38049E5-7B53-4E85-8972-7D6C4BCE5BB9}" type="slidenum">
              <a:rPr lang="pt-BR" b="1" noProof="0" smtClean="0"/>
              <a:t>90</a:t>
            </a:fld>
            <a:endParaRPr lang="pt-BR" b="1" noProof="0" dirty="0"/>
          </a:p>
        </p:txBody>
      </p:sp>
      <p:sp>
        <p:nvSpPr>
          <p:cNvPr id="10" name="Retângulo 9"/>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graphicFrame>
        <p:nvGraphicFramePr>
          <p:cNvPr id="7" name="Group 33"/>
          <p:cNvGraphicFramePr>
            <a:graphicFrameLocks noGrp="1"/>
          </p:cNvGraphicFramePr>
          <p:nvPr>
            <p:extLst>
              <p:ext uri="{D42A27DB-BD31-4B8C-83A1-F6EECF244321}">
                <p14:modId xmlns:p14="http://schemas.microsoft.com/office/powerpoint/2010/main" val="648791562"/>
              </p:ext>
            </p:extLst>
          </p:nvPr>
        </p:nvGraphicFramePr>
        <p:xfrm>
          <a:off x="947563" y="1022757"/>
          <a:ext cx="10366915" cy="4853222"/>
        </p:xfrm>
        <a:graphic>
          <a:graphicData uri="http://schemas.openxmlformats.org/drawingml/2006/table">
            <a:tbl>
              <a:tblPr>
                <a:tableStyleId>{2D5ABB26-0587-4C30-8999-92F81FD0307C}</a:tableStyleId>
              </a:tblPr>
              <a:tblGrid>
                <a:gridCol w="2877043">
                  <a:extLst>
                    <a:ext uri="{9D8B030D-6E8A-4147-A177-3AD203B41FA5}">
                      <a16:colId xmlns:a16="http://schemas.microsoft.com/office/drawing/2014/main" val="20000"/>
                    </a:ext>
                  </a:extLst>
                </a:gridCol>
                <a:gridCol w="1240665">
                  <a:extLst>
                    <a:ext uri="{9D8B030D-6E8A-4147-A177-3AD203B41FA5}">
                      <a16:colId xmlns:a16="http://schemas.microsoft.com/office/drawing/2014/main" val="20001"/>
                    </a:ext>
                  </a:extLst>
                </a:gridCol>
                <a:gridCol w="1563735">
                  <a:extLst>
                    <a:ext uri="{9D8B030D-6E8A-4147-A177-3AD203B41FA5}">
                      <a16:colId xmlns:a16="http://schemas.microsoft.com/office/drawing/2014/main" val="20002"/>
                    </a:ext>
                  </a:extLst>
                </a:gridCol>
                <a:gridCol w="1561825">
                  <a:extLst>
                    <a:ext uri="{9D8B030D-6E8A-4147-A177-3AD203B41FA5}">
                      <a16:colId xmlns:a16="http://schemas.microsoft.com/office/drawing/2014/main" val="20003"/>
                    </a:ext>
                  </a:extLst>
                </a:gridCol>
                <a:gridCol w="1601968">
                  <a:extLst>
                    <a:ext uri="{9D8B030D-6E8A-4147-A177-3AD203B41FA5}">
                      <a16:colId xmlns:a16="http://schemas.microsoft.com/office/drawing/2014/main" val="20004"/>
                    </a:ext>
                  </a:extLst>
                </a:gridCol>
                <a:gridCol w="1521679">
                  <a:extLst>
                    <a:ext uri="{9D8B030D-6E8A-4147-A177-3AD203B41FA5}">
                      <a16:colId xmlns:a16="http://schemas.microsoft.com/office/drawing/2014/main" val="20005"/>
                    </a:ext>
                  </a:extLst>
                </a:gridCol>
              </a:tblGrid>
              <a:tr h="150230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800" b="1" u="none" strike="noStrike" cap="none" normalizeH="0" baseline="0" dirty="0" smtClean="0">
                          <a:ln>
                            <a:noFill/>
                          </a:ln>
                          <a:solidFill>
                            <a:schemeClr val="tx2"/>
                          </a:solidFill>
                          <a:effectLst>
                            <a:outerShdw blurRad="38100" dist="38100" dir="2700000" algn="tl">
                              <a:srgbClr val="000000">
                                <a:alpha val="43137"/>
                              </a:srgbClr>
                            </a:outerShdw>
                          </a:effectLst>
                        </a:rPr>
                        <a:t>INDICADOR 5</a:t>
                      </a:r>
                      <a:endParaRPr kumimoji="0" lang="pt-BR" sz="1800" b="1" i="0" u="none" strike="noStrike" cap="none" normalizeH="0" baseline="0" dirty="0" smtClean="0">
                        <a:ln>
                          <a:noFill/>
                        </a:ln>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8489" marR="8489" marT="8489" marB="84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META PACTUADA</a:t>
                      </a:r>
                      <a:endParaRPr kumimoji="0" lang="pt-BR" sz="14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8489" marR="8489" marT="8489" marB="84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RESULTADO</a:t>
                      </a: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NO 1º QUADRIMESTRE</a:t>
                      </a:r>
                      <a:endParaRPr kumimoji="0" lang="pt-BR" sz="1400" b="1" i="0" u="none" strike="noStrike" cap="none" normalizeH="0" baseline="0" dirty="0" smtClean="0">
                        <a:ln>
                          <a:noFill/>
                        </a:ln>
                        <a:solidFill>
                          <a:schemeClr val="tx2"/>
                        </a:solidFill>
                        <a:effectLst/>
                        <a:latin typeface="Arial" charset="0"/>
                        <a:cs typeface="Times New Roman" pitchFamily="18" charset="0"/>
                      </a:endParaRPr>
                    </a:p>
                  </a:txBody>
                  <a:tcPr marL="8489" marR="8489" marT="8489" marB="84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RESULTADO</a:t>
                      </a: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NO 2º QUADRIMESTRE</a:t>
                      </a:r>
                      <a:endParaRPr kumimoji="0" lang="pt-BR" sz="1400" b="1" i="0" u="none" strike="noStrike" cap="none" normalizeH="0" baseline="0" dirty="0" smtClean="0">
                        <a:ln>
                          <a:noFill/>
                        </a:ln>
                        <a:solidFill>
                          <a:schemeClr val="tx2"/>
                        </a:solidFill>
                        <a:effectLst/>
                        <a:latin typeface="Arial" charset="0"/>
                        <a:cs typeface="Times New Roman" pitchFamily="18" charset="0"/>
                      </a:endParaRPr>
                    </a:p>
                  </a:txBody>
                  <a:tcPr marL="8489" marR="8489" marT="8489" marB="84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RESULTADO</a:t>
                      </a: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rPr>
                        <a:t>NO 3º QUADRIMESTRE</a:t>
                      </a:r>
                      <a:endParaRPr kumimoji="0" lang="pt-BR" sz="1400" b="1" i="0" u="none" strike="noStrike" cap="none" normalizeH="0" baseline="0" dirty="0" smtClean="0">
                        <a:ln>
                          <a:noFill/>
                        </a:ln>
                        <a:solidFill>
                          <a:schemeClr val="tx2"/>
                        </a:solidFill>
                        <a:effectLst/>
                        <a:latin typeface="Arial" charset="0"/>
                        <a:cs typeface="Times New Roman" pitchFamily="18" charset="0"/>
                      </a:endParaRPr>
                    </a:p>
                  </a:txBody>
                  <a:tcPr marL="8489" marR="8489" marT="8489" marB="84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smtClean="0">
                          <a:ln>
                            <a:noFill/>
                          </a:ln>
                          <a:solidFill>
                            <a:schemeClr val="tx2"/>
                          </a:solidFill>
                          <a:effectLst/>
                          <a:latin typeface="+mj-lt"/>
                        </a:rPr>
                        <a:t>RESULTADO ANUAL</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pt-BR" sz="1400" b="1" u="none" strike="noStrike" cap="none" normalizeH="0" baseline="0" dirty="0" smtClean="0">
                          <a:ln>
                            <a:noFill/>
                          </a:ln>
                          <a:solidFill>
                            <a:schemeClr val="tx1"/>
                          </a:solidFill>
                          <a:effectLst/>
                        </a:rPr>
                        <a:t>EM 09/09/2021</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pt-BR" sz="1400" b="1" u="none" strike="noStrike" cap="none" normalizeH="0" baseline="0" dirty="0" smtClean="0">
                        <a:ln>
                          <a:noFill/>
                        </a:ln>
                        <a:solidFill>
                          <a:schemeClr val="tx2"/>
                        </a:solidFill>
                        <a:effectLst/>
                        <a:latin typeface="+mj-lt"/>
                      </a:endParaRPr>
                    </a:p>
                  </a:txBody>
                  <a:tcPr marL="8489" marR="8489" marT="8489" marB="84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509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smtClean="0">
                          <a:ln>
                            <a:noFill/>
                          </a:ln>
                          <a:effectLst/>
                        </a:rPr>
                        <a:t>Proporção de casos de doenças de notificação compulsória imediata (DNCI) </a:t>
                      </a:r>
                      <a:r>
                        <a:rPr kumimoji="0" lang="pt-BR" sz="2000" u="sng" strike="noStrike" cap="none" normalizeH="0" baseline="0" dirty="0" smtClean="0">
                          <a:ln>
                            <a:noFill/>
                          </a:ln>
                          <a:effectLst/>
                        </a:rPr>
                        <a:t>encerrados</a:t>
                      </a:r>
                      <a:r>
                        <a:rPr kumimoji="0" lang="pt-BR" sz="2000" u="none" strike="noStrike" cap="none" normalizeH="0" baseline="0" dirty="0" smtClean="0">
                          <a:ln>
                            <a:noFill/>
                          </a:ln>
                          <a:effectLst/>
                        </a:rPr>
                        <a:t> em até 60 dias após notificação (%)</a:t>
                      </a:r>
                      <a:endParaRPr kumimoji="0" lang="pt-BR" sz="2000" b="1"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1" u="none" strike="noStrike" cap="none" normalizeH="0" baseline="0" dirty="0" smtClean="0">
                          <a:ln>
                            <a:noFill/>
                          </a:ln>
                          <a:effectLst/>
                          <a:latin typeface="Calibri" panose="020F0502020204030204" pitchFamily="34" charset="0"/>
                        </a:rPr>
                        <a:t>80(%)</a:t>
                      </a:r>
                      <a:endParaRPr kumimoji="0" lang="pt-BR" sz="2000" b="1"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000" u="none" strike="noStrike" kern="1200" cap="none" normalizeH="0" baseline="0" dirty="0" smtClean="0">
                          <a:ln>
                            <a:noFill/>
                          </a:ln>
                          <a:solidFill>
                            <a:schemeClr val="tx1"/>
                          </a:solidFill>
                          <a:effectLst/>
                          <a:latin typeface="Calibri" panose="020F0502020204030204" pitchFamily="34" charset="0"/>
                          <a:ea typeface="+mn-ea"/>
                          <a:cs typeface="+mn-cs"/>
                        </a:rPr>
                        <a:t>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000" u="none" strike="noStrike" kern="1200" cap="none" normalizeH="0" baseline="0" dirty="0" smtClean="0">
                          <a:ln>
                            <a:noFill/>
                          </a:ln>
                          <a:solidFill>
                            <a:schemeClr val="tx1"/>
                          </a:solidFill>
                          <a:effectLst/>
                          <a:latin typeface="Calibri" panose="020F0502020204030204" pitchFamily="34" charset="0"/>
                          <a:ea typeface="+mn-ea"/>
                          <a:cs typeface="+mn-cs"/>
                        </a:rPr>
                        <a:t>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kern="1200" cap="none" normalizeH="0" baseline="0" dirty="0" smtClean="0">
                          <a:ln>
                            <a:noFill/>
                          </a:ln>
                          <a:solidFill>
                            <a:schemeClr val="tx1"/>
                          </a:solidFill>
                          <a:effectLst/>
                          <a:latin typeface="Calibri" panose="020F0502020204030204" pitchFamily="34" charset="0"/>
                          <a:ea typeface="+mn-ea"/>
                          <a:cs typeface="+mn-cs"/>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000" b="1" u="none" strike="noStrike" kern="1200" cap="none" normalizeH="0" baseline="0" dirty="0" smtClean="0">
                          <a:ln>
                            <a:noFill/>
                          </a:ln>
                          <a:solidFill>
                            <a:schemeClr val="tx1"/>
                          </a:solidFill>
                          <a:effectLst/>
                          <a:latin typeface="Calibri" panose="020F0502020204030204" pitchFamily="34" charset="0"/>
                          <a:ea typeface="+mn-ea"/>
                          <a:cs typeface="+mn-cs"/>
                        </a:rPr>
                        <a:t>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7754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b="1" noProof="0" smtClean="0">
                <a:solidFill>
                  <a:schemeClr val="bg1">
                    <a:lumMod val="95000"/>
                  </a:schemeClr>
                </a:solidFill>
              </a:rPr>
              <a:pPr rtl="0"/>
              <a:t>91</a:t>
            </a:fld>
            <a:endParaRPr lang="pt-BR" b="1" noProof="0" dirty="0">
              <a:solidFill>
                <a:schemeClr val="bg1">
                  <a:lumMod val="95000"/>
                </a:schemeClr>
              </a:solidFill>
            </a:endParaRPr>
          </a:p>
        </p:txBody>
      </p:sp>
      <p:sp>
        <p:nvSpPr>
          <p:cNvPr id="8" name="Retângulo 7"/>
          <p:cNvSpPr/>
          <p:nvPr/>
        </p:nvSpPr>
        <p:spPr>
          <a:xfrm>
            <a:off x="765109" y="475280"/>
            <a:ext cx="10954139" cy="6217087"/>
          </a:xfrm>
          <a:prstGeom prst="rect">
            <a:avLst/>
          </a:prstGeom>
          <a:solidFill>
            <a:schemeClr val="bg1"/>
          </a:solidFill>
        </p:spPr>
        <p:txBody>
          <a:bodyPr wrap="square">
            <a:spAutoFit/>
          </a:bodyPr>
          <a:lstStyle/>
          <a:p>
            <a:pPr algn="just"/>
            <a:r>
              <a:rPr lang="pt-BR" sz="1600" b="1" dirty="0" smtClean="0">
                <a:solidFill>
                  <a:srgbClr val="FF0000"/>
                </a:solidFill>
                <a:latin typeface="Arial" panose="020B0604020202020204" pitchFamily="34" charset="0"/>
                <a:cs typeface="Arial" panose="020B0604020202020204" pitchFamily="34" charset="0"/>
              </a:rPr>
              <a:t>Indicador 11 - Razão </a:t>
            </a:r>
            <a:r>
              <a:rPr lang="pt-BR" sz="1600" b="1" dirty="0">
                <a:solidFill>
                  <a:srgbClr val="FF0000"/>
                </a:solidFill>
                <a:latin typeface="Arial" panose="020B0604020202020204" pitchFamily="34" charset="0"/>
                <a:cs typeface="Arial" panose="020B0604020202020204" pitchFamily="34" charset="0"/>
              </a:rPr>
              <a:t>de exames </a:t>
            </a:r>
            <a:r>
              <a:rPr lang="pt-BR" sz="1600" b="1" dirty="0" err="1">
                <a:solidFill>
                  <a:srgbClr val="FF0000"/>
                </a:solidFill>
                <a:latin typeface="Arial" panose="020B0604020202020204" pitchFamily="34" charset="0"/>
                <a:cs typeface="Arial" panose="020B0604020202020204" pitchFamily="34" charset="0"/>
              </a:rPr>
              <a:t>citopatológicos</a:t>
            </a:r>
            <a:r>
              <a:rPr lang="pt-BR" sz="1600" b="1" dirty="0">
                <a:solidFill>
                  <a:srgbClr val="FF0000"/>
                </a:solidFill>
                <a:latin typeface="Arial" panose="020B0604020202020204" pitchFamily="34" charset="0"/>
                <a:cs typeface="Arial" panose="020B0604020202020204" pitchFamily="34" charset="0"/>
              </a:rPr>
              <a:t> do colo do útero em mulheres de 25 a 64 anos na população residente de determinado local e população da mesma faixa etária (Razão)</a:t>
            </a:r>
          </a:p>
          <a:p>
            <a:pPr algn="just"/>
            <a:endParaRPr lang="pt-BR" sz="1600" b="1" dirty="0" smtClean="0">
              <a:solidFill>
                <a:srgbClr val="FF0000"/>
              </a:solidFill>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TENDÊNCIA </a:t>
            </a:r>
            <a:r>
              <a:rPr lang="pt-BR" sz="1400" b="1" dirty="0">
                <a:latin typeface="Arial" panose="020B0604020202020204" pitchFamily="34" charset="0"/>
                <a:cs typeface="Arial" panose="020B0604020202020204" pitchFamily="34" charset="0"/>
              </a:rPr>
              <a:t>DO </a:t>
            </a:r>
            <a:r>
              <a:rPr lang="pt-BR" sz="1400" b="1" dirty="0" smtClean="0">
                <a:latin typeface="Arial" panose="020B0604020202020204" pitchFamily="34" charset="0"/>
                <a:cs typeface="Arial" panose="020B0604020202020204" pitchFamily="34" charset="0"/>
              </a:rPr>
              <a:t>INDICADOR: </a:t>
            </a:r>
            <a:r>
              <a:rPr lang="pt-BR" sz="1400" dirty="0" smtClean="0">
                <a:latin typeface="Arial" panose="020B0604020202020204" pitchFamily="34" charset="0"/>
                <a:cs typeface="Arial" panose="020B0604020202020204" pitchFamily="34" charset="0"/>
              </a:rPr>
              <a:t>Crescente</a:t>
            </a:r>
            <a:r>
              <a:rPr lang="pt-BR" sz="1400" dirty="0">
                <a:latin typeface="Arial" panose="020B0604020202020204" pitchFamily="34" charset="0"/>
                <a:cs typeface="Arial" panose="020B0604020202020204" pitchFamily="34" charset="0"/>
              </a:rPr>
              <a:t>. </a:t>
            </a:r>
            <a:endParaRPr lang="pt-BR" sz="1400" dirty="0" smtClean="0">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METODOLOGIA </a:t>
            </a:r>
            <a:r>
              <a:rPr lang="pt-BR" sz="1400" b="1" dirty="0">
                <a:latin typeface="Arial" panose="020B0604020202020204" pitchFamily="34" charset="0"/>
                <a:cs typeface="Arial" panose="020B0604020202020204" pitchFamily="34" charset="0"/>
              </a:rPr>
              <a:t>DE CÁLCULO E </a:t>
            </a:r>
            <a:r>
              <a:rPr lang="pt-BR" sz="1400" b="1" dirty="0" smtClean="0">
                <a:latin typeface="Arial" panose="020B0604020202020204" pitchFamily="34" charset="0"/>
                <a:cs typeface="Arial" panose="020B0604020202020204" pitchFamily="34" charset="0"/>
              </a:rPr>
              <a:t>FONTE: </a:t>
            </a:r>
            <a:r>
              <a:rPr lang="pt-BR" sz="1400" dirty="0">
                <a:latin typeface="Arial" panose="020B0604020202020204" pitchFamily="34" charset="0"/>
                <a:cs typeface="Arial" panose="020B0604020202020204" pitchFamily="34" charset="0"/>
              </a:rPr>
              <a:t>como numerador o número de exames </a:t>
            </a:r>
            <a:r>
              <a:rPr lang="pt-BR" sz="1400" dirty="0" err="1">
                <a:latin typeface="Arial" panose="020B0604020202020204" pitchFamily="34" charset="0"/>
                <a:cs typeface="Arial" panose="020B0604020202020204" pitchFamily="34" charset="0"/>
              </a:rPr>
              <a:t>citopatológicos</a:t>
            </a:r>
            <a:r>
              <a:rPr lang="pt-BR" sz="1400" dirty="0">
                <a:latin typeface="Arial" panose="020B0604020202020204" pitchFamily="34" charset="0"/>
                <a:cs typeface="Arial" panose="020B0604020202020204" pitchFamily="34" charset="0"/>
              </a:rPr>
              <a:t> do colo do útero em mulheres de 25 a 64 anos, tendo como fonte o Sistema de Informação Ambulatorial (SIA) e para o denominador a população na faixa etária de 25 a 64 anos dividida por três, tendo como fonte a estimativa populacional IBGE/RIPSA 2015</a:t>
            </a:r>
            <a:r>
              <a:rPr lang="pt-BR" sz="1400" dirty="0" smtClean="0">
                <a:latin typeface="Arial" panose="020B0604020202020204" pitchFamily="34" charset="0"/>
                <a:cs typeface="Arial" panose="020B0604020202020204" pitchFamily="34" charset="0"/>
              </a:rPr>
              <a:t>.</a:t>
            </a:r>
          </a:p>
          <a:p>
            <a:pPr algn="just"/>
            <a:r>
              <a:rPr lang="pt-BR" sz="1400" b="1" dirty="0" smtClean="0">
                <a:latin typeface="Arial" panose="020B0604020202020204" pitchFamily="34" charset="0"/>
                <a:cs typeface="Arial" panose="020B0604020202020204" pitchFamily="34" charset="0"/>
              </a:rPr>
              <a:t>MESES </a:t>
            </a:r>
            <a:r>
              <a:rPr lang="pt-BR" sz="1400" b="1" dirty="0">
                <a:latin typeface="Arial" panose="020B0604020202020204" pitchFamily="34" charset="0"/>
                <a:cs typeface="Arial" panose="020B0604020202020204" pitchFamily="34" charset="0"/>
              </a:rPr>
              <a:t>E DATA DE EXTRAÇÃO: maio, </a:t>
            </a:r>
            <a:r>
              <a:rPr lang="pt-BR" sz="1400" b="1" dirty="0" smtClean="0">
                <a:latin typeface="Arial" panose="020B0604020202020204" pitchFamily="34" charset="0"/>
                <a:cs typeface="Arial" panose="020B0604020202020204" pitchFamily="34" charset="0"/>
              </a:rPr>
              <a:t>junho e </a:t>
            </a:r>
            <a:r>
              <a:rPr lang="pt-BR" sz="1400" b="1" dirty="0">
                <a:latin typeface="Arial" panose="020B0604020202020204" pitchFamily="34" charset="0"/>
                <a:cs typeface="Arial" panose="020B0604020202020204" pitchFamily="34" charset="0"/>
              </a:rPr>
              <a:t>julho </a:t>
            </a:r>
            <a:r>
              <a:rPr lang="pt-BR" sz="1400" b="1" dirty="0" smtClean="0">
                <a:latin typeface="Arial" panose="020B0604020202020204" pitchFamily="34" charset="0"/>
                <a:cs typeface="Arial" panose="020B0604020202020204" pitchFamily="34" charset="0"/>
              </a:rPr>
              <a:t>extraídos </a:t>
            </a:r>
            <a:r>
              <a:rPr lang="pt-BR" sz="1400" b="1" dirty="0">
                <a:latin typeface="Arial" panose="020B0604020202020204" pitchFamily="34" charset="0"/>
                <a:cs typeface="Arial" panose="020B0604020202020204" pitchFamily="34" charset="0"/>
              </a:rPr>
              <a:t>em </a:t>
            </a:r>
            <a:r>
              <a:rPr lang="pt-BR" sz="1400" b="1" dirty="0" smtClean="0">
                <a:latin typeface="Arial" panose="020B0604020202020204" pitchFamily="34" charset="0"/>
                <a:cs typeface="Arial" panose="020B0604020202020204" pitchFamily="34" charset="0"/>
              </a:rPr>
              <a:t>17/09/2021.</a:t>
            </a:r>
          </a:p>
          <a:p>
            <a:pPr algn="just"/>
            <a:endParaRPr lang="pt-BR" sz="1400" b="1" dirty="0">
              <a:latin typeface="Arial" panose="020B0604020202020204" pitchFamily="34" charset="0"/>
              <a:cs typeface="Arial" panose="020B0604020202020204" pitchFamily="34" charset="0"/>
            </a:endParaRPr>
          </a:p>
          <a:p>
            <a:pPr algn="just"/>
            <a:r>
              <a:rPr lang="pt-BR" sz="1400" b="1" dirty="0" smtClean="0">
                <a:latin typeface="Arial" panose="020B0604020202020204" pitchFamily="34" charset="0"/>
                <a:cs typeface="Arial" panose="020B0604020202020204" pitchFamily="34" charset="0"/>
              </a:rPr>
              <a:t>ANÁLISE: </a:t>
            </a:r>
            <a:r>
              <a:rPr lang="pt-BR" sz="1400" dirty="0">
                <a:latin typeface="Arial" panose="020B0604020202020204" pitchFamily="34" charset="0"/>
                <a:cs typeface="Arial" panose="020B0604020202020204" pitchFamily="34" charset="0"/>
              </a:rPr>
              <a:t>De janeiro a julho de 2021 foram realizados 16.085 procedimentos com uma razão de 0,2. Como descrito anteriormente, os dados de agosto ainda não se encontram disponíveis para lançamento no sistema e avaliação de todo o quadrimestre, contudo com base nos relatórios disponíveis, observamos que comparando o 2º quadrimestre de 2020 com o 2º quadrimestre de 2021, obteve aumento no número de coletas, mesmo diante do enfrentamento da pandemia de COVID-19 acentuada a partir do mês de maio no município de Campo Grande. Outro </a:t>
            </a:r>
            <a:r>
              <a:rPr lang="pt-BR" sz="1400" dirty="0" smtClean="0">
                <a:latin typeface="Arial" panose="020B0604020202020204" pitchFamily="34" charset="0"/>
                <a:cs typeface="Arial" panose="020B0604020202020204" pitchFamily="34" charset="0"/>
              </a:rPr>
              <a:t>ponto é a  </a:t>
            </a:r>
            <a:r>
              <a:rPr lang="pt-BR" sz="1400" dirty="0">
                <a:latin typeface="Arial" panose="020B0604020202020204" pitchFamily="34" charset="0"/>
                <a:cs typeface="Arial" panose="020B0604020202020204" pitchFamily="34" charset="0"/>
              </a:rPr>
              <a:t>limitação local para análise da cobertura de exames do município, </a:t>
            </a:r>
            <a:r>
              <a:rPr lang="pt-BR" sz="1400" dirty="0" smtClean="0">
                <a:latin typeface="Arial" panose="020B0604020202020204" pitchFamily="34" charset="0"/>
                <a:cs typeface="Arial" panose="020B0604020202020204" pitchFamily="34" charset="0"/>
              </a:rPr>
              <a:t>que são </a:t>
            </a:r>
            <a:r>
              <a:rPr lang="pt-BR" sz="1400" dirty="0">
                <a:latin typeface="Arial" panose="020B0604020202020204" pitchFamily="34" charset="0"/>
                <a:cs typeface="Arial" panose="020B0604020202020204" pitchFamily="34" charset="0"/>
              </a:rPr>
              <a:t>os exames efetuados pelo Hospital de Câncer de Barretos, que faz coletas do exame das munícipes de Campo Grande, com efetuação de leitura das lâminas e faturamento na sede do Hospital localizada no estado de São </a:t>
            </a:r>
            <a:r>
              <a:rPr lang="pt-BR" sz="1400" dirty="0" smtClean="0">
                <a:latin typeface="Arial" panose="020B0604020202020204" pitchFamily="34" charset="0"/>
                <a:cs typeface="Arial" panose="020B0604020202020204" pitchFamily="34" charset="0"/>
              </a:rPr>
              <a:t>Paulo,  que segundo </a:t>
            </a:r>
            <a:r>
              <a:rPr lang="pt-BR" sz="1400" dirty="0">
                <a:latin typeface="Arial" panose="020B0604020202020204" pitchFamily="34" charset="0"/>
                <a:cs typeface="Arial" panose="020B0604020202020204" pitchFamily="34" charset="0"/>
              </a:rPr>
              <a:t>dados fornecidos </a:t>
            </a:r>
            <a:r>
              <a:rPr lang="pt-BR" sz="1400" dirty="0" smtClean="0">
                <a:latin typeface="Arial" panose="020B0604020202020204" pitchFamily="34" charset="0"/>
                <a:cs typeface="Arial" panose="020B0604020202020204" pitchFamily="34" charset="0"/>
              </a:rPr>
              <a:t>pelo Hospital de </a:t>
            </a:r>
            <a:r>
              <a:rPr lang="pt-BR" sz="1400" dirty="0">
                <a:latin typeface="Arial" panose="020B0604020202020204" pitchFamily="34" charset="0"/>
                <a:cs typeface="Arial" panose="020B0604020202020204" pitchFamily="34" charset="0"/>
              </a:rPr>
              <a:t>Amor – Unidade Campo </a:t>
            </a:r>
            <a:r>
              <a:rPr lang="pt-BR" sz="1400" dirty="0" smtClean="0">
                <a:latin typeface="Arial" panose="020B0604020202020204" pitchFamily="34" charset="0"/>
                <a:cs typeface="Arial" panose="020B0604020202020204" pitchFamily="34" charset="0"/>
              </a:rPr>
              <a:t>Grande,  </a:t>
            </a:r>
            <a:r>
              <a:rPr lang="pt-BR" sz="1400" dirty="0">
                <a:latin typeface="Arial" panose="020B0604020202020204" pitchFamily="34" charset="0"/>
                <a:cs typeface="Arial" panose="020B0604020202020204" pitchFamily="34" charset="0"/>
              </a:rPr>
              <a:t>foram executados 9. 312 coletas do exame na faixa etária do indicador de janeiro a agosto de 2021. Ao contabilizar esse </a:t>
            </a:r>
            <a:r>
              <a:rPr lang="pt-BR" sz="1400" dirty="0" smtClean="0">
                <a:latin typeface="Arial" panose="020B0604020202020204" pitchFamily="34" charset="0"/>
                <a:cs typeface="Arial" panose="020B0604020202020204" pitchFamily="34" charset="0"/>
              </a:rPr>
              <a:t>quantitativo que totalizariam </a:t>
            </a:r>
            <a:r>
              <a:rPr lang="pt-BR" sz="1400" dirty="0">
                <a:latin typeface="Arial" panose="020B0604020202020204" pitchFamily="34" charset="0"/>
                <a:cs typeface="Arial" panose="020B0604020202020204" pitchFamily="34" charset="0"/>
              </a:rPr>
              <a:t>25.397 exames, </a:t>
            </a:r>
            <a:r>
              <a:rPr lang="pt-BR" sz="1400" b="1" u="sng" dirty="0">
                <a:latin typeface="Arial" panose="020B0604020202020204" pitchFamily="34" charset="0"/>
                <a:cs typeface="Arial" panose="020B0604020202020204" pitchFamily="34" charset="0"/>
              </a:rPr>
              <a:t>com razão atingida de 0,32 e não 0,20 conforme </a:t>
            </a:r>
            <a:r>
              <a:rPr lang="pt-BR" sz="1400" b="1" u="sng" dirty="0" smtClean="0">
                <a:latin typeface="Arial" panose="020B0604020202020204" pitchFamily="34" charset="0"/>
                <a:cs typeface="Arial" panose="020B0604020202020204" pitchFamily="34" charset="0"/>
              </a:rPr>
              <a:t>apresentado na tabela  </a:t>
            </a:r>
            <a:r>
              <a:rPr lang="pt-BR" sz="1400" dirty="0" smtClean="0">
                <a:latin typeface="Arial" panose="020B0604020202020204" pitchFamily="34" charset="0"/>
                <a:cs typeface="Arial" panose="020B0604020202020204" pitchFamily="34" charset="0"/>
              </a:rPr>
              <a:t>que </a:t>
            </a:r>
            <a:r>
              <a:rPr lang="pt-BR" sz="1400" dirty="0">
                <a:latin typeface="Arial" panose="020B0604020202020204" pitchFamily="34" charset="0"/>
                <a:cs typeface="Arial" panose="020B0604020202020204" pitchFamily="34" charset="0"/>
              </a:rPr>
              <a:t>corresponde a 51% da meta </a:t>
            </a:r>
            <a:r>
              <a:rPr lang="pt-BR" sz="1400" dirty="0" smtClean="0">
                <a:latin typeface="Arial" panose="020B0604020202020204" pitchFamily="34" charset="0"/>
                <a:cs typeface="Arial" panose="020B0604020202020204" pitchFamily="34" charset="0"/>
              </a:rPr>
              <a:t>anual. </a:t>
            </a:r>
            <a:r>
              <a:rPr lang="pt-BR" sz="1400" dirty="0">
                <a:latin typeface="Arial" panose="020B0604020202020204" pitchFamily="34" charset="0"/>
                <a:cs typeface="Arial" panose="020B0604020202020204" pitchFamily="34" charset="0"/>
              </a:rPr>
              <a:t>O resultado acumulado, para a razão do indicador, </a:t>
            </a:r>
            <a:r>
              <a:rPr lang="pt-BR" sz="1400" b="1" dirty="0">
                <a:latin typeface="Arial" panose="020B0604020202020204" pitchFamily="34" charset="0"/>
                <a:cs typeface="Arial" panose="020B0604020202020204" pitchFamily="34" charset="0"/>
              </a:rPr>
              <a:t>já era previsto</a:t>
            </a:r>
            <a:r>
              <a:rPr lang="pt-BR" sz="1400" dirty="0">
                <a:latin typeface="Arial" panose="020B0604020202020204" pitchFamily="34" charset="0"/>
                <a:cs typeface="Arial" panose="020B0604020202020204" pitchFamily="34" charset="0"/>
              </a:rPr>
              <a:t>, devido o avançar da Pandemia e das Resoluções </a:t>
            </a:r>
            <a:r>
              <a:rPr lang="pt-BR" sz="1400" dirty="0" smtClean="0">
                <a:latin typeface="Arial" panose="020B0604020202020204" pitchFamily="34" charset="0"/>
                <a:cs typeface="Arial" panose="020B0604020202020204" pitchFamily="34" charset="0"/>
              </a:rPr>
              <a:t>Municipais </a:t>
            </a:r>
            <a:r>
              <a:rPr lang="pt-BR" sz="1400" dirty="0">
                <a:latin typeface="Arial" panose="020B0604020202020204" pitchFamily="34" charset="0"/>
                <a:cs typeface="Arial" panose="020B0604020202020204" pitchFamily="34" charset="0"/>
              </a:rPr>
              <a:t>e Estaduais </a:t>
            </a:r>
            <a:r>
              <a:rPr lang="pt-BR" sz="1400" dirty="0" smtClean="0">
                <a:latin typeface="Arial" panose="020B0604020202020204" pitchFamily="34" charset="0"/>
                <a:cs typeface="Arial" panose="020B0604020202020204" pitchFamily="34" charset="0"/>
              </a:rPr>
              <a:t>vigentes.</a:t>
            </a:r>
          </a:p>
          <a:p>
            <a:pPr algn="just"/>
            <a:r>
              <a:rPr lang="pt-BR" sz="1400" b="1" dirty="0">
                <a:latin typeface="Arial" panose="020B0604020202020204" pitchFamily="34" charset="0"/>
                <a:cs typeface="Arial" panose="020B0604020202020204" pitchFamily="34" charset="0"/>
              </a:rPr>
              <a:t>CONSIDERAÇÕES: </a:t>
            </a:r>
            <a:r>
              <a:rPr lang="pt-BR" sz="1400" dirty="0">
                <a:latin typeface="Arial" panose="020B0604020202020204" pitchFamily="34" charset="0"/>
                <a:cs typeface="Arial" panose="020B0604020202020204" pitchFamily="34" charset="0"/>
              </a:rPr>
              <a:t>Neste segundo quadrimestre houve agravamento e aumento dos casos de COVID-19 no município de Campo Grande, incluindo aumento do número de internações e óbitos. Principalmente nos meses de maio a julho as semanas epidemiológicas seguiram continuamente em bandeira cinza. Dentro das recomendações sanitárias, nesta bandeira os atendimentos de exames de rastreamento de câncer de colo de útero e mama são indicados priorizando a busca ativa das usuárias em atraso de coleta, mesmo assim a oferta de exames foi mantida, seguindo as recomendações das Resoluções, anteriormente citadas, e normas de biossegurança. Diante do contexto, a população no início do quadrimestre, de maneira geral, reduziu a busca à assistência à saúde preventiva nas unidades de APS, incluindo-se a realização da coleta de rastreamento do exame de citologia oncótica (CCO), devido ao cenário da </a:t>
            </a:r>
            <a:r>
              <a:rPr lang="pt-BR" sz="1400" dirty="0" smtClean="0">
                <a:latin typeface="Arial" panose="020B0604020202020204" pitchFamily="34" charset="0"/>
                <a:cs typeface="Arial" panose="020B0604020202020204" pitchFamily="34" charset="0"/>
              </a:rPr>
              <a:t>pandemia</a:t>
            </a:r>
            <a:endParaRPr lang="pt-BR" sz="1400" dirty="0">
              <a:latin typeface="Arial" panose="020B0604020202020204" pitchFamily="34" charset="0"/>
              <a:cs typeface="Arial" panose="020B0604020202020204" pitchFamily="34" charset="0"/>
            </a:endParaRPr>
          </a:p>
        </p:txBody>
      </p:sp>
      <p:sp>
        <p:nvSpPr>
          <p:cNvPr id="10" name="Título 1"/>
          <p:cNvSpPr txBox="1">
            <a:spLocks/>
          </p:cNvSpPr>
          <p:nvPr/>
        </p:nvSpPr>
        <p:spPr>
          <a:xfrm>
            <a:off x="6253777" y="67203"/>
            <a:ext cx="5364481"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9" name="Retângulo 8"/>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Tree>
    <p:extLst>
      <p:ext uri="{BB962C8B-B14F-4D97-AF65-F5344CB8AC3E}">
        <p14:creationId xmlns:p14="http://schemas.microsoft.com/office/powerpoint/2010/main" val="3056894241"/>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ext uri="{D42A27DB-BD31-4B8C-83A1-F6EECF244321}">
                <p14:modId xmlns:p14="http://schemas.microsoft.com/office/powerpoint/2010/main" val="1750950803"/>
              </p:ext>
            </p:extLst>
          </p:nvPr>
        </p:nvGraphicFramePr>
        <p:xfrm>
          <a:off x="1064478" y="828379"/>
          <a:ext cx="10347755" cy="4243415"/>
        </p:xfrm>
        <a:graphic>
          <a:graphicData uri="http://schemas.openxmlformats.org/drawingml/2006/table">
            <a:tbl>
              <a:tblPr>
                <a:tableStyleId>{2D5ABB26-0587-4C30-8999-92F81FD0307C}</a:tableStyleId>
              </a:tblPr>
              <a:tblGrid>
                <a:gridCol w="2871677">
                  <a:extLst>
                    <a:ext uri="{9D8B030D-6E8A-4147-A177-3AD203B41FA5}">
                      <a16:colId xmlns:a16="http://schemas.microsoft.com/office/drawing/2014/main" val="20000"/>
                    </a:ext>
                  </a:extLst>
                </a:gridCol>
                <a:gridCol w="1239074">
                  <a:extLst>
                    <a:ext uri="{9D8B030D-6E8A-4147-A177-3AD203B41FA5}">
                      <a16:colId xmlns:a16="http://schemas.microsoft.com/office/drawing/2014/main" val="20001"/>
                    </a:ext>
                  </a:extLst>
                </a:gridCol>
                <a:gridCol w="1559251">
                  <a:extLst>
                    <a:ext uri="{9D8B030D-6E8A-4147-A177-3AD203B41FA5}">
                      <a16:colId xmlns:a16="http://schemas.microsoft.com/office/drawing/2014/main" val="20002"/>
                    </a:ext>
                  </a:extLst>
                </a:gridCol>
                <a:gridCol w="1559251">
                  <a:extLst>
                    <a:ext uri="{9D8B030D-6E8A-4147-A177-3AD203B41FA5}">
                      <a16:colId xmlns:a16="http://schemas.microsoft.com/office/drawing/2014/main" val="20003"/>
                    </a:ext>
                  </a:extLst>
                </a:gridCol>
                <a:gridCol w="1559251">
                  <a:extLst>
                    <a:ext uri="{9D8B030D-6E8A-4147-A177-3AD203B41FA5}">
                      <a16:colId xmlns:a16="http://schemas.microsoft.com/office/drawing/2014/main" val="20004"/>
                    </a:ext>
                  </a:extLst>
                </a:gridCol>
                <a:gridCol w="1559251">
                  <a:extLst>
                    <a:ext uri="{9D8B030D-6E8A-4147-A177-3AD203B41FA5}">
                      <a16:colId xmlns:a16="http://schemas.microsoft.com/office/drawing/2014/main" val="20005"/>
                    </a:ext>
                  </a:extLst>
                </a:gridCol>
              </a:tblGrid>
              <a:tr h="1319391">
                <a:tc>
                  <a:txBody>
                    <a:bodyPr/>
                    <a:lstStyle/>
                    <a:p>
                      <a:pPr algn="ctr">
                        <a:lnSpc>
                          <a:spcPct val="115000"/>
                        </a:lnSpc>
                        <a:spcAft>
                          <a:spcPts val="0"/>
                        </a:spcAft>
                      </a:pPr>
                      <a:r>
                        <a:rPr lang="pt-BR" sz="1800" b="1" dirty="0">
                          <a:solidFill>
                            <a:schemeClr val="tx2"/>
                          </a:solidFill>
                          <a:effectLst>
                            <a:outerShdw blurRad="38100" dist="38100" dir="2700000" algn="tl">
                              <a:srgbClr val="000000">
                                <a:alpha val="43137"/>
                              </a:srgbClr>
                            </a:outerShdw>
                          </a:effectLst>
                        </a:rPr>
                        <a:t>INDICADOR 11</a:t>
                      </a:r>
                      <a:endParaRPr lang="pt-BR" sz="1800" b="1"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400" b="1" dirty="0">
                          <a:solidFill>
                            <a:schemeClr val="tx2"/>
                          </a:solidFill>
                        </a:rPr>
                        <a:t>META PACTUADA</a:t>
                      </a:r>
                      <a:endParaRPr lang="pt-BR" sz="1400" b="1" dirty="0">
                        <a:solidFill>
                          <a:schemeClr val="tx2"/>
                        </a:solidFill>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2"/>
                          </a:solidFill>
                        </a:rPr>
                        <a:t>NO 1º QUADRIMESTRE</a:t>
                      </a:r>
                      <a:endParaRPr lang="pt-BR" sz="1400" b="1" dirty="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2"/>
                          </a:solidFill>
                        </a:rPr>
                        <a:t>NO 2º QUADRIMESTRE</a:t>
                      </a:r>
                      <a:endParaRPr lang="pt-BR" sz="1400" b="1" dirty="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2"/>
                          </a:solidFill>
                        </a:rPr>
                        <a:t>NO 3º QUADRIMESTRE</a:t>
                      </a:r>
                      <a:endParaRPr lang="pt-BR" sz="1400" b="1" dirty="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a:ln>
                            <a:noFill/>
                          </a:ln>
                          <a:solidFill>
                            <a:schemeClr val="tx2"/>
                          </a:solidFill>
                          <a:effectLst/>
                        </a:rPr>
                        <a:t>RESULTADO ANUAL </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pt-BR" sz="1400" b="1" u="none" strike="noStrike" cap="none" normalizeH="0" baseline="0" dirty="0" smtClean="0">
                          <a:ln>
                            <a:noFill/>
                          </a:ln>
                          <a:solidFill>
                            <a:schemeClr val="tx1"/>
                          </a:solidFill>
                          <a:effectLst/>
                        </a:rPr>
                        <a:t>EM 17/09/2021</a:t>
                      </a: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2402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dirty="0"/>
                        <a:t>Razão</a:t>
                      </a:r>
                      <a:r>
                        <a:rPr lang="pt-BR" sz="1800" baseline="0" dirty="0"/>
                        <a:t> de exames </a:t>
                      </a:r>
                      <a:r>
                        <a:rPr lang="pt-BR" sz="1800" baseline="0" dirty="0" err="1"/>
                        <a:t>citopatológicos</a:t>
                      </a:r>
                      <a:r>
                        <a:rPr lang="pt-BR" sz="1800" baseline="0" dirty="0"/>
                        <a:t> do colo do útero em mulheres de 25 a 64 anos na população residente de determinado local e população da mesma faixa etária (Razão)</a:t>
                      </a:r>
                      <a:endParaRPr lang="pt-B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a:solidFill>
                            <a:schemeClr val="tx1"/>
                          </a:solidFill>
                        </a:rPr>
                        <a:t>0,62</a:t>
                      </a:r>
                    </a:p>
                    <a:p>
                      <a:pPr algn="ctr"/>
                      <a:r>
                        <a:rPr lang="pt-BR" sz="2000" b="1" dirty="0">
                          <a:solidFill>
                            <a:schemeClr val="tx1"/>
                          </a:solidFill>
                        </a:rPr>
                        <a:t>(Razão)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0,13</a:t>
                      </a:r>
                      <a:r>
                        <a:rPr lang="pt-BR" sz="2000" b="0" dirty="0">
                          <a:solidFill>
                            <a:schemeClr val="tx1"/>
                          </a:solidFill>
                        </a:rPr>
                        <a:t/>
                      </a:r>
                      <a:br>
                        <a:rPr lang="pt-BR" sz="2000" b="0" dirty="0">
                          <a:solidFill>
                            <a:schemeClr val="tx1"/>
                          </a:solidFill>
                        </a:rPr>
                      </a:br>
                      <a:r>
                        <a:rPr lang="pt-BR" sz="2000" b="0" dirty="0">
                          <a:solidFill>
                            <a:schemeClr val="tx1"/>
                          </a:solidFill>
                        </a:rPr>
                        <a:t>(Razão)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0,08</a:t>
                      </a:r>
                      <a:br>
                        <a:rPr lang="pt-BR" sz="2000" b="0" dirty="0" smtClean="0">
                          <a:solidFill>
                            <a:schemeClr val="tx1"/>
                          </a:solidFill>
                        </a:rPr>
                      </a:br>
                      <a:r>
                        <a:rPr lang="pt-BR" sz="2000" b="0" dirty="0" smtClean="0">
                          <a:solidFill>
                            <a:schemeClr val="tx1"/>
                          </a:solidFill>
                        </a:rPr>
                        <a:t>(Razão)</a:t>
                      </a: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pt-BR" sz="2000" b="0" dirty="0">
                        <a:solidFill>
                          <a:schemeClr val="tx1"/>
                        </a:solidFill>
                      </a:endParaRPr>
                    </a:p>
                    <a:p>
                      <a:pPr algn="ctr"/>
                      <a:r>
                        <a:rPr lang="pt-BR" sz="2000" b="0" dirty="0">
                          <a:solidFill>
                            <a:schemeClr val="tx1"/>
                          </a:solidFill>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smtClean="0">
                          <a:solidFill>
                            <a:schemeClr val="tx1"/>
                          </a:solidFill>
                        </a:rPr>
                        <a:t>0,2</a:t>
                      </a:r>
                      <a:br>
                        <a:rPr lang="pt-BR" sz="2000" b="1" dirty="0" smtClean="0">
                          <a:solidFill>
                            <a:schemeClr val="tx1"/>
                          </a:solidFill>
                        </a:rPr>
                      </a:br>
                      <a:r>
                        <a:rPr lang="pt-BR" sz="2000" b="1" dirty="0" smtClean="0">
                          <a:solidFill>
                            <a:schemeClr val="tx1"/>
                          </a:solidFill>
                        </a:rPr>
                        <a:t>(Razão)</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Espaço Reservado para Número de Slide 1"/>
          <p:cNvSpPr>
            <a:spLocks noGrp="1"/>
          </p:cNvSpPr>
          <p:nvPr>
            <p:ph type="sldNum" sz="quarter" idx="12"/>
          </p:nvPr>
        </p:nvSpPr>
        <p:spPr>
          <a:xfrm>
            <a:off x="11412233" y="6480251"/>
            <a:ext cx="779767" cy="365125"/>
          </a:xfrm>
        </p:spPr>
        <p:txBody>
          <a:bodyPr/>
          <a:lstStyle/>
          <a:p>
            <a:pPr rtl="0"/>
            <a:fld id="{B38049E5-7B53-4E85-8972-7D6C4BCE5BB9}" type="slidenum">
              <a:rPr lang="pt-BR" b="1" noProof="0" smtClean="0">
                <a:solidFill>
                  <a:schemeClr val="bg1">
                    <a:lumMod val="95000"/>
                  </a:schemeClr>
                </a:solidFill>
              </a:rPr>
              <a:pPr rtl="0"/>
              <a:t>92</a:t>
            </a:fld>
            <a:endParaRPr lang="pt-BR" b="1" noProof="0" dirty="0">
              <a:solidFill>
                <a:schemeClr val="bg1">
                  <a:lumMod val="95000"/>
                </a:schemeClr>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8" name="Retângulo 7"/>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
        <p:nvSpPr>
          <p:cNvPr id="3" name="CaixaDeTexto 2"/>
          <p:cNvSpPr txBox="1"/>
          <p:nvPr/>
        </p:nvSpPr>
        <p:spPr>
          <a:xfrm>
            <a:off x="793160" y="5179234"/>
            <a:ext cx="10784947" cy="923330"/>
          </a:xfrm>
          <a:prstGeom prst="rect">
            <a:avLst/>
          </a:prstGeom>
          <a:noFill/>
        </p:spPr>
        <p:txBody>
          <a:bodyPr wrap="square" rtlCol="0">
            <a:spAutoFit/>
          </a:bodyPr>
          <a:lstStyle/>
          <a:p>
            <a:pPr algn="just"/>
            <a:r>
              <a:rPr lang="pt-BR" dirty="0" smtClean="0">
                <a:latin typeface="Arial" panose="020B0604020202020204" pitchFamily="34" charset="0"/>
                <a:cs typeface="Arial" panose="020B0604020202020204" pitchFamily="34" charset="0"/>
              </a:rPr>
              <a:t>OBS: A Razão 0,20 é referente aos exames realizados em  Rede Própria. Porém , se acrescentados os exames realizados pelo Hospital de Amor que alcançou uma razão de 0,12, o total da Razão Resultado Anual,  em 17-9-21, passa a ser de 0,32 .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2354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b="1" noProof="0" smtClean="0">
                <a:solidFill>
                  <a:schemeClr val="bg1">
                    <a:lumMod val="95000"/>
                  </a:schemeClr>
                </a:solidFill>
              </a:rPr>
              <a:pPr rtl="0"/>
              <a:t>93</a:t>
            </a:fld>
            <a:endParaRPr lang="pt-BR" b="1" noProof="0" dirty="0">
              <a:solidFill>
                <a:schemeClr val="bg1">
                  <a:lumMod val="95000"/>
                </a:schemeClr>
              </a:solidFill>
            </a:endParaRPr>
          </a:p>
        </p:txBody>
      </p:sp>
      <p:sp>
        <p:nvSpPr>
          <p:cNvPr id="8" name="Retângulo 7"/>
          <p:cNvSpPr/>
          <p:nvPr/>
        </p:nvSpPr>
        <p:spPr>
          <a:xfrm>
            <a:off x="690690" y="509028"/>
            <a:ext cx="11156169" cy="6217087"/>
          </a:xfrm>
          <a:prstGeom prst="rect">
            <a:avLst/>
          </a:prstGeom>
          <a:solidFill>
            <a:schemeClr val="bg1"/>
          </a:solidFill>
        </p:spPr>
        <p:txBody>
          <a:bodyPr wrap="square">
            <a:spAutoFit/>
          </a:bodyPr>
          <a:lstStyle/>
          <a:p>
            <a:pPr algn="just"/>
            <a:r>
              <a:rPr lang="pt-BR" sz="1600" b="1" dirty="0" smtClean="0">
                <a:solidFill>
                  <a:srgbClr val="FF0000"/>
                </a:solidFill>
                <a:latin typeface="Arial" panose="020B0604020202020204" pitchFamily="34" charset="0"/>
                <a:cs typeface="Arial" panose="020B0604020202020204" pitchFamily="34" charset="0"/>
              </a:rPr>
              <a:t>Indicador 12: Razão </a:t>
            </a:r>
            <a:r>
              <a:rPr lang="pt-BR" sz="1600" b="1" dirty="0">
                <a:solidFill>
                  <a:srgbClr val="FF0000"/>
                </a:solidFill>
                <a:latin typeface="Arial" panose="020B0604020202020204" pitchFamily="34" charset="0"/>
                <a:cs typeface="Arial" panose="020B0604020202020204" pitchFamily="34" charset="0"/>
              </a:rPr>
              <a:t>de exames de mamografia de rastreamento realizados em mulheres de 50 a 69 anos na população residente de determinado local e população da mesma faixa etária (Razão)</a:t>
            </a:r>
          </a:p>
          <a:p>
            <a:pPr algn="just"/>
            <a:endParaRPr lang="pt-BR" sz="1600" b="1" dirty="0" smtClean="0">
              <a:latin typeface="Arial" panose="020B0604020202020204" pitchFamily="34" charset="0"/>
              <a:cs typeface="Arial" panose="020B0604020202020204" pitchFamily="34" charset="0"/>
            </a:endParaRPr>
          </a:p>
          <a:p>
            <a:pPr algn="just"/>
            <a:r>
              <a:rPr lang="pt-BR" sz="1200" b="1" dirty="0" smtClean="0">
                <a:latin typeface="Arial" panose="020B0604020202020204" pitchFamily="34" charset="0"/>
                <a:cs typeface="Arial" panose="020B0604020202020204" pitchFamily="34" charset="0"/>
              </a:rPr>
              <a:t>TENDÊNCIA </a:t>
            </a:r>
            <a:r>
              <a:rPr lang="pt-BR" sz="1200" b="1" dirty="0">
                <a:latin typeface="Arial" panose="020B0604020202020204" pitchFamily="34" charset="0"/>
                <a:cs typeface="Arial" panose="020B0604020202020204" pitchFamily="34" charset="0"/>
              </a:rPr>
              <a:t>DO </a:t>
            </a:r>
            <a:r>
              <a:rPr lang="pt-BR" sz="1200" b="1" dirty="0" smtClean="0">
                <a:latin typeface="Arial" panose="020B0604020202020204" pitchFamily="34" charset="0"/>
                <a:cs typeface="Arial" panose="020B0604020202020204" pitchFamily="34" charset="0"/>
              </a:rPr>
              <a:t>INDICADOR: </a:t>
            </a:r>
            <a:r>
              <a:rPr lang="pt-BR" sz="1200" dirty="0">
                <a:latin typeface="Arial" panose="020B0604020202020204" pitchFamily="34" charset="0"/>
                <a:cs typeface="Arial" panose="020B0604020202020204" pitchFamily="34" charset="0"/>
              </a:rPr>
              <a:t>Crescente. </a:t>
            </a:r>
            <a:endParaRPr lang="pt-BR" sz="1200" dirty="0" smtClean="0">
              <a:latin typeface="Arial" panose="020B0604020202020204" pitchFamily="34" charset="0"/>
              <a:cs typeface="Arial" panose="020B0604020202020204" pitchFamily="34" charset="0"/>
            </a:endParaRPr>
          </a:p>
          <a:p>
            <a:pPr algn="just"/>
            <a:r>
              <a:rPr lang="pt-BR" sz="1200" b="1" dirty="0" smtClean="0">
                <a:latin typeface="Arial" panose="020B0604020202020204" pitchFamily="34" charset="0"/>
                <a:cs typeface="Arial" panose="020B0604020202020204" pitchFamily="34" charset="0"/>
              </a:rPr>
              <a:t>METODOLOGIA </a:t>
            </a:r>
            <a:r>
              <a:rPr lang="pt-BR" sz="1200" b="1" dirty="0">
                <a:latin typeface="Arial" panose="020B0604020202020204" pitchFamily="34" charset="0"/>
                <a:cs typeface="Arial" panose="020B0604020202020204" pitchFamily="34" charset="0"/>
              </a:rPr>
              <a:t>DE CÁLCULO E FONTE: </a:t>
            </a:r>
            <a:r>
              <a:rPr lang="pt-BR" sz="1200" dirty="0" smtClean="0">
                <a:latin typeface="Arial" panose="020B0604020202020204" pitchFamily="34" charset="0"/>
                <a:cs typeface="Arial" panose="020B0604020202020204" pitchFamily="34" charset="0"/>
              </a:rPr>
              <a:t>como </a:t>
            </a:r>
            <a:r>
              <a:rPr lang="pt-BR" sz="1200" dirty="0">
                <a:latin typeface="Arial" panose="020B0604020202020204" pitchFamily="34" charset="0"/>
                <a:cs typeface="Arial" panose="020B0604020202020204" pitchFamily="34" charset="0"/>
              </a:rPr>
              <a:t>numerador o número de exames mamografia em mulheres de 50 a 69 anos, tendo como fonte o Sistema de Informação Ambulatorial (SIA) e para o denominador a população na faixa etária de 50 a 69 anos dividida por dois, tendo como fonte a estimativa populacional (2000-2015 RIPSA) segundo município, sexo, e idade</a:t>
            </a:r>
            <a:r>
              <a:rPr lang="pt-BR" sz="1200" dirty="0" smtClean="0">
                <a:latin typeface="Arial" panose="020B0604020202020204" pitchFamily="34" charset="0"/>
                <a:cs typeface="Arial" panose="020B0604020202020204" pitchFamily="34" charset="0"/>
              </a:rPr>
              <a:t>.</a:t>
            </a:r>
          </a:p>
          <a:p>
            <a:pPr algn="just"/>
            <a:r>
              <a:rPr lang="pt-BR" sz="1200" b="1" dirty="0" smtClean="0">
                <a:latin typeface="Arial" panose="020B0604020202020204" pitchFamily="34" charset="0"/>
                <a:cs typeface="Arial" panose="020B0604020202020204" pitchFamily="34" charset="0"/>
              </a:rPr>
              <a:t>MESES </a:t>
            </a:r>
            <a:r>
              <a:rPr lang="pt-BR" sz="1200" b="1" dirty="0">
                <a:latin typeface="Arial" panose="020B0604020202020204" pitchFamily="34" charset="0"/>
                <a:cs typeface="Arial" panose="020B0604020202020204" pitchFamily="34" charset="0"/>
              </a:rPr>
              <a:t>E DATA DE EXTRAÇÃO: maio, </a:t>
            </a:r>
            <a:r>
              <a:rPr lang="pt-BR" sz="1200" b="1" dirty="0" smtClean="0">
                <a:latin typeface="Arial" panose="020B0604020202020204" pitchFamily="34" charset="0"/>
                <a:cs typeface="Arial" panose="020B0604020202020204" pitchFamily="34" charset="0"/>
              </a:rPr>
              <a:t>junho e julho, </a:t>
            </a:r>
            <a:r>
              <a:rPr lang="pt-BR" sz="1200" b="1" dirty="0">
                <a:latin typeface="Arial" panose="020B0604020202020204" pitchFamily="34" charset="0"/>
                <a:cs typeface="Arial" panose="020B0604020202020204" pitchFamily="34" charset="0"/>
              </a:rPr>
              <a:t>extraídos em </a:t>
            </a:r>
            <a:r>
              <a:rPr lang="pt-BR" sz="1200" b="1" dirty="0" smtClean="0">
                <a:latin typeface="Arial" panose="020B0604020202020204" pitchFamily="34" charset="0"/>
                <a:cs typeface="Arial" panose="020B0604020202020204" pitchFamily="34" charset="0"/>
              </a:rPr>
              <a:t>17/09/2021.</a:t>
            </a:r>
          </a:p>
          <a:p>
            <a:pPr algn="just"/>
            <a:r>
              <a:rPr lang="pt-BR" sz="1400" b="1" dirty="0" smtClean="0">
                <a:latin typeface="Arial" panose="020B0604020202020204" pitchFamily="34" charset="0"/>
                <a:cs typeface="Arial" panose="020B0604020202020204" pitchFamily="34" charset="0"/>
              </a:rPr>
              <a:t>ANÁLISE: </a:t>
            </a:r>
            <a:r>
              <a:rPr lang="pt-BR" sz="1400" dirty="0" smtClean="0">
                <a:latin typeface="Arial" panose="020B0604020202020204" pitchFamily="34" charset="0"/>
                <a:cs typeface="Arial" panose="020B0604020202020204" pitchFamily="34" charset="0"/>
              </a:rPr>
              <a:t>De </a:t>
            </a:r>
            <a:r>
              <a:rPr lang="pt-BR" sz="1400" dirty="0">
                <a:latin typeface="Arial" panose="020B0604020202020204" pitchFamily="34" charset="0"/>
                <a:cs typeface="Arial" panose="020B0604020202020204" pitchFamily="34" charset="0"/>
              </a:rPr>
              <a:t>acordo com o lançamento dos dados de </a:t>
            </a:r>
            <a:r>
              <a:rPr lang="pt-BR" sz="1400" dirty="0" smtClean="0">
                <a:latin typeface="Arial" panose="020B0604020202020204" pitchFamily="34" charset="0"/>
                <a:cs typeface="Arial" panose="020B0604020202020204" pitchFamily="34" charset="0"/>
              </a:rPr>
              <a:t>2021, no 2º quadrimestre,   </a:t>
            </a:r>
            <a:r>
              <a:rPr lang="pt-BR" sz="1400" dirty="0">
                <a:latin typeface="Arial" panose="020B0604020202020204" pitchFamily="34" charset="0"/>
                <a:cs typeface="Arial" panose="020B0604020202020204" pitchFamily="34" charset="0"/>
              </a:rPr>
              <a:t>a razão de foi de 0,06. De janeiro a julho de 2021 foram realizados 5.953 procedimentos razão de 0,15 que corresponde a 45,45% da meta </a:t>
            </a:r>
            <a:r>
              <a:rPr lang="pt-BR" sz="1400" dirty="0" smtClean="0">
                <a:latin typeface="Arial" panose="020B0604020202020204" pitchFamily="34" charset="0"/>
                <a:cs typeface="Arial" panose="020B0604020202020204" pitchFamily="34" charset="0"/>
              </a:rPr>
              <a:t>anual. Os </a:t>
            </a:r>
            <a:r>
              <a:rPr lang="pt-BR" sz="1400" dirty="0">
                <a:latin typeface="Arial" panose="020B0604020202020204" pitchFamily="34" charset="0"/>
                <a:cs typeface="Arial" panose="020B0604020202020204" pitchFamily="34" charset="0"/>
              </a:rPr>
              <a:t>dados de agosto ainda não se encontram disponíveis para lançamento no </a:t>
            </a:r>
            <a:r>
              <a:rPr lang="pt-BR" sz="1400" dirty="0" smtClean="0">
                <a:latin typeface="Arial" panose="020B0604020202020204" pitchFamily="34" charset="0"/>
                <a:cs typeface="Arial" panose="020B0604020202020204" pitchFamily="34" charset="0"/>
              </a:rPr>
              <a:t>sistema, porém, a  </a:t>
            </a:r>
            <a:r>
              <a:rPr lang="pt-BR" sz="1400" dirty="0">
                <a:latin typeface="Arial" panose="020B0604020202020204" pitchFamily="34" charset="0"/>
                <a:cs typeface="Arial" panose="020B0604020202020204" pitchFamily="34" charset="0"/>
              </a:rPr>
              <a:t>avaliação de todo o </a:t>
            </a:r>
            <a:r>
              <a:rPr lang="pt-BR" sz="1400" dirty="0" smtClean="0">
                <a:latin typeface="Arial" panose="020B0604020202020204" pitchFamily="34" charset="0"/>
                <a:cs typeface="Arial" panose="020B0604020202020204" pitchFamily="34" charset="0"/>
              </a:rPr>
              <a:t>quadrimestre, foi elaborada com </a:t>
            </a:r>
            <a:r>
              <a:rPr lang="pt-BR" sz="1400" dirty="0">
                <a:latin typeface="Arial" panose="020B0604020202020204" pitchFamily="34" charset="0"/>
                <a:cs typeface="Arial" panose="020B0604020202020204" pitchFamily="34" charset="0"/>
              </a:rPr>
              <a:t>base nos relatórios </a:t>
            </a:r>
            <a:r>
              <a:rPr lang="pt-BR" sz="1400" dirty="0" smtClean="0">
                <a:latin typeface="Arial" panose="020B0604020202020204" pitchFamily="34" charset="0"/>
                <a:cs typeface="Arial" panose="020B0604020202020204" pitchFamily="34" charset="0"/>
              </a:rPr>
              <a:t>disponíveis. Observamos </a:t>
            </a:r>
            <a:r>
              <a:rPr lang="pt-BR" sz="1400" dirty="0">
                <a:latin typeface="Arial" panose="020B0604020202020204" pitchFamily="34" charset="0"/>
                <a:cs typeface="Arial" panose="020B0604020202020204" pitchFamily="34" charset="0"/>
              </a:rPr>
              <a:t>que comparando o 2º quadrimestre de 2020 com o 2º quadrimestre de 2021, </a:t>
            </a:r>
            <a:r>
              <a:rPr lang="pt-BR" sz="1400" dirty="0" smtClean="0">
                <a:latin typeface="Arial" panose="020B0604020202020204" pitchFamily="34" charset="0"/>
                <a:cs typeface="Arial" panose="020B0604020202020204" pitchFamily="34" charset="0"/>
              </a:rPr>
              <a:t>obteve-se </a:t>
            </a:r>
            <a:r>
              <a:rPr lang="pt-BR" sz="1400" dirty="0">
                <a:latin typeface="Arial" panose="020B0604020202020204" pitchFamily="34" charset="0"/>
                <a:cs typeface="Arial" panose="020B0604020202020204" pitchFamily="34" charset="0"/>
              </a:rPr>
              <a:t>aumento no número de exames, mesmo diante do enfrentamento da pandemia de COVID-19 acentuada a partir do mês de maio no município de Campo Grande. De acordo com Resolução Conjunta SESAU/SEMADUR Nº 10 DE 15/09/2020, que orienta o funcionamento dos locais com atendimento ao público será permitido com lotação máxima de 50% (cinquenta por cento) e considerando a Resolução SESAU nº 604, de 29 de abril de 2021, que dispõe sobre o funcionamento das unidades da rede municipal que realizam atendimento ambulatorial durante a pandemia do </a:t>
            </a:r>
            <a:r>
              <a:rPr lang="pt-BR" sz="1400" dirty="0" smtClean="0">
                <a:latin typeface="Arial" panose="020B0604020202020204" pitchFamily="34" charset="0"/>
                <a:cs typeface="Arial" panose="020B0604020202020204" pitchFamily="34" charset="0"/>
              </a:rPr>
              <a:t>COVID-19.</a:t>
            </a:r>
            <a:r>
              <a:rPr lang="pt-BR" sz="1400" dirty="0">
                <a:latin typeface="Arial" panose="020B0604020202020204" pitchFamily="34" charset="0"/>
                <a:cs typeface="Arial" panose="020B0604020202020204" pitchFamily="34" charset="0"/>
              </a:rPr>
              <a:t> O resultado acumulado, para a razão do indicador, </a:t>
            </a:r>
            <a:r>
              <a:rPr lang="pt-BR" sz="1400" b="1" dirty="0">
                <a:latin typeface="Arial" panose="020B0604020202020204" pitchFamily="34" charset="0"/>
                <a:cs typeface="Arial" panose="020B0604020202020204" pitchFamily="34" charset="0"/>
              </a:rPr>
              <a:t>já era previsto</a:t>
            </a:r>
            <a:r>
              <a:rPr lang="pt-BR" sz="1400" dirty="0">
                <a:latin typeface="Arial" panose="020B0604020202020204" pitchFamily="34" charset="0"/>
                <a:cs typeface="Arial" panose="020B0604020202020204" pitchFamily="34" charset="0"/>
              </a:rPr>
              <a:t>, devido </a:t>
            </a:r>
            <a:r>
              <a:rPr lang="pt-BR" sz="1400" dirty="0" smtClean="0">
                <a:latin typeface="Arial" panose="020B0604020202020204" pitchFamily="34" charset="0"/>
                <a:cs typeface="Arial" panose="020B0604020202020204" pitchFamily="34" charset="0"/>
              </a:rPr>
              <a:t>ao </a:t>
            </a:r>
            <a:r>
              <a:rPr lang="pt-BR" sz="1400" dirty="0">
                <a:latin typeface="Arial" panose="020B0604020202020204" pitchFamily="34" charset="0"/>
                <a:cs typeface="Arial" panose="020B0604020202020204" pitchFamily="34" charset="0"/>
              </a:rPr>
              <a:t>avançar da Pandemia e das Resoluções Municiais e Estaduais vigentes.  Portanto estamos atingindo os 50% esperados da meta pactuada, respeitando </a:t>
            </a:r>
            <a:r>
              <a:rPr lang="pt-BR" sz="1400" dirty="0" smtClean="0">
                <a:latin typeface="Arial" panose="020B0604020202020204" pitchFamily="34" charset="0"/>
                <a:cs typeface="Arial" panose="020B0604020202020204" pitchFamily="34" charset="0"/>
              </a:rPr>
              <a:t>todas </a:t>
            </a:r>
            <a:r>
              <a:rPr lang="pt-BR" sz="1400" dirty="0">
                <a:latin typeface="Arial" panose="020B0604020202020204" pitchFamily="34" charset="0"/>
                <a:cs typeface="Arial" panose="020B0604020202020204" pitchFamily="34" charset="0"/>
              </a:rPr>
              <a:t>as resoluções e normas de Biossegurança</a:t>
            </a:r>
            <a:r>
              <a:rPr lang="pt-BR" sz="1400" dirty="0" smtClean="0">
                <a:latin typeface="Arial" panose="020B0604020202020204" pitchFamily="34" charset="0"/>
                <a:cs typeface="Arial" panose="020B0604020202020204" pitchFamily="34" charset="0"/>
              </a:rPr>
              <a:t>.</a:t>
            </a:r>
          </a:p>
          <a:p>
            <a:pPr algn="just"/>
            <a:r>
              <a:rPr lang="pt-BR" sz="1400" b="1" dirty="0">
                <a:latin typeface="Arial" panose="020B0604020202020204" pitchFamily="34" charset="0"/>
                <a:cs typeface="Arial" panose="020B0604020202020204" pitchFamily="34" charset="0"/>
              </a:rPr>
              <a:t>CONSIDERAÇÕES: </a:t>
            </a:r>
            <a:r>
              <a:rPr lang="pt-BR" sz="1400" dirty="0">
                <a:latin typeface="Arial" panose="020B0604020202020204" pitchFamily="34" charset="0"/>
                <a:cs typeface="Arial" panose="020B0604020202020204" pitchFamily="34" charset="0"/>
              </a:rPr>
              <a:t>A área técnica de saúde da mulher realiza o incentivo continuamente a solicitação do exame de imagem de mamografia para o rastreamento do câncer de mama por meio de encaminhamento de C.I circulares aos distritos sanitários (responsáveis diretos pelas unidades de APS), bem como por meio de orientações, visitas e reuniões junto às notas técnicas da coordenadoria para ampliação do acesso, mesmo diante do estabelecimento de bandeiras vermelha ou cinza: nunca cessar os atendimentos, priorizando os casos em atraso. O incentivo na abordagem da equipe multiprofissional durante o acolhimento e a busca de faltosas por meio das visitas domiciliares dos agentes comunitários de saúde, também fazem parte da estratégia de atendimento e incentivo ao aumento no número de solicitações e de realização de exames</a:t>
            </a:r>
            <a:r>
              <a:rPr lang="pt-BR" sz="1400" b="1" dirty="0">
                <a:latin typeface="Arial" panose="020B0604020202020204" pitchFamily="34" charset="0"/>
                <a:cs typeface="Arial" panose="020B0604020202020204" pitchFamily="34" charset="0"/>
              </a:rPr>
              <a:t>. A atenção básica mobilizou o fomento das unidades de saúde com mobilização para as mulheres na faixa etária saiam com exame agendado da unidade de saúde em qualquer atendimento realizado como acesso ao exame em tempo </a:t>
            </a:r>
            <a:r>
              <a:rPr lang="pt-BR" sz="1400" b="1" dirty="0" smtClean="0">
                <a:latin typeface="Arial" panose="020B0604020202020204" pitchFamily="34" charset="0"/>
                <a:cs typeface="Arial" panose="020B0604020202020204" pitchFamily="34" charset="0"/>
              </a:rPr>
              <a:t>oportuno.</a:t>
            </a:r>
            <a:endParaRPr lang="pt-BR" sz="1400" dirty="0">
              <a:latin typeface="Arial" panose="020B0604020202020204" pitchFamily="34" charset="0"/>
              <a:cs typeface="Arial" panose="020B0604020202020204" pitchFamily="34" charset="0"/>
            </a:endParaRPr>
          </a:p>
        </p:txBody>
      </p:sp>
      <p:sp>
        <p:nvSpPr>
          <p:cNvPr id="10" name="Título 1"/>
          <p:cNvSpPr txBox="1">
            <a:spLocks/>
          </p:cNvSpPr>
          <p:nvPr/>
        </p:nvSpPr>
        <p:spPr>
          <a:xfrm>
            <a:off x="6229140" y="144611"/>
            <a:ext cx="5477096"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9" name="Retângulo 8"/>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Tree>
    <p:extLst>
      <p:ext uri="{BB962C8B-B14F-4D97-AF65-F5344CB8AC3E}">
        <p14:creationId xmlns:p14="http://schemas.microsoft.com/office/powerpoint/2010/main" val="3092629786"/>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2017336446"/>
              </p:ext>
            </p:extLst>
          </p:nvPr>
        </p:nvGraphicFramePr>
        <p:xfrm>
          <a:off x="793160" y="999758"/>
          <a:ext cx="10757865" cy="4661453"/>
        </p:xfrm>
        <a:graphic>
          <a:graphicData uri="http://schemas.openxmlformats.org/drawingml/2006/table">
            <a:tbl>
              <a:tblPr>
                <a:tableStyleId>{2D5ABB26-0587-4C30-8999-92F81FD0307C}</a:tableStyleId>
              </a:tblPr>
              <a:tblGrid>
                <a:gridCol w="2985489">
                  <a:extLst>
                    <a:ext uri="{9D8B030D-6E8A-4147-A177-3AD203B41FA5}">
                      <a16:colId xmlns:a16="http://schemas.microsoft.com/office/drawing/2014/main" val="20000"/>
                    </a:ext>
                  </a:extLst>
                </a:gridCol>
                <a:gridCol w="1288184">
                  <a:extLst>
                    <a:ext uri="{9D8B030D-6E8A-4147-A177-3AD203B41FA5}">
                      <a16:colId xmlns:a16="http://schemas.microsoft.com/office/drawing/2014/main" val="20001"/>
                    </a:ext>
                  </a:extLst>
                </a:gridCol>
                <a:gridCol w="1621048">
                  <a:extLst>
                    <a:ext uri="{9D8B030D-6E8A-4147-A177-3AD203B41FA5}">
                      <a16:colId xmlns:a16="http://schemas.microsoft.com/office/drawing/2014/main" val="20002"/>
                    </a:ext>
                  </a:extLst>
                </a:gridCol>
                <a:gridCol w="1621048">
                  <a:extLst>
                    <a:ext uri="{9D8B030D-6E8A-4147-A177-3AD203B41FA5}">
                      <a16:colId xmlns:a16="http://schemas.microsoft.com/office/drawing/2014/main" val="20003"/>
                    </a:ext>
                  </a:extLst>
                </a:gridCol>
                <a:gridCol w="1621048">
                  <a:extLst>
                    <a:ext uri="{9D8B030D-6E8A-4147-A177-3AD203B41FA5}">
                      <a16:colId xmlns:a16="http://schemas.microsoft.com/office/drawing/2014/main" val="20004"/>
                    </a:ext>
                  </a:extLst>
                </a:gridCol>
                <a:gridCol w="1621048">
                  <a:extLst>
                    <a:ext uri="{9D8B030D-6E8A-4147-A177-3AD203B41FA5}">
                      <a16:colId xmlns:a16="http://schemas.microsoft.com/office/drawing/2014/main" val="20005"/>
                    </a:ext>
                  </a:extLst>
                </a:gridCol>
              </a:tblGrid>
              <a:tr h="1265244">
                <a:tc>
                  <a:txBody>
                    <a:bodyPr/>
                    <a:lstStyle/>
                    <a:p>
                      <a:pPr algn="ctr">
                        <a:lnSpc>
                          <a:spcPct val="115000"/>
                        </a:lnSpc>
                        <a:spcAft>
                          <a:spcPts val="0"/>
                        </a:spcAft>
                      </a:pPr>
                      <a:r>
                        <a:rPr lang="pt-BR" sz="1600" b="1" dirty="0">
                          <a:solidFill>
                            <a:schemeClr val="tx2"/>
                          </a:solidFill>
                          <a:effectLst>
                            <a:outerShdw blurRad="38100" dist="38100" dir="2700000" algn="tl">
                              <a:srgbClr val="000000">
                                <a:alpha val="43137"/>
                              </a:srgbClr>
                            </a:outerShdw>
                          </a:effectLst>
                        </a:rPr>
                        <a:t>INDICADOR 12</a:t>
                      </a:r>
                      <a:endParaRPr lang="pt-BR" sz="1600" b="1"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400" b="1" dirty="0">
                          <a:solidFill>
                            <a:schemeClr val="tx2"/>
                          </a:solidFill>
                        </a:rPr>
                        <a:t>META PACTUADA</a:t>
                      </a:r>
                      <a:endParaRPr lang="pt-BR" sz="1400" b="1" dirty="0">
                        <a:solidFill>
                          <a:schemeClr val="tx2"/>
                        </a:solidFill>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2"/>
                          </a:solidFill>
                        </a:rPr>
                        <a:t>NO 1º QUADRIMESTRE</a:t>
                      </a:r>
                      <a:endParaRPr lang="pt-BR" sz="1400" b="1" dirty="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2"/>
                          </a:solidFill>
                        </a:rPr>
                        <a:t>NO 2º QUADRIMESTRE</a:t>
                      </a:r>
                      <a:endParaRPr lang="pt-BR" sz="1400" b="1" dirty="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baseline="0" dirty="0">
                          <a:solidFill>
                            <a:schemeClr val="tx2"/>
                          </a:solidFill>
                        </a:rPr>
                        <a:t>NO 3º QUADRIMESTRE</a:t>
                      </a:r>
                      <a:endParaRPr lang="pt-BR" sz="1400" b="1" dirty="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a:ln>
                            <a:noFill/>
                          </a:ln>
                          <a:solidFill>
                            <a:schemeClr val="tx2"/>
                          </a:solidFill>
                          <a:effectLst/>
                        </a:rPr>
                        <a:t>RESULTADO ANUAL</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pt-BR" sz="1400" b="1" u="none" strike="noStrike" cap="none" normalizeH="0" baseline="0" dirty="0" smtClean="0">
                          <a:ln>
                            <a:noFill/>
                          </a:ln>
                          <a:solidFill>
                            <a:schemeClr val="tx1"/>
                          </a:solidFill>
                          <a:effectLst/>
                        </a:rPr>
                        <a:t>EM 17/09/2021</a:t>
                      </a: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9620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dirty="0"/>
                        <a:t>Razão de exames de mamografia de rastreamento</a:t>
                      </a:r>
                      <a:r>
                        <a:rPr lang="pt-BR" sz="1800" baseline="0" dirty="0"/>
                        <a:t> realizados em mulheres de 50 a 69 anos na população residente de determinado local e população da mesma faixa etária (Razão)</a:t>
                      </a:r>
                      <a:endParaRPr lang="pt-BR"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a:t>0,33</a:t>
                      </a:r>
                      <a:br>
                        <a:rPr lang="pt-BR" sz="2000" b="1" dirty="0"/>
                      </a:br>
                      <a:r>
                        <a:rPr lang="pt-BR" sz="2000" b="1" dirty="0"/>
                        <a:t>(Razão)</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0,09</a:t>
                      </a:r>
                      <a:endParaRPr lang="pt-BR" sz="2000" b="0" dirty="0">
                        <a:solidFill>
                          <a:schemeClr val="tx1"/>
                        </a:solidFill>
                      </a:endParaRPr>
                    </a:p>
                    <a:p>
                      <a:pPr algn="ctr"/>
                      <a:r>
                        <a:rPr lang="pt-BR" sz="2000" b="0" dirty="0">
                          <a:solidFill>
                            <a:schemeClr val="tx1"/>
                          </a:solidFill>
                        </a:rPr>
                        <a:t>(Razão)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0,06</a:t>
                      </a:r>
                      <a:endParaRPr lang="pt-BR" sz="2000" b="0" dirty="0">
                        <a:solidFill>
                          <a:schemeClr val="tx1"/>
                        </a:solidFill>
                      </a:endParaRPr>
                    </a:p>
                    <a:p>
                      <a:pPr algn="ctr"/>
                      <a:r>
                        <a:rPr lang="pt-BR" sz="2000" b="0" dirty="0">
                          <a:solidFill>
                            <a:schemeClr val="tx1"/>
                          </a:solidFill>
                        </a:rPr>
                        <a:t>(Razão)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a:t>
                      </a: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0,15 (Razão)</a:t>
                      </a: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Espaço Reservado para Número de Slide 1"/>
          <p:cNvSpPr>
            <a:spLocks noGrp="1"/>
          </p:cNvSpPr>
          <p:nvPr>
            <p:ph type="sldNum" sz="quarter" idx="12"/>
          </p:nvPr>
        </p:nvSpPr>
        <p:spPr>
          <a:xfrm>
            <a:off x="11343247" y="6425640"/>
            <a:ext cx="779767" cy="365125"/>
          </a:xfrm>
        </p:spPr>
        <p:txBody>
          <a:bodyPr/>
          <a:lstStyle/>
          <a:p>
            <a:pPr rtl="0"/>
            <a:fld id="{B38049E5-7B53-4E85-8972-7D6C4BCE5BB9}" type="slidenum">
              <a:rPr lang="pt-BR" b="1" noProof="0" smtClean="0">
                <a:solidFill>
                  <a:schemeClr val="tx1"/>
                </a:solidFill>
              </a:rPr>
              <a:pPr rtl="0"/>
              <a:t>94</a:t>
            </a:fld>
            <a:endParaRPr lang="pt-BR" b="1" noProof="0" dirty="0">
              <a:solidFill>
                <a:schemeClr val="tx1"/>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7" name="Retângulo 6"/>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Tree>
    <p:extLst>
      <p:ext uri="{BB962C8B-B14F-4D97-AF65-F5344CB8AC3E}">
        <p14:creationId xmlns:p14="http://schemas.microsoft.com/office/powerpoint/2010/main" val="7677740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b="1" noProof="0" smtClean="0">
                <a:solidFill>
                  <a:schemeClr val="bg1">
                    <a:lumMod val="95000"/>
                  </a:schemeClr>
                </a:solidFill>
              </a:rPr>
              <a:pPr rtl="0"/>
              <a:t>95</a:t>
            </a:fld>
            <a:endParaRPr lang="pt-BR" b="1" noProof="0" dirty="0">
              <a:solidFill>
                <a:schemeClr val="bg1">
                  <a:lumMod val="95000"/>
                </a:schemeClr>
              </a:solidFill>
            </a:endParaRPr>
          </a:p>
        </p:txBody>
      </p:sp>
      <p:sp>
        <p:nvSpPr>
          <p:cNvPr id="8" name="Retângulo 7"/>
          <p:cNvSpPr/>
          <p:nvPr/>
        </p:nvSpPr>
        <p:spPr>
          <a:xfrm>
            <a:off x="793160" y="618151"/>
            <a:ext cx="10618179" cy="5816977"/>
          </a:xfrm>
          <a:prstGeom prst="rect">
            <a:avLst/>
          </a:prstGeom>
          <a:solidFill>
            <a:schemeClr val="bg1"/>
          </a:solidFill>
        </p:spPr>
        <p:txBody>
          <a:bodyPr wrap="square">
            <a:spAutoFit/>
          </a:bodyPr>
          <a:lstStyle/>
          <a:p>
            <a:pPr algn="just"/>
            <a:r>
              <a:rPr lang="pt-BR" sz="1600" b="1" dirty="0" smtClean="0">
                <a:solidFill>
                  <a:srgbClr val="FF0000"/>
                </a:solidFill>
                <a:latin typeface="Arial" panose="020B0604020202020204" pitchFamily="34" charset="0"/>
                <a:cs typeface="Arial" panose="020B0604020202020204" pitchFamily="34" charset="0"/>
              </a:rPr>
              <a:t>Indicador 13: Proporção </a:t>
            </a:r>
            <a:r>
              <a:rPr lang="pt-BR" sz="1600" b="1" dirty="0">
                <a:solidFill>
                  <a:srgbClr val="FF0000"/>
                </a:solidFill>
                <a:latin typeface="Arial" panose="020B0604020202020204" pitchFamily="34" charset="0"/>
                <a:cs typeface="Arial" panose="020B0604020202020204" pitchFamily="34" charset="0"/>
              </a:rPr>
              <a:t>de parto normal no Sistema Único de Saúde (SUS) e na saúde suplementar (%)</a:t>
            </a:r>
          </a:p>
          <a:p>
            <a:pPr algn="just"/>
            <a:endParaRPr lang="pt-BR" sz="1600" b="1" dirty="0" smtClean="0">
              <a:latin typeface="Arial" panose="020B0604020202020204" pitchFamily="34" charset="0"/>
              <a:cs typeface="Arial" panose="020B0604020202020204" pitchFamily="34" charset="0"/>
            </a:endParaRPr>
          </a:p>
          <a:p>
            <a:pPr algn="just"/>
            <a:r>
              <a:rPr lang="pt-BR" sz="1600" b="1" dirty="0" smtClean="0">
                <a:latin typeface="Arial" panose="020B0604020202020204" pitchFamily="34" charset="0"/>
                <a:cs typeface="Arial" panose="020B0604020202020204" pitchFamily="34" charset="0"/>
              </a:rPr>
              <a:t>TENDÊNCIA </a:t>
            </a:r>
            <a:r>
              <a:rPr lang="pt-BR" sz="1600" b="1" dirty="0">
                <a:latin typeface="Arial" panose="020B0604020202020204" pitchFamily="34" charset="0"/>
                <a:cs typeface="Arial" panose="020B0604020202020204" pitchFamily="34" charset="0"/>
              </a:rPr>
              <a:t>DO </a:t>
            </a:r>
            <a:r>
              <a:rPr lang="pt-BR" sz="1600" b="1" dirty="0" smtClean="0">
                <a:latin typeface="Arial" panose="020B0604020202020204" pitchFamily="34" charset="0"/>
                <a:cs typeface="Arial" panose="020B0604020202020204" pitchFamily="34" charset="0"/>
              </a:rPr>
              <a:t>INDICADOR: </a:t>
            </a:r>
            <a:r>
              <a:rPr lang="pt-BR" sz="1600" dirty="0">
                <a:latin typeface="Arial" panose="020B0604020202020204" pitchFamily="34" charset="0"/>
                <a:cs typeface="Arial" panose="020B0604020202020204" pitchFamily="34" charset="0"/>
              </a:rPr>
              <a:t>Crescente. </a:t>
            </a:r>
            <a:endParaRPr lang="pt-BR" sz="1600" dirty="0" smtClean="0">
              <a:latin typeface="Arial" panose="020B0604020202020204" pitchFamily="34" charset="0"/>
              <a:cs typeface="Arial" panose="020B0604020202020204" pitchFamily="34" charset="0"/>
            </a:endParaRPr>
          </a:p>
          <a:p>
            <a:pPr algn="just"/>
            <a:endParaRPr lang="pt-BR" sz="1600" dirty="0">
              <a:latin typeface="Arial" panose="020B0604020202020204" pitchFamily="34" charset="0"/>
              <a:cs typeface="Arial" panose="020B0604020202020204" pitchFamily="34" charset="0"/>
            </a:endParaRPr>
          </a:p>
          <a:p>
            <a:pPr algn="just"/>
            <a:r>
              <a:rPr lang="pt-BR" sz="1600" b="1" dirty="0">
                <a:latin typeface="Arial" panose="020B0604020202020204" pitchFamily="34" charset="0"/>
                <a:cs typeface="Arial" panose="020B0604020202020204" pitchFamily="34" charset="0"/>
              </a:rPr>
              <a:t>FONTE</a:t>
            </a:r>
            <a:r>
              <a:rPr lang="pt-BR" sz="1600" b="1" dirty="0" smtClean="0">
                <a:latin typeface="Arial" panose="020B0604020202020204" pitchFamily="34" charset="0"/>
                <a:cs typeface="Arial" panose="020B0604020202020204" pitchFamily="34" charset="0"/>
              </a:rPr>
              <a:t>: </a:t>
            </a:r>
            <a:r>
              <a:rPr lang="pt-BR" sz="1600" dirty="0" smtClean="0">
                <a:latin typeface="Arial" panose="020B0604020202020204" pitchFamily="34" charset="0"/>
                <a:cs typeface="Arial" panose="020B0604020202020204" pitchFamily="34" charset="0"/>
              </a:rPr>
              <a:t>Sistema </a:t>
            </a:r>
            <a:r>
              <a:rPr lang="pt-BR" sz="1600" dirty="0">
                <a:latin typeface="Arial" panose="020B0604020202020204" pitchFamily="34" charset="0"/>
                <a:cs typeface="Arial" panose="020B0604020202020204" pitchFamily="34" charset="0"/>
              </a:rPr>
              <a:t>de Informações sobre Nascidos Vivos (SINASC</a:t>
            </a:r>
            <a:r>
              <a:rPr lang="pt-BR" sz="1600" dirty="0" smtClean="0">
                <a:latin typeface="Arial" panose="020B0604020202020204" pitchFamily="34" charset="0"/>
                <a:cs typeface="Arial" panose="020B0604020202020204" pitchFamily="34" charset="0"/>
              </a:rPr>
              <a:t>).</a:t>
            </a:r>
          </a:p>
          <a:p>
            <a:pPr algn="just"/>
            <a:endParaRPr lang="pt-BR" sz="1600" dirty="0">
              <a:latin typeface="Arial" panose="020B0604020202020204" pitchFamily="34" charset="0"/>
              <a:cs typeface="Arial" panose="020B0604020202020204" pitchFamily="34" charset="0"/>
            </a:endParaRPr>
          </a:p>
          <a:p>
            <a:pPr algn="just"/>
            <a:r>
              <a:rPr lang="pt-BR" sz="1600" b="1" dirty="0">
                <a:latin typeface="Arial" panose="020B0604020202020204" pitchFamily="34" charset="0"/>
                <a:cs typeface="Arial" panose="020B0604020202020204" pitchFamily="34" charset="0"/>
              </a:rPr>
              <a:t>MESES E DATA DE EXTRAÇÃO: maio, junho, julho e agosto, extraídos em </a:t>
            </a:r>
            <a:r>
              <a:rPr lang="pt-BR" sz="1600" b="1" dirty="0" smtClean="0">
                <a:latin typeface="Arial" panose="020B0604020202020204" pitchFamily="34" charset="0"/>
                <a:cs typeface="Arial" panose="020B0604020202020204" pitchFamily="34" charset="0"/>
              </a:rPr>
              <a:t>03/09/2021.</a:t>
            </a:r>
          </a:p>
          <a:p>
            <a:pPr algn="just"/>
            <a:endParaRPr lang="pt-BR" sz="1600" b="1" dirty="0" smtClean="0">
              <a:latin typeface="Arial" panose="020B0604020202020204" pitchFamily="34" charset="0"/>
              <a:cs typeface="Arial" panose="020B0604020202020204" pitchFamily="34" charset="0"/>
            </a:endParaRPr>
          </a:p>
          <a:p>
            <a:pPr algn="just"/>
            <a:r>
              <a:rPr lang="pt-BR" sz="1600" b="1" dirty="0" smtClean="0">
                <a:latin typeface="Arial" panose="020B0604020202020204" pitchFamily="34" charset="0"/>
                <a:cs typeface="Arial" panose="020B0604020202020204" pitchFamily="34" charset="0"/>
              </a:rPr>
              <a:t>METODOLOGIA </a:t>
            </a:r>
            <a:r>
              <a:rPr lang="pt-BR" sz="1600" b="1" dirty="0">
                <a:latin typeface="Arial" panose="020B0604020202020204" pitchFamily="34" charset="0"/>
                <a:cs typeface="Arial" panose="020B0604020202020204" pitchFamily="34" charset="0"/>
              </a:rPr>
              <a:t>DE </a:t>
            </a:r>
            <a:r>
              <a:rPr lang="pt-BR" sz="1600" b="1" dirty="0" smtClean="0">
                <a:latin typeface="Arial" panose="020B0604020202020204" pitchFamily="34" charset="0"/>
                <a:cs typeface="Arial" panose="020B0604020202020204" pitchFamily="34" charset="0"/>
              </a:rPr>
              <a:t>CÁLCULO: </a:t>
            </a:r>
            <a:r>
              <a:rPr lang="pt-BR" sz="1600" dirty="0">
                <a:latin typeface="Arial" panose="020B0604020202020204" pitchFamily="34" charset="0"/>
                <a:cs typeface="Arial" panose="020B0604020202020204" pitchFamily="34" charset="0"/>
              </a:rPr>
              <a:t>como numerador o número de nascidos vivos por parto normal, e para o denominador o número de nascidos vivos de todos os </a:t>
            </a:r>
            <a:r>
              <a:rPr lang="pt-BR" sz="1600" dirty="0" smtClean="0">
                <a:latin typeface="Arial" panose="020B0604020202020204" pitchFamily="34" charset="0"/>
                <a:cs typeface="Arial" panose="020B0604020202020204" pitchFamily="34" charset="0"/>
              </a:rPr>
              <a:t>partos e </a:t>
            </a:r>
            <a:r>
              <a:rPr lang="pt-BR" sz="1600" dirty="0">
                <a:latin typeface="Arial" panose="020B0604020202020204" pitchFamily="34" charset="0"/>
                <a:cs typeface="Arial" panose="020B0604020202020204" pitchFamily="34" charset="0"/>
              </a:rPr>
              <a:t>fator de multiplicação 100. </a:t>
            </a:r>
          </a:p>
          <a:p>
            <a:pPr algn="just"/>
            <a:endParaRPr lang="pt-BR" sz="1600" dirty="0">
              <a:latin typeface="Arial" panose="020B0604020202020204" pitchFamily="34" charset="0"/>
              <a:cs typeface="Arial" panose="020B0604020202020204" pitchFamily="34" charset="0"/>
            </a:endParaRPr>
          </a:p>
          <a:p>
            <a:pPr algn="just"/>
            <a:r>
              <a:rPr lang="pt-BR" sz="1600" b="1" dirty="0" smtClean="0">
                <a:latin typeface="Arial" panose="020B0604020202020204" pitchFamily="34" charset="0"/>
                <a:cs typeface="Arial" panose="020B0604020202020204" pitchFamily="34" charset="0"/>
              </a:rPr>
              <a:t>ANÁLISE: </a:t>
            </a:r>
            <a:r>
              <a:rPr lang="pt-BR" sz="1600" dirty="0">
                <a:latin typeface="Arial" panose="020B0604020202020204" pitchFamily="34" charset="0"/>
                <a:cs typeface="Arial" panose="020B0604020202020204" pitchFamily="34" charset="0"/>
              </a:rPr>
              <a:t>Diante da meta de 41%, o município de Campo Grande ainda supera o estabelecido alcançando o resultado anual parcial de 41,83%. No primeiro quadrimestre, atingimos 43,11%, e no segundo quadrimestre, a taxa foi de 40,03%.</a:t>
            </a:r>
          </a:p>
          <a:p>
            <a:pPr algn="just"/>
            <a:r>
              <a:rPr lang="pt-BR" sz="1600" dirty="0">
                <a:latin typeface="Arial" panose="020B0604020202020204" pitchFamily="34" charset="0"/>
                <a:cs typeface="Arial" panose="020B0604020202020204" pitchFamily="34" charset="0"/>
              </a:rPr>
              <a:t>A Atenção Primária em Saúde vem fomentando por meio de educação em saúde durante o pré-natal para que as gestantes sejam orientadas quanto à importância da escolha adequada do parto. Somam-se a isto a sensibilização quanto a boas práticas no nível hospitalar durante reuniões do grupo condutor da Rede Cegonha.</a:t>
            </a:r>
          </a:p>
          <a:p>
            <a:pPr algn="just"/>
            <a:endParaRPr lang="pt-BR" sz="1600" b="1" dirty="0">
              <a:latin typeface="Arial" panose="020B0604020202020204" pitchFamily="34" charset="0"/>
              <a:cs typeface="Arial" panose="020B0604020202020204" pitchFamily="34" charset="0"/>
            </a:endParaRPr>
          </a:p>
          <a:p>
            <a:pPr algn="just"/>
            <a:r>
              <a:rPr lang="pt-BR" sz="1600" b="1" dirty="0">
                <a:latin typeface="Arial" panose="020B0604020202020204" pitchFamily="34" charset="0"/>
                <a:cs typeface="Arial" panose="020B0604020202020204" pitchFamily="34" charset="0"/>
              </a:rPr>
              <a:t>CONSIDERAÇÕES: </a:t>
            </a:r>
            <a:r>
              <a:rPr lang="pt-BR" sz="1600" dirty="0">
                <a:latin typeface="Arial" panose="020B0604020202020204" pitchFamily="34" charset="0"/>
                <a:cs typeface="Arial" panose="020B0604020202020204" pitchFamily="34" charset="0"/>
              </a:rPr>
              <a:t>Realizou-se capacitação em 06 Distritos Sanitários referente à saúde materno – infantil, com aspectos na saúde </a:t>
            </a:r>
            <a:r>
              <a:rPr lang="pt-BR" sz="1600" dirty="0" err="1">
                <a:latin typeface="Arial" panose="020B0604020202020204" pitchFamily="34" charset="0"/>
                <a:cs typeface="Arial" panose="020B0604020202020204" pitchFamily="34" charset="0"/>
              </a:rPr>
              <a:t>pré</a:t>
            </a:r>
            <a:r>
              <a:rPr lang="pt-BR" sz="1600" dirty="0">
                <a:latin typeface="Arial" panose="020B0604020202020204" pitchFamily="34" charset="0"/>
                <a:cs typeface="Arial" panose="020B0604020202020204" pitchFamily="34" charset="0"/>
              </a:rPr>
              <a:t>-concepcional, saúde gestacional e os 05 dias de saúde integral. </a:t>
            </a:r>
          </a:p>
          <a:p>
            <a:pPr algn="just"/>
            <a:r>
              <a:rPr lang="pt-BR" sz="1600" dirty="0">
                <a:latin typeface="Arial" panose="020B0604020202020204" pitchFamily="34" charset="0"/>
                <a:cs typeface="Arial" panose="020B0604020202020204" pitchFamily="34" charset="0"/>
              </a:rPr>
              <a:t>As reuniões mensais do Grupo Condutor Municipal da Rede Cegonha de Campo Grande, dentre a Secretaria Municipal de Saúde e as 04 maternidades públicas visam sensibilizar e orientar as boas práticas para a assistência ao parto e incentivo ao parto natural em detrimentos dos benefícios à saúde da parturiente e do recém-nascido</a:t>
            </a:r>
            <a:r>
              <a:rPr lang="pt-BR" sz="1600" dirty="0" smtClean="0">
                <a:latin typeface="Arial" panose="020B0604020202020204" pitchFamily="34"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sp>
        <p:nvSpPr>
          <p:cNvPr id="10" name="Título 1"/>
          <p:cNvSpPr txBox="1">
            <a:spLocks/>
          </p:cNvSpPr>
          <p:nvPr/>
        </p:nvSpPr>
        <p:spPr>
          <a:xfrm>
            <a:off x="6088154" y="28063"/>
            <a:ext cx="7363610"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9" name="Retângulo 8"/>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Tree>
    <p:extLst>
      <p:ext uri="{BB962C8B-B14F-4D97-AF65-F5344CB8AC3E}">
        <p14:creationId xmlns:p14="http://schemas.microsoft.com/office/powerpoint/2010/main" val="203677544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842247542"/>
              </p:ext>
            </p:extLst>
          </p:nvPr>
        </p:nvGraphicFramePr>
        <p:xfrm>
          <a:off x="939022" y="1132492"/>
          <a:ext cx="10448365" cy="4393302"/>
        </p:xfrm>
        <a:graphic>
          <a:graphicData uri="http://schemas.openxmlformats.org/drawingml/2006/table">
            <a:tbl>
              <a:tblPr>
                <a:tableStyleId>{2D5ABB26-0587-4C30-8999-92F81FD0307C}</a:tableStyleId>
              </a:tblPr>
              <a:tblGrid>
                <a:gridCol w="2899598">
                  <a:extLst>
                    <a:ext uri="{9D8B030D-6E8A-4147-A177-3AD203B41FA5}">
                      <a16:colId xmlns:a16="http://schemas.microsoft.com/office/drawing/2014/main" val="20000"/>
                    </a:ext>
                  </a:extLst>
                </a:gridCol>
                <a:gridCol w="1251123">
                  <a:extLst>
                    <a:ext uri="{9D8B030D-6E8A-4147-A177-3AD203B41FA5}">
                      <a16:colId xmlns:a16="http://schemas.microsoft.com/office/drawing/2014/main" val="20001"/>
                    </a:ext>
                  </a:extLst>
                </a:gridCol>
                <a:gridCol w="1574411">
                  <a:extLst>
                    <a:ext uri="{9D8B030D-6E8A-4147-A177-3AD203B41FA5}">
                      <a16:colId xmlns:a16="http://schemas.microsoft.com/office/drawing/2014/main" val="20002"/>
                    </a:ext>
                  </a:extLst>
                </a:gridCol>
                <a:gridCol w="1574411">
                  <a:extLst>
                    <a:ext uri="{9D8B030D-6E8A-4147-A177-3AD203B41FA5}">
                      <a16:colId xmlns:a16="http://schemas.microsoft.com/office/drawing/2014/main" val="20003"/>
                    </a:ext>
                  </a:extLst>
                </a:gridCol>
                <a:gridCol w="1574411">
                  <a:extLst>
                    <a:ext uri="{9D8B030D-6E8A-4147-A177-3AD203B41FA5}">
                      <a16:colId xmlns:a16="http://schemas.microsoft.com/office/drawing/2014/main" val="20004"/>
                    </a:ext>
                  </a:extLst>
                </a:gridCol>
                <a:gridCol w="1574411">
                  <a:extLst>
                    <a:ext uri="{9D8B030D-6E8A-4147-A177-3AD203B41FA5}">
                      <a16:colId xmlns:a16="http://schemas.microsoft.com/office/drawing/2014/main" val="20005"/>
                    </a:ext>
                  </a:extLst>
                </a:gridCol>
              </a:tblGrid>
              <a:tr h="1462790">
                <a:tc>
                  <a:txBody>
                    <a:bodyPr/>
                    <a:lstStyle/>
                    <a:p>
                      <a:pPr algn="ctr">
                        <a:lnSpc>
                          <a:spcPct val="115000"/>
                        </a:lnSpc>
                        <a:spcAft>
                          <a:spcPts val="0"/>
                        </a:spcAft>
                      </a:pPr>
                      <a:r>
                        <a:rPr lang="pt-BR" sz="1800" b="1" dirty="0">
                          <a:solidFill>
                            <a:schemeClr val="tx2"/>
                          </a:solidFill>
                          <a:effectLst>
                            <a:outerShdw blurRad="38100" dist="38100" dir="2700000" algn="tl">
                              <a:srgbClr val="000000">
                                <a:alpha val="43137"/>
                              </a:srgbClr>
                            </a:outerShdw>
                          </a:effectLst>
                        </a:rPr>
                        <a:t>INDICADOR 13</a:t>
                      </a:r>
                      <a:endParaRPr lang="pt-BR" sz="1800" b="1"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400" b="1" dirty="0">
                          <a:solidFill>
                            <a:schemeClr val="tx2"/>
                          </a:solidFill>
                        </a:rPr>
                        <a:t>META PACTUADA</a:t>
                      </a:r>
                      <a:endParaRPr lang="pt-BR" sz="1400" b="1" dirty="0">
                        <a:solidFill>
                          <a:schemeClr val="tx2"/>
                        </a:solidFill>
                        <a:latin typeface="Calibri"/>
                        <a:ea typeface="Calibri"/>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ATÉ</a:t>
                      </a:r>
                      <a:r>
                        <a:rPr lang="pt-BR" sz="1400" b="1" baseline="0" dirty="0">
                          <a:solidFill>
                            <a:schemeClr val="tx2"/>
                          </a:solidFill>
                        </a:rPr>
                        <a:t> O 1º QUADRIMESTRE</a:t>
                      </a:r>
                      <a:endParaRPr lang="pt-BR" sz="1400" b="1" dirty="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ATÉ</a:t>
                      </a:r>
                      <a:r>
                        <a:rPr lang="pt-BR" sz="1400" b="1" baseline="0" dirty="0">
                          <a:solidFill>
                            <a:schemeClr val="tx2"/>
                          </a:solidFill>
                        </a:rPr>
                        <a:t> O 2º QUADRIMESTRE</a:t>
                      </a:r>
                      <a:endParaRPr lang="pt-BR" sz="1400" b="1" dirty="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RESULTADO</a:t>
                      </a:r>
                    </a:p>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tx2"/>
                          </a:solidFill>
                        </a:rPr>
                        <a:t>ATÉ</a:t>
                      </a:r>
                      <a:r>
                        <a:rPr lang="pt-BR" sz="1400" b="1" baseline="0" dirty="0">
                          <a:solidFill>
                            <a:schemeClr val="tx2"/>
                          </a:solidFill>
                        </a:rPr>
                        <a:t> O 3º QUADRIMESTRE</a:t>
                      </a:r>
                      <a:endParaRPr lang="pt-BR" sz="1400" b="1" dirty="0">
                        <a:solidFill>
                          <a:schemeClr val="tx2"/>
                        </a:solidFill>
                        <a:latin typeface="Arial"/>
                        <a:ea typeface="Times New Roman"/>
                        <a:cs typeface="Times New Roman"/>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a:ln>
                            <a:noFill/>
                          </a:ln>
                          <a:solidFill>
                            <a:schemeClr val="tx2"/>
                          </a:solidFill>
                          <a:effectLst/>
                        </a:rPr>
                        <a:t>RESULTADO </a:t>
                      </a: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400" b="1" u="none" strike="noStrike" cap="none" normalizeH="0" baseline="0" dirty="0">
                          <a:ln>
                            <a:noFill/>
                          </a:ln>
                          <a:solidFill>
                            <a:schemeClr val="tx2"/>
                          </a:solidFill>
                          <a:effectLst/>
                        </a:rPr>
                        <a:t>ANUAL</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pt-BR" sz="1400" b="1" u="none" strike="noStrike" cap="none" normalizeH="0" baseline="0" dirty="0" smtClean="0">
                          <a:ln>
                            <a:noFill/>
                          </a:ln>
                          <a:solidFill>
                            <a:schemeClr val="tx1"/>
                          </a:solidFill>
                          <a:effectLst/>
                        </a:rPr>
                        <a:t>EM 03/09/2021</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pt-BR" sz="1400" b="1" u="none" strike="noStrike" cap="none" normalizeH="0" baseline="0" dirty="0">
                        <a:ln>
                          <a:noFill/>
                        </a:ln>
                        <a:solidFill>
                          <a:schemeClr val="tx1"/>
                        </a:solidFill>
                        <a:effectLst/>
                      </a:endParaRPr>
                    </a:p>
                  </a:txBody>
                  <a:tcPr marL="8489" marR="8489" marT="8489" marB="8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30512">
                <a:tc>
                  <a:txBody>
                    <a:bodyPr/>
                    <a:lstStyle/>
                    <a:p>
                      <a:pPr algn="just"/>
                      <a:r>
                        <a:rPr lang="pt-BR" sz="2000" dirty="0"/>
                        <a:t>Proporção de parto normal no Sistema Único de Saúde (SUS) e na saúde suplementar (%)</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0" dirty="0" smtClean="0">
                          <a:solidFill>
                            <a:schemeClr val="tx1"/>
                          </a:solidFill>
                        </a:rPr>
                        <a:t>43,11 </a:t>
                      </a:r>
                      <a:r>
                        <a:rPr lang="pt-BR" sz="20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pt-BR" sz="2000" b="0" dirty="0" smtClean="0">
                        <a:solidFill>
                          <a:schemeClr val="tx1"/>
                        </a:solidFill>
                      </a:endParaRPr>
                    </a:p>
                    <a:p>
                      <a:pPr algn="ctr"/>
                      <a:r>
                        <a:rPr lang="pt-BR" sz="2000" b="0" dirty="0" smtClean="0">
                          <a:solidFill>
                            <a:schemeClr val="tx1"/>
                          </a:solidFill>
                        </a:rPr>
                        <a:t> 40,03 (%)</a:t>
                      </a:r>
                    </a:p>
                    <a:p>
                      <a:pPr algn="ctr"/>
                      <a:endParaRPr lang="pt-BR"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smtClean="0">
                          <a:solidFill>
                            <a:schemeClr val="tx1"/>
                          </a:solidFill>
                        </a:rPr>
                        <a:t>41,83 (%)</a:t>
                      </a:r>
                      <a:endParaRPr lang="pt-B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Espaço Reservado para Número de Slide 1"/>
          <p:cNvSpPr>
            <a:spLocks noGrp="1"/>
          </p:cNvSpPr>
          <p:nvPr>
            <p:ph type="sldNum" sz="quarter" idx="12"/>
          </p:nvPr>
        </p:nvSpPr>
        <p:spPr>
          <a:xfrm>
            <a:off x="10383450" y="6481656"/>
            <a:ext cx="1596292" cy="404614"/>
          </a:xfrm>
        </p:spPr>
        <p:txBody>
          <a:bodyPr/>
          <a:lstStyle/>
          <a:p>
            <a:pPr rtl="0"/>
            <a:fld id="{B38049E5-7B53-4E85-8972-7D6C4BCE5BB9}" type="slidenum">
              <a:rPr lang="pt-BR" b="1" noProof="0" smtClean="0">
                <a:solidFill>
                  <a:schemeClr val="tx1"/>
                </a:solidFill>
              </a:rPr>
              <a:pPr rtl="0"/>
              <a:t>96</a:t>
            </a:fld>
            <a:endParaRPr lang="pt-BR" b="1" noProof="0" dirty="0">
              <a:solidFill>
                <a:schemeClr val="tx1"/>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7" name="Retângulo 6"/>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Tree>
    <p:extLst>
      <p:ext uri="{BB962C8B-B14F-4D97-AF65-F5344CB8AC3E}">
        <p14:creationId xmlns:p14="http://schemas.microsoft.com/office/powerpoint/2010/main" val="16949915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noProof="0" smtClean="0"/>
              <a:pPr rtl="0"/>
              <a:t>97</a:t>
            </a:fld>
            <a:endParaRPr lang="pt-BR" noProof="0" dirty="0"/>
          </a:p>
        </p:txBody>
      </p:sp>
      <p:sp>
        <p:nvSpPr>
          <p:cNvPr id="8" name="Retângulo 7"/>
          <p:cNvSpPr/>
          <p:nvPr/>
        </p:nvSpPr>
        <p:spPr>
          <a:xfrm>
            <a:off x="826557" y="647714"/>
            <a:ext cx="10651210" cy="5401479"/>
          </a:xfrm>
          <a:prstGeom prst="rect">
            <a:avLst/>
          </a:prstGeom>
          <a:solidFill>
            <a:schemeClr val="bg1"/>
          </a:solidFill>
        </p:spPr>
        <p:txBody>
          <a:bodyPr wrap="square">
            <a:spAutoFit/>
          </a:bodyPr>
          <a:lstStyle/>
          <a:p>
            <a:pPr algn="just"/>
            <a:r>
              <a:rPr lang="pt-BR" sz="1500" b="1" dirty="0" smtClean="0">
                <a:solidFill>
                  <a:srgbClr val="FF0000"/>
                </a:solidFill>
                <a:latin typeface="Arial" panose="020B0604020202020204" pitchFamily="34" charset="0"/>
                <a:cs typeface="Arial" panose="020B0604020202020204" pitchFamily="34" charset="0"/>
              </a:rPr>
              <a:t>Indicador 16: Número </a:t>
            </a:r>
            <a:r>
              <a:rPr lang="pt-BR" sz="1500" b="1" dirty="0">
                <a:solidFill>
                  <a:srgbClr val="FF0000"/>
                </a:solidFill>
                <a:latin typeface="Arial" panose="020B0604020202020204" pitchFamily="34" charset="0"/>
                <a:cs typeface="Arial" panose="020B0604020202020204" pitchFamily="34" charset="0"/>
              </a:rPr>
              <a:t>de óbitos maternos em determinado período e local de residência      (Nº absoluto)</a:t>
            </a:r>
          </a:p>
          <a:p>
            <a:pPr algn="just"/>
            <a:endParaRPr lang="pt-BR" sz="1500" b="1" dirty="0" smtClean="0">
              <a:solidFill>
                <a:srgbClr val="FF0000"/>
              </a:solidFill>
              <a:latin typeface="Arial" panose="020B0604020202020204" pitchFamily="34" charset="0"/>
              <a:cs typeface="Arial" panose="020B0604020202020204" pitchFamily="34" charset="0"/>
            </a:endParaRPr>
          </a:p>
          <a:p>
            <a:pPr algn="just"/>
            <a:r>
              <a:rPr lang="pt-BR" sz="1500" b="1" dirty="0" smtClean="0">
                <a:latin typeface="Arial" panose="020B0604020202020204" pitchFamily="34" charset="0"/>
                <a:cs typeface="Arial" panose="020B0604020202020204" pitchFamily="34" charset="0"/>
              </a:rPr>
              <a:t>TENDENCIA </a:t>
            </a:r>
            <a:r>
              <a:rPr lang="pt-BR" sz="1500" b="1" dirty="0">
                <a:latin typeface="Arial" panose="020B0604020202020204" pitchFamily="34" charset="0"/>
                <a:cs typeface="Arial" panose="020B0604020202020204" pitchFamily="34" charset="0"/>
              </a:rPr>
              <a:t>DO </a:t>
            </a:r>
            <a:r>
              <a:rPr lang="pt-BR" sz="1500" b="1" dirty="0" smtClean="0">
                <a:latin typeface="Arial" panose="020B0604020202020204" pitchFamily="34" charset="0"/>
                <a:cs typeface="Arial" panose="020B0604020202020204" pitchFamily="34" charset="0"/>
              </a:rPr>
              <a:t>INDICADOR: </a:t>
            </a:r>
            <a:r>
              <a:rPr lang="pt-BR" sz="1500" dirty="0">
                <a:latin typeface="Arial" panose="020B0604020202020204" pitchFamily="34" charset="0"/>
                <a:cs typeface="Arial" panose="020B0604020202020204" pitchFamily="34" charset="0"/>
              </a:rPr>
              <a:t>decrescente </a:t>
            </a:r>
            <a:endParaRPr lang="pt-BR" sz="1500" dirty="0" smtClean="0">
              <a:latin typeface="Arial" panose="020B0604020202020204" pitchFamily="34" charset="0"/>
              <a:cs typeface="Arial" panose="020B0604020202020204" pitchFamily="34" charset="0"/>
            </a:endParaRPr>
          </a:p>
          <a:p>
            <a:pPr algn="just"/>
            <a:endParaRPr lang="pt-BR" sz="1500" dirty="0">
              <a:latin typeface="Arial" panose="020B0604020202020204" pitchFamily="34" charset="0"/>
              <a:cs typeface="Arial" panose="020B0604020202020204" pitchFamily="34" charset="0"/>
            </a:endParaRPr>
          </a:p>
          <a:p>
            <a:pPr algn="just"/>
            <a:r>
              <a:rPr lang="pt-BR" sz="1500" b="1" dirty="0">
                <a:latin typeface="Arial" panose="020B0604020202020204" pitchFamily="34" charset="0"/>
                <a:cs typeface="Arial" panose="020B0604020202020204" pitchFamily="34" charset="0"/>
              </a:rPr>
              <a:t>METODOLOGIA DE CÁLCULO E FONTE: </a:t>
            </a:r>
            <a:r>
              <a:rPr lang="pt-BR" sz="1500" dirty="0" smtClean="0">
                <a:latin typeface="Arial" panose="020B0604020202020204" pitchFamily="34" charset="0"/>
                <a:cs typeface="Arial" panose="020B0604020202020204" pitchFamily="34" charset="0"/>
              </a:rPr>
              <a:t>número </a:t>
            </a:r>
            <a:r>
              <a:rPr lang="pt-BR" sz="1500" dirty="0">
                <a:latin typeface="Arial" panose="020B0604020202020204" pitchFamily="34" charset="0"/>
                <a:cs typeface="Arial" panose="020B0604020202020204" pitchFamily="34" charset="0"/>
              </a:rPr>
              <a:t>total de óbitos maternos (morte de uma mulher durante a gestação ou até 42 dias após o término da gestação, independente da duração ou da localização da gravidez, devido a qualquer causa relacionada com ou agravada pela gravidez ou por medidas em relação a ela, porém não devida a causas acidentais) em determinado período e local de </a:t>
            </a:r>
            <a:r>
              <a:rPr lang="pt-BR" sz="1500" dirty="0" smtClean="0">
                <a:latin typeface="Arial" panose="020B0604020202020204" pitchFamily="34" charset="0"/>
                <a:cs typeface="Arial" panose="020B0604020202020204" pitchFamily="34" charset="0"/>
              </a:rPr>
              <a:t>residência, tendo como fonte </a:t>
            </a:r>
            <a:r>
              <a:rPr lang="pt-BR" sz="1500" dirty="0">
                <a:latin typeface="Arial" panose="020B0604020202020204" pitchFamily="34" charset="0"/>
                <a:cs typeface="Arial" panose="020B0604020202020204" pitchFamily="34" charset="0"/>
              </a:rPr>
              <a:t>o Sistema de Informações sobre Mortalidade (SIM</a:t>
            </a:r>
            <a:r>
              <a:rPr lang="pt-BR" sz="1500" dirty="0" smtClean="0">
                <a:latin typeface="Arial" panose="020B0604020202020204" pitchFamily="34" charset="0"/>
                <a:cs typeface="Arial" panose="020B0604020202020204" pitchFamily="34" charset="0"/>
              </a:rPr>
              <a:t>).</a:t>
            </a:r>
          </a:p>
          <a:p>
            <a:pPr algn="just"/>
            <a:endParaRPr lang="pt-BR" sz="1500" dirty="0">
              <a:latin typeface="Arial" panose="020B0604020202020204" pitchFamily="34" charset="0"/>
              <a:cs typeface="Arial" panose="020B0604020202020204" pitchFamily="34" charset="0"/>
            </a:endParaRPr>
          </a:p>
          <a:p>
            <a:pPr algn="just"/>
            <a:r>
              <a:rPr lang="pt-BR" sz="1500" b="1" dirty="0">
                <a:latin typeface="Arial" panose="020B0604020202020204" pitchFamily="34" charset="0"/>
                <a:cs typeface="Arial" panose="020B0604020202020204" pitchFamily="34" charset="0"/>
              </a:rPr>
              <a:t>MESES E DATA DE EXTRAÇÃO: maio, junho, julho e agosto, extraídos em </a:t>
            </a:r>
            <a:r>
              <a:rPr lang="pt-BR" sz="1500" b="1" dirty="0" smtClean="0">
                <a:latin typeface="Arial" panose="020B0604020202020204" pitchFamily="34" charset="0"/>
                <a:cs typeface="Arial" panose="020B0604020202020204" pitchFamily="34" charset="0"/>
              </a:rPr>
              <a:t>08/09/2021.</a:t>
            </a:r>
          </a:p>
          <a:p>
            <a:pPr algn="just"/>
            <a:endParaRPr lang="pt-BR" sz="1500" b="1" dirty="0" smtClean="0">
              <a:latin typeface="Arial" panose="020B0604020202020204" pitchFamily="34" charset="0"/>
              <a:cs typeface="Arial" panose="020B0604020202020204" pitchFamily="34" charset="0"/>
            </a:endParaRPr>
          </a:p>
          <a:p>
            <a:pPr algn="just"/>
            <a:r>
              <a:rPr lang="pt-BR" sz="1500" b="1" dirty="0" smtClean="0">
                <a:latin typeface="Arial" panose="020B0604020202020204" pitchFamily="34" charset="0"/>
                <a:cs typeface="Arial" panose="020B0604020202020204" pitchFamily="34" charset="0"/>
              </a:rPr>
              <a:t>ANÁLISE: </a:t>
            </a:r>
            <a:r>
              <a:rPr lang="pt-BR" sz="1500" b="1" dirty="0" smtClean="0">
                <a:latin typeface="Arial" panose="020B0604020202020204" pitchFamily="34" charset="0"/>
                <a:ea typeface="Times New Roman" panose="02020603050405020304" pitchFamily="18" charset="0"/>
                <a:cs typeface="Arial" panose="020B0604020202020204" pitchFamily="34" charset="0"/>
              </a:rPr>
              <a:t> </a:t>
            </a:r>
            <a:r>
              <a:rPr lang="pt-BR" sz="1500" dirty="0" smtClean="0">
                <a:latin typeface="Arial" panose="020B0604020202020204" pitchFamily="34" charset="0"/>
                <a:ea typeface="Times New Roman" panose="02020603050405020304" pitchFamily="18" charset="0"/>
                <a:cs typeface="Arial" panose="020B0604020202020204" pitchFamily="34" charset="0"/>
              </a:rPr>
              <a:t>A </a:t>
            </a:r>
            <a:r>
              <a:rPr lang="pt-BR" sz="1500" dirty="0">
                <a:latin typeface="Arial" panose="020B0604020202020204" pitchFamily="34" charset="0"/>
                <a:ea typeface="Times New Roman" panose="02020603050405020304" pitchFamily="18" charset="0"/>
                <a:cs typeface="Arial" panose="020B0604020202020204" pitchFamily="34" charset="0"/>
              </a:rPr>
              <a:t>meta brasileira </a:t>
            </a:r>
            <a:r>
              <a:rPr lang="pt-BR" sz="1500" dirty="0" smtClean="0">
                <a:latin typeface="Arial" panose="020B0604020202020204" pitchFamily="34" charset="0"/>
                <a:ea typeface="Times New Roman" panose="02020603050405020304" pitchFamily="18" charset="0"/>
                <a:cs typeface="Arial" panose="020B0604020202020204" pitchFamily="34" charset="0"/>
              </a:rPr>
              <a:t>dos </a:t>
            </a:r>
            <a:r>
              <a:rPr lang="pt-BR" sz="1500" dirty="0">
                <a:latin typeface="Arial" panose="020B0604020202020204" pitchFamily="34" charset="0"/>
                <a:cs typeface="Arial" panose="020B0604020202020204" pitchFamily="34" charset="0"/>
              </a:rPr>
              <a:t>Objetivos de Desenvolvimento </a:t>
            </a:r>
            <a:r>
              <a:rPr lang="pt-BR" sz="1500" dirty="0" smtClean="0">
                <a:latin typeface="Arial" panose="020B0604020202020204" pitchFamily="34" charset="0"/>
                <a:cs typeface="Arial" panose="020B0604020202020204" pitchFamily="34" charset="0"/>
              </a:rPr>
              <a:t>Sustentável -</a:t>
            </a:r>
            <a:r>
              <a:rPr lang="pt-BR" sz="1500" dirty="0" smtClean="0">
                <a:latin typeface="Arial" panose="020B0604020202020204" pitchFamily="34" charset="0"/>
                <a:ea typeface="Times New Roman" panose="02020603050405020304" pitchFamily="18" charset="0"/>
                <a:cs typeface="Arial" panose="020B0604020202020204" pitchFamily="34" charset="0"/>
              </a:rPr>
              <a:t> </a:t>
            </a:r>
            <a:r>
              <a:rPr lang="pt-BR" sz="1500" dirty="0">
                <a:latin typeface="Arial" panose="020B0604020202020204" pitchFamily="34" charset="0"/>
                <a:ea typeface="Times New Roman" panose="02020603050405020304" pitchFamily="18" charset="0"/>
                <a:cs typeface="Arial" panose="020B0604020202020204" pitchFamily="34" charset="0"/>
              </a:rPr>
              <a:t>ODS para 2030 é de </a:t>
            </a:r>
            <a:r>
              <a:rPr lang="pt-BR" sz="1500" dirty="0" smtClean="0">
                <a:latin typeface="Arial" panose="020B0604020202020204" pitchFamily="34" charset="0"/>
                <a:ea typeface="Times New Roman" panose="02020603050405020304" pitchFamily="18" charset="0"/>
                <a:cs typeface="Arial" panose="020B0604020202020204" pitchFamily="34" charset="0"/>
              </a:rPr>
              <a:t>uma Razão de Mortalidade Materna - </a:t>
            </a:r>
            <a:r>
              <a:rPr lang="pt-BR" sz="1500" dirty="0">
                <a:latin typeface="Arial" panose="020B0604020202020204" pitchFamily="34" charset="0"/>
                <a:ea typeface="Times New Roman" panose="02020603050405020304" pitchFamily="18" charset="0"/>
                <a:cs typeface="Arial" panose="020B0604020202020204" pitchFamily="34" charset="0"/>
              </a:rPr>
              <a:t>RMM de no máximo 30 mortes maternas por cem mil nascidos vivos</a:t>
            </a:r>
            <a:r>
              <a:rPr lang="pt-BR" sz="1500" dirty="0" smtClean="0">
                <a:latin typeface="Arial" panose="020B0604020202020204" pitchFamily="34" charset="0"/>
                <a:ea typeface="Times New Roman" panose="02020603050405020304" pitchFamily="18" charset="0"/>
                <a:cs typeface="Arial" panose="020B0604020202020204" pitchFamily="34" charset="0"/>
              </a:rPr>
              <a:t>.</a:t>
            </a:r>
          </a:p>
          <a:p>
            <a:pPr indent="531813" algn="just"/>
            <a:r>
              <a:rPr lang="pt-BR" sz="1500" dirty="0">
                <a:latin typeface="Arial" panose="020B0604020202020204" pitchFamily="34" charset="0"/>
                <a:cs typeface="Arial" panose="020B0604020202020204" pitchFamily="34" charset="0"/>
              </a:rPr>
              <a:t>Em 2020, foram 16 óbitos maternos em todo o estado, sendo 02 por COVID-19. No mesmo ano, Campo Grande registrou </a:t>
            </a:r>
            <a:r>
              <a:rPr lang="pt-BR" sz="1500" dirty="0" smtClean="0">
                <a:latin typeface="Arial" panose="020B0604020202020204" pitchFamily="34" charset="0"/>
                <a:cs typeface="Arial" panose="020B0604020202020204" pitchFamily="34" charset="0"/>
              </a:rPr>
              <a:t>03</a:t>
            </a:r>
            <a:r>
              <a:rPr lang="pt-BR" sz="1500" dirty="0">
                <a:latin typeface="Arial" panose="020B0604020202020204" pitchFamily="34" charset="0"/>
                <a:cs typeface="Arial" panose="020B0604020202020204" pitchFamily="34" charset="0"/>
              </a:rPr>
              <a:t>, sendo nenhum decorrente do COVID-19. Já em 2021, o estado vem apresentando um cenário grave com aumento expressivo no número de mortes maternas, principalmente no 1º quadrimestre. Até o momento, o estado de Mato Grosso do Sul conta com 41 mortes maternas, sendo 23 por COVID-19. Em Campo Grande, já são 10 mortes maternas, sendo 05 por COVID-19</a:t>
            </a:r>
            <a:r>
              <a:rPr lang="pt-BR" sz="1500" dirty="0" smtClean="0">
                <a:latin typeface="Arial" panose="020B0604020202020204" pitchFamily="34" charset="0"/>
                <a:cs typeface="Arial" panose="020B0604020202020204" pitchFamily="34" charset="0"/>
              </a:rPr>
              <a:t>. </a:t>
            </a:r>
            <a:r>
              <a:rPr lang="pt-BR" sz="1500" dirty="0">
                <a:latin typeface="Arial" panose="020B0604020202020204" pitchFamily="34" charset="0"/>
                <a:cs typeface="Arial" panose="020B0604020202020204" pitchFamily="34" charset="0"/>
              </a:rPr>
              <a:t>No primeiro quadrimestre de 2021, </a:t>
            </a:r>
            <a:r>
              <a:rPr lang="pt-BR" sz="1500" dirty="0" smtClean="0">
                <a:latin typeface="Arial" panose="020B0604020202020204" pitchFamily="34" charset="0"/>
                <a:cs typeface="Arial" panose="020B0604020202020204" pitchFamily="34" charset="0"/>
              </a:rPr>
              <a:t>ocorreram </a:t>
            </a:r>
            <a:r>
              <a:rPr lang="pt-BR" sz="1500" dirty="0">
                <a:latin typeface="Arial" panose="020B0604020202020204" pitchFamily="34" charset="0"/>
                <a:cs typeface="Arial" panose="020B0604020202020204" pitchFamily="34" charset="0"/>
              </a:rPr>
              <a:t>07 óbitos maternos, sendo: 04 decorrentes por COVID-19, 01 óbito por complicações de púrpura </a:t>
            </a:r>
            <a:r>
              <a:rPr lang="pt-BR" sz="1500" dirty="0" err="1">
                <a:latin typeface="Arial" panose="020B0604020202020204" pitchFamily="34" charset="0"/>
                <a:cs typeface="Arial" panose="020B0604020202020204" pitchFamily="34" charset="0"/>
              </a:rPr>
              <a:t>trombocitopênica</a:t>
            </a:r>
            <a:r>
              <a:rPr lang="pt-BR" sz="1500" dirty="0">
                <a:latin typeface="Arial" panose="020B0604020202020204" pitchFamily="34" charset="0"/>
                <a:cs typeface="Arial" panose="020B0604020202020204" pitchFamily="34" charset="0"/>
              </a:rPr>
              <a:t>, 01 óbito por infecção puerperal e 01 óbito embolia pulmonar. Destes 07 óbitos, 05 ocorreram em hospitais privados do município</a:t>
            </a:r>
            <a:r>
              <a:rPr lang="pt-BR" sz="1500" dirty="0" smtClean="0">
                <a:latin typeface="Arial" panose="020B0604020202020204" pitchFamily="34" charset="0"/>
                <a:cs typeface="Arial" panose="020B0604020202020204" pitchFamily="34" charset="0"/>
              </a:rPr>
              <a:t>. No </a:t>
            </a:r>
            <a:r>
              <a:rPr lang="pt-BR" sz="1500" dirty="0">
                <a:latin typeface="Arial" panose="020B0604020202020204" pitchFamily="34" charset="0"/>
                <a:cs typeface="Arial" panose="020B0604020202020204" pitchFamily="34" charset="0"/>
              </a:rPr>
              <a:t>segundo quadrimestre de 2021, ocorreram 03 óbitos maternos, sendo: 01 caso de neoplasia encefálica; 01 caso de pancreatite/</a:t>
            </a:r>
            <a:r>
              <a:rPr lang="pt-BR" sz="1500" dirty="0" err="1">
                <a:latin typeface="Arial" panose="020B0604020202020204" pitchFamily="34" charset="0"/>
                <a:cs typeface="Arial" panose="020B0604020202020204" pitchFamily="34" charset="0"/>
              </a:rPr>
              <a:t>colelitíase</a:t>
            </a:r>
            <a:r>
              <a:rPr lang="pt-BR" sz="1500" dirty="0">
                <a:latin typeface="Arial" panose="020B0604020202020204" pitchFamily="34" charset="0"/>
                <a:cs typeface="Arial" panose="020B0604020202020204" pitchFamily="34" charset="0"/>
              </a:rPr>
              <a:t> e 01 caso decorrente de COVID-19. Deste total do segundo trimestre, 02 óbitos maternos ocorreram em hospitais públicos. </a:t>
            </a:r>
          </a:p>
          <a:p>
            <a:pPr algn="just"/>
            <a:r>
              <a:rPr lang="pt-BR" sz="1500" dirty="0">
                <a:latin typeface="Arial" panose="020B0604020202020204" pitchFamily="34" charset="0"/>
                <a:cs typeface="Arial" panose="020B0604020202020204" pitchFamily="34" charset="0"/>
              </a:rPr>
              <a:t>Do total dos óbitos ocorridos neste ano de 2021, 09 ocorreram no período puerperal e 01 pós-aborto. </a:t>
            </a:r>
            <a:endParaRPr lang="pt-BR" sz="1600" dirty="0">
              <a:latin typeface="+mj-lt"/>
              <a:ea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2" name="Título 1"/>
          <p:cNvSpPr txBox="1">
            <a:spLocks/>
          </p:cNvSpPr>
          <p:nvPr/>
        </p:nvSpPr>
        <p:spPr>
          <a:xfrm>
            <a:off x="6088154" y="28063"/>
            <a:ext cx="5583893"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sp>
        <p:nvSpPr>
          <p:cNvPr id="9" name="Retângulo 8"/>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Tree>
    <p:extLst>
      <p:ext uri="{BB962C8B-B14F-4D97-AF65-F5344CB8AC3E}">
        <p14:creationId xmlns:p14="http://schemas.microsoft.com/office/powerpoint/2010/main" val="444678311"/>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1316353" y="6393021"/>
            <a:ext cx="779767" cy="365125"/>
          </a:xfrm>
        </p:spPr>
        <p:txBody>
          <a:bodyPr/>
          <a:lstStyle/>
          <a:p>
            <a:pPr rtl="0"/>
            <a:fld id="{B38049E5-7B53-4E85-8972-7D6C4BCE5BB9}" type="slidenum">
              <a:rPr lang="pt-BR" noProof="0" smtClean="0"/>
              <a:pPr rtl="0"/>
              <a:t>98</a:t>
            </a:fld>
            <a:endParaRPr lang="pt-BR" noProof="0" dirty="0"/>
          </a:p>
        </p:txBody>
      </p:sp>
      <p:sp>
        <p:nvSpPr>
          <p:cNvPr id="8" name="Retângulo 7"/>
          <p:cNvSpPr/>
          <p:nvPr/>
        </p:nvSpPr>
        <p:spPr>
          <a:xfrm>
            <a:off x="793160" y="637509"/>
            <a:ext cx="10878887" cy="5493812"/>
          </a:xfrm>
          <a:prstGeom prst="rect">
            <a:avLst/>
          </a:prstGeom>
          <a:solidFill>
            <a:schemeClr val="bg1"/>
          </a:solidFill>
        </p:spPr>
        <p:txBody>
          <a:bodyPr wrap="square">
            <a:spAutoFit/>
          </a:bodyPr>
          <a:lstStyle/>
          <a:p>
            <a:pPr indent="631825" algn="just"/>
            <a:r>
              <a:rPr lang="pt-BR" sz="1300" b="1" dirty="0" smtClean="0">
                <a:latin typeface="Arial" panose="020B0604020202020204" pitchFamily="34" charset="0"/>
                <a:cs typeface="Arial" panose="020B0604020202020204" pitchFamily="34" charset="0"/>
              </a:rPr>
              <a:t>CONSIDERAÇÕES : </a:t>
            </a:r>
            <a:endParaRPr lang="pt-BR" sz="1300" b="1" dirty="0">
              <a:latin typeface="Arial" panose="020B0604020202020204" pitchFamily="34" charset="0"/>
              <a:cs typeface="Arial" panose="020B0604020202020204" pitchFamily="34" charset="0"/>
            </a:endParaRPr>
          </a:p>
          <a:p>
            <a:pPr lvl="0" algn="just"/>
            <a:r>
              <a:rPr lang="pt-BR" sz="1300" dirty="0" smtClean="0">
                <a:latin typeface="Arial" panose="020B0604020202020204" pitchFamily="34" charset="0"/>
                <a:cs typeface="Arial" panose="020B0604020202020204" pitchFamily="34" charset="0"/>
              </a:rPr>
              <a:t>Ressalta-se </a:t>
            </a:r>
            <a:r>
              <a:rPr lang="pt-BR" sz="1300" dirty="0">
                <a:latin typeface="Arial" panose="020B0604020202020204" pitchFamily="34" charset="0"/>
                <a:cs typeface="Arial" panose="020B0604020202020204" pitchFamily="34" charset="0"/>
              </a:rPr>
              <a:t>que a Secretaria Municipal de Saúde por meio das áreas técnicas da Coordenadoria da Rede de Atenção Básica (CRAB) instituiu o formulário de Alta Responsável para ser preenchido pelas maternidades de Campo Grande, possibilitando contato da agente acolhedora com as puérperas e seus familiares/cuidadores para que esta e seus recém-nascidos tenham acesso oportuno ao atendimento na rede de Atenção Primária em Saúde (APS) - por meio das 72 unidades nos territórios do município. </a:t>
            </a:r>
            <a:r>
              <a:rPr lang="pt-BR" sz="1300" dirty="0" smtClean="0">
                <a:latin typeface="Arial" panose="020B0604020202020204" pitchFamily="34" charset="0"/>
                <a:cs typeface="Arial" panose="020B0604020202020204" pitchFamily="34" charset="0"/>
              </a:rPr>
              <a:t>	Desta </a:t>
            </a:r>
            <a:r>
              <a:rPr lang="pt-BR" sz="1300" dirty="0">
                <a:latin typeface="Arial" panose="020B0604020202020204" pitchFamily="34" charset="0"/>
                <a:cs typeface="Arial" panose="020B0604020202020204" pitchFamily="34" charset="0"/>
              </a:rPr>
              <a:t>forma, há a possibilidade da realização da avaliação e intervenção das equipes nos 05 dias de saúde integral do recém-nascido e avaliação das puérperas</a:t>
            </a:r>
            <a:r>
              <a:rPr lang="pt-BR" sz="1300" dirty="0" smtClean="0">
                <a:latin typeface="Arial" panose="020B0604020202020204" pitchFamily="34" charset="0"/>
                <a:cs typeface="Arial" panose="020B0604020202020204" pitchFamily="34" charset="0"/>
              </a:rPr>
              <a:t>. </a:t>
            </a:r>
            <a:r>
              <a:rPr lang="pt-BR" sz="1300" dirty="0">
                <a:latin typeface="Arial" panose="020B0604020202020204" pitchFamily="34" charset="0"/>
                <a:cs typeface="Arial" panose="020B0604020202020204" pitchFamily="34" charset="0"/>
              </a:rPr>
              <a:t>Um aspecto relevante no contexto epidemiológico atual é que dos  07 óbitos ocorridos, 04 foram por COVID-19, demonstrando o impacto da Pandemia neste indicador. Foram realizados treinamentos e capacitações para manejo clínico da gestante com </a:t>
            </a:r>
            <a:r>
              <a:rPr lang="pt-BR" sz="1300" dirty="0" smtClean="0">
                <a:latin typeface="Arial" panose="020B0604020202020204" pitchFamily="34" charset="0"/>
                <a:cs typeface="Arial" panose="020B0604020202020204" pitchFamily="34" charset="0"/>
              </a:rPr>
              <a:t>COVID-19.</a:t>
            </a:r>
          </a:p>
          <a:p>
            <a:pPr lvl="0" algn="just"/>
            <a:r>
              <a:rPr lang="pt-BR" sz="1300" b="1" dirty="0" smtClean="0">
                <a:latin typeface="Arial" panose="020B0604020202020204" pitchFamily="34" charset="0"/>
                <a:cs typeface="Arial" panose="020B0604020202020204" pitchFamily="34" charset="0"/>
              </a:rPr>
              <a:t>Ações desenvolvidas no período : </a:t>
            </a:r>
          </a:p>
          <a:p>
            <a:pPr lvl="0" algn="just"/>
            <a:r>
              <a:rPr lang="pt-BR" sz="1300" b="1" dirty="0" smtClean="0">
                <a:latin typeface="Arial" panose="020B0604020202020204" pitchFamily="34" charset="0"/>
                <a:cs typeface="Arial" panose="020B0604020202020204" pitchFamily="34" charset="0"/>
              </a:rPr>
              <a:t>1- </a:t>
            </a:r>
            <a:r>
              <a:rPr lang="pt-BR" sz="1300" dirty="0" smtClean="0">
                <a:latin typeface="Arial" panose="020B0604020202020204" pitchFamily="34" charset="0"/>
                <a:cs typeface="Arial" panose="020B0604020202020204" pitchFamily="34" charset="0"/>
              </a:rPr>
              <a:t>Encontro com </a:t>
            </a:r>
            <a:r>
              <a:rPr lang="pt-BR" sz="1300" dirty="0">
                <a:latin typeface="Arial" panose="020B0604020202020204" pitchFamily="34" charset="0"/>
                <a:cs typeface="Arial" panose="020B0604020202020204" pitchFamily="34" charset="0"/>
              </a:rPr>
              <a:t>os profissionais das unidades de APS Vinculadas à Maternidade Cândido Mariano com o foco na Formação de Atenção às boas práticas durante o pré-natal para adequação no momento de parto e nascimento como orientação aos profissionais da atenção básica</a:t>
            </a:r>
            <a:r>
              <a:rPr lang="pt-BR" sz="1300" dirty="0" smtClean="0">
                <a:latin typeface="Arial" panose="020B0604020202020204" pitchFamily="34" charset="0"/>
                <a:cs typeface="Arial" panose="020B0604020202020204" pitchFamily="34" charset="0"/>
              </a:rPr>
              <a:t>;  </a:t>
            </a:r>
          </a:p>
          <a:p>
            <a:pPr lvl="0" algn="just"/>
            <a:r>
              <a:rPr lang="pt-BR" sz="1300" dirty="0" smtClean="0">
                <a:latin typeface="Arial" panose="020B0604020202020204" pitchFamily="34" charset="0"/>
                <a:cs typeface="Arial" panose="020B0604020202020204" pitchFamily="34" charset="0"/>
              </a:rPr>
              <a:t>2 - 04 </a:t>
            </a:r>
            <a:r>
              <a:rPr lang="pt-BR" sz="1300" dirty="0">
                <a:latin typeface="Arial" panose="020B0604020202020204" pitchFamily="34" charset="0"/>
                <a:cs typeface="Arial" panose="020B0604020202020204" pitchFamily="34" charset="0"/>
              </a:rPr>
              <a:t>capacitações </a:t>
            </a:r>
            <a:r>
              <a:rPr lang="pt-BR" sz="1300" dirty="0" smtClean="0">
                <a:latin typeface="Arial" panose="020B0604020202020204" pitchFamily="34" charset="0"/>
                <a:cs typeface="Arial" panose="020B0604020202020204" pitchFamily="34" charset="0"/>
              </a:rPr>
              <a:t>aos </a:t>
            </a:r>
            <a:r>
              <a:rPr lang="pt-BR" sz="1300" dirty="0">
                <a:latin typeface="Arial" panose="020B0604020202020204" pitchFamily="34" charset="0"/>
                <a:cs typeface="Arial" panose="020B0604020202020204" pitchFamily="34" charset="0"/>
              </a:rPr>
              <a:t>profissionais da APS, referente ao atendimento da população assistida das unidades da atenção primária no período de </a:t>
            </a:r>
            <a:r>
              <a:rPr lang="pt-BR" sz="1300" dirty="0" smtClean="0">
                <a:latin typeface="Arial" panose="020B0604020202020204" pitchFamily="34" charset="0"/>
                <a:cs typeface="Arial" panose="020B0604020202020204" pitchFamily="34" charset="0"/>
              </a:rPr>
              <a:t>Pandemia do Novo </a:t>
            </a:r>
            <a:r>
              <a:rPr lang="pt-BR" sz="1300" dirty="0" err="1" smtClean="0">
                <a:latin typeface="Arial" panose="020B0604020202020204" pitchFamily="34" charset="0"/>
                <a:cs typeface="Arial" panose="020B0604020202020204" pitchFamily="34" charset="0"/>
              </a:rPr>
              <a:t>Coronavírus</a:t>
            </a:r>
            <a:r>
              <a:rPr lang="pt-BR" sz="1300" dirty="0" smtClean="0">
                <a:latin typeface="Arial" panose="020B0604020202020204" pitchFamily="34" charset="0"/>
                <a:cs typeface="Arial" panose="020B0604020202020204" pitchFamily="34" charset="0"/>
              </a:rPr>
              <a:t> </a:t>
            </a:r>
            <a:r>
              <a:rPr lang="pt-BR" sz="1300" dirty="0">
                <a:latin typeface="Arial" panose="020B0604020202020204" pitchFamily="34" charset="0"/>
                <a:cs typeface="Arial" panose="020B0604020202020204" pitchFamily="34" charset="0"/>
              </a:rPr>
              <a:t>por ciclo de </a:t>
            </a:r>
            <a:r>
              <a:rPr lang="pt-BR" sz="1300" dirty="0" smtClean="0">
                <a:latin typeface="Arial" panose="020B0604020202020204" pitchFamily="34" charset="0"/>
                <a:cs typeface="Arial" panose="020B0604020202020204" pitchFamily="34" charset="0"/>
              </a:rPr>
              <a:t>vida;</a:t>
            </a:r>
          </a:p>
          <a:p>
            <a:pPr lvl="0" algn="just"/>
            <a:r>
              <a:rPr lang="pt-BR" sz="1300" dirty="0" smtClean="0">
                <a:latin typeface="Arial" panose="020B0604020202020204" pitchFamily="34" charset="0"/>
                <a:cs typeface="Arial" panose="020B0604020202020204" pitchFamily="34" charset="0"/>
              </a:rPr>
              <a:t>3-  Capacitação </a:t>
            </a:r>
            <a:r>
              <a:rPr lang="pt-BR" sz="1300" dirty="0">
                <a:latin typeface="Arial" panose="020B0604020202020204" pitchFamily="34" charset="0"/>
                <a:cs typeface="Arial" panose="020B0604020202020204" pitchFamily="34" charset="0"/>
              </a:rPr>
              <a:t>aos profissionais da APS, </a:t>
            </a:r>
            <a:r>
              <a:rPr lang="pt-BR" sz="1300" dirty="0" smtClean="0">
                <a:latin typeface="Arial" panose="020B0604020202020204" pitchFamily="34" charset="0"/>
                <a:cs typeface="Arial" panose="020B0604020202020204" pitchFamily="34" charset="0"/>
              </a:rPr>
              <a:t>com </a:t>
            </a:r>
            <a:r>
              <a:rPr lang="pt-BR" sz="1300" dirty="0">
                <a:latin typeface="Arial" panose="020B0604020202020204" pitchFamily="34" charset="0"/>
                <a:cs typeface="Arial" panose="020B0604020202020204" pitchFamily="34" charset="0"/>
              </a:rPr>
              <a:t>a temática “Assistência Materno-Infantil Na Atenção Primária Em Saúde: A Importância Do Atendimento Precoce Da Equipe</a:t>
            </a:r>
            <a:r>
              <a:rPr lang="pt-BR" sz="1300" dirty="0" smtClean="0">
                <a:latin typeface="Arial" panose="020B0604020202020204" pitchFamily="34" charset="0"/>
                <a:cs typeface="Arial" panose="020B0604020202020204" pitchFamily="34" charset="0"/>
              </a:rPr>
              <a:t>”; </a:t>
            </a:r>
          </a:p>
          <a:p>
            <a:pPr lvl="0" algn="just"/>
            <a:r>
              <a:rPr lang="pt-BR" sz="1300" dirty="0" smtClean="0">
                <a:latin typeface="Arial" panose="020B0604020202020204" pitchFamily="34" charset="0"/>
                <a:cs typeface="Arial" panose="020B0604020202020204" pitchFamily="34" charset="0"/>
              </a:rPr>
              <a:t>4- Capacitação com </a:t>
            </a:r>
            <a:r>
              <a:rPr lang="pt-BR" sz="1300" dirty="0">
                <a:latin typeface="Arial" panose="020B0604020202020204" pitchFamily="34" charset="0"/>
                <a:cs typeface="Arial" panose="020B0604020202020204" pitchFamily="34" charset="0"/>
              </a:rPr>
              <a:t>a participação dos profissionais médicos e enfermeiros da Rede Municipal de Saúde (Atenção Primária/ Rede de Urgência/ Rede Especializada com a temática “Hipertensão e Gestação” </a:t>
            </a:r>
            <a:r>
              <a:rPr lang="pt-BR" sz="1300" dirty="0" smtClean="0">
                <a:latin typeface="Arial" panose="020B0604020202020204" pitchFamily="34" charset="0"/>
                <a:cs typeface="Arial" panose="020B0604020202020204" pitchFamily="34" charset="0"/>
              </a:rPr>
              <a:t>;</a:t>
            </a:r>
          </a:p>
          <a:p>
            <a:pPr lvl="0" algn="just"/>
            <a:r>
              <a:rPr lang="pt-BR" sz="1300" dirty="0" smtClean="0">
                <a:latin typeface="Arial" panose="020B0604020202020204" pitchFamily="34" charset="0"/>
                <a:cs typeface="Arial" panose="020B0604020202020204" pitchFamily="34" charset="0"/>
              </a:rPr>
              <a:t>5-  </a:t>
            </a:r>
            <a:r>
              <a:rPr lang="pt-BR" sz="1300" dirty="0">
                <a:latin typeface="Arial" panose="020B0604020202020204" pitchFamily="34" charset="0"/>
                <a:cs typeface="Arial" panose="020B0604020202020204" pitchFamily="34" charset="0"/>
              </a:rPr>
              <a:t>07 oficinas de </a:t>
            </a:r>
            <a:r>
              <a:rPr lang="pt-BR" sz="1300" dirty="0" smtClean="0">
                <a:latin typeface="Arial" panose="020B0604020202020204" pitchFamily="34" charset="0"/>
                <a:cs typeface="Arial" panose="020B0604020202020204" pitchFamily="34" charset="0"/>
              </a:rPr>
              <a:t>qualificação para </a:t>
            </a:r>
            <a:r>
              <a:rPr lang="pt-BR" sz="1300" dirty="0">
                <a:latin typeface="Arial" panose="020B0604020202020204" pitchFamily="34" charset="0"/>
                <a:cs typeface="Arial" panose="020B0604020202020204" pitchFamily="34" charset="0"/>
              </a:rPr>
              <a:t>captação precoce do binômio mãe-bebê com a participação dos profissionais da APS e distritos sanitários, onde foi demonstrado a planilha de alta responsável preenchida nas 04 maternidades do Município de Campo Grande e sobre a informação em tempo real que deverá ser acessada pelas unidades de APS para a realização da consulta ao binômio pelos profissionais médicos ou de enfermagem ou realização da visita domiciliar pela equipe de saúde do território e orientações quanto a assistência à puérpera e ao recém-nascido para os 5 dias de saúde integral (5 dias de Ouro). </a:t>
            </a:r>
            <a:r>
              <a:rPr lang="pt-BR" sz="1300" dirty="0" smtClean="0">
                <a:latin typeface="Arial" panose="020B0604020202020204" pitchFamily="34" charset="0"/>
                <a:cs typeface="Arial" panose="020B0604020202020204" pitchFamily="34" charset="0"/>
              </a:rPr>
              <a:t>Na </a:t>
            </a:r>
            <a:r>
              <a:rPr lang="pt-BR" sz="1300" dirty="0">
                <a:latin typeface="Arial" panose="020B0604020202020204" pitchFamily="34" charset="0"/>
                <a:cs typeface="Arial" panose="020B0604020202020204" pitchFamily="34" charset="0"/>
              </a:rPr>
              <a:t>ocasião, foi apresentado o guia publicado no site da Prefeitura Municipal de Campo Grande – página da SESAU .</a:t>
            </a:r>
            <a:endParaRPr lang="pt-BR" sz="1300" dirty="0" smtClean="0">
              <a:latin typeface="Arial" panose="020B0604020202020204" pitchFamily="34" charset="0"/>
              <a:cs typeface="Arial" panose="020B0604020202020204" pitchFamily="34" charset="0"/>
            </a:endParaRPr>
          </a:p>
          <a:p>
            <a:pPr lvl="0" algn="just"/>
            <a:r>
              <a:rPr lang="pt-BR" sz="1300" dirty="0" smtClean="0">
                <a:latin typeface="Arial" panose="020B0604020202020204" pitchFamily="34" charset="0"/>
                <a:cs typeface="Arial" panose="020B0604020202020204" pitchFamily="34" charset="0"/>
              </a:rPr>
              <a:t>6- 06 </a:t>
            </a:r>
            <a:r>
              <a:rPr lang="pt-BR" sz="1300" dirty="0">
                <a:latin typeface="Arial" panose="020B0604020202020204" pitchFamily="34" charset="0"/>
                <a:cs typeface="Arial" panose="020B0604020202020204" pitchFamily="34" charset="0"/>
              </a:rPr>
              <a:t>reuniões do Grupo Condutor da Rede Cegonha – GCRC </a:t>
            </a:r>
            <a:r>
              <a:rPr lang="pt-BR" sz="1300" dirty="0" smtClean="0">
                <a:latin typeface="Arial" panose="020B0604020202020204" pitchFamily="34" charset="0"/>
                <a:cs typeface="Arial" panose="020B0604020202020204" pitchFamily="34" charset="0"/>
              </a:rPr>
              <a:t>onde foi </a:t>
            </a:r>
            <a:r>
              <a:rPr lang="pt-BR" sz="1300" dirty="0">
                <a:latin typeface="Arial" panose="020B0604020202020204" pitchFamily="34" charset="0"/>
                <a:cs typeface="Arial" panose="020B0604020202020204" pitchFamily="34" charset="0"/>
              </a:rPr>
              <a:t>abordado sobre os óbitos maternos no município de Campo Grande. Vale ressaltar que na rede própria não houve redução de atendimento das consultas de Gestação de Alto Risco (GAR), com oferta de 24 vagas semanais (50% para retorno e 50% para primeira consulta), e que pela Resolução SESAU n.604 de 29 de Abril de 2021, o atendimento da APS manteve-se normalmente para gestantes e puérperas</a:t>
            </a:r>
            <a:r>
              <a:rPr lang="pt-BR" sz="1300" dirty="0" smtClean="0">
                <a:latin typeface="Arial" panose="020B0604020202020204" pitchFamily="34" charset="0"/>
                <a:cs typeface="Arial" panose="020B0604020202020204" pitchFamily="34" charset="0"/>
              </a:rPr>
              <a:t>.</a:t>
            </a:r>
            <a:endParaRPr lang="pt-BR" sz="1300" dirty="0">
              <a:latin typeface="Arial" panose="020B0604020202020204" pitchFamily="34" charset="0"/>
              <a:cs typeface="Arial" panose="020B0604020202020204" pitchFamily="34"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60860" y="2864054"/>
            <a:ext cx="3412409" cy="690689"/>
          </a:xfrm>
          <a:prstGeom prst="rect">
            <a:avLst/>
          </a:prstGeom>
        </p:spPr>
      </p:pic>
      <p:sp>
        <p:nvSpPr>
          <p:cNvPr id="12" name="Título 1"/>
          <p:cNvSpPr txBox="1">
            <a:spLocks/>
          </p:cNvSpPr>
          <p:nvPr/>
        </p:nvSpPr>
        <p:spPr>
          <a:xfrm>
            <a:off x="6088154" y="28063"/>
            <a:ext cx="5583893" cy="72883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BR" sz="3100" b="1" u="sng" dirty="0">
                <a:solidFill>
                  <a:schemeClr val="tx1"/>
                </a:solidFill>
                <a:effectLst>
                  <a:outerShdw blurRad="38100" dist="38100" dir="2700000" algn="tl">
                    <a:srgbClr val="000000">
                      <a:alpha val="43137"/>
                    </a:srgbClr>
                  </a:outerShdw>
                </a:effectLst>
              </a:rPr>
              <a:t>Análises e Considerações p/ o Secretário</a:t>
            </a:r>
            <a:r>
              <a:rPr lang="pt-BR" b="1" u="sng" dirty="0">
                <a:solidFill>
                  <a:schemeClr val="tx1"/>
                </a:solidFill>
                <a:effectLst>
                  <a:outerShdw blurRad="38100" dist="38100" dir="2700000" algn="tl">
                    <a:srgbClr val="000000">
                      <a:alpha val="43137"/>
                    </a:srgbClr>
                  </a:outerShdw>
                </a:effectLst>
              </a:rPr>
              <a:t/>
            </a:r>
            <a:br>
              <a:rPr lang="pt-BR" b="1" u="sng" dirty="0">
                <a:solidFill>
                  <a:schemeClr val="tx1"/>
                </a:solidFill>
                <a:effectLst>
                  <a:outerShdw blurRad="38100" dist="38100" dir="2700000" algn="tl">
                    <a:srgbClr val="000000">
                      <a:alpha val="43137"/>
                    </a:srgbClr>
                  </a:outerShdw>
                </a:effectLst>
              </a:rPr>
            </a:br>
            <a:endParaRPr lang="pt-BR" dirty="0">
              <a:solidFill>
                <a:schemeClr val="tx1"/>
              </a:solidFill>
              <a:effectLst>
                <a:outerShdw blurRad="38100" dist="38100" dir="2700000" algn="tl">
                  <a:srgbClr val="000000">
                    <a:alpha val="43137"/>
                  </a:srgbClr>
                </a:outerShdw>
              </a:effectLst>
            </a:endParaRPr>
          </a:p>
        </p:txBody>
      </p:sp>
      <p:sp>
        <p:nvSpPr>
          <p:cNvPr id="9" name="Retângulo 8"/>
          <p:cNvSpPr/>
          <p:nvPr/>
        </p:nvSpPr>
        <p:spPr>
          <a:xfrm>
            <a:off x="793160" y="167503"/>
            <a:ext cx="3656770" cy="307777"/>
          </a:xfrm>
          <a:prstGeom prst="rect">
            <a:avLst/>
          </a:prstGeom>
        </p:spPr>
        <p:txBody>
          <a:bodyPr wrap="none">
            <a:spAutoFit/>
          </a:bodyPr>
          <a:lstStyle/>
          <a:p>
            <a:r>
              <a:rPr lang="pt-BR" altLang="pt-BR" sz="1400" b="1" dirty="0" smtClean="0">
                <a:solidFill>
                  <a:schemeClr val="tx2"/>
                </a:solidFill>
              </a:rPr>
              <a:t>2° </a:t>
            </a:r>
            <a:r>
              <a:rPr lang="pt-BR" altLang="pt-BR" sz="1400" b="1" dirty="0">
                <a:solidFill>
                  <a:schemeClr val="tx2"/>
                </a:solidFill>
              </a:rPr>
              <a:t>RELATÓRIO QUADRIMESTRAL </a:t>
            </a:r>
            <a:r>
              <a:rPr lang="pt-BR" altLang="pt-BR" sz="1400" b="1" dirty="0" smtClean="0">
                <a:solidFill>
                  <a:schemeClr val="tx2"/>
                </a:solidFill>
              </a:rPr>
              <a:t>2021</a:t>
            </a:r>
            <a:endParaRPr lang="pt-BR" altLang="pt-BR" sz="1400" b="1" dirty="0">
              <a:solidFill>
                <a:schemeClr val="tx2"/>
              </a:solidFill>
            </a:endParaRPr>
          </a:p>
        </p:txBody>
      </p:sp>
    </p:spTree>
    <p:extLst>
      <p:ext uri="{BB962C8B-B14F-4D97-AF65-F5344CB8AC3E}">
        <p14:creationId xmlns:p14="http://schemas.microsoft.com/office/powerpoint/2010/main" val="2773587314"/>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Número de Slide 2"/>
          <p:cNvSpPr>
            <a:spLocks noGrp="1"/>
          </p:cNvSpPr>
          <p:nvPr>
            <p:ph type="sldNum" sz="quarter" idx="12"/>
          </p:nvPr>
        </p:nvSpPr>
        <p:spPr/>
        <p:txBody>
          <a:bodyPr/>
          <a:lstStyle/>
          <a:p>
            <a:pPr rtl="0"/>
            <a:fld id="{B38049E5-7B53-4E85-8972-7D6C4BCE5BB9}" type="slidenum">
              <a:rPr lang="pt-BR" noProof="0" smtClean="0"/>
              <a:t>99</a:t>
            </a:fld>
            <a:endParaRPr lang="pt-BR" noProof="0" dirty="0"/>
          </a:p>
        </p:txBody>
      </p:sp>
    </p:spTree>
    <p:extLst>
      <p:ext uri="{BB962C8B-B14F-4D97-AF65-F5344CB8AC3E}">
        <p14:creationId xmlns:p14="http://schemas.microsoft.com/office/powerpoint/2010/main" val="158686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gâ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2.xml><?xml version="1.0" encoding="utf-8"?>
<a:themeOverride xmlns:a="http://schemas.openxmlformats.org/drawingml/2006/main">
  <a:clrScheme name="Orgâ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3C31DB6-321D-4487-B0E2-6DD8623328A9}">
  <ds:schemaRefs>
    <ds:schemaRef ds:uri="http://schemas.microsoft.com/sharepoint/v3/contenttype/forms"/>
  </ds:schemaRefs>
</ds:datastoreItem>
</file>

<file path=customXml/itemProps2.xml><?xml version="1.0" encoding="utf-8"?>
<ds:datastoreItem xmlns:ds="http://schemas.openxmlformats.org/officeDocument/2006/customXml" ds:itemID="{B385ACAB-C996-4B2F-9E78-9D032D37D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8E1E7B-2E87-4FF3-8F3F-2C35BCD32914}">
  <ds:schemaRef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6dc4bcd6-49db-4c07-9060-8acfc67cef9f"/>
    <ds:schemaRef ds:uri="http://schemas.microsoft.com/office/infopath/2007/PartnerControls"/>
    <ds:schemaRef ds:uri="fb0879af-3eba-417a-a55a-ffe6dcd6ca77"/>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18659</Words>
  <Application>Microsoft Office PowerPoint</Application>
  <PresentationFormat>Widescreen</PresentationFormat>
  <Paragraphs>2719</Paragraphs>
  <Slides>168</Slides>
  <Notes>60</Notes>
  <HiddenSlides>41</HiddenSlides>
  <MMClips>0</MMClips>
  <ScaleCrop>false</ScaleCrop>
  <HeadingPairs>
    <vt:vector size="6" baseType="variant">
      <vt:variant>
        <vt:lpstr>Fontes usadas</vt:lpstr>
      </vt:variant>
      <vt:variant>
        <vt:i4>15</vt:i4>
      </vt:variant>
      <vt:variant>
        <vt:lpstr>Tema</vt:lpstr>
      </vt:variant>
      <vt:variant>
        <vt:i4>1</vt:i4>
      </vt:variant>
      <vt:variant>
        <vt:lpstr>Títulos de slides</vt:lpstr>
      </vt:variant>
      <vt:variant>
        <vt:i4>168</vt:i4>
      </vt:variant>
    </vt:vector>
  </HeadingPairs>
  <TitlesOfParts>
    <vt:vector size="184" baseType="lpstr">
      <vt:lpstr>Antique Olive Roman</vt:lpstr>
      <vt:lpstr>Arial</vt:lpstr>
      <vt:lpstr>Arial Narrow</vt:lpstr>
      <vt:lpstr>Arial Rounded</vt:lpstr>
      <vt:lpstr>Calibri</vt:lpstr>
      <vt:lpstr>Century Gothic</vt:lpstr>
      <vt:lpstr>Comfortaa</vt:lpstr>
      <vt:lpstr>Garamond</vt:lpstr>
      <vt:lpstr>Montserrat Light</vt:lpstr>
      <vt:lpstr>Roboto</vt:lpstr>
      <vt:lpstr>Roboto Condensed</vt:lpstr>
      <vt:lpstr>system-ui</vt:lpstr>
      <vt:lpstr>Times New Roman</vt:lpstr>
      <vt:lpstr>Wingdings</vt:lpstr>
      <vt:lpstr>Wingdings 3</vt:lpstr>
      <vt:lpstr>Orgânico</vt:lpstr>
      <vt:lpstr>Apresentação do PowerPoint</vt:lpstr>
      <vt:lpstr>Apresentação do PowerPoint</vt:lpstr>
      <vt:lpstr>Apresentação</vt:lpstr>
      <vt:lpstr>  LEI COMPLEMENTAR 141/2012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MUNICÍPIO DE CAMPO GRANDE RELATÓRIO RESUMIDO DA EXECUÇÃO ORÇAMENTÁRIA – RREO DEMONSTRATIVO DAS RECEITAS E DESPESAS COM AÇÕES EM SERVIÇOS PÚBLICOS DE SAÚDE ORÇAMENTO FISCAL E DA SEGURIDADE SOCIAL  2º QUADRIMESTRE - 2021 (MAIO A AGOSTO) Publicado DIOGRANDE n. 6.423 (edição suplemento),  página 14 e 15, quinta-feira, 23 de setembro de 2021</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  </vt:lpstr>
      <vt:lpstr>Apresentação do PowerPoint</vt:lpstr>
      <vt:lpstr>Análises e Considerações p/ o Secretário  </vt:lpstr>
      <vt:lpstr>Apresentação do PowerPoint</vt:lpstr>
      <vt:lpstr>Análises e Considerações p/ o Secretário  </vt:lpstr>
      <vt:lpstr>Apresentação do PowerPoint</vt:lpstr>
      <vt:lpstr>Análises e Considerações p/ o Secretário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Análises e Considerações p/ o Secretário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PLANO DE CONTINGÊNCIA MUNICIPAL DE ENFRENTAMENTO À  DOENÇA PELO CORONAVÍRUS (COVID-19)   8ª Versão: 14/07/2021 </vt:lpstr>
      <vt:lpstr>PLANO DE CONTINGÊNCIA MUNICIPAL DE ENFRENTAMENTO AO CORONAVÍRUS (COVID/19) Versão 8 – 14/07/2021 </vt:lpstr>
      <vt:lpstr>PLANO DE CONTINGÊNCIA MUNICIPAL DE ENFRENTAMENTO AO CORONAVÍRUS (COVID/19) Versão 8 – 14/07/2021 </vt:lpstr>
      <vt:lpstr>Apresentação do PowerPoint</vt:lpstr>
      <vt:lpstr>Apresentação do PowerPoint</vt:lpstr>
      <vt:lpstr>PLANO DE CONTINGÊNCIA MUNICIPAL DE ENFRENTAMENTO AO CORONAVÍRUS (COVID/19) Versão 8 – 14/07/2021 </vt:lpstr>
      <vt:lpstr>PLANO DE CONTINGÊNCIA MUNICIPAL DE ENFRENTAMENTO AO CORONAVÍRUS (COVID/19) Versão 8 – 14/07/2021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PLANO DE CONTINGÊNCIA MUNICIPAL DE ENFRENTAMENTO AO CORONAVÍRUS (COVID/19) Versão 8 – 14/07/2021 </vt:lpstr>
      <vt:lpstr>Apresentação do PowerPoint</vt:lpstr>
      <vt:lpstr>PLANO DE CONTINGÊNCIA MUNICIPAL DE ENFRENTAMENTO AO CORONAVÍRUS (COVID/19) Versão 8 – 14/07/2021 </vt:lpstr>
      <vt:lpstr>PLANO DE CONTINGÊNCIA MUNICIPAL DE ENFRENTAMENTO AO CORONAVÍRUS (COVID/19) Versão 8 – 14/07/2021 </vt:lpstr>
      <vt:lpstr>PLANO DE CONTINGÊNCIA MUNICIPAL DE ENFRENTAMENTO AO CORONAVÍRUS (COVID/19) Versão 8 – 14/07/2021 </vt:lpstr>
      <vt:lpstr>Apresentação do PowerPoint</vt:lpstr>
      <vt:lpstr>PLANO DE CONTINGÊNCIA MUNICIPAL DE ENFRENTAMENTO AO CORONAVÍRUS (COVID/19) Versão 8 – 14/07/2021 </vt:lpstr>
      <vt:lpstr>PLANO DE CONTINGÊNCIA MUNICIPAL DE ENFRENTAMENTO AO CORONAVÍRUS (COVID/19) Versão 8 – 14/07/2021 </vt:lpstr>
      <vt:lpstr>PLANO DE CONTINGÊNCIA MUNICIPAL DE ENFRENTAMENTO AO CORONAVÍRUS (COVID/19) Versão 8 – 14/07/2021 </vt:lpstr>
      <vt:lpstr>PLANO DE CONTINGÊNCIA MUNICIPAL DE ENFRENTAMENTO AO CORONAVÍRUS (COVID/19) Versão 8 – 14/07/2021 </vt:lpstr>
      <vt:lpstr>PLANO DE CONTINGÊNCIA MUNICIPAL DE ENFRENTAMENTO AO CORONAVÍRUS (COVID/19) Versão 8 – 14/07/2021 </vt:lpstr>
      <vt:lpstr>PLANO DE CONTINGÊNCIA MUNICIPAL DE ENFRENTAMENTO AO CORONAVÍRUS (COVID/19) Versão 8 – 14/07/2021 </vt:lpstr>
      <vt:lpstr>PLANO DE CONTINGÊNCIA MUNICIPAL DE ENFRENTAMENTO AO CORONAVÍRUS (COVID/19) Versão 8 – 14/07/2021 </vt:lpstr>
      <vt:lpstr>PLANO DE CONTINGÊNCIA MUNICIPAL DE ENFRENTAMENTO AO CORONAVÍRUS (COVID/19) Versão 8 – 20/07/2021 </vt:lpstr>
      <vt:lpstr>PLANO DE CONTINGÊNCIA MUNICIPAL DE ENFRENTAMENTO AO CORONAVÍRUS (COVID/19) Versão 8 – 14/07/2021 </vt:lpstr>
      <vt:lpstr>PLANO DE CONTINGÊNCIA MUNICIPAL DE ENFRENTAMENTO AO CORONAVÍRUS (COVID/19) Versão 8 – 14/07/2021 </vt:lpstr>
      <vt:lpstr>PLANO DE CONTINGÊNCIA MUNICIPAL DE ENFRENTAMENTO AO CORONAVÍRUS (COVID/19) Versão 8 – 14/07/2021 </vt:lpstr>
      <vt:lpstr>Apresentação do PowerPoint</vt:lpstr>
      <vt:lpstr>PLANO DE CONTINGÊNCIA MUNICIPAL DE ENFRENTAMENTO AO CORONAVÍRUS (COVID/19) Versão 8 – 14/07/2021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OBJETIVOS do PROJETO INOVAAPS</vt:lpstr>
      <vt:lpstr>Apresentação do PowerPoint</vt:lpstr>
      <vt:lpstr>ACESSO DE PRIMEIRO CONTATO </vt:lpstr>
      <vt:lpstr>Apresentação do PowerPoint</vt:lpstr>
      <vt:lpstr>Apresentação do PowerPoint</vt:lpstr>
      <vt:lpstr>ACESSO DE PRIMEIRO CONTATO </vt:lpstr>
      <vt:lpstr>Apresentação do PowerPoint</vt:lpstr>
      <vt:lpstr>ACESSO DE PRIMEIRO CONTATO </vt:lpstr>
      <vt:lpstr>Apresentação do PowerPoint</vt:lpstr>
      <vt:lpstr>OUTRAS ENTREGAS :</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2020-07-29T12:39:54Z</dcterms:created>
  <dcterms:modified xsi:type="dcterms:W3CDTF">2021-09-28T14:24:37Z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NXPowerLiteLastOptimized">
    <vt:lpwstr>3756539</vt:lpwstr>
  </property>
  <property fmtid="{D5CDD505-2E9C-101B-9397-08002B2CF9AE}" pid="4" name="NXPowerLiteSettings">
    <vt:lpwstr>C7000400038000</vt:lpwstr>
  </property>
  <property fmtid="{D5CDD505-2E9C-101B-9397-08002B2CF9AE}" pid="5" name="NXPowerLiteVersion">
    <vt:lpwstr>S9.0.1</vt:lpwstr>
  </property>
</Properties>
</file>